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356" r:id="rId3"/>
    <p:sldId id="373" r:id="rId4"/>
    <p:sldId id="365" r:id="rId5"/>
    <p:sldId id="359" r:id="rId6"/>
    <p:sldId id="271" r:id="rId7"/>
    <p:sldId id="376" r:id="rId8"/>
    <p:sldId id="381" r:id="rId9"/>
    <p:sldId id="379" r:id="rId10"/>
    <p:sldId id="387" r:id="rId11"/>
    <p:sldId id="388" r:id="rId12"/>
    <p:sldId id="389" r:id="rId13"/>
    <p:sldId id="383" r:id="rId14"/>
    <p:sldId id="386" r:id="rId15"/>
    <p:sldId id="266"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85" d="100"/>
          <a:sy n="85" d="100"/>
        </p:scale>
        <p:origin x="60" y="6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380651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340044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2269896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1132255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3873721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1768500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2136776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800297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908644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1257093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397770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176309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850367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1333073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1940823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239899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E164F-71B9-4E45-ACA3-0182D41BA906}" type="datetimeFigureOut">
              <a:rPr lang="en-US" smtClean="0"/>
              <a:t>5/1/2018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D2CF1E-8BA4-4C3E-934E-A8710677D629}" type="slidenum">
              <a:rPr lang="en-US" smtClean="0"/>
              <a:t>‹#›</a:t>
            </a:fld>
            <a:endParaRPr lang="en-US" dirty="0"/>
          </a:p>
        </p:txBody>
      </p:sp>
    </p:spTree>
    <p:extLst>
      <p:ext uri="{BB962C8B-B14F-4D97-AF65-F5344CB8AC3E}">
        <p14:creationId xmlns:p14="http://schemas.microsoft.com/office/powerpoint/2010/main" val="177662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D1E164F-71B9-4E45-ACA3-0182D41BA906}" type="datetimeFigureOut">
              <a:rPr lang="en-US" smtClean="0"/>
              <a:t>5/1/2018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7D2CF1E-8BA4-4C3E-934E-A8710677D629}" type="slidenum">
              <a:rPr lang="en-US" smtClean="0"/>
              <a:t>‹#›</a:t>
            </a:fld>
            <a:endParaRPr lang="en-US" dirty="0"/>
          </a:p>
        </p:txBody>
      </p:sp>
    </p:spTree>
    <p:extLst>
      <p:ext uri="{BB962C8B-B14F-4D97-AF65-F5344CB8AC3E}">
        <p14:creationId xmlns:p14="http://schemas.microsoft.com/office/powerpoint/2010/main" val="329936961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Snap ITC" panose="04040A07060A02020202" pitchFamily="82" charset="0"/>
              </a:rPr>
              <a:t>Announcements</a:t>
            </a:r>
            <a:endParaRPr lang="en-US" dirty="0">
              <a:latin typeface="Snap ITC" panose="04040A07060A02020202" pitchFamily="82" charset="0"/>
            </a:endParaRPr>
          </a:p>
        </p:txBody>
      </p:sp>
      <p:sp>
        <p:nvSpPr>
          <p:cNvPr id="3" name="Subtitle 2"/>
          <p:cNvSpPr>
            <a:spLocks noGrp="1"/>
          </p:cNvSpPr>
          <p:nvPr>
            <p:ph type="subTitle" idx="1"/>
          </p:nvPr>
        </p:nvSpPr>
        <p:spPr/>
        <p:txBody>
          <a:bodyPr/>
          <a:lstStyle/>
          <a:p>
            <a:r>
              <a:rPr lang="en-US" smtClean="0"/>
              <a:t>May 1st</a:t>
            </a:r>
            <a:r>
              <a:rPr lang="en-US" smtClean="0"/>
              <a:t> </a:t>
            </a:r>
            <a:r>
              <a:rPr lang="en-US" dirty="0" smtClean="0"/>
              <a:t>, 2018</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4520" y="-8466"/>
            <a:ext cx="8057752" cy="1497724"/>
          </a:xfrm>
          <a:prstGeom prst="rect">
            <a:avLst/>
          </a:prstGeom>
        </p:spPr>
      </p:pic>
    </p:spTree>
    <p:extLst>
      <p:ext uri="{BB962C8B-B14F-4D97-AF65-F5344CB8AC3E}">
        <p14:creationId xmlns:p14="http://schemas.microsoft.com/office/powerpoint/2010/main" val="32035213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653993" y="1941135"/>
            <a:ext cx="10018713" cy="3124201"/>
          </a:xfrm>
        </p:spPr>
        <p:txBody>
          <a:bodyPr>
            <a:normAutofit lnSpcReduction="10000"/>
          </a:bodyPr>
          <a:lstStyle/>
          <a:p>
            <a:r>
              <a:rPr lang="en-US" sz="4800" dirty="0" smtClean="0">
                <a:latin typeface="MV Boli" panose="02000500030200090000" pitchFamily="2" charset="0"/>
                <a:cs typeface="MV Boli" panose="02000500030200090000" pitchFamily="2" charset="0"/>
              </a:rPr>
              <a:t>Interested in getting on stage</a:t>
            </a:r>
            <a:r>
              <a:rPr lang="en-US" sz="4400" dirty="0" smtClean="0">
                <a:latin typeface="MV Boli" panose="02000500030200090000" pitchFamily="2" charset="0"/>
                <a:cs typeface="MV Boli" panose="02000500030200090000" pitchFamily="2" charset="0"/>
              </a:rPr>
              <a:t>? </a:t>
            </a:r>
            <a:r>
              <a:rPr lang="en-US" dirty="0" smtClean="0">
                <a:latin typeface="MV Boli" panose="02000500030200090000" pitchFamily="2" charset="0"/>
                <a:cs typeface="MV Boli" panose="02000500030200090000" pitchFamily="2" charset="0"/>
              </a:rPr>
              <a:t> Casting for next year’s Fall Play ALMOST MAINE begins on Tues, May 14.  ALMOST MAINE, where residents find themselves falling in and out of love in the strangest ways. Knees are bruised, hearts are broken, love is lost, found, and confounded.  And life for the people of ALMOST, MAINE will never be the same.  ALMOST MAINE:  It’s love.  But not quite.  </a:t>
            </a:r>
            <a:endParaRPr lang="en-US" dirty="0">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11744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653993" y="1941135"/>
            <a:ext cx="10018713" cy="3124201"/>
          </a:xfrm>
        </p:spPr>
        <p:txBody>
          <a:bodyPr/>
          <a:lstStyle/>
          <a:p>
            <a:r>
              <a:rPr lang="en-US" dirty="0" smtClean="0">
                <a:latin typeface="Rockwell Condensed" panose="02060603050405020104" pitchFamily="18" charset="0"/>
                <a:cs typeface="MV Boli" panose="02000500030200090000" pitchFamily="2" charset="0"/>
              </a:rPr>
              <a:t>If any ambitious students are </a:t>
            </a:r>
            <a:r>
              <a:rPr lang="en-US" dirty="0" smtClean="0">
                <a:latin typeface="Castellar" panose="020A0402060406010301" pitchFamily="18" charset="0"/>
                <a:cs typeface="MV Boli" panose="02000500030200090000" pitchFamily="2" charset="0"/>
              </a:rPr>
              <a:t>interested in directing a play </a:t>
            </a:r>
            <a:r>
              <a:rPr lang="en-US" dirty="0" smtClean="0">
                <a:latin typeface="Rockwell Condensed" panose="02060603050405020104" pitchFamily="18" charset="0"/>
                <a:cs typeface="MV Boli" panose="02000500030200090000" pitchFamily="2" charset="0"/>
              </a:rPr>
              <a:t>next year, application forms for student directors can be picked up in Mr. </a:t>
            </a:r>
            <a:r>
              <a:rPr lang="en-US" dirty="0" err="1" smtClean="0">
                <a:latin typeface="Rockwell Condensed" panose="02060603050405020104" pitchFamily="18" charset="0"/>
                <a:cs typeface="MV Boli" panose="02000500030200090000" pitchFamily="2" charset="0"/>
              </a:rPr>
              <a:t>Rioux’s</a:t>
            </a:r>
            <a:r>
              <a:rPr lang="en-US" dirty="0" smtClean="0">
                <a:latin typeface="Rockwell Condensed" panose="02060603050405020104" pitchFamily="18" charset="0"/>
                <a:cs typeface="MV Boli" panose="02000500030200090000" pitchFamily="2" charset="0"/>
              </a:rPr>
              <a:t> classroom.  Applications must be submitted by May 31</a:t>
            </a:r>
            <a:r>
              <a:rPr lang="en-US" baseline="30000" dirty="0" smtClean="0">
                <a:latin typeface="Rockwell Condensed" panose="02060603050405020104" pitchFamily="18" charset="0"/>
                <a:cs typeface="MV Boli" panose="02000500030200090000" pitchFamily="2" charset="0"/>
              </a:rPr>
              <a:t>st</a:t>
            </a:r>
            <a:r>
              <a:rPr lang="en-US" dirty="0" smtClean="0">
                <a:latin typeface="Rockwell Condensed" panose="02060603050405020104" pitchFamily="18" charset="0"/>
                <a:cs typeface="MV Boli" panose="02000500030200090000" pitchFamily="2" charset="0"/>
              </a:rPr>
              <a:t>. </a:t>
            </a:r>
            <a:endParaRPr lang="en-US" dirty="0">
              <a:latin typeface="Rockwell Condensed" panose="02060603050405020104" pitchFamily="18" charset="0"/>
              <a:cs typeface="MV Boli" panose="02000500030200090000" pitchFamily="2" charset="0"/>
            </a:endParaRPr>
          </a:p>
        </p:txBody>
      </p:sp>
    </p:spTree>
    <p:extLst>
      <p:ext uri="{BB962C8B-B14F-4D97-AF65-F5344CB8AC3E}">
        <p14:creationId xmlns:p14="http://schemas.microsoft.com/office/powerpoint/2010/main" val="2846897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653993" y="1941135"/>
            <a:ext cx="10018713" cy="3124201"/>
          </a:xfrm>
        </p:spPr>
        <p:txBody>
          <a:bodyPr/>
          <a:lstStyle/>
          <a:p>
            <a:r>
              <a:rPr lang="en-US" b="1" dirty="0" smtClean="0">
                <a:latin typeface="Papyrus" panose="03070502060502030205" pitchFamily="66" charset="0"/>
                <a:cs typeface="MV Boli" panose="02000500030200090000" pitchFamily="2" charset="0"/>
              </a:rPr>
              <a:t>The 7 men who are going to the JDI presentation in Hampton on May 10 need to pick up their paperwork in the office a.s.a.p.</a:t>
            </a:r>
            <a:endParaRPr lang="en-US" b="1" dirty="0">
              <a:latin typeface="Papyrus" panose="03070502060502030205" pitchFamily="66" charset="0"/>
              <a:cs typeface="MV Boli" panose="02000500030200090000" pitchFamily="2" charset="0"/>
            </a:endParaRPr>
          </a:p>
        </p:txBody>
      </p:sp>
    </p:spTree>
    <p:extLst>
      <p:ext uri="{BB962C8B-B14F-4D97-AF65-F5344CB8AC3E}">
        <p14:creationId xmlns:p14="http://schemas.microsoft.com/office/powerpoint/2010/main" val="1840990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653993" y="1941135"/>
            <a:ext cx="10018713" cy="3124201"/>
          </a:xfrm>
        </p:spPr>
        <p:txBody>
          <a:bodyPr/>
          <a:lstStyle/>
          <a:p>
            <a:r>
              <a:rPr lang="en-US" dirty="0" smtClean="0">
                <a:latin typeface="Brush Script MT" panose="03060802040406070304" pitchFamily="66" charset="0"/>
              </a:rPr>
              <a:t>May 3 Alysha-Rae Weekes, a Youth Ambassador for the International Experience Canada (IEC) program will </a:t>
            </a:r>
            <a:r>
              <a:rPr lang="en-US" dirty="0">
                <a:latin typeface="Brush Script MT" panose="03060802040406070304" pitchFamily="66" charset="0"/>
              </a:rPr>
              <a:t>b</a:t>
            </a:r>
            <a:r>
              <a:rPr lang="en-US" dirty="0" smtClean="0">
                <a:latin typeface="Brush Script MT" panose="03060802040406070304" pitchFamily="66" charset="0"/>
              </a:rPr>
              <a:t>e at SRHS to present.  IEC is a program which gives Canadian citizens aged 18-35 the opportunity to work and travel in many beautiful locations abroad and can assist youth in obtaining work permits or visas.  Alysha-Rae aims to connect with peers to share her own experiences to help you create some of your own.  If interested, please sign up for the presentation in the Guidance area on Wed, May 2.</a:t>
            </a:r>
            <a:endParaRPr lang="en-US" dirty="0">
              <a:latin typeface="Brush Script MT" panose="03060802040406070304" pitchFamily="66" charset="0"/>
            </a:endParaRPr>
          </a:p>
        </p:txBody>
      </p:sp>
    </p:spTree>
    <p:extLst>
      <p:ext uri="{BB962C8B-B14F-4D97-AF65-F5344CB8AC3E}">
        <p14:creationId xmlns:p14="http://schemas.microsoft.com/office/powerpoint/2010/main" val="1214400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653993" y="1941135"/>
            <a:ext cx="10018713" cy="3124201"/>
          </a:xfrm>
        </p:spPr>
        <p:txBody>
          <a:bodyPr>
            <a:normAutofit fontScale="25000" lnSpcReduction="20000"/>
          </a:bodyPr>
          <a:lstStyle/>
          <a:p>
            <a:r>
              <a:rPr lang="en-US" sz="8000" dirty="0" smtClean="0">
                <a:latin typeface="Cooper Black" panose="0208090404030B020404" pitchFamily="18" charset="0"/>
              </a:rPr>
              <a:t>Reminder to Students of SRHS:</a:t>
            </a:r>
          </a:p>
          <a:p>
            <a:endParaRPr lang="en-US" dirty="0">
              <a:latin typeface="Courier New" panose="02070309020205020404" pitchFamily="49" charset="0"/>
            </a:endParaRPr>
          </a:p>
          <a:p>
            <a:pPr marL="0" indent="0">
              <a:buNone/>
            </a:pPr>
            <a:r>
              <a:rPr lang="en-US" sz="6400" dirty="0" smtClean="0">
                <a:latin typeface="Arial Narrow" panose="020B0606020202030204" pitchFamily="34" charset="0"/>
              </a:rPr>
              <a:t>Permission is NOT granted to </a:t>
            </a:r>
            <a:r>
              <a:rPr lang="en-US" sz="6400" dirty="0">
                <a:latin typeface="Arial Narrow" panose="020B0606020202030204" pitchFamily="34" charset="0"/>
              </a:rPr>
              <a:t>sit in parked vehicles in the student parking lots and there is no loitering in these areas.</a:t>
            </a:r>
            <a:br>
              <a:rPr lang="en-US" sz="6400" dirty="0">
                <a:latin typeface="Arial Narrow" panose="020B0606020202030204" pitchFamily="34" charset="0"/>
              </a:rPr>
            </a:br>
            <a:r>
              <a:rPr lang="en-US" sz="6400" dirty="0" smtClean="0">
                <a:latin typeface="Arial Narrow" panose="020B0606020202030204" pitchFamily="34" charset="0"/>
              </a:rPr>
              <a:t>So that you are in the know, here is our </a:t>
            </a:r>
            <a:r>
              <a:rPr lang="en-US" sz="6400" dirty="0">
                <a:latin typeface="Arial Narrow" panose="020B0606020202030204" pitchFamily="34" charset="0"/>
              </a:rPr>
              <a:t>reasoning for this </a:t>
            </a:r>
            <a:r>
              <a:rPr lang="en-US" sz="6400" dirty="0" smtClean="0">
                <a:latin typeface="Arial Narrow" panose="020B0606020202030204" pitchFamily="34" charset="0"/>
              </a:rPr>
              <a:t>decision:</a:t>
            </a:r>
            <a:r>
              <a:rPr lang="en-US" sz="6400" dirty="0">
                <a:latin typeface="Arial Narrow" panose="020B0606020202030204" pitchFamily="34" charset="0"/>
              </a:rPr>
              <a:t/>
            </a:r>
            <a:br>
              <a:rPr lang="en-US" sz="6400" dirty="0">
                <a:latin typeface="Arial Narrow" panose="020B0606020202030204" pitchFamily="34" charset="0"/>
              </a:rPr>
            </a:br>
            <a:r>
              <a:rPr lang="en-US" sz="6400" dirty="0">
                <a:latin typeface="Arial Narrow" panose="020B0606020202030204" pitchFamily="34" charset="0"/>
              </a:rPr>
              <a:t/>
            </a:r>
            <a:br>
              <a:rPr lang="en-US" sz="6400" dirty="0">
                <a:latin typeface="Arial Narrow" panose="020B0606020202030204" pitchFamily="34" charset="0"/>
              </a:rPr>
            </a:br>
            <a:r>
              <a:rPr lang="en-US" sz="6400" dirty="0">
                <a:latin typeface="Arial Narrow" panose="020B0606020202030204" pitchFamily="34" charset="0"/>
              </a:rPr>
              <a:t>1.     We need to ensure that students are not smoking or vaping on any school property as mandated for all provincial property</a:t>
            </a:r>
            <a:br>
              <a:rPr lang="en-US" sz="6400" dirty="0">
                <a:latin typeface="Arial Narrow" panose="020B0606020202030204" pitchFamily="34" charset="0"/>
              </a:rPr>
            </a:br>
            <a:r>
              <a:rPr lang="en-US" sz="6400" dirty="0">
                <a:latin typeface="Arial Narrow" panose="020B0606020202030204" pitchFamily="34" charset="0"/>
              </a:rPr>
              <a:t/>
            </a:r>
            <a:br>
              <a:rPr lang="en-US" sz="6400" dirty="0">
                <a:latin typeface="Arial Narrow" panose="020B0606020202030204" pitchFamily="34" charset="0"/>
              </a:rPr>
            </a:br>
            <a:r>
              <a:rPr lang="en-US" sz="6400" dirty="0">
                <a:latin typeface="Arial Narrow" panose="020B0606020202030204" pitchFamily="34" charset="0"/>
              </a:rPr>
              <a:t>2.     We need to ensure the safety of our students as we have had two occasions in the last month that students and youth from outside</a:t>
            </a:r>
            <a:br>
              <a:rPr lang="en-US" sz="6400" dirty="0">
                <a:latin typeface="Arial Narrow" panose="020B0606020202030204" pitchFamily="34" charset="0"/>
              </a:rPr>
            </a:br>
            <a:r>
              <a:rPr lang="en-US" sz="6400" dirty="0" smtClean="0">
                <a:latin typeface="Arial Narrow" panose="020B0606020202030204" pitchFamily="34" charset="0"/>
              </a:rPr>
              <a:t>         the </a:t>
            </a:r>
            <a:r>
              <a:rPr lang="en-US" sz="6400" dirty="0">
                <a:latin typeface="Arial Narrow" panose="020B0606020202030204" pitchFamily="34" charset="0"/>
              </a:rPr>
              <a:t>SRHS community have come to our parking lots.</a:t>
            </a:r>
            <a:br>
              <a:rPr lang="en-US" sz="6400" dirty="0">
                <a:latin typeface="Arial Narrow" panose="020B0606020202030204" pitchFamily="34" charset="0"/>
              </a:rPr>
            </a:br>
            <a:r>
              <a:rPr lang="en-US" sz="6400" dirty="0">
                <a:latin typeface="Arial Narrow" panose="020B0606020202030204" pitchFamily="34" charset="0"/>
              </a:rPr>
              <a:t/>
            </a:r>
            <a:br>
              <a:rPr lang="en-US" sz="6400" dirty="0">
                <a:latin typeface="Arial Narrow" panose="020B0606020202030204" pitchFamily="34" charset="0"/>
              </a:rPr>
            </a:br>
            <a:r>
              <a:rPr lang="en-US" sz="6400" dirty="0">
                <a:latin typeface="Arial Narrow" panose="020B0606020202030204" pitchFamily="34" charset="0"/>
              </a:rPr>
              <a:t>3.     We want to ensure a clean and well cared for property as we have had an increase in garbage and disrespect for the property in the parking lot areas.</a:t>
            </a:r>
            <a:br>
              <a:rPr lang="en-US" sz="6400" dirty="0">
                <a:latin typeface="Arial Narrow" panose="020B0606020202030204" pitchFamily="34" charset="0"/>
              </a:rPr>
            </a:br>
            <a:r>
              <a:rPr lang="en-US" sz="6400" dirty="0">
                <a:latin typeface="Arial Narrow" panose="020B0606020202030204" pitchFamily="34" charset="0"/>
              </a:rPr>
              <a:t/>
            </a:r>
            <a:br>
              <a:rPr lang="en-US" sz="6400" dirty="0">
                <a:latin typeface="Arial Narrow" panose="020B0606020202030204" pitchFamily="34" charset="0"/>
              </a:rPr>
            </a:br>
            <a:r>
              <a:rPr lang="en-US" sz="6400" dirty="0">
                <a:latin typeface="Arial Narrow" panose="020B0606020202030204" pitchFamily="34" charset="0"/>
              </a:rPr>
              <a:t>4.     We want to ensure that our 2 staff, on noon duty, are able to supervise the entire property not just the parking lots.</a:t>
            </a:r>
            <a:br>
              <a:rPr lang="en-US" sz="6400" dirty="0">
                <a:latin typeface="Arial Narrow" panose="020B0606020202030204" pitchFamily="34" charset="0"/>
              </a:rPr>
            </a:br>
            <a:r>
              <a:rPr lang="en-US" sz="6400" dirty="0">
                <a:latin typeface="Arial Narrow" panose="020B0606020202030204" pitchFamily="34" charset="0"/>
              </a:rPr>
              <a:t/>
            </a:r>
            <a:br>
              <a:rPr lang="en-US" sz="6400" dirty="0">
                <a:latin typeface="Arial Narrow" panose="020B0606020202030204" pitchFamily="34" charset="0"/>
              </a:rPr>
            </a:br>
            <a:r>
              <a:rPr lang="en-US" sz="6400" dirty="0">
                <a:latin typeface="Arial Narrow" panose="020B0606020202030204" pitchFamily="34" charset="0"/>
              </a:rPr>
              <a:t>We apologize for any misinformation you have received and we appreciate the students and parents who have communicated their questions, concerns and support.</a:t>
            </a:r>
            <a:br>
              <a:rPr lang="en-US" sz="6400" dirty="0">
                <a:latin typeface="Arial Narrow" panose="020B0606020202030204" pitchFamily="34" charset="0"/>
              </a:rPr>
            </a:br>
            <a:endParaRPr lang="en-US" sz="6400" dirty="0">
              <a:latin typeface="Arial Narrow" panose="020B0606020202030204" pitchFamily="34" charset="0"/>
            </a:endParaRPr>
          </a:p>
        </p:txBody>
      </p:sp>
    </p:spTree>
    <p:extLst>
      <p:ext uri="{BB962C8B-B14F-4D97-AF65-F5344CB8AC3E}">
        <p14:creationId xmlns:p14="http://schemas.microsoft.com/office/powerpoint/2010/main" val="2851926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Have a Great Day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36504" y="2173965"/>
            <a:ext cx="4842117" cy="4043168"/>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8646" y="0"/>
            <a:ext cx="1428750" cy="1428750"/>
          </a:xfrm>
          <a:prstGeom prst="rect">
            <a:avLst/>
          </a:prstGeom>
        </p:spPr>
      </p:pic>
    </p:spTree>
    <p:extLst>
      <p:ext uri="{BB962C8B-B14F-4D97-AF65-F5344CB8AC3E}">
        <p14:creationId xmlns:p14="http://schemas.microsoft.com/office/powerpoint/2010/main" val="24781900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Algerian" panose="04020705040A02060702" pitchFamily="82" charset="0"/>
              </a:rPr>
              <a:t>Tuxedo Fittings</a:t>
            </a:r>
            <a:endParaRPr lang="en-CA" dirty="0">
              <a:latin typeface="Algerian" panose="04020705040A02060702" pitchFamily="82" charset="0"/>
            </a:endParaRPr>
          </a:p>
        </p:txBody>
      </p:sp>
      <p:sp>
        <p:nvSpPr>
          <p:cNvPr id="3" name="Content Placeholder 2"/>
          <p:cNvSpPr>
            <a:spLocks noGrp="1"/>
          </p:cNvSpPr>
          <p:nvPr>
            <p:ph idx="1"/>
          </p:nvPr>
        </p:nvSpPr>
        <p:spPr/>
        <p:txBody>
          <a:bodyPr/>
          <a:lstStyle/>
          <a:p>
            <a:r>
              <a:rPr lang="en-CA" dirty="0" smtClean="0"/>
              <a:t>Tuxedo fittings will be held tomorrow here at SRHS.  Simplify the process and sign up in the office.  You’ll be glad you did.  </a:t>
            </a:r>
            <a:r>
              <a:rPr lang="en-CA" dirty="0" smtClean="0">
                <a:sym typeface="Wingdings" panose="05000000000000000000" pitchFamily="2" charset="2"/>
              </a:rPr>
              <a:t></a:t>
            </a:r>
            <a:endParaRPr lang="en-CA" dirty="0"/>
          </a:p>
        </p:txBody>
      </p:sp>
    </p:spTree>
    <p:extLst>
      <p:ext uri="{BB962C8B-B14F-4D97-AF65-F5344CB8AC3E}">
        <p14:creationId xmlns:p14="http://schemas.microsoft.com/office/powerpoint/2010/main" val="3416940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Grade 12 Students</a:t>
            </a:r>
            <a:endParaRPr lang="en-CA" dirty="0"/>
          </a:p>
        </p:txBody>
      </p:sp>
      <p:sp>
        <p:nvSpPr>
          <p:cNvPr id="3" name="Content Placeholder 2"/>
          <p:cNvSpPr>
            <a:spLocks noGrp="1"/>
          </p:cNvSpPr>
          <p:nvPr>
            <p:ph idx="1"/>
          </p:nvPr>
        </p:nvSpPr>
        <p:spPr/>
        <p:txBody>
          <a:bodyPr/>
          <a:lstStyle/>
          <a:p>
            <a:r>
              <a:rPr lang="en-CA" dirty="0" smtClean="0"/>
              <a:t>For all grade 12 students and their parents/guardians, you are invited to an </a:t>
            </a:r>
            <a:r>
              <a:rPr lang="en-CA" dirty="0" smtClean="0">
                <a:latin typeface="Matura MT Script Capitals" panose="03020802060602070202" pitchFamily="66" charset="0"/>
              </a:rPr>
              <a:t>information session on funding options for post-secondary education. </a:t>
            </a:r>
            <a:r>
              <a:rPr lang="en-CA" dirty="0" smtClean="0"/>
              <a:t>Happening this afternoon at 2:30-3:20pm in the theatre here at SRHS and from 7-8pm at Hampton High School theatre. We will discuss student loans, free tuition, and more! See you there!</a:t>
            </a:r>
            <a:endParaRPr lang="en-CA" dirty="0"/>
          </a:p>
        </p:txBody>
      </p:sp>
    </p:spTree>
    <p:extLst>
      <p:ext uri="{BB962C8B-B14F-4D97-AF65-F5344CB8AC3E}">
        <p14:creationId xmlns:p14="http://schemas.microsoft.com/office/powerpoint/2010/main" val="294800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Worksafe</a:t>
            </a:r>
            <a:r>
              <a:rPr lang="en-CA" dirty="0" smtClean="0"/>
              <a:t> Health and Safety</a:t>
            </a:r>
            <a:endParaRPr lang="en-CA" dirty="0"/>
          </a:p>
        </p:txBody>
      </p:sp>
      <p:pic>
        <p:nvPicPr>
          <p:cNvPr id="1026"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3587" y="2229588"/>
            <a:ext cx="5137952" cy="407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0804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Gill Sans Ultra Bold" panose="020B0A02020104020203" pitchFamily="34" charset="0"/>
              </a:rPr>
              <a:t>Volunteering Opportunities</a:t>
            </a:r>
            <a:endParaRPr lang="en-CA" dirty="0">
              <a:latin typeface="Gill Sans Ultra Bold" panose="020B0A02020104020203" pitchFamily="34" charset="0"/>
            </a:endParaRPr>
          </a:p>
        </p:txBody>
      </p:sp>
      <p:sp>
        <p:nvSpPr>
          <p:cNvPr id="3" name="Content Placeholder 2"/>
          <p:cNvSpPr>
            <a:spLocks noGrp="1"/>
          </p:cNvSpPr>
          <p:nvPr>
            <p:ph idx="1"/>
          </p:nvPr>
        </p:nvSpPr>
        <p:spPr>
          <a:xfrm>
            <a:off x="1484310" y="1562099"/>
            <a:ext cx="10018713" cy="3124201"/>
          </a:xfrm>
        </p:spPr>
        <p:txBody>
          <a:bodyPr/>
          <a:lstStyle/>
          <a:p>
            <a:r>
              <a:rPr lang="en-CA" dirty="0" smtClean="0"/>
              <a:t>Any students interested in a community volunteering experience on May 12 please see Guidance.  </a:t>
            </a:r>
          </a:p>
          <a:p>
            <a:r>
              <a:rPr lang="en-CA" dirty="0" smtClean="0"/>
              <a:t>And another volunteer demolition opportunity on June 2 for 4-6 hours.  If interested in this one specifically, please see Mrs. Graham in the office.</a:t>
            </a:r>
            <a:endParaRPr lang="en-CA" dirty="0"/>
          </a:p>
        </p:txBody>
      </p:sp>
    </p:spTree>
    <p:extLst>
      <p:ext uri="{BB962C8B-B14F-4D97-AF65-F5344CB8AC3E}">
        <p14:creationId xmlns:p14="http://schemas.microsoft.com/office/powerpoint/2010/main" val="3522929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Fuel the School</a:t>
            </a:r>
            <a:endParaRPr lang="en-US" dirty="0"/>
          </a:p>
        </p:txBody>
      </p:sp>
      <p:sp>
        <p:nvSpPr>
          <p:cNvPr id="3" name="Content Placeholder 2"/>
          <p:cNvSpPr>
            <a:spLocks noGrp="1"/>
          </p:cNvSpPr>
          <p:nvPr>
            <p:ph idx="1"/>
          </p:nvPr>
        </p:nvSpPr>
        <p:spPr/>
        <p:txBody>
          <a:bodyPr/>
          <a:lstStyle/>
          <a:p>
            <a:r>
              <a:rPr lang="en-US" dirty="0" smtClean="0">
                <a:latin typeface="Arial Black" panose="020B0A04020102020204" pitchFamily="34" charset="0"/>
              </a:rPr>
              <a:t>Spread the word</a:t>
            </a:r>
          </a:p>
          <a:p>
            <a:pPr marL="0" indent="0">
              <a:buNone/>
            </a:pPr>
            <a:r>
              <a:rPr lang="en-US" dirty="0" smtClean="0"/>
              <a:t>Until the end of the school year 0.25 from every </a:t>
            </a:r>
            <a:r>
              <a:rPr lang="en-US" dirty="0" err="1" smtClean="0"/>
              <a:t>litre</a:t>
            </a:r>
            <a:r>
              <a:rPr lang="en-US" dirty="0" smtClean="0"/>
              <a:t> of gas sold at pump #8 at the Main Street Irving comes back to our school. Please support SRHS through the “Fuel Our School” program. Thanks!</a:t>
            </a:r>
            <a:endParaRPr lang="en-US" dirty="0"/>
          </a:p>
        </p:txBody>
      </p:sp>
    </p:spTree>
    <p:extLst>
      <p:ext uri="{BB962C8B-B14F-4D97-AF65-F5344CB8AC3E}">
        <p14:creationId xmlns:p14="http://schemas.microsoft.com/office/powerpoint/2010/main" val="3626044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484310" y="2035403"/>
            <a:ext cx="10018713" cy="3124201"/>
          </a:xfrm>
        </p:spPr>
        <p:txBody>
          <a:bodyPr/>
          <a:lstStyle/>
          <a:p>
            <a:r>
              <a:rPr lang="en-US" dirty="0" smtClean="0">
                <a:latin typeface="Goudy Stout" panose="0202090407030B020401" pitchFamily="18" charset="0"/>
              </a:rPr>
              <a:t>Entrepreneurship Market </a:t>
            </a:r>
            <a:r>
              <a:rPr lang="en-US" dirty="0" smtClean="0"/>
              <a:t>is this Thursday, May 3</a:t>
            </a:r>
            <a:r>
              <a:rPr lang="en-US" baseline="30000" dirty="0" smtClean="0"/>
              <a:t>rd</a:t>
            </a:r>
            <a:r>
              <a:rPr lang="en-US" dirty="0" smtClean="0"/>
              <a:t> in the cafeteria.  Check out our products on the </a:t>
            </a:r>
            <a:r>
              <a:rPr lang="en-US" dirty="0" err="1" smtClean="0"/>
              <a:t>FaceBook</a:t>
            </a:r>
            <a:r>
              <a:rPr lang="en-US" dirty="0" smtClean="0"/>
              <a:t> event “SRHS Entrepreneurship Market 2018”.  Great gifts, games, entertainment.</a:t>
            </a:r>
            <a:endParaRPr lang="en-US" dirty="0"/>
          </a:p>
        </p:txBody>
      </p:sp>
    </p:spTree>
    <p:extLst>
      <p:ext uri="{BB962C8B-B14F-4D97-AF65-F5344CB8AC3E}">
        <p14:creationId xmlns:p14="http://schemas.microsoft.com/office/powerpoint/2010/main" val="2759557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653993" y="1941135"/>
            <a:ext cx="10018713" cy="3124201"/>
          </a:xfrm>
        </p:spPr>
        <p:txBody>
          <a:bodyPr/>
          <a:lstStyle/>
          <a:p>
            <a:r>
              <a:rPr lang="en-US" dirty="0" smtClean="0">
                <a:latin typeface="Bodoni MT Black" panose="02070A03080606020203" pitchFamily="18" charset="0"/>
              </a:rPr>
              <a:t>Yearbook staff applications </a:t>
            </a:r>
            <a:r>
              <a:rPr lang="en-US" dirty="0" smtClean="0"/>
              <a:t>are now available for the 2018/19 school year.  See Mme. </a:t>
            </a:r>
            <a:r>
              <a:rPr lang="en-US" dirty="0" err="1" smtClean="0"/>
              <a:t>Belliveau</a:t>
            </a:r>
            <a:r>
              <a:rPr lang="en-US" dirty="0" smtClean="0"/>
              <a:t> (1123) or there are forms on the counter in the office before May 3</a:t>
            </a:r>
            <a:r>
              <a:rPr lang="en-US" baseline="30000" dirty="0" smtClean="0"/>
              <a:t>rd</a:t>
            </a:r>
            <a:r>
              <a:rPr lang="en-US" dirty="0" smtClean="0"/>
              <a:t>.  Positions available are :  Designer, photographer, reporter, Marketing expert and grad editor.  </a:t>
            </a:r>
            <a:endParaRPr lang="en-US" dirty="0"/>
          </a:p>
        </p:txBody>
      </p:sp>
    </p:spTree>
    <p:extLst>
      <p:ext uri="{BB962C8B-B14F-4D97-AF65-F5344CB8AC3E}">
        <p14:creationId xmlns:p14="http://schemas.microsoft.com/office/powerpoint/2010/main" val="3262163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653993" y="1941135"/>
            <a:ext cx="10018713" cy="3124201"/>
          </a:xfrm>
        </p:spPr>
        <p:txBody>
          <a:bodyPr/>
          <a:lstStyle/>
          <a:p>
            <a:r>
              <a:rPr lang="en-US" dirty="0" smtClean="0">
                <a:latin typeface="Algerian" panose="04020705040A02060702" pitchFamily="82" charset="0"/>
              </a:rPr>
              <a:t>We Believe Day </a:t>
            </a:r>
            <a:r>
              <a:rPr lang="en-US" dirty="0" smtClean="0"/>
              <a:t>is fast approaching!!  Mme. Hayes O’Hara needs your signed permission forms ASAP, the white one AND the pink one.</a:t>
            </a:r>
            <a:endParaRPr lang="en-US" dirty="0"/>
          </a:p>
        </p:txBody>
      </p:sp>
    </p:spTree>
    <p:extLst>
      <p:ext uri="{BB962C8B-B14F-4D97-AF65-F5344CB8AC3E}">
        <p14:creationId xmlns:p14="http://schemas.microsoft.com/office/powerpoint/2010/main" val="9967629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1">
      <a:dk1>
        <a:srgbClr val="000000"/>
      </a:dk1>
      <a:lt1>
        <a:sysClr val="window" lastClr="FFFFFF"/>
      </a:lt1>
      <a:dk2>
        <a:srgbClr val="212121"/>
      </a:dk2>
      <a:lt2>
        <a:srgbClr val="CDD0D1"/>
      </a:lt2>
      <a:accent1>
        <a:srgbClr val="BC1C1C"/>
      </a:accent1>
      <a:accent2>
        <a:srgbClr val="000000"/>
      </a:accent2>
      <a:accent3>
        <a:srgbClr val="000000"/>
      </a:accent3>
      <a:accent4>
        <a:srgbClr val="BC1C1C"/>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wic_System_Copyright xmlns="http://schemas.microsoft.com/sharepoint/v3/fields" xsi:nil="true"/>
    <VideoHeightInPixels xmlns="http://schemas.microsoft.com/sharepoint/v3" xsi:nil="true"/>
    <AlternateThumbnailUrl xmlns="E0470B1C-1BB6-4E86-AF77-78D22533BC47">
      <Url xsi:nil="true"/>
      <Description xsi:nil="true"/>
    </AlternateThumbnailUrl>
    <VideoWidthInPixels xmlns="http://schemas.microsoft.com/sharepoint/v3" xsi:nil="true"/>
    <MediaLengthInSecond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Video" ma:contentTypeID="0x0101009148F5A04DDD49CBA7127AADA5FB792B00291D173ECE694D56B19D111489C4369D000C3ECA32A9648D409A975100E523C398" ma:contentTypeVersion="0" ma:contentTypeDescription="Upload a video file." ma:contentTypeScope="" ma:versionID="fa90ad547507055e5d57da988d765ecd">
  <xsd:schema xmlns:xsd="http://www.w3.org/2001/XMLSchema" xmlns:xs="http://www.w3.org/2001/XMLSchema" xmlns:p="http://schemas.microsoft.com/office/2006/metadata/properties" xmlns:ns1="http://schemas.microsoft.com/sharepoint/v3" xmlns:ns2="E0470B1C-1BB6-4E86-AF77-78D22533BC47" xmlns:ns3="http://schemas.microsoft.com/sharepoint/v3/fields" targetNamespace="http://schemas.microsoft.com/office/2006/metadata/properties" ma:root="true" ma:fieldsID="06b964abb5a8fbcaa309962bbcb6efa5" ns1:_="" ns2:_="" ns3:_="">
    <xsd:import namespace="http://schemas.microsoft.com/sharepoint/v3"/>
    <xsd:import namespace="E0470B1C-1BB6-4E86-AF77-78D22533BC47"/>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1:ThumbnailExists" minOccurs="0"/>
                <xsd:element ref="ns1:PreviewExists" minOccurs="0"/>
                <xsd:element ref="ns3:ImageWidth" minOccurs="0"/>
                <xsd:element ref="ns2:AlternateThumbnailUrl" minOccurs="0"/>
                <xsd:element ref="ns3:wic_System_Copyright" minOccurs="0"/>
                <xsd:element ref="ns1:MediaLengthInSeconds" minOccurs="0"/>
                <xsd:element ref="ns1:VideoWidthInPixels" minOccurs="0"/>
                <xsd:element ref="ns1:VideoHeightInPixe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MediaLengthInSeconds" ma:index="25" nillable="true" ma:displayName="Length (seconds)" ma:internalName="MediaLengthInSeconds">
      <xsd:simpleType>
        <xsd:restriction base="dms:Unknown"/>
      </xsd:simpleType>
    </xsd:element>
    <xsd:element name="VideoWidthInPixels" ma:index="26" nillable="true" ma:displayName="Frame Width" ma:internalName="VideoWidthInPixels">
      <xsd:simpleType>
        <xsd:restriction base="dms:Unknown"/>
      </xsd:simpleType>
    </xsd:element>
    <xsd:element name="VideoHeightInPixels" ma:index="27" nillable="true" ma:displayName="Frame Height" ma:internalName="VideoHeightInPixels">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0470B1C-1BB6-4E86-AF77-78D22533BC47" elementFormDefault="qualified">
    <xsd:import namespace="http://schemas.microsoft.com/office/2006/documentManagement/types"/>
    <xsd:import namespace="http://schemas.microsoft.com/office/infopath/2007/PartnerControls"/>
    <xsd:element name="AlternateThumbnailUrl" ma:index="23" nillable="true" ma:displayName="Preview Image URL" ma:description="" ma:format="Image" ma:internalName="AlternateThumbnail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ImageWidth" ma:index="20" nillable="true" ma:displayName="Picture Width" ma:internalName="ImageWidth" ma:readOnly="true">
      <xsd:simpleType>
        <xsd:restriction base="dms:Unknown"/>
      </xsd:simpleType>
    </xsd:element>
    <xsd:element name="wic_System_Copyright" ma:index="24"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1"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2"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EACD94-17B6-481C-BD8B-B6ADCEBAEA8F}"/>
</file>

<file path=customXml/itemProps2.xml><?xml version="1.0" encoding="utf-8"?>
<ds:datastoreItem xmlns:ds="http://schemas.openxmlformats.org/officeDocument/2006/customXml" ds:itemID="{D17650F8-3FF1-413B-8E3C-79E13F389FFA}"/>
</file>

<file path=customXml/itemProps3.xml><?xml version="1.0" encoding="utf-8"?>
<ds:datastoreItem xmlns:ds="http://schemas.openxmlformats.org/officeDocument/2006/customXml" ds:itemID="{2BAF7F45-D573-4793-B0DE-FC4E6CDC38B7}"/>
</file>

<file path=docProps/app.xml><?xml version="1.0" encoding="utf-8"?>
<Properties xmlns="http://schemas.openxmlformats.org/officeDocument/2006/extended-properties" xmlns:vt="http://schemas.openxmlformats.org/officeDocument/2006/docPropsVTypes">
  <Template>TM03457496[[fn=Parallax]]</Template>
  <TotalTime>10599</TotalTime>
  <Words>573</Words>
  <Application>Microsoft Office PowerPoint</Application>
  <PresentationFormat>Widescreen</PresentationFormat>
  <Paragraphs>24</Paragraphs>
  <Slides>15</Slides>
  <Notes>0</Notes>
  <HiddenSlides>0</HiddenSlides>
  <MMClips>0</MMClips>
  <ScaleCrop>false</ScaleCrop>
  <HeadingPairs>
    <vt:vector size="6" baseType="variant">
      <vt:variant>
        <vt:lpstr>Fonts Used</vt:lpstr>
      </vt:variant>
      <vt:variant>
        <vt:i4>18</vt:i4>
      </vt:variant>
      <vt:variant>
        <vt:lpstr>Theme</vt:lpstr>
      </vt:variant>
      <vt:variant>
        <vt:i4>1</vt:i4>
      </vt:variant>
      <vt:variant>
        <vt:lpstr>Slide Titles</vt:lpstr>
      </vt:variant>
      <vt:variant>
        <vt:i4>15</vt:i4>
      </vt:variant>
    </vt:vector>
  </HeadingPairs>
  <TitlesOfParts>
    <vt:vector size="34" baseType="lpstr">
      <vt:lpstr>Algerian</vt:lpstr>
      <vt:lpstr>Arial</vt:lpstr>
      <vt:lpstr>Arial Black</vt:lpstr>
      <vt:lpstr>Arial Narrow</vt:lpstr>
      <vt:lpstr>Bodoni MT Black</vt:lpstr>
      <vt:lpstr>Brush Script MT</vt:lpstr>
      <vt:lpstr>Castellar</vt:lpstr>
      <vt:lpstr>Cooper Black</vt:lpstr>
      <vt:lpstr>Corbel</vt:lpstr>
      <vt:lpstr>Courier New</vt:lpstr>
      <vt:lpstr>Gill Sans Ultra Bold</vt:lpstr>
      <vt:lpstr>Goudy Stout</vt:lpstr>
      <vt:lpstr>Matura MT Script Capitals</vt:lpstr>
      <vt:lpstr>MV Boli</vt:lpstr>
      <vt:lpstr>Papyrus</vt:lpstr>
      <vt:lpstr>Rockwell Condensed</vt:lpstr>
      <vt:lpstr>Snap ITC</vt:lpstr>
      <vt:lpstr>Wingdings</vt:lpstr>
      <vt:lpstr>Parallax</vt:lpstr>
      <vt:lpstr>Announcements</vt:lpstr>
      <vt:lpstr>Tuxedo Fittings</vt:lpstr>
      <vt:lpstr>Grade 12 Students</vt:lpstr>
      <vt:lpstr>Worksafe Health and Safety</vt:lpstr>
      <vt:lpstr>Volunteering Opportunities</vt:lpstr>
      <vt:lpstr>Fuel the School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Have a Great Day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Announcements</dc:title>
  <dc:creator>Clements, Christopher</dc:creator>
  <cp:keywords/>
  <dc:description/>
  <cp:lastModifiedBy>Graham, Joan  (ASD-S)</cp:lastModifiedBy>
  <cp:revision>418</cp:revision>
  <cp:lastPrinted>2018-04-16T16:25:29Z</cp:lastPrinted>
  <dcterms:created xsi:type="dcterms:W3CDTF">2017-02-06T15:33:30Z</dcterms:created>
  <dcterms:modified xsi:type="dcterms:W3CDTF">2018-05-01T16:00:52Z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0x0101009148F5A04DDD49CBA7127AADA5FB792B00291D173ECE694D56B19D111489C4369D000C3ECA32A9648D409A975100E523C398</vt:lpwstr>
  </property>
</Properties>
</file>