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91" r:id="rId5"/>
    <p:sldId id="290" r:id="rId6"/>
    <p:sldId id="292" r:id="rId7"/>
    <p:sldId id="283" r:id="rId8"/>
    <p:sldId id="289" r:id="rId9"/>
    <p:sldId id="278" r:id="rId10"/>
    <p:sldId id="295" r:id="rId11"/>
    <p:sldId id="296" r:id="rId12"/>
    <p:sldId id="297" r:id="rId13"/>
    <p:sldId id="280" r:id="rId14"/>
    <p:sldId id="303" r:id="rId15"/>
    <p:sldId id="276" r:id="rId16"/>
    <p:sldId id="284" r:id="rId17"/>
    <p:sldId id="301" r:id="rId18"/>
    <p:sldId id="285" r:id="rId19"/>
    <p:sldId id="286" r:id="rId20"/>
    <p:sldId id="274" r:id="rId21"/>
    <p:sldId id="309" r:id="rId22"/>
    <p:sldId id="299" r:id="rId23"/>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7F7F7F"/>
    <a:srgbClr val="A8B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60"/>
  </p:normalViewPr>
  <p:slideViewPr>
    <p:cSldViewPr snapToGrid="0" snapToObjects="1">
      <p:cViewPr varScale="1">
        <p:scale>
          <a:sx n="71" d="100"/>
          <a:sy n="71" d="100"/>
        </p:scale>
        <p:origin x="1500" y="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9F054E8C-F8E9-4C93-92C5-41A8EAD11E8C}" type="datetimeFigureOut">
              <a:rPr lang="en-US" smtClean="0"/>
              <a:t>11/2/2018</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8EDDAA1F-D454-4785-A140-D158E161BA0C}" type="slidenum">
              <a:rPr lang="en-US" smtClean="0"/>
              <a:t>‹#›</a:t>
            </a:fld>
            <a:endParaRPr lang="en-US"/>
          </a:p>
        </p:txBody>
      </p:sp>
    </p:spTree>
    <p:extLst>
      <p:ext uri="{BB962C8B-B14F-4D97-AF65-F5344CB8AC3E}">
        <p14:creationId xmlns:p14="http://schemas.microsoft.com/office/powerpoint/2010/main" val="148913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DAA1F-D454-4785-A140-D158E161BA0C}" type="slidenum">
              <a:rPr lang="en-US" smtClean="0"/>
              <a:t>7</a:t>
            </a:fld>
            <a:endParaRPr lang="en-US" dirty="0"/>
          </a:p>
        </p:txBody>
      </p:sp>
    </p:spTree>
    <p:extLst>
      <p:ext uri="{BB962C8B-B14F-4D97-AF65-F5344CB8AC3E}">
        <p14:creationId xmlns:p14="http://schemas.microsoft.com/office/powerpoint/2010/main" val="115684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DAA1F-D454-4785-A140-D158E161BA0C}" type="slidenum">
              <a:rPr lang="en-US" smtClean="0"/>
              <a:t>8</a:t>
            </a:fld>
            <a:endParaRPr lang="en-US" dirty="0"/>
          </a:p>
        </p:txBody>
      </p:sp>
    </p:spTree>
    <p:extLst>
      <p:ext uri="{BB962C8B-B14F-4D97-AF65-F5344CB8AC3E}">
        <p14:creationId xmlns:p14="http://schemas.microsoft.com/office/powerpoint/2010/main" val="277712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DAA1F-D454-4785-A140-D158E161BA0C}" type="slidenum">
              <a:rPr lang="en-US" smtClean="0"/>
              <a:t>9</a:t>
            </a:fld>
            <a:endParaRPr lang="en-US" dirty="0"/>
          </a:p>
        </p:txBody>
      </p:sp>
    </p:spTree>
    <p:extLst>
      <p:ext uri="{BB962C8B-B14F-4D97-AF65-F5344CB8AC3E}">
        <p14:creationId xmlns:p14="http://schemas.microsoft.com/office/powerpoint/2010/main" val="201631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DAA1F-D454-4785-A140-D158E161BA0C}" type="slidenum">
              <a:rPr lang="en-US" smtClean="0"/>
              <a:t>13</a:t>
            </a:fld>
            <a:endParaRPr lang="en-US"/>
          </a:p>
        </p:txBody>
      </p:sp>
    </p:spTree>
    <p:extLst>
      <p:ext uri="{BB962C8B-B14F-4D97-AF65-F5344CB8AC3E}">
        <p14:creationId xmlns:p14="http://schemas.microsoft.com/office/powerpoint/2010/main" val="616503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1409_fresh fork_pos marketing_8.5x11_catering proposal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200244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409_fresh fork_pos marketing_8.5x11_catering proposal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Tree>
    <p:extLst>
      <p:ext uri="{BB962C8B-B14F-4D97-AF65-F5344CB8AC3E}">
        <p14:creationId xmlns:p14="http://schemas.microsoft.com/office/powerpoint/2010/main" val="409582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a:prstGeom prst="rect">
            <a:avLst/>
          </a:prstGeo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a:prstGeom prst="rect">
            <a:avLst/>
          </a:prstGeo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4353" y="9322649"/>
            <a:ext cx="1748790" cy="535517"/>
          </a:xfrm>
          <a:prstGeom prst="rect">
            <a:avLst/>
          </a:prstGeom>
        </p:spPr>
        <p:txBody>
          <a:bodyPr/>
          <a:lstStyle/>
          <a:p>
            <a:fld id="{27D4C546-0BF5-461E-92E8-BF77C3982BAB}" type="datetimeFigureOut">
              <a:rPr lang="en-US" smtClean="0"/>
              <a:t>11/2/2018</a:t>
            </a:fld>
            <a:endParaRPr lang="en-US"/>
          </a:p>
        </p:txBody>
      </p:sp>
      <p:sp>
        <p:nvSpPr>
          <p:cNvPr id="5" name="Footer Placeholder 4"/>
          <p:cNvSpPr>
            <a:spLocks noGrp="1"/>
          </p:cNvSpPr>
          <p:nvPr>
            <p:ph type="ftr" sz="quarter" idx="11"/>
          </p:nvPr>
        </p:nvSpPr>
        <p:spPr>
          <a:xfrm>
            <a:off x="2574608" y="9322649"/>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49"/>
            <a:ext cx="1748790" cy="535517"/>
          </a:xfrm>
          <a:prstGeom prst="rect">
            <a:avLst/>
          </a:prstGeom>
        </p:spPr>
        <p:txBody>
          <a:bodyPr/>
          <a:lstStyle/>
          <a:p>
            <a:fld id="{E9302AD7-DEB6-4FA7-8EA8-50317ED1DA01}" type="slidenum">
              <a:rPr lang="en-US" smtClean="0"/>
              <a:t>‹#›</a:t>
            </a:fld>
            <a:endParaRPr lang="en-US"/>
          </a:p>
        </p:txBody>
      </p:sp>
    </p:spTree>
    <p:extLst>
      <p:ext uri="{BB962C8B-B14F-4D97-AF65-F5344CB8AC3E}">
        <p14:creationId xmlns:p14="http://schemas.microsoft.com/office/powerpoint/2010/main" val="2565088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4346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5.png"/><Relationship Id="rId5" Type="http://schemas.openxmlformats.org/officeDocument/2006/relationships/tags" Target="../tags/tag31.xml"/><Relationship Id="rId10" Type="http://schemas.openxmlformats.org/officeDocument/2006/relationships/slideLayout" Target="../slideLayouts/slideLayout2.xml"/><Relationship Id="rId4" Type="http://schemas.openxmlformats.org/officeDocument/2006/relationships/tags" Target="../tags/tag30.xml"/><Relationship Id="rId9" Type="http://schemas.openxmlformats.org/officeDocument/2006/relationships/tags" Target="../tags/tag3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136187"/>
            <a:ext cx="7795826" cy="10194587"/>
          </a:xfrm>
          <a:prstGeom prst="rect">
            <a:avLst/>
          </a:prstGeom>
        </p:spPr>
      </p:pic>
      <p:sp>
        <p:nvSpPr>
          <p:cNvPr id="6" name="TextBox 5"/>
          <p:cNvSpPr txBox="1"/>
          <p:nvPr/>
        </p:nvSpPr>
        <p:spPr>
          <a:xfrm>
            <a:off x="3826042" y="1828800"/>
            <a:ext cx="3212432" cy="92333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Catering Menu</a:t>
            </a:r>
          </a:p>
          <a:p>
            <a:pPr algn="ctr"/>
            <a:r>
              <a:rPr lang="en-US" dirty="0" err="1" smtClean="0">
                <a:solidFill>
                  <a:schemeClr val="bg1"/>
                </a:solidFill>
                <a:latin typeface="Century Gothic" panose="020B0502020202020204" pitchFamily="34" charset="0"/>
              </a:rPr>
              <a:t>Chartwells</a:t>
            </a:r>
            <a:r>
              <a:rPr lang="en-US" dirty="0" smtClean="0">
                <a:solidFill>
                  <a:schemeClr val="bg1"/>
                </a:solidFill>
                <a:latin typeface="Century Gothic" panose="020B0502020202020204" pitchFamily="34" charset="0"/>
              </a:rPr>
              <a:t> School Dining</a:t>
            </a:r>
          </a:p>
          <a:p>
            <a:pPr algn="ctr"/>
            <a:r>
              <a:rPr lang="en-US" dirty="0" smtClean="0">
                <a:solidFill>
                  <a:schemeClr val="bg1"/>
                </a:solidFill>
                <a:latin typeface="Century Gothic" panose="020B0502020202020204" pitchFamily="34" charset="0"/>
              </a:rPr>
              <a:t>2018 -2019</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87432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76002" y="625414"/>
            <a:ext cx="3166217"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Salads and Sides</a:t>
            </a:r>
            <a:endParaRPr lang="en-US" sz="2600" cap="all" dirty="0">
              <a:solidFill>
                <a:schemeClr val="bg1">
                  <a:lumMod val="65000"/>
                </a:schemeClr>
              </a:solidFill>
              <a:latin typeface="Century Gothic" panose="020B0502020202020204" pitchFamily="34" charset="0"/>
              <a:cs typeface="Corbel"/>
            </a:endParaRPr>
          </a:p>
        </p:txBody>
      </p:sp>
      <p:sp>
        <p:nvSpPr>
          <p:cNvPr id="6" name="TextBox 1"/>
          <p:cNvSpPr txBox="1">
            <a:spLocks noChangeArrowheads="1"/>
          </p:cNvSpPr>
          <p:nvPr>
            <p:custDataLst>
              <p:tags r:id="rId2"/>
            </p:custDataLst>
          </p:nvPr>
        </p:nvSpPr>
        <p:spPr bwMode="auto">
          <a:xfrm>
            <a:off x="3176002" y="1354940"/>
            <a:ext cx="4441166"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t">
              <a:spcBef>
                <a:spcPct val="0"/>
              </a:spcBef>
              <a:defRPr/>
            </a:pPr>
            <a:r>
              <a:rPr lang="en-CA" altLang="fr-FR" sz="1200" b="1" dirty="0" smtClean="0">
                <a:solidFill>
                  <a:schemeClr val="bg1">
                    <a:lumMod val="50000"/>
                  </a:schemeClr>
                </a:solidFill>
                <a:latin typeface="Century Gothic"/>
                <a:cs typeface="Century Gothic"/>
              </a:rPr>
              <a:t>Small Salads:</a:t>
            </a:r>
          </a:p>
          <a:p>
            <a:pPr fontAlgn="t">
              <a:spcBef>
                <a:spcPct val="0"/>
              </a:spcBef>
              <a:defRPr/>
            </a:pP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smtClean="0">
                <a:solidFill>
                  <a:schemeClr val="bg1">
                    <a:lumMod val="50000"/>
                  </a:schemeClr>
                </a:solidFill>
                <a:latin typeface="Century Gothic"/>
                <a:cs typeface="Century Gothic"/>
              </a:rPr>
              <a:t>Market </a:t>
            </a:r>
            <a:r>
              <a:rPr lang="en-CA" altLang="fr-FR" sz="1000" b="1" dirty="0">
                <a:solidFill>
                  <a:schemeClr val="bg1">
                    <a:lumMod val="50000"/>
                  </a:schemeClr>
                </a:solidFill>
                <a:latin typeface="Century Gothic"/>
                <a:cs typeface="Century Gothic"/>
              </a:rPr>
              <a:t>Greens - $</a:t>
            </a:r>
            <a:r>
              <a:rPr lang="en-CA" altLang="fr-FR" sz="1000" b="1" dirty="0" smtClean="0">
                <a:solidFill>
                  <a:schemeClr val="bg1">
                    <a:lumMod val="50000"/>
                  </a:schemeClr>
                </a:solidFill>
                <a:latin typeface="Century Gothic"/>
                <a:cs typeface="Century Gothic"/>
              </a:rPr>
              <a:t>3.50pp</a:t>
            </a: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a:solidFill>
                  <a:schemeClr val="bg1">
                    <a:lumMod val="50000"/>
                  </a:schemeClr>
                </a:solidFill>
                <a:latin typeface="Century Gothic"/>
                <a:cs typeface="Century Gothic"/>
              </a:rPr>
              <a:t>A selection of mixed lettuce with cucumbers, celery, radishes, carrots and tomatoes.</a:t>
            </a:r>
          </a:p>
          <a:p>
            <a:pPr fontAlgn="t">
              <a:spcBef>
                <a:spcPct val="0"/>
              </a:spcBef>
              <a:defRPr/>
            </a:pP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a:solidFill>
                  <a:schemeClr val="bg1">
                    <a:lumMod val="50000"/>
                  </a:schemeClr>
                </a:solidFill>
                <a:latin typeface="Century Gothic"/>
                <a:cs typeface="Century Gothic"/>
              </a:rPr>
              <a:t>Greek Salad - $</a:t>
            </a:r>
            <a:r>
              <a:rPr lang="en-CA" altLang="fr-FR" sz="1000" b="1" dirty="0" smtClean="0">
                <a:solidFill>
                  <a:schemeClr val="bg1">
                    <a:lumMod val="50000"/>
                  </a:schemeClr>
                </a:solidFill>
                <a:latin typeface="Century Gothic"/>
                <a:cs typeface="Century Gothic"/>
              </a:rPr>
              <a:t>3.50pp</a:t>
            </a: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a:solidFill>
                  <a:schemeClr val="bg1">
                    <a:lumMod val="50000"/>
                  </a:schemeClr>
                </a:solidFill>
                <a:latin typeface="Century Gothic"/>
                <a:cs typeface="Century Gothic"/>
              </a:rPr>
              <a:t>Crisp iceberg and romaine lettuce mixed with cucumbers, tomatoes, red onions , black olives and feta cheese.  Tossed with a zesty Greek dressing.</a:t>
            </a:r>
          </a:p>
          <a:p>
            <a:pPr fontAlgn="t">
              <a:spcBef>
                <a:spcPct val="0"/>
              </a:spcBef>
              <a:defRPr/>
            </a:pP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a:solidFill>
                  <a:schemeClr val="bg1">
                    <a:lumMod val="50000"/>
                  </a:schemeClr>
                </a:solidFill>
                <a:latin typeface="Century Gothic"/>
                <a:cs typeface="Century Gothic"/>
              </a:rPr>
              <a:t>Classic Caesar Salad - $</a:t>
            </a:r>
            <a:r>
              <a:rPr lang="en-CA" altLang="fr-FR" sz="1000" b="1" dirty="0" smtClean="0">
                <a:solidFill>
                  <a:schemeClr val="bg1">
                    <a:lumMod val="50000"/>
                  </a:schemeClr>
                </a:solidFill>
                <a:latin typeface="Century Gothic"/>
                <a:cs typeface="Century Gothic"/>
              </a:rPr>
              <a:t>3.50pp</a:t>
            </a: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a:solidFill>
                  <a:schemeClr val="bg1">
                    <a:lumMod val="50000"/>
                  </a:schemeClr>
                </a:solidFill>
                <a:latin typeface="Century Gothic"/>
                <a:cs typeface="Century Gothic"/>
              </a:rPr>
              <a:t>Crisp romaine lettuce, in a light creamy Caesar dressing and topped with  parmesan cheese, crisp croutons and (optional) real bacon.  </a:t>
            </a:r>
          </a:p>
          <a:p>
            <a:pPr fontAlgn="t">
              <a:spcBef>
                <a:spcPct val="0"/>
              </a:spcBef>
              <a:defRPr/>
            </a:pP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000" b="1" dirty="0">
                <a:solidFill>
                  <a:schemeClr val="bg1">
                    <a:lumMod val="50000"/>
                  </a:schemeClr>
                </a:solidFill>
                <a:latin typeface="Century Gothic"/>
                <a:cs typeface="Century Gothic"/>
              </a:rPr>
              <a:t>Fresh Vegetable Pasta Salad - $</a:t>
            </a:r>
            <a:r>
              <a:rPr lang="en-CA" altLang="fr-FR" sz="1000" b="1" dirty="0" smtClean="0">
                <a:solidFill>
                  <a:schemeClr val="bg1">
                    <a:lumMod val="50000"/>
                  </a:schemeClr>
                </a:solidFill>
                <a:latin typeface="Century Gothic"/>
                <a:cs typeface="Century Gothic"/>
              </a:rPr>
              <a:t>3.45 </a:t>
            </a:r>
            <a:r>
              <a:rPr lang="en-CA" altLang="fr-FR" sz="1000" b="1" dirty="0">
                <a:solidFill>
                  <a:schemeClr val="bg1">
                    <a:lumMod val="50000"/>
                  </a:schemeClr>
                </a:solidFill>
                <a:latin typeface="Century Gothic"/>
                <a:cs typeface="Century Gothic"/>
              </a:rPr>
              <a:t>pp</a:t>
            </a:r>
          </a:p>
          <a:p>
            <a:pPr fontAlgn="t">
              <a:spcBef>
                <a:spcPct val="0"/>
              </a:spcBef>
              <a:defRPr/>
            </a:pPr>
            <a:r>
              <a:rPr lang="en-CA" altLang="fr-FR" sz="1000" b="1" dirty="0">
                <a:solidFill>
                  <a:schemeClr val="bg1">
                    <a:lumMod val="50000"/>
                  </a:schemeClr>
                </a:solidFill>
                <a:latin typeface="Century Gothic"/>
                <a:cs typeface="Century Gothic"/>
              </a:rPr>
              <a:t>Fusilli pasta tossed with Peppers, Onions, </a:t>
            </a:r>
            <a:r>
              <a:rPr lang="en-CA" altLang="fr-FR" sz="1000" b="1" dirty="0" smtClean="0">
                <a:solidFill>
                  <a:schemeClr val="bg1">
                    <a:lumMod val="50000"/>
                  </a:schemeClr>
                </a:solidFill>
                <a:latin typeface="Century Gothic"/>
                <a:cs typeface="Century Gothic"/>
              </a:rPr>
              <a:t>Carrots, </a:t>
            </a:r>
            <a:r>
              <a:rPr lang="en-CA" altLang="fr-FR" sz="1000" b="1" dirty="0">
                <a:solidFill>
                  <a:schemeClr val="bg1">
                    <a:lumMod val="50000"/>
                  </a:schemeClr>
                </a:solidFill>
                <a:latin typeface="Century Gothic"/>
                <a:cs typeface="Century Gothic"/>
              </a:rPr>
              <a:t>Broccoli Florets, and tossed in a light Italian Dressing. </a:t>
            </a:r>
          </a:p>
          <a:p>
            <a:pPr fontAlgn="t">
              <a:spcBef>
                <a:spcPct val="0"/>
              </a:spcBef>
              <a:defRPr/>
            </a:pPr>
            <a:endParaRPr lang="en-CA" altLang="fr-FR" sz="1000" b="1" dirty="0">
              <a:solidFill>
                <a:schemeClr val="bg1">
                  <a:lumMod val="50000"/>
                </a:schemeClr>
              </a:solidFill>
              <a:latin typeface="Century Gothic"/>
              <a:cs typeface="Century Gothic"/>
            </a:endParaRPr>
          </a:p>
          <a:p>
            <a:pPr fontAlgn="t">
              <a:spcBef>
                <a:spcPct val="0"/>
              </a:spcBef>
              <a:defRPr/>
            </a:pPr>
            <a:r>
              <a:rPr lang="en-CA" altLang="fr-FR" sz="1200" b="1" dirty="0" smtClean="0">
                <a:solidFill>
                  <a:schemeClr val="bg1">
                    <a:lumMod val="50000"/>
                  </a:schemeClr>
                </a:solidFill>
                <a:latin typeface="Century Gothic"/>
                <a:cs typeface="Century Gothic"/>
              </a:rPr>
              <a:t>Side Salads:</a:t>
            </a:r>
            <a:endParaRPr lang="en-CA" altLang="fr-FR" sz="1200" b="1" dirty="0">
              <a:solidFill>
                <a:schemeClr val="bg1">
                  <a:lumMod val="50000"/>
                </a:schemeClr>
              </a:solidFill>
              <a:latin typeface="Century Gothic"/>
              <a:cs typeface="Century Gothic"/>
            </a:endParaRPr>
          </a:p>
          <a:p>
            <a:pPr lvl="0"/>
            <a:endParaRPr lang="en-US" sz="1000" b="1" dirty="0" smtClean="0">
              <a:solidFill>
                <a:schemeClr val="bg1">
                  <a:lumMod val="65000"/>
                </a:schemeClr>
              </a:solidFill>
              <a:latin typeface="Century Gothic" panose="020B0502020202020204" pitchFamily="34" charset="0"/>
            </a:endParaRPr>
          </a:p>
          <a:p>
            <a:pPr lvl="0"/>
            <a:r>
              <a:rPr lang="en-US" sz="1000" b="1" dirty="0" smtClean="0">
                <a:solidFill>
                  <a:schemeClr val="bg1">
                    <a:lumMod val="65000"/>
                  </a:schemeClr>
                </a:solidFill>
                <a:latin typeface="Century Gothic" panose="020B0502020202020204" pitchFamily="34" charset="0"/>
              </a:rPr>
              <a:t>Market </a:t>
            </a:r>
            <a:r>
              <a:rPr lang="en-US" sz="1000" b="1" dirty="0">
                <a:solidFill>
                  <a:schemeClr val="bg1">
                    <a:lumMod val="65000"/>
                  </a:schemeClr>
                </a:solidFill>
                <a:latin typeface="Century Gothic" panose="020B0502020202020204" pitchFamily="34" charset="0"/>
              </a:rPr>
              <a:t>Green Salad		</a:t>
            </a:r>
            <a:r>
              <a:rPr lang="en-US" sz="1000" b="1" dirty="0" smtClean="0">
                <a:solidFill>
                  <a:schemeClr val="bg1">
                    <a:lumMod val="65000"/>
                  </a:schemeClr>
                </a:solidFill>
                <a:latin typeface="Century Gothic" panose="020B0502020202020204" pitchFamily="34" charset="0"/>
              </a:rPr>
              <a:t>	$</a:t>
            </a:r>
            <a:r>
              <a:rPr lang="en-US" sz="1000" b="1" dirty="0">
                <a:solidFill>
                  <a:schemeClr val="bg1">
                    <a:lumMod val="65000"/>
                  </a:schemeClr>
                </a:solidFill>
                <a:latin typeface="Century Gothic" panose="020B0502020202020204" pitchFamily="34" charset="0"/>
              </a:rPr>
              <a:t>1.89	</a:t>
            </a:r>
          </a:p>
          <a:p>
            <a:pPr lvl="0"/>
            <a:r>
              <a:rPr lang="en-US" sz="1000" b="1" dirty="0">
                <a:solidFill>
                  <a:schemeClr val="bg1">
                    <a:lumMod val="65000"/>
                  </a:schemeClr>
                </a:solidFill>
                <a:latin typeface="Century Gothic" panose="020B0502020202020204" pitchFamily="34" charset="0"/>
              </a:rPr>
              <a:t>Baby Spinach and Mandarin Salad	$2.29</a:t>
            </a:r>
          </a:p>
          <a:p>
            <a:pPr lvl="0"/>
            <a:r>
              <a:rPr lang="en-US" sz="1000" b="1" dirty="0">
                <a:solidFill>
                  <a:schemeClr val="bg1">
                    <a:lumMod val="65000"/>
                  </a:schemeClr>
                </a:solidFill>
                <a:latin typeface="Century Gothic" panose="020B0502020202020204" pitchFamily="34" charset="0"/>
              </a:rPr>
              <a:t>Caesar Salad			</a:t>
            </a:r>
            <a:r>
              <a:rPr lang="en-US" sz="1000" b="1" dirty="0" smtClean="0">
                <a:solidFill>
                  <a:schemeClr val="bg1">
                    <a:lumMod val="65000"/>
                  </a:schemeClr>
                </a:solidFill>
                <a:latin typeface="Century Gothic" panose="020B0502020202020204" pitchFamily="34" charset="0"/>
              </a:rPr>
              <a:t>	$</a:t>
            </a:r>
            <a:r>
              <a:rPr lang="en-US" sz="1000" b="1" dirty="0">
                <a:solidFill>
                  <a:schemeClr val="bg1">
                    <a:lumMod val="65000"/>
                  </a:schemeClr>
                </a:solidFill>
                <a:latin typeface="Century Gothic" panose="020B0502020202020204" pitchFamily="34" charset="0"/>
              </a:rPr>
              <a:t>1.89</a:t>
            </a:r>
          </a:p>
          <a:p>
            <a:pPr lvl="0"/>
            <a:r>
              <a:rPr lang="en-US" sz="1000" b="1" dirty="0">
                <a:solidFill>
                  <a:schemeClr val="bg1">
                    <a:lumMod val="65000"/>
                  </a:schemeClr>
                </a:solidFill>
                <a:latin typeface="Century Gothic" panose="020B0502020202020204" pitchFamily="34" charset="0"/>
              </a:rPr>
              <a:t>Potato Salad			</a:t>
            </a:r>
            <a:r>
              <a:rPr lang="en-US" sz="1000" b="1" dirty="0" smtClean="0">
                <a:solidFill>
                  <a:schemeClr val="bg1">
                    <a:lumMod val="65000"/>
                  </a:schemeClr>
                </a:solidFill>
                <a:latin typeface="Century Gothic" panose="020B0502020202020204" pitchFamily="34" charset="0"/>
              </a:rPr>
              <a:t>	$</a:t>
            </a:r>
            <a:r>
              <a:rPr lang="en-US" sz="1000" b="1" dirty="0">
                <a:solidFill>
                  <a:schemeClr val="bg1">
                    <a:lumMod val="65000"/>
                  </a:schemeClr>
                </a:solidFill>
                <a:latin typeface="Century Gothic" panose="020B0502020202020204" pitchFamily="34" charset="0"/>
              </a:rPr>
              <a:t>1.89</a:t>
            </a:r>
          </a:p>
          <a:p>
            <a:pPr lvl="0"/>
            <a:r>
              <a:rPr lang="en-US" sz="1000" b="1" dirty="0">
                <a:solidFill>
                  <a:schemeClr val="bg1">
                    <a:lumMod val="65000"/>
                  </a:schemeClr>
                </a:solidFill>
                <a:latin typeface="Century Gothic" panose="020B0502020202020204" pitchFamily="34" charset="0"/>
              </a:rPr>
              <a:t>Pasta Salad			</a:t>
            </a:r>
            <a:r>
              <a:rPr lang="en-US" sz="1000" b="1" dirty="0" smtClean="0">
                <a:solidFill>
                  <a:schemeClr val="bg1">
                    <a:lumMod val="65000"/>
                  </a:schemeClr>
                </a:solidFill>
                <a:latin typeface="Century Gothic" panose="020B0502020202020204" pitchFamily="34" charset="0"/>
              </a:rPr>
              <a:t>	$</a:t>
            </a:r>
            <a:r>
              <a:rPr lang="en-US" sz="1000" b="1" dirty="0">
                <a:solidFill>
                  <a:schemeClr val="bg1">
                    <a:lumMod val="65000"/>
                  </a:schemeClr>
                </a:solidFill>
                <a:latin typeface="Century Gothic" panose="020B0502020202020204" pitchFamily="34" charset="0"/>
              </a:rPr>
              <a:t>1.89</a:t>
            </a:r>
          </a:p>
          <a:p>
            <a:pPr fontAlgn="t">
              <a:spcBef>
                <a:spcPct val="0"/>
              </a:spcBef>
              <a:defRPr/>
            </a:pPr>
            <a:endParaRPr lang="fr-CA" altLang="fr-FR" sz="900" dirty="0" smtClean="0">
              <a:solidFill>
                <a:schemeClr val="bg1">
                  <a:lumMod val="50000"/>
                </a:schemeClr>
              </a:solidFill>
              <a:latin typeface="Century Gothic"/>
              <a:cs typeface="Century Gothic"/>
            </a:endParaRPr>
          </a:p>
        </p:txBody>
      </p:sp>
      <p:sp>
        <p:nvSpPr>
          <p:cNvPr id="11" name="Text Box 4"/>
          <p:cNvSpPr txBox="1">
            <a:spLocks noChangeArrowheads="1"/>
          </p:cNvSpPr>
          <p:nvPr>
            <p:custDataLst>
              <p:tags r:id="rId3"/>
            </p:custDataLst>
          </p:nvPr>
        </p:nvSpPr>
        <p:spPr bwMode="auto">
          <a:xfrm>
            <a:off x="3185554" y="5448300"/>
            <a:ext cx="4333017"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hangingPunct="1">
              <a:spcBef>
                <a:spcPct val="0"/>
              </a:spcBef>
              <a:spcAft>
                <a:spcPts val="1000"/>
              </a:spcAft>
              <a:buNone/>
            </a:pPr>
            <a:r>
              <a:rPr lang="en-CA" altLang="fr-FR" sz="1000" b="1" dirty="0" smtClean="0">
                <a:solidFill>
                  <a:schemeClr val="bg1">
                    <a:lumMod val="50000"/>
                  </a:schemeClr>
                </a:solidFill>
                <a:latin typeface="Century Gothic"/>
                <a:cs typeface="Century Gothic"/>
              </a:rPr>
              <a:t>			</a:t>
            </a:r>
          </a:p>
          <a:p>
            <a:pPr eaLnBrk="1" hangingPunct="1">
              <a:spcBef>
                <a:spcPct val="0"/>
              </a:spcBef>
              <a:spcAft>
                <a:spcPts val="1000"/>
              </a:spcAft>
              <a:buNone/>
            </a:pPr>
            <a:r>
              <a:rPr lang="en-CA" altLang="fr-FR" sz="1200" b="1" dirty="0" smtClean="0">
                <a:solidFill>
                  <a:schemeClr val="bg1">
                    <a:lumMod val="50000"/>
                  </a:schemeClr>
                </a:solidFill>
                <a:latin typeface="Century Gothic"/>
                <a:cs typeface="Century Gothic"/>
              </a:rPr>
              <a:t>SPECIALTY </a:t>
            </a:r>
            <a:r>
              <a:rPr lang="en-CA" altLang="fr-FR" sz="1200" b="1" dirty="0">
                <a:solidFill>
                  <a:schemeClr val="bg1">
                    <a:lumMod val="50000"/>
                  </a:schemeClr>
                </a:solidFill>
                <a:latin typeface="Century Gothic"/>
                <a:cs typeface="Century Gothic"/>
              </a:rPr>
              <a:t>ENTRÉE </a:t>
            </a:r>
            <a:r>
              <a:rPr lang="en-CA" altLang="fr-FR" sz="1200" b="1" dirty="0" smtClean="0">
                <a:solidFill>
                  <a:schemeClr val="bg1">
                    <a:lumMod val="50000"/>
                  </a:schemeClr>
                </a:solidFill>
                <a:latin typeface="Century Gothic"/>
                <a:cs typeface="Century Gothic"/>
              </a:rPr>
              <a:t>SALADS.  All Salads served with a Garlic Bread Stick – 8.15 </a:t>
            </a:r>
          </a:p>
          <a:p>
            <a:pPr eaLnBrk="1" hangingPunct="1">
              <a:spcBef>
                <a:spcPct val="0"/>
              </a:spcBef>
              <a:spcAft>
                <a:spcPts val="1000"/>
              </a:spcAft>
              <a:buNone/>
            </a:pPr>
            <a:r>
              <a:rPr lang="en-CA" altLang="fr-FR" sz="1000" b="1" dirty="0" smtClean="0">
                <a:solidFill>
                  <a:schemeClr val="bg1">
                    <a:lumMod val="50000"/>
                  </a:schemeClr>
                </a:solidFill>
                <a:latin typeface="Century Gothic"/>
                <a:cs typeface="Century Gothic"/>
              </a:rPr>
              <a:t>Our Country Garden Salad</a:t>
            </a:r>
            <a:r>
              <a:rPr lang="en-CA" altLang="fr-FR" sz="1000" b="1" dirty="0">
                <a:solidFill>
                  <a:schemeClr val="bg1">
                    <a:lumMod val="50000"/>
                  </a:schemeClr>
                </a:solidFill>
                <a:latin typeface="Century Gothic"/>
                <a:cs typeface="Century Gothic"/>
              </a:rPr>
              <a:t>, Classic Caesar Salad or </a:t>
            </a:r>
            <a:r>
              <a:rPr lang="en-CA" altLang="fr-FR" sz="1000" b="1" dirty="0" smtClean="0">
                <a:solidFill>
                  <a:schemeClr val="bg1">
                    <a:lumMod val="50000"/>
                  </a:schemeClr>
                </a:solidFill>
                <a:latin typeface="Century Gothic"/>
                <a:cs typeface="Century Gothic"/>
              </a:rPr>
              <a:t>Spinach, strawberry and Mandarin </a:t>
            </a:r>
            <a:r>
              <a:rPr lang="en-CA" altLang="fr-FR" sz="1000" b="1" dirty="0">
                <a:solidFill>
                  <a:schemeClr val="bg1">
                    <a:lumMod val="50000"/>
                  </a:schemeClr>
                </a:solidFill>
                <a:latin typeface="Century Gothic"/>
                <a:cs typeface="Century Gothic"/>
              </a:rPr>
              <a:t>Salad with Grilled Chicken </a:t>
            </a:r>
            <a:r>
              <a:rPr lang="en-CA" altLang="fr-FR" sz="1000" b="1" dirty="0" smtClean="0">
                <a:solidFill>
                  <a:schemeClr val="bg1">
                    <a:lumMod val="50000"/>
                  </a:schemeClr>
                </a:solidFill>
                <a:latin typeface="Century Gothic"/>
                <a:cs typeface="Century Gothic"/>
              </a:rPr>
              <a:t>Breast.</a:t>
            </a:r>
          </a:p>
          <a:p>
            <a:pPr eaLnBrk="1" hangingPunct="1">
              <a:spcBef>
                <a:spcPct val="0"/>
              </a:spcBef>
              <a:spcAft>
                <a:spcPts val="1000"/>
              </a:spcAft>
              <a:buNone/>
            </a:pPr>
            <a:r>
              <a:rPr lang="en-CA" altLang="fr-FR" sz="1000" b="1" dirty="0" smtClean="0">
                <a:solidFill>
                  <a:schemeClr val="bg1">
                    <a:lumMod val="50000"/>
                  </a:schemeClr>
                </a:solidFill>
                <a:latin typeface="Century Gothic"/>
                <a:cs typeface="Century Gothic"/>
              </a:rPr>
              <a:t>Our </a:t>
            </a:r>
            <a:r>
              <a:rPr lang="en-CA" altLang="fr-FR" sz="1000" b="1" dirty="0">
                <a:solidFill>
                  <a:schemeClr val="bg1">
                    <a:lumMod val="50000"/>
                  </a:schemeClr>
                </a:solidFill>
                <a:latin typeface="Century Gothic"/>
                <a:cs typeface="Century Gothic"/>
              </a:rPr>
              <a:t>Traditional Julienne Salad with Crisp Greens, Ham, Turkey and Cheddar Cheese with Egg and Tomato Wedges.</a:t>
            </a:r>
          </a:p>
          <a:p>
            <a:pPr eaLnBrk="1" hangingPunct="1">
              <a:spcBef>
                <a:spcPct val="0"/>
              </a:spcBef>
              <a:spcAft>
                <a:spcPts val="1000"/>
              </a:spcAft>
              <a:buNone/>
            </a:pPr>
            <a:r>
              <a:rPr lang="en-CA" altLang="fr-FR" sz="1000" b="1" dirty="0" smtClean="0">
                <a:solidFill>
                  <a:schemeClr val="bg1">
                    <a:lumMod val="50000"/>
                  </a:schemeClr>
                </a:solidFill>
                <a:latin typeface="Century Gothic"/>
                <a:cs typeface="Century Gothic"/>
              </a:rPr>
              <a:t>Mediterranean </a:t>
            </a:r>
            <a:r>
              <a:rPr lang="en-CA" altLang="fr-FR" sz="1000" b="1" dirty="0">
                <a:solidFill>
                  <a:schemeClr val="bg1">
                    <a:lumMod val="50000"/>
                  </a:schemeClr>
                </a:solidFill>
                <a:latin typeface="Century Gothic"/>
                <a:cs typeface="Century Gothic"/>
              </a:rPr>
              <a:t>Quinoa </a:t>
            </a:r>
            <a:r>
              <a:rPr lang="en-CA" altLang="fr-FR" sz="1000" b="1" dirty="0" smtClean="0">
                <a:solidFill>
                  <a:schemeClr val="bg1">
                    <a:lumMod val="50000"/>
                  </a:schemeClr>
                </a:solidFill>
                <a:latin typeface="Century Gothic"/>
                <a:cs typeface="Century Gothic"/>
              </a:rPr>
              <a:t>Salad with chicken, </a:t>
            </a:r>
            <a:r>
              <a:rPr lang="en-CA" altLang="fr-FR" sz="1000" b="1" dirty="0">
                <a:solidFill>
                  <a:schemeClr val="bg1">
                    <a:lumMod val="50000"/>
                  </a:schemeClr>
                </a:solidFill>
                <a:latin typeface="Century Gothic"/>
                <a:cs typeface="Century Gothic"/>
              </a:rPr>
              <a:t>a combination of Quinoa, roasted Red Peppers, slivered Apricots and Green Onions tossed in a Honey and Balsamic Vinegar Dressing</a:t>
            </a:r>
            <a:r>
              <a:rPr lang="en-CA" altLang="fr-FR" sz="1000" b="1" dirty="0" smtClean="0">
                <a:solidFill>
                  <a:schemeClr val="bg1">
                    <a:lumMod val="50000"/>
                  </a:schemeClr>
                </a:solidFill>
                <a:latin typeface="Century Gothic"/>
                <a:cs typeface="Century Gothic"/>
              </a:rPr>
              <a:t>.</a:t>
            </a:r>
          </a:p>
          <a:p>
            <a:pPr eaLnBrk="1" hangingPunct="1">
              <a:spcBef>
                <a:spcPct val="0"/>
              </a:spcBef>
              <a:spcAft>
                <a:spcPts val="1000"/>
              </a:spcAft>
              <a:buNone/>
            </a:pPr>
            <a:r>
              <a:rPr lang="en-CA" altLang="fr-FR" sz="1000" b="1" dirty="0" err="1" smtClean="0">
                <a:solidFill>
                  <a:schemeClr val="bg1">
                    <a:lumMod val="50000"/>
                  </a:schemeClr>
                </a:solidFill>
                <a:latin typeface="Century Gothic"/>
                <a:cs typeface="Century Gothic"/>
              </a:rPr>
              <a:t>Moraccan</a:t>
            </a:r>
            <a:r>
              <a:rPr lang="en-CA" altLang="fr-FR" sz="1000" b="1" dirty="0">
                <a:solidFill>
                  <a:schemeClr val="bg1">
                    <a:lumMod val="50000"/>
                  </a:schemeClr>
                </a:solidFill>
                <a:latin typeface="Century Gothic"/>
                <a:cs typeface="Century Gothic"/>
              </a:rPr>
              <a:t> </a:t>
            </a:r>
            <a:r>
              <a:rPr lang="en-CA" altLang="fr-FR" sz="1000" b="1" dirty="0" smtClean="0">
                <a:solidFill>
                  <a:schemeClr val="bg1">
                    <a:lumMod val="50000"/>
                  </a:schemeClr>
                </a:solidFill>
                <a:latin typeface="Century Gothic"/>
                <a:cs typeface="Century Gothic"/>
              </a:rPr>
              <a:t>Couscous Salad with grilled chicken, </a:t>
            </a:r>
            <a:r>
              <a:rPr lang="en-CA" altLang="fr-FR" sz="1000" b="1" dirty="0">
                <a:solidFill>
                  <a:schemeClr val="bg1">
                    <a:lumMod val="50000"/>
                  </a:schemeClr>
                </a:solidFill>
                <a:latin typeface="Century Gothic"/>
                <a:cs typeface="Century Gothic"/>
              </a:rPr>
              <a:t>tossed with Cucumbers, Green Onions, Tomatoes, Carrots, Peppers, Corn, Chick Peas and Spinach dressed with a Red Wine Vinegar and a Light Italian Vinaigrette</a:t>
            </a:r>
            <a:r>
              <a:rPr lang="en-CA" altLang="fr-FR" sz="1000" b="1" dirty="0" smtClean="0">
                <a:solidFill>
                  <a:schemeClr val="bg1">
                    <a:lumMod val="50000"/>
                  </a:schemeClr>
                </a:solidFill>
                <a:latin typeface="Century Gothic"/>
                <a:cs typeface="Century Gothic"/>
              </a:rPr>
              <a:t>.</a:t>
            </a:r>
          </a:p>
          <a:p>
            <a:pPr eaLnBrk="1" hangingPunct="1">
              <a:spcBef>
                <a:spcPct val="0"/>
              </a:spcBef>
              <a:spcAft>
                <a:spcPts val="1000"/>
              </a:spcAft>
              <a:buNone/>
            </a:pPr>
            <a:r>
              <a:rPr lang="en-CA" altLang="fr-FR" sz="1000" b="1" dirty="0" smtClean="0">
                <a:solidFill>
                  <a:schemeClr val="bg1">
                    <a:lumMod val="50000"/>
                  </a:schemeClr>
                </a:solidFill>
                <a:latin typeface="Century Gothic"/>
                <a:cs typeface="Century Gothic"/>
              </a:rPr>
              <a:t>Spinach with Mandarin, Kiwi, almonds and Goat Cheese </a:t>
            </a:r>
            <a:r>
              <a:rPr lang="en-CA" altLang="fr-FR" sz="1000" b="1" dirty="0">
                <a:solidFill>
                  <a:schemeClr val="bg1">
                    <a:lumMod val="50000"/>
                  </a:schemeClr>
                </a:solidFill>
                <a:latin typeface="Century Gothic"/>
                <a:cs typeface="Century Gothic"/>
              </a:rPr>
              <a:t>drizzled </a:t>
            </a:r>
            <a:r>
              <a:rPr lang="en-CA" altLang="fr-FR" sz="1000" b="1" dirty="0" smtClean="0">
                <a:solidFill>
                  <a:schemeClr val="bg1">
                    <a:lumMod val="50000"/>
                  </a:schemeClr>
                </a:solidFill>
                <a:latin typeface="Century Gothic"/>
                <a:cs typeface="Century Gothic"/>
              </a:rPr>
              <a:t>with </a:t>
            </a:r>
            <a:r>
              <a:rPr lang="en-CA" altLang="fr-FR" sz="1000" b="1" dirty="0">
                <a:solidFill>
                  <a:schemeClr val="bg1">
                    <a:lumMod val="50000"/>
                  </a:schemeClr>
                </a:solidFill>
                <a:latin typeface="Century Gothic"/>
                <a:cs typeface="Century Gothic"/>
              </a:rPr>
              <a:t>a </a:t>
            </a:r>
            <a:r>
              <a:rPr lang="en-CA" altLang="fr-FR" sz="1000" b="1" dirty="0" smtClean="0">
                <a:solidFill>
                  <a:schemeClr val="bg1">
                    <a:lumMod val="50000"/>
                  </a:schemeClr>
                </a:solidFill>
                <a:latin typeface="Century Gothic"/>
                <a:cs typeface="Century Gothic"/>
              </a:rPr>
              <a:t>Balsamic Vinaigrette</a:t>
            </a:r>
            <a:endParaRPr lang="en-CA" altLang="fr-FR" sz="1000" b="1"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615493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62300" y="66067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62300" y="202328"/>
            <a:ext cx="1043841"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Pizza</a:t>
            </a:r>
            <a:endParaRPr lang="en-US" sz="2600" cap="all" dirty="0">
              <a:solidFill>
                <a:schemeClr val="bg1">
                  <a:lumMod val="65000"/>
                </a:schemeClr>
              </a:solidFill>
              <a:latin typeface="Century Gothic" panose="020B0502020202020204" pitchFamily="34" charset="0"/>
              <a:cs typeface="Corbel"/>
            </a:endParaRPr>
          </a:p>
        </p:txBody>
      </p:sp>
      <p:sp>
        <p:nvSpPr>
          <p:cNvPr id="6" name="Rectangle 4"/>
          <p:cNvSpPr>
            <a:spLocks noChangeArrowheads="1"/>
          </p:cNvSpPr>
          <p:nvPr>
            <p:custDataLst>
              <p:tags r:id="rId2"/>
            </p:custDataLst>
          </p:nvPr>
        </p:nvSpPr>
        <p:spPr bwMode="auto">
          <a:xfrm>
            <a:off x="3095203" y="1018623"/>
            <a:ext cx="4021725" cy="675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nchor="ctr">
            <a:spAutoFit/>
          </a:bodyPr>
          <a:lstStyle>
            <a:lvl1pPr defTabSz="912813" eaLnBrk="0" hangingPunct="0">
              <a:spcBef>
                <a:spcPct val="20000"/>
              </a:spcBef>
              <a:buFont typeface="Arial" pitchFamily="34" charset="0"/>
              <a:buChar char="•"/>
              <a:defRPr sz="3500">
                <a:solidFill>
                  <a:schemeClr val="tx1"/>
                </a:solidFill>
                <a:latin typeface="Calibri" pitchFamily="34" charset="0"/>
              </a:defRPr>
            </a:lvl1pPr>
            <a:lvl2pPr marL="742950" indent="-285750" defTabSz="912813" eaLnBrk="0" hangingPunct="0">
              <a:spcBef>
                <a:spcPct val="20000"/>
              </a:spcBef>
              <a:buFont typeface="Arial" pitchFamily="34" charset="0"/>
              <a:buChar char="–"/>
              <a:defRPr sz="32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7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2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2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spcBef>
                <a:spcPct val="0"/>
              </a:spcBef>
              <a:buNone/>
            </a:pPr>
            <a:r>
              <a:rPr lang="en-CA" altLang="fr-FR" sz="1400" b="1" dirty="0" smtClean="0">
                <a:solidFill>
                  <a:schemeClr val="bg1">
                    <a:lumMod val="65000"/>
                  </a:schemeClr>
                </a:solidFill>
                <a:latin typeface="Century Gothic"/>
                <a:cs typeface="Century Gothic"/>
              </a:rPr>
              <a:t>19” </a:t>
            </a:r>
            <a:r>
              <a:rPr lang="en-CA" altLang="fr-FR" sz="1400" b="1" dirty="0">
                <a:solidFill>
                  <a:schemeClr val="bg1">
                    <a:lumMod val="65000"/>
                  </a:schemeClr>
                </a:solidFill>
                <a:latin typeface="Century Gothic"/>
                <a:cs typeface="Century Gothic"/>
              </a:rPr>
              <a:t>Cut into </a:t>
            </a:r>
            <a:r>
              <a:rPr lang="en-CA" altLang="fr-FR" sz="1400" b="1" dirty="0" smtClean="0">
                <a:solidFill>
                  <a:schemeClr val="bg1">
                    <a:lumMod val="65000"/>
                  </a:schemeClr>
                </a:solidFill>
                <a:latin typeface="Century Gothic"/>
                <a:cs typeface="Century Gothic"/>
              </a:rPr>
              <a:t>6, 8 , 10 or 12 </a:t>
            </a:r>
            <a:r>
              <a:rPr lang="en-CA" altLang="fr-FR" sz="1400" b="1" dirty="0">
                <a:solidFill>
                  <a:schemeClr val="bg1">
                    <a:lumMod val="65000"/>
                  </a:schemeClr>
                </a:solidFill>
                <a:latin typeface="Century Gothic"/>
                <a:cs typeface="Century Gothic"/>
              </a:rPr>
              <a:t>slices </a:t>
            </a:r>
            <a:r>
              <a:rPr lang="en-CA" altLang="fr-FR" sz="1400" b="1" dirty="0" smtClean="0">
                <a:solidFill>
                  <a:schemeClr val="bg1">
                    <a:lumMod val="65000"/>
                  </a:schemeClr>
                </a:solidFill>
                <a:latin typeface="Century Gothic"/>
                <a:cs typeface="Century Gothic"/>
              </a:rPr>
              <a:t>(as per preference)</a:t>
            </a:r>
          </a:p>
          <a:p>
            <a:pPr>
              <a:spcBef>
                <a:spcPct val="0"/>
              </a:spcBef>
              <a:buNone/>
            </a:pPr>
            <a:endParaRPr lang="en-US" altLang="fr-FR" sz="1400" b="1" dirty="0" smtClean="0">
              <a:solidFill>
                <a:schemeClr val="bg1">
                  <a:lumMod val="65000"/>
                </a:schemeClr>
              </a:solidFill>
              <a:latin typeface="Century Gothic"/>
              <a:cs typeface="Century Gothic"/>
            </a:endParaRPr>
          </a:p>
          <a:p>
            <a:pPr>
              <a:spcBef>
                <a:spcPct val="0"/>
              </a:spcBef>
              <a:buNone/>
            </a:pPr>
            <a:r>
              <a:rPr lang="en-US" altLang="fr-FR" sz="1400" b="1" dirty="0" smtClean="0">
                <a:solidFill>
                  <a:schemeClr val="bg1">
                    <a:lumMod val="65000"/>
                  </a:schemeClr>
                </a:solidFill>
                <a:latin typeface="Century Gothic"/>
                <a:cs typeface="Century Gothic"/>
              </a:rPr>
              <a:t>Each Pizza </a:t>
            </a:r>
            <a:r>
              <a:rPr lang="en-US" altLang="fr-FR" sz="1400" b="1" dirty="0">
                <a:solidFill>
                  <a:schemeClr val="bg1">
                    <a:lumMod val="65000"/>
                  </a:schemeClr>
                </a:solidFill>
                <a:latin typeface="Century Gothic"/>
                <a:cs typeface="Century Gothic"/>
              </a:rPr>
              <a:t>- </a:t>
            </a:r>
            <a:r>
              <a:rPr lang="en-US" altLang="fr-FR" sz="1400" b="1" dirty="0" smtClean="0">
                <a:solidFill>
                  <a:schemeClr val="bg1">
                    <a:lumMod val="65000"/>
                  </a:schemeClr>
                </a:solidFill>
                <a:latin typeface="Century Gothic"/>
                <a:cs typeface="Century Gothic"/>
              </a:rPr>
              <a:t>$19.25 Each</a:t>
            </a:r>
            <a:endParaRPr lang="en-US" altLang="fr-FR" sz="1400" b="1" dirty="0">
              <a:solidFill>
                <a:schemeClr val="bg1">
                  <a:lumMod val="65000"/>
                </a:schemeClr>
              </a:solidFill>
              <a:latin typeface="Century Gothic"/>
              <a:cs typeface="Century Gothic"/>
            </a:endParaRPr>
          </a:p>
          <a:p>
            <a:pPr>
              <a:spcBef>
                <a:spcPct val="0"/>
              </a:spcBef>
              <a:buNone/>
            </a:pPr>
            <a:r>
              <a:rPr lang="en-US" altLang="fr-FR" sz="1400" b="1" dirty="0">
                <a:solidFill>
                  <a:schemeClr val="bg1">
                    <a:lumMod val="65000"/>
                  </a:schemeClr>
                </a:solidFill>
                <a:latin typeface="Century Gothic"/>
                <a:cs typeface="Century Gothic"/>
              </a:rPr>
              <a:t>5 or more pizzas $</a:t>
            </a:r>
            <a:r>
              <a:rPr lang="en-US" altLang="fr-FR" sz="1400" b="1" dirty="0" smtClean="0">
                <a:solidFill>
                  <a:schemeClr val="bg1">
                    <a:lumMod val="65000"/>
                  </a:schemeClr>
                </a:solidFill>
                <a:latin typeface="Century Gothic"/>
                <a:cs typeface="Century Gothic"/>
              </a:rPr>
              <a:t>18.25 </a:t>
            </a:r>
            <a:r>
              <a:rPr lang="en-US" altLang="fr-FR" sz="1400" b="1" dirty="0">
                <a:solidFill>
                  <a:schemeClr val="bg1">
                    <a:lumMod val="65000"/>
                  </a:schemeClr>
                </a:solidFill>
                <a:latin typeface="Century Gothic"/>
                <a:cs typeface="Century Gothic"/>
              </a:rPr>
              <a:t>Each</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Pepperoni</a:t>
            </a:r>
          </a:p>
          <a:p>
            <a:pPr>
              <a:spcBef>
                <a:spcPct val="0"/>
              </a:spcBef>
              <a:buNone/>
            </a:pPr>
            <a:r>
              <a:rPr lang="en-US" altLang="fr-FR" sz="1100" b="1" dirty="0">
                <a:solidFill>
                  <a:schemeClr val="bg1">
                    <a:lumMod val="65000"/>
                  </a:schemeClr>
                </a:solidFill>
                <a:latin typeface="Century Gothic"/>
                <a:cs typeface="Century Gothic"/>
              </a:rPr>
              <a:t>Pepperoni and mozzarella Cheese on a rich tomato sauce.</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Vegetarian</a:t>
            </a:r>
          </a:p>
          <a:p>
            <a:pPr>
              <a:spcBef>
                <a:spcPct val="0"/>
              </a:spcBef>
              <a:buNone/>
            </a:pPr>
            <a:r>
              <a:rPr lang="en-US" altLang="fr-FR" sz="1100" b="1" dirty="0">
                <a:solidFill>
                  <a:schemeClr val="bg1">
                    <a:lumMod val="65000"/>
                  </a:schemeClr>
                </a:solidFill>
                <a:latin typeface="Century Gothic"/>
                <a:cs typeface="Century Gothic"/>
              </a:rPr>
              <a:t>Sliced tomatoes, green peppers, red onions, mushrooms and mozzarella cheese on a rich tomato sauce.</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3 Cheese</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Triple </a:t>
            </a:r>
            <a:r>
              <a:rPr lang="en-US" altLang="fr-FR" sz="1100" b="1" dirty="0">
                <a:solidFill>
                  <a:schemeClr val="bg1">
                    <a:lumMod val="65000"/>
                  </a:schemeClr>
                </a:solidFill>
                <a:latin typeface="Century Gothic"/>
                <a:cs typeface="Century Gothic"/>
              </a:rPr>
              <a:t>Cheese blend on a rich tomato sauce.</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Tropical</a:t>
            </a:r>
          </a:p>
          <a:p>
            <a:pPr>
              <a:spcBef>
                <a:spcPct val="0"/>
              </a:spcBef>
              <a:buNone/>
            </a:pPr>
            <a:r>
              <a:rPr lang="en-US" altLang="fr-FR" sz="1100" b="1" dirty="0">
                <a:solidFill>
                  <a:schemeClr val="bg1">
                    <a:lumMod val="65000"/>
                  </a:schemeClr>
                </a:solidFill>
                <a:latin typeface="Century Gothic"/>
                <a:cs typeface="Century Gothic"/>
              </a:rPr>
              <a:t>Diced </a:t>
            </a:r>
            <a:r>
              <a:rPr lang="en-US" altLang="fr-FR" sz="1100" b="1" dirty="0" smtClean="0">
                <a:solidFill>
                  <a:schemeClr val="bg1">
                    <a:lumMod val="65000"/>
                  </a:schemeClr>
                </a:solidFill>
                <a:latin typeface="Century Gothic"/>
                <a:cs typeface="Century Gothic"/>
              </a:rPr>
              <a:t>ham, pineapple, Green Pepper </a:t>
            </a:r>
            <a:r>
              <a:rPr lang="en-US" altLang="fr-FR" sz="1100" b="1" dirty="0">
                <a:solidFill>
                  <a:schemeClr val="bg1">
                    <a:lumMod val="65000"/>
                  </a:schemeClr>
                </a:solidFill>
                <a:latin typeface="Century Gothic"/>
                <a:cs typeface="Century Gothic"/>
              </a:rPr>
              <a:t>and mozzarella cheese on a rich tomato sauce.</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Canadian Eh!</a:t>
            </a:r>
          </a:p>
          <a:p>
            <a:pPr>
              <a:spcBef>
                <a:spcPct val="0"/>
              </a:spcBef>
              <a:buNone/>
            </a:pPr>
            <a:r>
              <a:rPr lang="en-US" altLang="fr-FR" sz="1100" b="1" dirty="0">
                <a:solidFill>
                  <a:schemeClr val="bg1">
                    <a:lumMod val="65000"/>
                  </a:schemeClr>
                </a:solidFill>
                <a:latin typeface="Century Gothic"/>
                <a:cs typeface="Century Gothic"/>
              </a:rPr>
              <a:t>Bacon, pepperoni, mushrooms and mozzarella cheese on a rich tomato sauce.</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Deluxe</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Pepperoni, green peppers, mushrooms and mozzarella cheese on a rich tomato sauce</a:t>
            </a:r>
            <a:r>
              <a:rPr lang="en-US" altLang="fr-FR" sz="1100" b="1" dirty="0" smtClean="0">
                <a:solidFill>
                  <a:schemeClr val="bg1">
                    <a:lumMod val="65000"/>
                  </a:schemeClr>
                </a:solidFill>
                <a:latin typeface="Century Gothic"/>
                <a:cs typeface="Century Gothic"/>
              </a:rPr>
              <a:t>.</a:t>
            </a: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PIZZA LUNCH </a:t>
            </a:r>
            <a:r>
              <a:rPr lang="en-US" altLang="fr-FR" sz="1100" b="1" dirty="0" smtClean="0">
                <a:solidFill>
                  <a:schemeClr val="bg1">
                    <a:lumMod val="65000"/>
                  </a:schemeClr>
                </a:solidFill>
                <a:latin typeface="Century Gothic"/>
                <a:cs typeface="Century Gothic"/>
              </a:rPr>
              <a:t>(Pizza cut in 8)</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Pepperoni </a:t>
            </a:r>
            <a:endParaRPr lang="en-US" altLang="fr-FR" sz="1100" b="1" dirty="0" smtClean="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Vegetarian </a:t>
            </a:r>
          </a:p>
          <a:p>
            <a:pPr>
              <a:spcBef>
                <a:spcPct val="0"/>
              </a:spcBef>
              <a:buNone/>
            </a:pPr>
            <a:r>
              <a:rPr lang="en-US" altLang="fr-FR" sz="1100" b="1" dirty="0" smtClean="0">
                <a:solidFill>
                  <a:schemeClr val="bg1">
                    <a:lumMod val="65000"/>
                  </a:schemeClr>
                </a:solidFill>
                <a:latin typeface="Century Gothic"/>
                <a:cs typeface="Century Gothic"/>
              </a:rPr>
              <a:t>Cheese </a:t>
            </a:r>
          </a:p>
          <a:p>
            <a:pPr>
              <a:spcBef>
                <a:spcPct val="0"/>
              </a:spcBef>
              <a:buNone/>
            </a:pPr>
            <a:r>
              <a:rPr lang="en-US" altLang="fr-FR" sz="1100" b="1" dirty="0" smtClean="0">
                <a:solidFill>
                  <a:schemeClr val="bg1">
                    <a:lumMod val="65000"/>
                  </a:schemeClr>
                </a:solidFill>
                <a:latin typeface="Century Gothic"/>
                <a:cs typeface="Century Gothic"/>
              </a:rPr>
              <a:t>Your </a:t>
            </a:r>
            <a:r>
              <a:rPr lang="en-US" altLang="fr-FR" sz="1100" b="1" dirty="0">
                <a:solidFill>
                  <a:schemeClr val="bg1">
                    <a:lumMod val="65000"/>
                  </a:schemeClr>
                </a:solidFill>
                <a:latin typeface="Century Gothic"/>
                <a:cs typeface="Century Gothic"/>
              </a:rPr>
              <a:t>choice of Garden or Caesar Salad.</a:t>
            </a:r>
          </a:p>
          <a:p>
            <a:pPr>
              <a:spcBef>
                <a:spcPct val="0"/>
              </a:spcBef>
              <a:buNone/>
            </a:pPr>
            <a:r>
              <a:rPr lang="en-US" altLang="fr-FR" sz="1100" b="1" dirty="0">
                <a:solidFill>
                  <a:schemeClr val="bg1">
                    <a:lumMod val="65000"/>
                  </a:schemeClr>
                </a:solidFill>
                <a:latin typeface="Century Gothic"/>
                <a:cs typeface="Century Gothic"/>
              </a:rPr>
              <a:t>Choice of Juice or </a:t>
            </a:r>
            <a:r>
              <a:rPr lang="en-US" altLang="fr-FR" sz="1100" b="1" dirty="0" smtClean="0">
                <a:solidFill>
                  <a:schemeClr val="bg1">
                    <a:lumMod val="65000"/>
                  </a:schemeClr>
                </a:solidFill>
                <a:latin typeface="Century Gothic"/>
                <a:cs typeface="Century Gothic"/>
              </a:rPr>
              <a:t>Water.</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$7.60 </a:t>
            </a:r>
            <a:r>
              <a:rPr lang="en-US" altLang="fr-FR" sz="1100" b="1" dirty="0">
                <a:solidFill>
                  <a:schemeClr val="bg1">
                    <a:lumMod val="65000"/>
                  </a:schemeClr>
                </a:solidFill>
                <a:latin typeface="Century Gothic"/>
                <a:cs typeface="Century Gothic"/>
              </a:rPr>
              <a:t>– 2 slices pp </a:t>
            </a:r>
            <a:endParaRPr lang="en-US" altLang="fr-FR" sz="1100" b="1" dirty="0" smtClean="0">
              <a:solidFill>
                <a:schemeClr val="bg1">
                  <a:lumMod val="65000"/>
                </a:schemeClr>
              </a:solidFill>
              <a:latin typeface="Century Gothic"/>
              <a:cs typeface="Century Gothic"/>
            </a:endParaRP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			</a:t>
            </a:r>
            <a:endParaRPr lang="en-US" altLang="fr-FR" sz="1100" b="1" dirty="0">
              <a:solidFill>
                <a:schemeClr val="bg1">
                  <a:lumMod val="65000"/>
                </a:schemeClr>
              </a:solidFill>
              <a:latin typeface="Century Gothic"/>
              <a:cs typeface="Century Gothic"/>
            </a:endParaRPr>
          </a:p>
        </p:txBody>
      </p:sp>
    </p:spTree>
    <p:extLst>
      <p:ext uri="{BB962C8B-B14F-4D97-AF65-F5344CB8AC3E}">
        <p14:creationId xmlns:p14="http://schemas.microsoft.com/office/powerpoint/2010/main" val="1060664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46152" y="671571"/>
            <a:ext cx="2717376" cy="892534"/>
          </a:xfrm>
          <a:prstGeom prst="rect">
            <a:avLst/>
          </a:prstGeom>
        </p:spPr>
        <p:txBody>
          <a:bodyPr wrap="none" lIns="91423" tIns="45711" rIns="91423" bIns="45711">
            <a:spAutoFit/>
          </a:bodyPr>
          <a:lstStyle/>
          <a:p>
            <a:r>
              <a:rPr lang="en-US" sz="2600" b="1" cap="all" dirty="0" smtClean="0">
                <a:solidFill>
                  <a:schemeClr val="bg1">
                    <a:lumMod val="50000"/>
                  </a:schemeClr>
                </a:solidFill>
                <a:latin typeface="Century Gothic" panose="020B0502020202020204" pitchFamily="34" charset="0"/>
                <a:cs typeface="Corbel"/>
              </a:rPr>
              <a:t>Hot Luncheon</a:t>
            </a:r>
            <a:br>
              <a:rPr lang="en-US" sz="2600" b="1" cap="all" dirty="0" smtClean="0">
                <a:solidFill>
                  <a:schemeClr val="bg1">
                    <a:lumMod val="50000"/>
                  </a:schemeClr>
                </a:solidFill>
                <a:latin typeface="Century Gothic" panose="020B0502020202020204" pitchFamily="34" charset="0"/>
                <a:cs typeface="Corbel"/>
              </a:rPr>
            </a:br>
            <a:endParaRPr lang="en-US" sz="2600" cap="all" dirty="0">
              <a:solidFill>
                <a:schemeClr val="bg1">
                  <a:lumMod val="50000"/>
                </a:schemeClr>
              </a:solidFill>
              <a:latin typeface="Century Gothic" panose="020B0502020202020204" pitchFamily="34" charset="0"/>
              <a:cs typeface="Corbel"/>
            </a:endParaRPr>
          </a:p>
        </p:txBody>
      </p:sp>
      <p:sp>
        <p:nvSpPr>
          <p:cNvPr id="6" name="Text Box 4"/>
          <p:cNvSpPr txBox="1">
            <a:spLocks noChangeArrowheads="1"/>
          </p:cNvSpPr>
          <p:nvPr>
            <p:custDataLst>
              <p:tags r:id="rId2"/>
            </p:custDataLst>
          </p:nvPr>
        </p:nvSpPr>
        <p:spPr bwMode="auto">
          <a:xfrm>
            <a:off x="3173630" y="1338815"/>
            <a:ext cx="4136419" cy="8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Minimum Order for all Hot Luncheons is 12 people.                            </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Lasagna Al </a:t>
            </a:r>
            <a:r>
              <a:rPr lang="en-CA" altLang="fr-FR" sz="1100" b="1" u="sng" dirty="0" err="1" smtClean="0">
                <a:solidFill>
                  <a:schemeClr val="bg1">
                    <a:lumMod val="50000"/>
                  </a:schemeClr>
                </a:solidFill>
                <a:latin typeface="Century Gothic"/>
                <a:cs typeface="Century Gothic"/>
              </a:rPr>
              <a:t>Forno</a:t>
            </a:r>
            <a:r>
              <a:rPr lang="en-CA" altLang="fr-FR" sz="1100" b="1" u="sng" dirty="0" smtClean="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 $9.79</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Lasagna </a:t>
            </a:r>
            <a:r>
              <a:rPr lang="en-CA" altLang="fr-FR" sz="1100" b="1" dirty="0">
                <a:solidFill>
                  <a:schemeClr val="bg1">
                    <a:lumMod val="50000"/>
                  </a:schemeClr>
                </a:solidFill>
                <a:latin typeface="Century Gothic"/>
                <a:cs typeface="Century Gothic"/>
              </a:rPr>
              <a:t>noodles layered with a hearty beef tomato sauce and a blend of cheeses.  Served with Caesar Salad and Garlic Bread.</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Lasagna</a:t>
            </a:r>
            <a:r>
              <a:rPr lang="en-CA" altLang="fr-FR" sz="1100" b="1" u="sng" dirty="0">
                <a:solidFill>
                  <a:schemeClr val="bg1">
                    <a:lumMod val="50000"/>
                  </a:schemeClr>
                </a:solidFill>
                <a:latin typeface="Century Gothic"/>
                <a:cs typeface="Century Gothic"/>
              </a:rPr>
              <a:t>, Vegetarian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$9.79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Oven </a:t>
            </a:r>
            <a:r>
              <a:rPr lang="en-CA" altLang="fr-FR" sz="1100" b="1" dirty="0">
                <a:solidFill>
                  <a:schemeClr val="bg1">
                    <a:lumMod val="50000"/>
                  </a:schemeClr>
                </a:solidFill>
                <a:latin typeface="Century Gothic"/>
                <a:cs typeface="Century Gothic"/>
              </a:rPr>
              <a:t>roasted vegetables layered between pasta noodles and Italian cheeses.  Served with Caesar salad and </a:t>
            </a:r>
            <a:r>
              <a:rPr lang="en-CA" altLang="fr-FR" sz="1100" b="1" dirty="0" smtClean="0">
                <a:solidFill>
                  <a:schemeClr val="bg1">
                    <a:lumMod val="50000"/>
                  </a:schemeClr>
                </a:solidFill>
                <a:latin typeface="Century Gothic"/>
                <a:cs typeface="Century Gothic"/>
              </a:rPr>
              <a:t>Garlic </a:t>
            </a:r>
            <a:r>
              <a:rPr lang="en-CA" altLang="fr-FR" sz="1100" b="1" dirty="0">
                <a:solidFill>
                  <a:schemeClr val="bg1">
                    <a:lumMod val="50000"/>
                  </a:schemeClr>
                </a:solidFill>
                <a:latin typeface="Century Gothic"/>
                <a:cs typeface="Century Gothic"/>
              </a:rPr>
              <a:t>B</a:t>
            </a:r>
            <a:r>
              <a:rPr lang="en-CA" altLang="fr-FR" sz="1100" b="1" dirty="0" smtClean="0">
                <a:solidFill>
                  <a:schemeClr val="bg1">
                    <a:lumMod val="50000"/>
                  </a:schemeClr>
                </a:solidFill>
                <a:latin typeface="Century Gothic"/>
                <a:cs typeface="Century Gothic"/>
              </a:rPr>
              <a:t>read</a:t>
            </a:r>
            <a:r>
              <a:rPr lang="en-CA" altLang="fr-FR" sz="1100" b="1" dirty="0">
                <a:solidFill>
                  <a:schemeClr val="bg1">
                    <a:lumMod val="50000"/>
                  </a:schemeClr>
                </a:solidFill>
                <a:latin typeface="Century Gothic"/>
                <a:cs typeface="Century Gothic"/>
              </a:rPr>
              <a:t>.</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Chicken </a:t>
            </a:r>
            <a:r>
              <a:rPr lang="en-CA" altLang="fr-FR" sz="1100" b="1" u="sng" dirty="0">
                <a:solidFill>
                  <a:schemeClr val="bg1">
                    <a:lumMod val="50000"/>
                  </a:schemeClr>
                </a:solidFill>
                <a:latin typeface="Century Gothic"/>
                <a:cs typeface="Century Gothic"/>
              </a:rPr>
              <a:t>Penne Pasta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$9.79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a:solidFill>
                  <a:schemeClr val="bg1">
                    <a:lumMod val="50000"/>
                  </a:schemeClr>
                </a:solidFill>
                <a:latin typeface="Century Gothic"/>
                <a:cs typeface="Century Gothic"/>
              </a:rPr>
              <a:t>Chicken, roasted vegetables and pasta lightly tossed in a </a:t>
            </a:r>
            <a:r>
              <a:rPr lang="en-CA" altLang="fr-FR" sz="1100" b="1" dirty="0" smtClean="0">
                <a:solidFill>
                  <a:schemeClr val="bg1">
                    <a:lumMod val="50000"/>
                  </a:schemeClr>
                </a:solidFill>
                <a:latin typeface="Century Gothic"/>
                <a:cs typeface="Century Gothic"/>
              </a:rPr>
              <a:t>Mushroom cream </a:t>
            </a:r>
            <a:r>
              <a:rPr lang="en-CA" altLang="fr-FR" sz="1100" b="1" dirty="0">
                <a:solidFill>
                  <a:schemeClr val="bg1">
                    <a:lumMod val="50000"/>
                  </a:schemeClr>
                </a:solidFill>
                <a:latin typeface="Century Gothic"/>
                <a:cs typeface="Century Gothic"/>
              </a:rPr>
              <a:t>sauce.  Served with Caesar </a:t>
            </a:r>
            <a:r>
              <a:rPr lang="en-CA" altLang="fr-FR" sz="1100" b="1" dirty="0" smtClean="0">
                <a:solidFill>
                  <a:schemeClr val="bg1">
                    <a:lumMod val="50000"/>
                  </a:schemeClr>
                </a:solidFill>
                <a:latin typeface="Century Gothic"/>
                <a:cs typeface="Century Gothic"/>
              </a:rPr>
              <a:t>Salad </a:t>
            </a:r>
            <a:r>
              <a:rPr lang="en-CA" altLang="fr-FR" sz="1100" b="1" dirty="0">
                <a:solidFill>
                  <a:schemeClr val="bg1">
                    <a:lumMod val="50000"/>
                  </a:schemeClr>
                </a:solidFill>
                <a:latin typeface="Century Gothic"/>
                <a:cs typeface="Century Gothic"/>
              </a:rPr>
              <a:t>and </a:t>
            </a:r>
            <a:r>
              <a:rPr lang="en-CA" altLang="fr-FR" sz="1100" b="1" dirty="0" smtClean="0">
                <a:solidFill>
                  <a:schemeClr val="bg1">
                    <a:lumMod val="50000"/>
                  </a:schemeClr>
                </a:solidFill>
                <a:latin typeface="Century Gothic"/>
                <a:cs typeface="Century Gothic"/>
              </a:rPr>
              <a:t>Garlic </a:t>
            </a:r>
            <a:r>
              <a:rPr lang="en-CA" altLang="fr-FR" sz="1100" b="1" dirty="0">
                <a:solidFill>
                  <a:schemeClr val="bg1">
                    <a:lumMod val="50000"/>
                  </a:schemeClr>
                </a:solidFill>
                <a:latin typeface="Century Gothic"/>
                <a:cs typeface="Century Gothic"/>
              </a:rPr>
              <a:t>B</a:t>
            </a:r>
            <a:r>
              <a:rPr lang="en-CA" altLang="fr-FR" sz="1100" b="1" dirty="0" smtClean="0">
                <a:solidFill>
                  <a:schemeClr val="bg1">
                    <a:lumMod val="50000"/>
                  </a:schemeClr>
                </a:solidFill>
                <a:latin typeface="Century Gothic"/>
                <a:cs typeface="Century Gothic"/>
              </a:rPr>
              <a:t>read</a:t>
            </a:r>
            <a:r>
              <a:rPr lang="en-CA" altLang="fr-FR" sz="1100" b="1" dirty="0">
                <a:solidFill>
                  <a:schemeClr val="bg1">
                    <a:lumMod val="50000"/>
                  </a:schemeClr>
                </a:solidFill>
                <a:latin typeface="Century Gothic"/>
                <a:cs typeface="Century Gothic"/>
              </a:rPr>
              <a:t>.</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Butternut Squash Ravioli (Vegetarian</a:t>
            </a:r>
            <a:r>
              <a:rPr lang="en-CA" altLang="fr-FR" sz="1100" b="1" u="sng" dirty="0">
                <a:solidFill>
                  <a:schemeClr val="bg1">
                    <a:lumMod val="50000"/>
                  </a:schemeClr>
                </a:solidFill>
                <a:latin typeface="Century Gothic"/>
                <a:cs typeface="Century Gothic"/>
              </a:rPr>
              <a:t>)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$9.79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Butternut Squash Ravioli served </a:t>
            </a:r>
            <a:r>
              <a:rPr lang="en-CA" altLang="fr-FR" sz="1100" b="1" dirty="0">
                <a:solidFill>
                  <a:schemeClr val="bg1">
                    <a:lumMod val="50000"/>
                  </a:schemeClr>
                </a:solidFill>
                <a:latin typeface="Century Gothic"/>
                <a:cs typeface="Century Gothic"/>
              </a:rPr>
              <a:t>with your choice of </a:t>
            </a:r>
            <a:r>
              <a:rPr lang="en-CA" altLang="fr-FR" sz="1100" b="1" dirty="0" smtClean="0">
                <a:solidFill>
                  <a:schemeClr val="bg1">
                    <a:lumMod val="50000"/>
                  </a:schemeClr>
                </a:solidFill>
                <a:latin typeface="Century Gothic"/>
                <a:cs typeface="Century Gothic"/>
              </a:rPr>
              <a:t>alfredo </a:t>
            </a:r>
            <a:r>
              <a:rPr lang="en-CA" altLang="fr-FR" sz="1100" b="1" dirty="0">
                <a:solidFill>
                  <a:schemeClr val="bg1">
                    <a:lumMod val="50000"/>
                  </a:schemeClr>
                </a:solidFill>
                <a:latin typeface="Century Gothic"/>
                <a:cs typeface="Century Gothic"/>
              </a:rPr>
              <a:t>sauce or a blush sauce.  Caesar </a:t>
            </a:r>
            <a:r>
              <a:rPr lang="en-CA" altLang="fr-FR" sz="1100" b="1" dirty="0" smtClean="0">
                <a:solidFill>
                  <a:schemeClr val="bg1">
                    <a:lumMod val="50000"/>
                  </a:schemeClr>
                </a:solidFill>
                <a:latin typeface="Century Gothic"/>
                <a:cs typeface="Century Gothic"/>
              </a:rPr>
              <a:t>Salad </a:t>
            </a:r>
            <a:r>
              <a:rPr lang="en-CA" altLang="fr-FR" sz="1100" b="1" dirty="0">
                <a:solidFill>
                  <a:schemeClr val="bg1">
                    <a:lumMod val="50000"/>
                  </a:schemeClr>
                </a:solidFill>
                <a:latin typeface="Century Gothic"/>
                <a:cs typeface="Century Gothic"/>
              </a:rPr>
              <a:t>and G</a:t>
            </a:r>
            <a:r>
              <a:rPr lang="en-CA" altLang="fr-FR" sz="1100" b="1" dirty="0" smtClean="0">
                <a:solidFill>
                  <a:schemeClr val="bg1">
                    <a:lumMod val="50000"/>
                  </a:schemeClr>
                </a:solidFill>
                <a:latin typeface="Century Gothic"/>
                <a:cs typeface="Century Gothic"/>
              </a:rPr>
              <a:t>arlic </a:t>
            </a:r>
            <a:r>
              <a:rPr lang="en-CA" altLang="fr-FR" sz="1100" b="1" dirty="0">
                <a:solidFill>
                  <a:schemeClr val="bg1">
                    <a:lumMod val="50000"/>
                  </a:schemeClr>
                </a:solidFill>
                <a:latin typeface="Century Gothic"/>
                <a:cs typeface="Century Gothic"/>
              </a:rPr>
              <a:t>B</a:t>
            </a:r>
            <a:r>
              <a:rPr lang="en-CA" altLang="fr-FR" sz="1100" b="1" dirty="0" smtClean="0">
                <a:solidFill>
                  <a:schemeClr val="bg1">
                    <a:lumMod val="50000"/>
                  </a:schemeClr>
                </a:solidFill>
                <a:latin typeface="Century Gothic"/>
                <a:cs typeface="Century Gothic"/>
              </a:rPr>
              <a:t>read </a:t>
            </a:r>
            <a:r>
              <a:rPr lang="en-CA" altLang="fr-FR" sz="1100" b="1" dirty="0">
                <a:solidFill>
                  <a:schemeClr val="bg1">
                    <a:lumMod val="50000"/>
                  </a:schemeClr>
                </a:solidFill>
                <a:latin typeface="Century Gothic"/>
                <a:cs typeface="Century Gothic"/>
              </a:rPr>
              <a:t>included.</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Chicken Pasta Primavera (Vegetarian</a:t>
            </a:r>
            <a:r>
              <a:rPr lang="en-CA" altLang="fr-FR" sz="1100" b="1" u="sng" dirty="0">
                <a:solidFill>
                  <a:schemeClr val="bg1">
                    <a:lumMod val="50000"/>
                  </a:schemeClr>
                </a:solidFill>
                <a:latin typeface="Century Gothic"/>
                <a:cs typeface="Century Gothic"/>
              </a:rPr>
              <a:t>)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$9.79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Fettuccini pasta </a:t>
            </a:r>
            <a:r>
              <a:rPr lang="en-CA" altLang="fr-FR" sz="1100" b="1" dirty="0">
                <a:solidFill>
                  <a:schemeClr val="bg1">
                    <a:lumMod val="50000"/>
                  </a:schemeClr>
                </a:solidFill>
                <a:latin typeface="Century Gothic"/>
                <a:cs typeface="Century Gothic"/>
              </a:rPr>
              <a:t>topped with </a:t>
            </a:r>
            <a:r>
              <a:rPr lang="en-CA" altLang="fr-FR" sz="1100" b="1" dirty="0" smtClean="0">
                <a:solidFill>
                  <a:schemeClr val="bg1">
                    <a:lumMod val="50000"/>
                  </a:schemeClr>
                </a:solidFill>
                <a:latin typeface="Century Gothic"/>
                <a:cs typeface="Century Gothic"/>
              </a:rPr>
              <a:t>grilled vegetables and chicken and a light rosé sauce. </a:t>
            </a:r>
            <a:r>
              <a:rPr lang="en-CA" altLang="fr-FR" sz="1100" b="1" dirty="0">
                <a:solidFill>
                  <a:schemeClr val="bg1">
                    <a:lumMod val="50000"/>
                  </a:schemeClr>
                </a:solidFill>
                <a:latin typeface="Century Gothic"/>
                <a:cs typeface="Century Gothic"/>
              </a:rPr>
              <a:t>Caesar S</a:t>
            </a:r>
            <a:r>
              <a:rPr lang="en-CA" altLang="fr-FR" sz="1100" b="1" dirty="0" smtClean="0">
                <a:solidFill>
                  <a:schemeClr val="bg1">
                    <a:lumMod val="50000"/>
                  </a:schemeClr>
                </a:solidFill>
                <a:latin typeface="Century Gothic"/>
                <a:cs typeface="Century Gothic"/>
              </a:rPr>
              <a:t>alad and Garlic </a:t>
            </a:r>
            <a:r>
              <a:rPr lang="en-CA" altLang="fr-FR" sz="1100" b="1" dirty="0">
                <a:solidFill>
                  <a:schemeClr val="bg1">
                    <a:lumMod val="50000"/>
                  </a:schemeClr>
                </a:solidFill>
                <a:latin typeface="Century Gothic"/>
                <a:cs typeface="Century Gothic"/>
              </a:rPr>
              <a:t>B</a:t>
            </a:r>
            <a:r>
              <a:rPr lang="en-CA" altLang="fr-FR" sz="1100" b="1" dirty="0" smtClean="0">
                <a:solidFill>
                  <a:schemeClr val="bg1">
                    <a:lumMod val="50000"/>
                  </a:schemeClr>
                </a:solidFill>
                <a:latin typeface="Century Gothic"/>
                <a:cs typeface="Century Gothic"/>
              </a:rPr>
              <a:t>read </a:t>
            </a:r>
            <a:r>
              <a:rPr lang="en-CA" altLang="fr-FR" sz="1100" b="1" dirty="0">
                <a:solidFill>
                  <a:schemeClr val="bg1">
                    <a:lumMod val="50000"/>
                  </a:schemeClr>
                </a:solidFill>
                <a:latin typeface="Century Gothic"/>
                <a:cs typeface="Century Gothic"/>
              </a:rPr>
              <a:t>is included</a:t>
            </a:r>
            <a:r>
              <a:rPr lang="en-CA" altLang="fr-FR" sz="1100" b="1" dirty="0" smtClean="0">
                <a:solidFill>
                  <a:schemeClr val="bg1">
                    <a:lumMod val="50000"/>
                  </a:schemeClr>
                </a:solidFill>
                <a:latin typeface="Century Gothic"/>
                <a:cs typeface="Century Gothic"/>
              </a:rPr>
              <a:t>.</a:t>
            </a:r>
          </a:p>
          <a:p>
            <a:pPr eaLnBrk="1" hangingPunct="1">
              <a:spcBef>
                <a:spcPct val="0"/>
              </a:spcBef>
              <a:spcAft>
                <a:spcPts val="1000"/>
              </a:spcAft>
              <a:buFontTx/>
              <a:buNone/>
            </a:pPr>
            <a:r>
              <a:rPr lang="en-CA" altLang="fr-FR" sz="1100" b="1" u="sng" dirty="0" err="1" smtClean="0">
                <a:solidFill>
                  <a:schemeClr val="bg1">
                    <a:lumMod val="50000"/>
                  </a:schemeClr>
                </a:solidFill>
                <a:latin typeface="Century Gothic"/>
                <a:cs typeface="Century Gothic"/>
              </a:rPr>
              <a:t>Bocconcini</a:t>
            </a:r>
            <a:r>
              <a:rPr lang="en-CA" altLang="fr-FR" sz="1100" b="1" u="sng" dirty="0" smtClean="0">
                <a:solidFill>
                  <a:schemeClr val="bg1">
                    <a:lumMod val="50000"/>
                  </a:schemeClr>
                </a:solidFill>
                <a:latin typeface="Century Gothic"/>
                <a:cs typeface="Century Gothic"/>
              </a:rPr>
              <a:t> Beef and Tomato Penne Pasta </a:t>
            </a:r>
            <a:r>
              <a:rPr lang="en-CA" altLang="fr-FR" sz="1100" b="1" dirty="0" smtClean="0">
                <a:solidFill>
                  <a:schemeClr val="bg1">
                    <a:lumMod val="50000"/>
                  </a:schemeClr>
                </a:solidFill>
                <a:latin typeface="Century Gothic"/>
                <a:cs typeface="Century Gothic"/>
              </a:rPr>
              <a:t> $9.79</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Ground Beef, Peppers, Onions and </a:t>
            </a:r>
            <a:r>
              <a:rPr lang="en-CA" altLang="fr-FR" sz="1100" b="1" dirty="0" err="1" smtClean="0">
                <a:solidFill>
                  <a:schemeClr val="bg1">
                    <a:lumMod val="50000"/>
                  </a:schemeClr>
                </a:solidFill>
                <a:latin typeface="Century Gothic"/>
                <a:cs typeface="Century Gothic"/>
              </a:rPr>
              <a:t>Bocconcini</a:t>
            </a:r>
            <a:r>
              <a:rPr lang="en-CA" altLang="fr-FR" sz="1100" b="1" dirty="0" smtClean="0">
                <a:solidFill>
                  <a:schemeClr val="bg1">
                    <a:lumMod val="50000"/>
                  </a:schemeClr>
                </a:solidFill>
                <a:latin typeface="Century Gothic"/>
                <a:cs typeface="Century Gothic"/>
              </a:rPr>
              <a:t> tossed in home made tomato sauce and served with Caesar Salad and Italian Bread knots.</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							</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Gluten free pasta available on request.	</a:t>
            </a:r>
          </a:p>
          <a:p>
            <a:pPr eaLnBrk="1" hangingPunct="1">
              <a:spcBef>
                <a:spcPct val="0"/>
              </a:spcBef>
              <a:spcAft>
                <a:spcPts val="1000"/>
              </a:spcAft>
              <a:buFontTx/>
              <a:buNone/>
            </a:pP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All Hot luncheons include infused Water and Light dessert				</a:t>
            </a:r>
            <a:endParaRPr lang="en-CA" altLang="fr-FR" sz="1100" b="1" dirty="0">
              <a:solidFill>
                <a:schemeClr val="bg1">
                  <a:lumMod val="50000"/>
                </a:schemeClr>
              </a:solidFill>
              <a:latin typeface="Century Gothic"/>
              <a:cs typeface="Century Gothic"/>
            </a:endParaRPr>
          </a:p>
        </p:txBody>
      </p:sp>
      <p:pic>
        <p:nvPicPr>
          <p:cNvPr id="7" name="Picture 6" descr="C:\Users\donna.tobias\Pictures\Symbols\GF.png"/>
          <p:cNvPicPr/>
          <p:nvPr/>
        </p:nvPicPr>
        <p:blipFill>
          <a:blip r:embed="rId4">
            <a:extLst>
              <a:ext uri="{28A0092B-C50C-407E-A947-70E740481C1C}">
                <a14:useLocalDpi xmlns:a14="http://schemas.microsoft.com/office/drawing/2010/main" val="0"/>
              </a:ext>
            </a:extLst>
          </a:blip>
          <a:srcRect/>
          <a:stretch>
            <a:fillRect/>
          </a:stretch>
        </p:blipFill>
        <p:spPr bwMode="auto">
          <a:xfrm>
            <a:off x="6120831" y="7190106"/>
            <a:ext cx="952767" cy="638745"/>
          </a:xfrm>
          <a:prstGeom prst="rect">
            <a:avLst/>
          </a:prstGeom>
          <a:noFill/>
          <a:ln>
            <a:noFill/>
          </a:ln>
        </p:spPr>
      </p:pic>
    </p:spTree>
    <p:extLst>
      <p:ext uri="{BB962C8B-B14F-4D97-AF65-F5344CB8AC3E}">
        <p14:creationId xmlns:p14="http://schemas.microsoft.com/office/powerpoint/2010/main" val="2665124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075741" y="671571"/>
            <a:ext cx="2717376" cy="89253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Hot Luncheon</a:t>
            </a:r>
            <a:br>
              <a:rPr lang="en-US" sz="2600" b="1" cap="all" dirty="0" smtClean="0">
                <a:solidFill>
                  <a:schemeClr val="bg1">
                    <a:lumMod val="65000"/>
                  </a:schemeClr>
                </a:solidFill>
                <a:latin typeface="Century Gothic" panose="020B0502020202020204" pitchFamily="34" charset="0"/>
                <a:cs typeface="Corbel"/>
              </a:rPr>
            </a:br>
            <a:endParaRPr lang="en-US" sz="2600" cap="all" dirty="0">
              <a:solidFill>
                <a:schemeClr val="bg1">
                  <a:lumMod val="65000"/>
                </a:schemeClr>
              </a:solidFill>
              <a:latin typeface="Century Gothic" panose="020B0502020202020204" pitchFamily="34" charset="0"/>
              <a:cs typeface="Corbel"/>
            </a:endParaRPr>
          </a:p>
        </p:txBody>
      </p:sp>
      <p:sp>
        <p:nvSpPr>
          <p:cNvPr id="6" name="Text Box 4"/>
          <p:cNvSpPr txBox="1">
            <a:spLocks noChangeArrowheads="1"/>
          </p:cNvSpPr>
          <p:nvPr>
            <p:custDataLst>
              <p:tags r:id="rId2"/>
            </p:custDataLst>
          </p:nvPr>
        </p:nvSpPr>
        <p:spPr bwMode="auto">
          <a:xfrm>
            <a:off x="3173630" y="1338815"/>
            <a:ext cx="4136419" cy="81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Chicken </a:t>
            </a:r>
            <a:r>
              <a:rPr lang="en-CA" altLang="fr-FR" sz="1100" b="1" u="sng" dirty="0">
                <a:solidFill>
                  <a:schemeClr val="bg1">
                    <a:lumMod val="50000"/>
                  </a:schemeClr>
                </a:solidFill>
                <a:latin typeface="Century Gothic"/>
                <a:cs typeface="Century Gothic"/>
              </a:rPr>
              <a:t>Souvlaki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$12.29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a:solidFill>
                  <a:schemeClr val="bg1">
                    <a:lumMod val="50000"/>
                  </a:schemeClr>
                </a:solidFill>
                <a:latin typeface="Century Gothic"/>
                <a:cs typeface="Century Gothic"/>
              </a:rPr>
              <a:t>Two skewers of marinated </a:t>
            </a:r>
            <a:r>
              <a:rPr lang="en-CA" altLang="fr-FR" sz="1100" b="1" dirty="0" smtClean="0">
                <a:solidFill>
                  <a:schemeClr val="bg1">
                    <a:lumMod val="50000"/>
                  </a:schemeClr>
                </a:solidFill>
                <a:latin typeface="Century Gothic"/>
                <a:cs typeface="Century Gothic"/>
              </a:rPr>
              <a:t>chicken </a:t>
            </a:r>
            <a:r>
              <a:rPr lang="en-CA" altLang="fr-FR" sz="1100" b="1" dirty="0">
                <a:solidFill>
                  <a:schemeClr val="bg1">
                    <a:lumMod val="50000"/>
                  </a:schemeClr>
                </a:solidFill>
                <a:latin typeface="Century Gothic"/>
                <a:cs typeface="Century Gothic"/>
              </a:rPr>
              <a:t>served with a rice pilaf, Greek salad, tzatziki </a:t>
            </a:r>
            <a:r>
              <a:rPr lang="en-CA" altLang="fr-FR" sz="1100" b="1" dirty="0" smtClean="0">
                <a:solidFill>
                  <a:schemeClr val="bg1">
                    <a:lumMod val="50000"/>
                  </a:schemeClr>
                </a:solidFill>
                <a:latin typeface="Century Gothic"/>
                <a:cs typeface="Century Gothic"/>
              </a:rPr>
              <a:t>sauce</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Tandoori Chicken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12.29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Spiced  yogurt chicken breast baked oven baked, </a:t>
            </a:r>
            <a:r>
              <a:rPr lang="en-CA" altLang="fr-FR" sz="1100" b="1" dirty="0">
                <a:solidFill>
                  <a:schemeClr val="bg1">
                    <a:lumMod val="50000"/>
                  </a:schemeClr>
                </a:solidFill>
                <a:latin typeface="Century Gothic"/>
                <a:cs typeface="Century Gothic"/>
              </a:rPr>
              <a:t>accompanied with basmati </a:t>
            </a:r>
            <a:r>
              <a:rPr lang="en-CA" altLang="fr-FR" sz="1100" b="1" dirty="0" smtClean="0">
                <a:solidFill>
                  <a:schemeClr val="bg1">
                    <a:lumMod val="50000"/>
                  </a:schemeClr>
                </a:solidFill>
                <a:latin typeface="Century Gothic"/>
                <a:cs typeface="Century Gothic"/>
              </a:rPr>
              <a:t>rice, cucumber and tomato salad </a:t>
            </a:r>
            <a:r>
              <a:rPr lang="en-CA" altLang="fr-FR" sz="1100" b="1" dirty="0">
                <a:solidFill>
                  <a:schemeClr val="bg1">
                    <a:lumMod val="50000"/>
                  </a:schemeClr>
                </a:solidFill>
                <a:latin typeface="Century Gothic"/>
                <a:cs typeface="Century Gothic"/>
              </a:rPr>
              <a:t>and Naan bread.</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Chicken </a:t>
            </a:r>
            <a:r>
              <a:rPr lang="en-CA" altLang="fr-FR" sz="1100" b="1" u="sng" dirty="0">
                <a:solidFill>
                  <a:schemeClr val="bg1">
                    <a:lumMod val="50000"/>
                  </a:schemeClr>
                </a:solidFill>
                <a:latin typeface="Century Gothic"/>
                <a:cs typeface="Century Gothic"/>
              </a:rPr>
              <a:t>Parmesan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 4oz Breast $12.29	6oz Breast $14.79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a:solidFill>
                  <a:schemeClr val="bg1">
                    <a:lumMod val="50000"/>
                  </a:schemeClr>
                </a:solidFill>
                <a:latin typeface="Century Gothic"/>
                <a:cs typeface="Century Gothic"/>
              </a:rPr>
              <a:t>Breaded boneless chicken breast, pan fried lightly and covered in a rich tomato sauce topped with mozzarella cheese then baked.  Served with fettuccini noodles in choice of Alfredo sauce or tomato sauce,  Caesar Salad and Garlic Bread.</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Teriyaki Chicken or Beef </a:t>
            </a:r>
            <a:r>
              <a:rPr lang="en-CA" altLang="fr-FR" sz="1100" b="1" dirty="0">
                <a:solidFill>
                  <a:schemeClr val="bg1">
                    <a:lumMod val="50000"/>
                  </a:schemeClr>
                </a:solidFill>
                <a:latin typeface="Century Gothic"/>
                <a:cs typeface="Century Gothic"/>
              </a:rPr>
              <a:t>- $</a:t>
            </a:r>
            <a:r>
              <a:rPr lang="en-CA" altLang="fr-FR" sz="1100" b="1" dirty="0" smtClean="0">
                <a:solidFill>
                  <a:schemeClr val="bg1">
                    <a:lumMod val="50000"/>
                  </a:schemeClr>
                </a:solidFill>
                <a:latin typeface="Century Gothic"/>
                <a:cs typeface="Century Gothic"/>
              </a:rPr>
              <a:t>12.29</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Shaved beef or 4oz Chicken Breast marinated </a:t>
            </a:r>
            <a:r>
              <a:rPr lang="en-CA" altLang="fr-FR" sz="1100" b="1" dirty="0">
                <a:solidFill>
                  <a:schemeClr val="bg1">
                    <a:lumMod val="50000"/>
                  </a:schemeClr>
                </a:solidFill>
                <a:latin typeface="Century Gothic"/>
                <a:cs typeface="Century Gothic"/>
              </a:rPr>
              <a:t>in a light teriyaki sauce.  Served with </a:t>
            </a:r>
            <a:r>
              <a:rPr lang="en-CA" altLang="fr-FR" sz="1100" b="1" dirty="0" smtClean="0">
                <a:solidFill>
                  <a:schemeClr val="bg1">
                    <a:lumMod val="50000"/>
                  </a:schemeClr>
                </a:solidFill>
                <a:latin typeface="Century Gothic"/>
                <a:cs typeface="Century Gothic"/>
              </a:rPr>
              <a:t>low </a:t>
            </a:r>
            <a:r>
              <a:rPr lang="en-CA" altLang="fr-FR" sz="1100" b="1" dirty="0" err="1" smtClean="0">
                <a:solidFill>
                  <a:schemeClr val="bg1">
                    <a:lumMod val="50000"/>
                  </a:schemeClr>
                </a:solidFill>
                <a:latin typeface="Century Gothic"/>
                <a:cs typeface="Century Gothic"/>
              </a:rPr>
              <a:t>mein</a:t>
            </a:r>
            <a:r>
              <a:rPr lang="en-CA" altLang="fr-FR" sz="1100" b="1" dirty="0" smtClean="0">
                <a:solidFill>
                  <a:schemeClr val="bg1">
                    <a:lumMod val="50000"/>
                  </a:schemeClr>
                </a:solidFill>
                <a:latin typeface="Century Gothic"/>
                <a:cs typeface="Century Gothic"/>
              </a:rPr>
              <a:t> noodles or rice </a:t>
            </a:r>
            <a:r>
              <a:rPr lang="en-CA" altLang="fr-FR" sz="1100" b="1" dirty="0">
                <a:solidFill>
                  <a:schemeClr val="bg1">
                    <a:lumMod val="50000"/>
                  </a:schemeClr>
                </a:solidFill>
                <a:latin typeface="Century Gothic"/>
                <a:cs typeface="Century Gothic"/>
              </a:rPr>
              <a:t>and Oriental Vegetable Mix.  Dinner roll included.</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Chicken Fajitas- </a:t>
            </a:r>
            <a:r>
              <a:rPr lang="en-CA" altLang="fr-FR" sz="1100" b="1" dirty="0" smtClean="0">
                <a:solidFill>
                  <a:schemeClr val="bg1">
                    <a:lumMod val="50000"/>
                  </a:schemeClr>
                </a:solidFill>
                <a:latin typeface="Century Gothic"/>
                <a:cs typeface="Century Gothic"/>
              </a:rPr>
              <a:t>$9.79</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Seasoned </a:t>
            </a:r>
            <a:r>
              <a:rPr lang="en-CA" altLang="fr-FR" sz="1100" b="1" dirty="0">
                <a:solidFill>
                  <a:schemeClr val="bg1">
                    <a:lumMod val="50000"/>
                  </a:schemeClr>
                </a:solidFill>
                <a:latin typeface="Century Gothic"/>
                <a:cs typeface="Century Gothic"/>
              </a:rPr>
              <a:t>chicken </a:t>
            </a:r>
            <a:r>
              <a:rPr lang="en-CA" altLang="fr-FR" sz="1100" b="1" dirty="0" smtClean="0">
                <a:solidFill>
                  <a:schemeClr val="bg1">
                    <a:lumMod val="50000"/>
                  </a:schemeClr>
                </a:solidFill>
                <a:latin typeface="Century Gothic"/>
                <a:cs typeface="Century Gothic"/>
              </a:rPr>
              <a:t>with </a:t>
            </a:r>
            <a:r>
              <a:rPr lang="en-CA" altLang="fr-FR" sz="1100" b="1" dirty="0">
                <a:solidFill>
                  <a:schemeClr val="bg1">
                    <a:lumMod val="50000"/>
                  </a:schemeClr>
                </a:solidFill>
                <a:latin typeface="Century Gothic"/>
                <a:cs typeface="Century Gothic"/>
              </a:rPr>
              <a:t>grilled </a:t>
            </a:r>
            <a:r>
              <a:rPr lang="en-CA" altLang="fr-FR" sz="1100" b="1" dirty="0" smtClean="0">
                <a:solidFill>
                  <a:schemeClr val="bg1">
                    <a:lumMod val="50000"/>
                  </a:schemeClr>
                </a:solidFill>
                <a:latin typeface="Century Gothic"/>
                <a:cs typeface="Century Gothic"/>
              </a:rPr>
              <a:t>green, red peppers and onions. </a:t>
            </a:r>
            <a:r>
              <a:rPr lang="en-CA" altLang="fr-FR" sz="1100" b="1" dirty="0">
                <a:solidFill>
                  <a:schemeClr val="bg1">
                    <a:lumMod val="50000"/>
                  </a:schemeClr>
                </a:solidFill>
                <a:latin typeface="Century Gothic"/>
                <a:cs typeface="Century Gothic"/>
              </a:rPr>
              <a:t>Served in a tortilla shell and </a:t>
            </a:r>
            <a:r>
              <a:rPr lang="en-CA" altLang="fr-FR" sz="1100" b="1" dirty="0" smtClean="0">
                <a:solidFill>
                  <a:schemeClr val="bg1">
                    <a:lumMod val="50000"/>
                  </a:schemeClr>
                </a:solidFill>
                <a:latin typeface="Century Gothic"/>
                <a:cs typeface="Century Gothic"/>
              </a:rPr>
              <a:t>accompanied with cheese, </a:t>
            </a:r>
            <a:r>
              <a:rPr lang="en-CA" altLang="fr-FR" sz="1100" b="1" dirty="0">
                <a:solidFill>
                  <a:schemeClr val="bg1">
                    <a:lumMod val="50000"/>
                  </a:schemeClr>
                </a:solidFill>
                <a:latin typeface="Century Gothic"/>
                <a:cs typeface="Century Gothic"/>
              </a:rPr>
              <a:t>diced tomatoes, shredded </a:t>
            </a:r>
            <a:r>
              <a:rPr lang="en-CA" altLang="fr-FR" sz="1100" b="1" dirty="0" smtClean="0">
                <a:solidFill>
                  <a:schemeClr val="bg1">
                    <a:lumMod val="50000"/>
                  </a:schemeClr>
                </a:solidFill>
                <a:latin typeface="Century Gothic"/>
                <a:cs typeface="Century Gothic"/>
              </a:rPr>
              <a:t>lettuce, </a:t>
            </a:r>
            <a:r>
              <a:rPr lang="en-CA" altLang="fr-FR" sz="1100" b="1" dirty="0">
                <a:solidFill>
                  <a:schemeClr val="bg1">
                    <a:lumMod val="50000"/>
                  </a:schemeClr>
                </a:solidFill>
                <a:latin typeface="Century Gothic"/>
                <a:cs typeface="Century Gothic"/>
              </a:rPr>
              <a:t>sour cream and salsa.  </a:t>
            </a:r>
            <a:r>
              <a:rPr lang="en-CA" altLang="fr-FR" sz="1100" b="1" dirty="0" smtClean="0">
                <a:solidFill>
                  <a:schemeClr val="bg1">
                    <a:lumMod val="50000"/>
                  </a:schemeClr>
                </a:solidFill>
                <a:latin typeface="Century Gothic"/>
                <a:cs typeface="Century Gothic"/>
              </a:rPr>
              <a:t>Served with a Side of Mexican rice.</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Tacos – Build Your Own </a:t>
            </a:r>
            <a:r>
              <a:rPr lang="en-CA" altLang="fr-FR" sz="1100" b="1" dirty="0" smtClean="0">
                <a:solidFill>
                  <a:schemeClr val="bg1">
                    <a:lumMod val="50000"/>
                  </a:schemeClr>
                </a:solidFill>
                <a:latin typeface="Century Gothic"/>
                <a:cs typeface="Century Gothic"/>
              </a:rPr>
              <a:t>- $9.79</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Seasoned Ground Beef or Chicken served in hard or soft shells with all the toppings, tomato, lettuce, onion, &amp; hot peppers, including salsa, sour cream and cheese.  Served with vegetable and dip platter or tossed garden salad. </a:t>
            </a:r>
          </a:p>
          <a:p>
            <a:pPr eaLnBrk="1" hangingPunct="1">
              <a:spcBef>
                <a:spcPct val="0"/>
              </a:spcBef>
              <a:spcAft>
                <a:spcPts val="1000"/>
              </a:spcAft>
              <a:buFontTx/>
              <a:buNone/>
            </a:pPr>
            <a:r>
              <a:rPr lang="en-CA" altLang="fr-FR" sz="1100" b="1" u="sng" dirty="0" smtClean="0">
                <a:solidFill>
                  <a:schemeClr val="bg1">
                    <a:lumMod val="50000"/>
                  </a:schemeClr>
                </a:solidFill>
                <a:latin typeface="Century Gothic"/>
                <a:cs typeface="Century Gothic"/>
              </a:rPr>
              <a:t>Buffalo Chicken Quesadilla </a:t>
            </a:r>
            <a:r>
              <a:rPr lang="en-CA" altLang="fr-FR" sz="1100" b="1" dirty="0" smtClean="0">
                <a:solidFill>
                  <a:schemeClr val="bg1">
                    <a:lumMod val="50000"/>
                  </a:schemeClr>
                </a:solidFill>
                <a:latin typeface="Century Gothic"/>
                <a:cs typeface="Century Gothic"/>
              </a:rPr>
              <a:t> $9.79</a:t>
            </a:r>
          </a:p>
          <a:p>
            <a:pPr eaLnBrk="1" hangingPunct="1">
              <a:spcBef>
                <a:spcPct val="0"/>
              </a:spcBef>
              <a:spcAft>
                <a:spcPts val="1000"/>
              </a:spcAft>
              <a:buFontTx/>
              <a:buNone/>
            </a:pPr>
            <a:r>
              <a:rPr lang="en-CA" altLang="fr-FR" sz="1100" b="1" dirty="0" smtClean="0">
                <a:solidFill>
                  <a:schemeClr val="bg1">
                    <a:lumMod val="50000"/>
                  </a:schemeClr>
                </a:solidFill>
                <a:latin typeface="Century Gothic"/>
                <a:cs typeface="Century Gothic"/>
              </a:rPr>
              <a:t>Chicken, spinach, tomato, celery and Monterey Jack cheese on a soft 12” Tortilla with BBQ Sauce and Salsa.  To complete the meal add a sweet pepper and orange salad (green pepper, mandarin oranges, onion, tomato)</a:t>
            </a: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FontTx/>
              <a:buNone/>
            </a:pPr>
            <a:endParaRPr lang="en-CA" altLang="fr-FR" sz="1100" b="1" dirty="0">
              <a:solidFill>
                <a:schemeClr val="bg1">
                  <a:lumMod val="50000"/>
                </a:schemeClr>
              </a:solidFill>
              <a:latin typeface="Century Gothic"/>
              <a:cs typeface="Century Gothic"/>
            </a:endParaRPr>
          </a:p>
          <a:p>
            <a:pPr eaLnBrk="1" hangingPunct="1">
              <a:spcBef>
                <a:spcPct val="0"/>
              </a:spcBef>
              <a:spcAft>
                <a:spcPts val="1000"/>
              </a:spcAft>
              <a:buNone/>
            </a:pPr>
            <a:r>
              <a:rPr lang="en-US" altLang="fr-FR" sz="1100" dirty="0">
                <a:solidFill>
                  <a:schemeClr val="bg1">
                    <a:lumMod val="50000"/>
                  </a:schemeClr>
                </a:solidFill>
                <a:latin typeface="Century Gothic"/>
                <a:cs typeface="Century Gothic"/>
              </a:rPr>
              <a:t>All Hot Luncheons include </a:t>
            </a:r>
            <a:r>
              <a:rPr lang="en-US" altLang="fr-FR" sz="1100" dirty="0" smtClean="0">
                <a:solidFill>
                  <a:schemeClr val="bg1">
                    <a:lumMod val="50000"/>
                  </a:schemeClr>
                </a:solidFill>
                <a:latin typeface="Century Gothic"/>
                <a:cs typeface="Century Gothic"/>
              </a:rPr>
              <a:t>infused water </a:t>
            </a:r>
            <a:r>
              <a:rPr lang="en-US" altLang="fr-FR" sz="1100" dirty="0">
                <a:solidFill>
                  <a:schemeClr val="bg1">
                    <a:lumMod val="50000"/>
                  </a:schemeClr>
                </a:solidFill>
                <a:latin typeface="Century Gothic"/>
                <a:cs typeface="Century Gothic"/>
              </a:rPr>
              <a:t>and a light dessert.</a:t>
            </a:r>
          </a:p>
          <a:p>
            <a:pPr eaLnBrk="1" hangingPunct="1">
              <a:spcBef>
                <a:spcPct val="0"/>
              </a:spcBef>
              <a:spcAft>
                <a:spcPts val="1000"/>
              </a:spcAft>
              <a:buFontTx/>
              <a:buNone/>
            </a:pPr>
            <a:endParaRPr lang="en-CA" altLang="fr-FR" sz="1100" b="1" dirty="0">
              <a:solidFill>
                <a:schemeClr val="bg1">
                  <a:lumMod val="50000"/>
                </a:schemeClr>
              </a:solidFill>
              <a:latin typeface="Century Gothic"/>
              <a:cs typeface="Century Gothic"/>
            </a:endParaRPr>
          </a:p>
        </p:txBody>
      </p:sp>
      <p:sp>
        <p:nvSpPr>
          <p:cNvPr id="8" name="Rectangle 6"/>
          <p:cNvSpPr>
            <a:spLocks noChangeArrowheads="1"/>
          </p:cNvSpPr>
          <p:nvPr>
            <p:custDataLst>
              <p:tags r:id="rId3"/>
            </p:custDataLst>
          </p:nvPr>
        </p:nvSpPr>
        <p:spPr bwMode="auto">
          <a:xfrm>
            <a:off x="3185554" y="3824249"/>
            <a:ext cx="4136419" cy="3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nchor="ctr">
            <a:spAutoFit/>
          </a:bodyPr>
          <a:lstStyle>
            <a:lvl1pPr defTabSz="912813" eaLnBrk="0" hangingPunct="0">
              <a:spcBef>
                <a:spcPct val="20000"/>
              </a:spcBef>
              <a:buFont typeface="Arial" pitchFamily="34" charset="0"/>
              <a:buChar char="•"/>
              <a:defRPr sz="3500">
                <a:solidFill>
                  <a:schemeClr val="tx1"/>
                </a:solidFill>
                <a:latin typeface="Calibri" pitchFamily="34" charset="0"/>
              </a:defRPr>
            </a:lvl1pPr>
            <a:lvl2pPr marL="742950" indent="-285750" defTabSz="912813" eaLnBrk="0" hangingPunct="0">
              <a:spcBef>
                <a:spcPct val="20000"/>
              </a:spcBef>
              <a:buFont typeface="Arial" pitchFamily="34" charset="0"/>
              <a:buChar char="–"/>
              <a:defRPr sz="32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7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2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2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hangingPunct="1">
              <a:spcBef>
                <a:spcPct val="0"/>
              </a:spcBef>
              <a:buFontTx/>
              <a:buNone/>
            </a:pPr>
            <a:r>
              <a:rPr lang="fr-CA" altLang="fr-FR" sz="900" dirty="0">
                <a:solidFill>
                  <a:schemeClr val="bg1">
                    <a:lumMod val="50000"/>
                  </a:schemeClr>
                </a:solidFill>
                <a:latin typeface="Century Gothic"/>
                <a:cs typeface="Century Gothic"/>
              </a:rPr>
              <a:t/>
            </a:r>
            <a:br>
              <a:rPr lang="fr-CA" altLang="fr-FR" sz="900" dirty="0">
                <a:solidFill>
                  <a:schemeClr val="bg1">
                    <a:lumMod val="50000"/>
                  </a:schemeClr>
                </a:solidFill>
                <a:latin typeface="Century Gothic"/>
                <a:cs typeface="Century Gothic"/>
              </a:rPr>
            </a:br>
            <a:endParaRPr lang="fr-CA" altLang="fr-FR" sz="900"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6184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62299" y="671570"/>
            <a:ext cx="2470514" cy="89253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Hot DINNERS  </a:t>
            </a:r>
            <a:br>
              <a:rPr lang="en-US" sz="2600" b="1" cap="all" dirty="0" smtClean="0">
                <a:solidFill>
                  <a:schemeClr val="bg1">
                    <a:lumMod val="65000"/>
                  </a:schemeClr>
                </a:solidFill>
                <a:latin typeface="Century Gothic" panose="020B0502020202020204" pitchFamily="34" charset="0"/>
                <a:cs typeface="Corbel"/>
              </a:rPr>
            </a:br>
            <a:endParaRPr lang="en-US" sz="2600" cap="all" dirty="0">
              <a:solidFill>
                <a:schemeClr val="bg1">
                  <a:lumMod val="65000"/>
                </a:schemeClr>
              </a:solidFill>
              <a:latin typeface="Century Gothic" panose="020B0502020202020204" pitchFamily="34" charset="0"/>
              <a:cs typeface="Corbel"/>
            </a:endParaRPr>
          </a:p>
        </p:txBody>
      </p:sp>
      <p:sp>
        <p:nvSpPr>
          <p:cNvPr id="6" name="Text Box 7"/>
          <p:cNvSpPr txBox="1">
            <a:spLocks noChangeArrowheads="1"/>
          </p:cNvSpPr>
          <p:nvPr>
            <p:custDataLst>
              <p:tags r:id="rId2"/>
            </p:custDataLst>
          </p:nvPr>
        </p:nvSpPr>
        <p:spPr bwMode="auto">
          <a:xfrm>
            <a:off x="3165609" y="1371600"/>
            <a:ext cx="4035291"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8" tIns="45699" rIns="91398" bIns="45699"/>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lgn="ctr" eaLnBrk="1" hangingPunct="1">
              <a:spcBef>
                <a:spcPct val="0"/>
              </a:spcBef>
              <a:spcAft>
                <a:spcPts val="1000"/>
              </a:spcAft>
              <a:buFontTx/>
              <a:buNone/>
            </a:pPr>
            <a:r>
              <a:rPr lang="en-US" altLang="fr-FR" sz="1000" dirty="0" smtClean="0">
                <a:solidFill>
                  <a:schemeClr val="bg1">
                    <a:lumMod val="65000"/>
                  </a:schemeClr>
                </a:solidFill>
                <a:latin typeface="Century Gothic"/>
                <a:cs typeface="Century Gothic"/>
              </a:rPr>
              <a:t>Select a salad, a main course, the side dish, a dessert  and we will take care of the rest! </a:t>
            </a:r>
            <a:br>
              <a:rPr lang="en-US" altLang="fr-FR" sz="1000" dirty="0" smtClean="0">
                <a:solidFill>
                  <a:schemeClr val="bg1">
                    <a:lumMod val="65000"/>
                  </a:schemeClr>
                </a:solidFill>
                <a:latin typeface="Century Gothic"/>
                <a:cs typeface="Century Gothic"/>
              </a:rPr>
            </a:br>
            <a:r>
              <a:rPr lang="en-US" altLang="fr-FR" sz="1000" dirty="0" smtClean="0">
                <a:solidFill>
                  <a:schemeClr val="bg1">
                    <a:lumMod val="65000"/>
                  </a:schemeClr>
                </a:solidFill>
                <a:latin typeface="Century Gothic"/>
                <a:cs typeface="Century Gothic"/>
              </a:rPr>
              <a:t>Dinner Roll, infused water, Dessert, coffee &amp; tea  included</a:t>
            </a:r>
            <a:endParaRPr lang="en-US" altLang="fr-FR" sz="1000" dirty="0">
              <a:solidFill>
                <a:schemeClr val="bg1">
                  <a:lumMod val="65000"/>
                </a:schemeClr>
              </a:solidFill>
              <a:latin typeface="Century Gothic"/>
              <a:cs typeface="Century Gothic"/>
            </a:endParaRPr>
          </a:p>
        </p:txBody>
      </p:sp>
      <p:sp>
        <p:nvSpPr>
          <p:cNvPr id="7" name="Text Box 13"/>
          <p:cNvSpPr txBox="1">
            <a:spLocks noChangeArrowheads="1"/>
          </p:cNvSpPr>
          <p:nvPr>
            <p:custDataLst>
              <p:tags r:id="rId3"/>
            </p:custDataLst>
          </p:nvPr>
        </p:nvSpPr>
        <p:spPr bwMode="auto">
          <a:xfrm>
            <a:off x="3178087" y="2084621"/>
            <a:ext cx="4035074" cy="268288"/>
          </a:xfrm>
          <a:prstGeom prst="rect">
            <a:avLst/>
          </a:prstGeom>
          <a:noFill/>
          <a:ln w="9525">
            <a:solidFill>
              <a:srgbClr val="D8D8D8"/>
            </a:solidFill>
            <a:miter lim="800000"/>
            <a:headEnd/>
            <a:tailEnd/>
          </a:ln>
          <a:extLst>
            <a:ext uri="{909E8E84-426E-40DD-AFC4-6F175D3DCCD1}">
              <a14:hiddenFill xmlns:a14="http://schemas.microsoft.com/office/drawing/2010/main">
                <a:solidFill>
                  <a:srgbClr val="FFFFFF"/>
                </a:solidFill>
              </a14:hiddenFill>
            </a:ext>
          </a:extLst>
        </p:spPr>
        <p:txBody>
          <a:bodyPr lIns="91398" tIns="45699" rIns="91398" bIns="45699"/>
          <a:lstStyle>
            <a:lvl1pPr marL="342900" indent="-342900" eaLnBrk="0" hangingPunct="0">
              <a:spcBef>
                <a:spcPct val="20000"/>
              </a:spcBef>
              <a:buFont typeface="Arial" pitchFamily="34" charset="0"/>
              <a:buChar char="•"/>
              <a:defRPr sz="3500">
                <a:solidFill>
                  <a:schemeClr val="tx1"/>
                </a:solidFill>
                <a:latin typeface="Calibri" pitchFamily="34" charset="0"/>
              </a:defRPr>
            </a:lvl1pPr>
            <a:lvl2pPr indent="-506413"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lvl="1" eaLnBrk="1" hangingPunct="1">
              <a:spcBef>
                <a:spcPct val="0"/>
              </a:spcBef>
              <a:spcAft>
                <a:spcPts val="1000"/>
              </a:spcAft>
              <a:buFontTx/>
              <a:buNone/>
            </a:pPr>
            <a:r>
              <a:rPr lang="en-US" altLang="fr-FR" sz="900" b="1" dirty="0" smtClean="0">
                <a:solidFill>
                  <a:schemeClr val="bg1">
                    <a:lumMod val="50000"/>
                  </a:schemeClr>
                </a:solidFill>
                <a:latin typeface="Century Gothic"/>
                <a:cs typeface="Century Gothic"/>
              </a:rPr>
              <a:t>Make your pick... </a:t>
            </a:r>
            <a:r>
              <a:rPr lang="fr-CA" altLang="fr-FR" sz="900" dirty="0">
                <a:solidFill>
                  <a:schemeClr val="bg1">
                    <a:lumMod val="50000"/>
                  </a:schemeClr>
                </a:solidFill>
                <a:latin typeface="Century Gothic"/>
                <a:cs typeface="Century Gothic"/>
              </a:rPr>
              <a:t>	</a:t>
            </a:r>
            <a:r>
              <a:rPr lang="fr-CA" altLang="fr-FR" sz="1400" b="1" dirty="0">
                <a:solidFill>
                  <a:srgbClr val="FF3300"/>
                </a:solidFill>
                <a:latin typeface="Archer-Bold"/>
              </a:rPr>
              <a:t>			</a:t>
            </a:r>
            <a:endParaRPr lang="fr-CA" altLang="fr-FR" sz="1600" dirty="0">
              <a:solidFill>
                <a:srgbClr val="FF3300"/>
              </a:solidFill>
              <a:latin typeface="Poor Richard" pitchFamily="18" charset="0"/>
            </a:endParaRPr>
          </a:p>
        </p:txBody>
      </p:sp>
      <p:sp>
        <p:nvSpPr>
          <p:cNvPr id="8" name="Text Box 8"/>
          <p:cNvSpPr txBox="1">
            <a:spLocks noChangeArrowheads="1"/>
          </p:cNvSpPr>
          <p:nvPr>
            <p:custDataLst>
              <p:tags r:id="rId4"/>
            </p:custDataLst>
          </p:nvPr>
        </p:nvSpPr>
        <p:spPr bwMode="auto">
          <a:xfrm>
            <a:off x="3170363" y="2423930"/>
            <a:ext cx="4030538" cy="682196"/>
          </a:xfrm>
          <a:prstGeom prst="rect">
            <a:avLst/>
          </a:prstGeom>
          <a:solidFill>
            <a:srgbClr val="FFFFFF"/>
          </a:solidFill>
          <a:ln w="9525">
            <a:solidFill>
              <a:srgbClr val="000000"/>
            </a:solidFill>
            <a:prstDash val="lgDash"/>
            <a:miter lim="800000"/>
            <a:headEnd/>
            <a:tailEnd/>
          </a:ln>
        </p:spPr>
        <p:txBody>
          <a:bodyPr wrap="square" lIns="91398" tIns="45699" rIns="91398" bIns="45699">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lgn="ctr" eaLnBrk="1" hangingPunct="1">
              <a:spcBef>
                <a:spcPct val="0"/>
              </a:spcBef>
              <a:spcAft>
                <a:spcPts val="1000"/>
              </a:spcAft>
              <a:buNone/>
            </a:pPr>
            <a:r>
              <a:rPr lang="en-US" altLang="fr-FR" sz="1000" b="1" dirty="0" smtClean="0">
                <a:solidFill>
                  <a:schemeClr val="bg1">
                    <a:lumMod val="50000"/>
                  </a:schemeClr>
                </a:solidFill>
                <a:latin typeface="Century Gothic"/>
                <a:cs typeface="Century Gothic"/>
              </a:rPr>
              <a:t>Choice of Salad</a:t>
            </a:r>
          </a:p>
          <a:p>
            <a:pPr algn="ctr" eaLnBrk="1" hangingPunct="1">
              <a:spcBef>
                <a:spcPct val="0"/>
              </a:spcBef>
              <a:spcAft>
                <a:spcPts val="1000"/>
              </a:spcAft>
              <a:buNone/>
            </a:pPr>
            <a:r>
              <a:rPr lang="en-US" altLang="fr-FR" sz="1000" dirty="0" smtClean="0">
                <a:solidFill>
                  <a:schemeClr val="bg1">
                    <a:lumMod val="50000"/>
                  </a:schemeClr>
                </a:solidFill>
                <a:latin typeface="Century Gothic"/>
                <a:cs typeface="Century Gothic"/>
              </a:rPr>
              <a:t>Coleslaw, Caesar salad, Pasta Salad,</a:t>
            </a:r>
            <a:br>
              <a:rPr lang="en-US" altLang="fr-FR" sz="1000" dirty="0" smtClean="0">
                <a:solidFill>
                  <a:schemeClr val="bg1">
                    <a:lumMod val="50000"/>
                  </a:schemeClr>
                </a:solidFill>
                <a:latin typeface="Century Gothic"/>
                <a:cs typeface="Century Gothic"/>
              </a:rPr>
            </a:br>
            <a:r>
              <a:rPr lang="en-US" altLang="fr-FR" sz="1000" dirty="0" smtClean="0">
                <a:solidFill>
                  <a:schemeClr val="bg1">
                    <a:lumMod val="50000"/>
                  </a:schemeClr>
                </a:solidFill>
                <a:latin typeface="Century Gothic"/>
                <a:cs typeface="Century Gothic"/>
              </a:rPr>
              <a:t>Couscous salad, Greek salad, Garden Salad, Spinach Salad, </a:t>
            </a:r>
            <a:endParaRPr lang="en-US" altLang="fr-FR" sz="1000" dirty="0">
              <a:solidFill>
                <a:schemeClr val="bg1">
                  <a:lumMod val="50000"/>
                </a:schemeClr>
              </a:solidFill>
              <a:latin typeface="Century Gothic"/>
              <a:cs typeface="Century Gothic"/>
            </a:endParaRPr>
          </a:p>
        </p:txBody>
      </p:sp>
      <p:sp>
        <p:nvSpPr>
          <p:cNvPr id="9" name="Text Box 13"/>
          <p:cNvSpPr txBox="1">
            <a:spLocks noChangeArrowheads="1"/>
          </p:cNvSpPr>
          <p:nvPr>
            <p:custDataLst>
              <p:tags r:id="rId5"/>
            </p:custDataLst>
          </p:nvPr>
        </p:nvSpPr>
        <p:spPr bwMode="auto">
          <a:xfrm>
            <a:off x="3162299" y="3468817"/>
            <a:ext cx="4030538" cy="268288"/>
          </a:xfrm>
          <a:prstGeom prst="rect">
            <a:avLst/>
          </a:prstGeom>
          <a:noFill/>
          <a:ln w="9525">
            <a:solidFill>
              <a:srgbClr val="D8D8D8"/>
            </a:solidFill>
            <a:miter lim="800000"/>
            <a:headEnd/>
            <a:tailEnd/>
          </a:ln>
          <a:extLst>
            <a:ext uri="{909E8E84-426E-40DD-AFC4-6F175D3DCCD1}">
              <a14:hiddenFill xmlns:a14="http://schemas.microsoft.com/office/drawing/2010/main">
                <a:solidFill>
                  <a:srgbClr val="FFFFFF"/>
                </a:solidFill>
              </a14:hiddenFill>
            </a:ext>
          </a:extLst>
        </p:spPr>
        <p:txBody>
          <a:bodyPr lIns="91398" tIns="45699" rIns="91398" bIns="45699"/>
          <a:lstStyle>
            <a:lvl1pPr marL="342900" indent="-342900" eaLnBrk="0" hangingPunct="0">
              <a:spcBef>
                <a:spcPct val="20000"/>
              </a:spcBef>
              <a:buFont typeface="Arial" pitchFamily="34" charset="0"/>
              <a:buChar char="•"/>
              <a:defRPr sz="3500">
                <a:solidFill>
                  <a:schemeClr val="tx1"/>
                </a:solidFill>
                <a:latin typeface="Calibri" pitchFamily="34" charset="0"/>
              </a:defRPr>
            </a:lvl1pPr>
            <a:lvl2pPr indent="-506413"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lvl="1" eaLnBrk="1" hangingPunct="1">
              <a:spcBef>
                <a:spcPct val="0"/>
              </a:spcBef>
              <a:spcAft>
                <a:spcPts val="1000"/>
              </a:spcAft>
              <a:buFontTx/>
              <a:buNone/>
            </a:pPr>
            <a:r>
              <a:rPr lang="en-US" altLang="fr-FR" sz="900" b="1" dirty="0" smtClean="0">
                <a:solidFill>
                  <a:schemeClr val="bg1">
                    <a:lumMod val="50000"/>
                  </a:schemeClr>
                </a:solidFill>
                <a:latin typeface="Century Gothic"/>
                <a:cs typeface="Century Gothic"/>
              </a:rPr>
              <a:t>Make your pick... </a:t>
            </a:r>
            <a:r>
              <a:rPr lang="fr-CA" altLang="fr-FR" sz="900" dirty="0">
                <a:solidFill>
                  <a:schemeClr val="bg1">
                    <a:lumMod val="50000"/>
                  </a:schemeClr>
                </a:solidFill>
                <a:latin typeface="Century Gothic"/>
                <a:cs typeface="Century Gothic"/>
              </a:rPr>
              <a:t>	</a:t>
            </a:r>
            <a:r>
              <a:rPr lang="fr-CA" altLang="fr-FR" sz="1400" b="1" dirty="0">
                <a:solidFill>
                  <a:srgbClr val="FF3300"/>
                </a:solidFill>
                <a:latin typeface="Archer-Bold"/>
              </a:rPr>
              <a:t>			</a:t>
            </a:r>
            <a:endParaRPr lang="fr-CA" altLang="fr-FR" sz="1600" dirty="0">
              <a:solidFill>
                <a:srgbClr val="FF3300"/>
              </a:solidFill>
              <a:latin typeface="Poor Richard" pitchFamily="18" charset="0"/>
            </a:endParaRPr>
          </a:p>
        </p:txBody>
      </p:sp>
      <p:sp>
        <p:nvSpPr>
          <p:cNvPr id="10" name="Text Box 6"/>
          <p:cNvSpPr txBox="1">
            <a:spLocks noChangeArrowheads="1"/>
          </p:cNvSpPr>
          <p:nvPr>
            <p:custDataLst>
              <p:tags r:id="rId6"/>
            </p:custDataLst>
          </p:nvPr>
        </p:nvSpPr>
        <p:spPr bwMode="auto">
          <a:xfrm>
            <a:off x="3162299" y="3762743"/>
            <a:ext cx="4483610" cy="1913302"/>
          </a:xfrm>
          <a:prstGeom prst="rect">
            <a:avLst/>
          </a:prstGeom>
          <a:solidFill>
            <a:srgbClr val="FFFFFF"/>
          </a:solidFill>
          <a:ln w="9525">
            <a:solidFill>
              <a:srgbClr val="000000"/>
            </a:solidFill>
            <a:prstDash val="lgDash"/>
            <a:miter lim="800000"/>
            <a:headEnd/>
            <a:tailEnd/>
          </a:ln>
        </p:spPr>
        <p:txBody>
          <a:bodyPr wrap="square" lIns="91398" tIns="45699" rIns="91398" bIns="45699">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hangingPunct="1">
              <a:spcBef>
                <a:spcPct val="0"/>
              </a:spcBef>
              <a:spcAft>
                <a:spcPts val="1000"/>
              </a:spcAft>
              <a:buNone/>
            </a:pPr>
            <a:r>
              <a:rPr lang="en-US" altLang="fr-FR" sz="1000" b="1" dirty="0" smtClean="0">
                <a:solidFill>
                  <a:schemeClr val="bg1">
                    <a:lumMod val="50000"/>
                  </a:schemeClr>
                </a:solidFill>
                <a:latin typeface="Century Gothic"/>
                <a:cs typeface="Century Gothic"/>
              </a:rPr>
              <a:t>Choice of  Main Dishes </a:t>
            </a:r>
            <a:br>
              <a:rPr lang="en-US" altLang="fr-FR" sz="1000" b="1" dirty="0" smtClean="0">
                <a:solidFill>
                  <a:schemeClr val="bg1">
                    <a:lumMod val="50000"/>
                  </a:schemeClr>
                </a:solidFill>
                <a:latin typeface="Century Gothic"/>
                <a:cs typeface="Century Gothic"/>
              </a:rPr>
            </a:br>
            <a:r>
              <a:rPr lang="en-US" altLang="fr-FR" sz="1000" dirty="0" smtClean="0">
                <a:solidFill>
                  <a:schemeClr val="bg1">
                    <a:lumMod val="50000"/>
                  </a:schemeClr>
                </a:solidFill>
                <a:latin typeface="Century Gothic"/>
                <a:cs typeface="Century Gothic"/>
              </a:rPr>
              <a:t>Chicken </a:t>
            </a:r>
            <a:r>
              <a:rPr lang="en-US" altLang="fr-FR" sz="1000" dirty="0" err="1" smtClean="0">
                <a:solidFill>
                  <a:schemeClr val="bg1">
                    <a:lumMod val="50000"/>
                  </a:schemeClr>
                </a:solidFill>
                <a:latin typeface="Century Gothic"/>
                <a:cs typeface="Century Gothic"/>
              </a:rPr>
              <a:t>Piccata</a:t>
            </a:r>
            <a:r>
              <a:rPr lang="en-US" altLang="fr-FR" sz="1000" dirty="0" smtClean="0">
                <a:solidFill>
                  <a:schemeClr val="bg1">
                    <a:lumMod val="50000"/>
                  </a:schemeClr>
                </a:solidFill>
                <a:latin typeface="Century Gothic"/>
                <a:cs typeface="Century Gothic"/>
              </a:rPr>
              <a:t> 					        	16.79</a:t>
            </a:r>
            <a:br>
              <a:rPr lang="en-US" altLang="fr-FR" sz="1000" dirty="0" smtClean="0">
                <a:solidFill>
                  <a:schemeClr val="bg1">
                    <a:lumMod val="50000"/>
                  </a:schemeClr>
                </a:solidFill>
                <a:latin typeface="Century Gothic"/>
                <a:cs typeface="Century Gothic"/>
              </a:rPr>
            </a:br>
            <a:r>
              <a:rPr lang="en-US" altLang="fr-FR" sz="1000" dirty="0" smtClean="0">
                <a:solidFill>
                  <a:schemeClr val="bg1">
                    <a:lumMod val="50000"/>
                  </a:schemeClr>
                </a:solidFill>
                <a:latin typeface="Century Gothic"/>
                <a:cs typeface="Century Gothic"/>
              </a:rPr>
              <a:t>Spinach Mushroom Penne  			    		14.29                                                                    Oven Roasted chicken with Sauce		 		16.79           </a:t>
            </a:r>
            <a:r>
              <a:rPr lang="en-US" altLang="fr-FR" sz="1000" dirty="0" smtClean="0">
                <a:solidFill>
                  <a:srgbClr val="FF0000"/>
                </a:solidFill>
                <a:latin typeface="Century Gothic"/>
                <a:cs typeface="Century Gothic"/>
              </a:rPr>
              <a:t>Garlic Shrimp, cream sauce and  pesto 	  		19.50 </a:t>
            </a:r>
            <a:r>
              <a:rPr lang="en-US" altLang="fr-FR" sz="1000" dirty="0" smtClean="0">
                <a:solidFill>
                  <a:schemeClr val="bg1">
                    <a:lumMod val="50000"/>
                  </a:schemeClr>
                </a:solidFill>
                <a:latin typeface="Century Gothic"/>
                <a:cs typeface="Century Gothic"/>
              </a:rPr>
              <a:t>Grilled Maple Dijon Salmon                                                         </a:t>
            </a:r>
            <a:r>
              <a:rPr lang="fr-CA" altLang="fr-FR" sz="1000" dirty="0" smtClean="0">
                <a:solidFill>
                  <a:schemeClr val="bg1">
                    <a:lumMod val="50000"/>
                  </a:schemeClr>
                </a:solidFill>
                <a:latin typeface="Century Gothic"/>
                <a:cs typeface="Century Gothic"/>
              </a:rPr>
              <a:t>16.79     </a:t>
            </a:r>
            <a:r>
              <a:rPr lang="fr-CA" altLang="fr-FR" sz="1000" dirty="0" err="1" smtClean="0">
                <a:solidFill>
                  <a:schemeClr val="bg1">
                    <a:lumMod val="50000"/>
                  </a:schemeClr>
                </a:solidFill>
                <a:latin typeface="Century Gothic"/>
                <a:cs typeface="Century Gothic"/>
              </a:rPr>
              <a:t>Pork</a:t>
            </a:r>
            <a:r>
              <a:rPr lang="fr-CA" altLang="fr-FR" sz="1000" dirty="0" smtClean="0">
                <a:solidFill>
                  <a:schemeClr val="bg1">
                    <a:lumMod val="50000"/>
                  </a:schemeClr>
                </a:solidFill>
                <a:latin typeface="Century Gothic"/>
                <a:cs typeface="Century Gothic"/>
              </a:rPr>
              <a:t> </a:t>
            </a:r>
            <a:r>
              <a:rPr lang="fr-CA" altLang="fr-FR" sz="1000" dirty="0" err="1" smtClean="0">
                <a:solidFill>
                  <a:schemeClr val="bg1">
                    <a:lumMod val="50000"/>
                  </a:schemeClr>
                </a:solidFill>
                <a:latin typeface="Century Gothic"/>
                <a:cs typeface="Century Gothic"/>
              </a:rPr>
              <a:t>Pork</a:t>
            </a:r>
            <a:r>
              <a:rPr lang="fr-CA" altLang="fr-FR" sz="1000" dirty="0" smtClean="0">
                <a:solidFill>
                  <a:schemeClr val="bg1">
                    <a:lumMod val="50000"/>
                  </a:schemeClr>
                </a:solidFill>
                <a:latin typeface="Century Gothic"/>
                <a:cs typeface="Century Gothic"/>
              </a:rPr>
              <a:t> </a:t>
            </a:r>
            <a:r>
              <a:rPr lang="fr-CA" altLang="fr-FR" sz="1000" dirty="0" err="1" smtClean="0">
                <a:solidFill>
                  <a:schemeClr val="bg1">
                    <a:lumMod val="50000"/>
                  </a:schemeClr>
                </a:solidFill>
                <a:latin typeface="Century Gothic"/>
                <a:cs typeface="Century Gothic"/>
              </a:rPr>
              <a:t>Tenderloin</a:t>
            </a:r>
            <a:r>
              <a:rPr lang="fr-CA" altLang="fr-FR" sz="1000" dirty="0" smtClean="0">
                <a:solidFill>
                  <a:schemeClr val="bg1">
                    <a:lumMod val="50000"/>
                  </a:schemeClr>
                </a:solidFill>
                <a:latin typeface="Century Gothic"/>
                <a:cs typeface="Century Gothic"/>
              </a:rPr>
              <a:t> </a:t>
            </a:r>
            <a:r>
              <a:rPr lang="fr-CA" altLang="fr-FR" sz="1000" dirty="0" err="1" smtClean="0">
                <a:solidFill>
                  <a:schemeClr val="bg1">
                    <a:lumMod val="50000"/>
                  </a:schemeClr>
                </a:solidFill>
                <a:latin typeface="Century Gothic"/>
                <a:cs typeface="Century Gothic"/>
              </a:rPr>
              <a:t>with</a:t>
            </a:r>
            <a:r>
              <a:rPr lang="fr-CA" altLang="fr-FR" sz="1000" dirty="0" smtClean="0">
                <a:solidFill>
                  <a:schemeClr val="bg1">
                    <a:lumMod val="50000"/>
                  </a:schemeClr>
                </a:solidFill>
                <a:latin typeface="Century Gothic"/>
                <a:cs typeface="Century Gothic"/>
              </a:rPr>
              <a:t> Apple Chutney      			16.79 </a:t>
            </a:r>
            <a:r>
              <a:rPr lang="fr-CA" altLang="fr-FR" sz="1000" dirty="0" err="1" smtClean="0">
                <a:solidFill>
                  <a:schemeClr val="bg1">
                    <a:lumMod val="50000"/>
                  </a:schemeClr>
                </a:solidFill>
                <a:latin typeface="Century Gothic"/>
                <a:cs typeface="Century Gothic"/>
              </a:rPr>
              <a:t>Roast</a:t>
            </a:r>
            <a:r>
              <a:rPr lang="fr-CA" altLang="fr-FR" sz="1000" dirty="0" smtClean="0">
                <a:solidFill>
                  <a:schemeClr val="bg1">
                    <a:lumMod val="50000"/>
                  </a:schemeClr>
                </a:solidFill>
                <a:latin typeface="Century Gothic"/>
                <a:cs typeface="Century Gothic"/>
              </a:rPr>
              <a:t> </a:t>
            </a:r>
            <a:r>
              <a:rPr lang="fr-CA" altLang="fr-FR" sz="1000" dirty="0" err="1" smtClean="0">
                <a:solidFill>
                  <a:schemeClr val="bg1">
                    <a:lumMod val="50000"/>
                  </a:schemeClr>
                </a:solidFill>
                <a:latin typeface="Century Gothic"/>
                <a:cs typeface="Century Gothic"/>
              </a:rPr>
              <a:t>Beef</a:t>
            </a:r>
            <a:r>
              <a:rPr lang="fr-CA" altLang="fr-FR" sz="1000" dirty="0" smtClean="0">
                <a:solidFill>
                  <a:schemeClr val="bg1">
                    <a:lumMod val="50000"/>
                  </a:schemeClr>
                </a:solidFill>
                <a:latin typeface="Century Gothic"/>
                <a:cs typeface="Century Gothic"/>
              </a:rPr>
              <a:t> au jus                                                      		16.79  </a:t>
            </a:r>
            <a:r>
              <a:rPr lang="fr-CA" altLang="fr-FR" sz="1000" dirty="0" err="1" smtClean="0">
                <a:solidFill>
                  <a:schemeClr val="bg1">
                    <a:lumMod val="50000"/>
                  </a:schemeClr>
                </a:solidFill>
                <a:latin typeface="Century Gothic"/>
                <a:cs typeface="Century Gothic"/>
              </a:rPr>
              <a:t>Roast</a:t>
            </a:r>
            <a:r>
              <a:rPr lang="fr-CA" altLang="fr-FR" sz="1000" dirty="0" smtClean="0">
                <a:solidFill>
                  <a:schemeClr val="bg1">
                    <a:lumMod val="50000"/>
                  </a:schemeClr>
                </a:solidFill>
                <a:latin typeface="Century Gothic"/>
                <a:cs typeface="Century Gothic"/>
              </a:rPr>
              <a:t> </a:t>
            </a:r>
            <a:r>
              <a:rPr lang="fr-CA" altLang="fr-FR" sz="1000" dirty="0" err="1" smtClean="0">
                <a:solidFill>
                  <a:schemeClr val="bg1">
                    <a:lumMod val="50000"/>
                  </a:schemeClr>
                </a:solidFill>
                <a:latin typeface="Century Gothic"/>
                <a:cs typeface="Century Gothic"/>
              </a:rPr>
              <a:t>Turkey</a:t>
            </a:r>
            <a:r>
              <a:rPr lang="fr-CA" altLang="fr-FR" sz="1000" dirty="0" smtClean="0">
                <a:solidFill>
                  <a:schemeClr val="bg1">
                    <a:lumMod val="50000"/>
                  </a:schemeClr>
                </a:solidFill>
                <a:latin typeface="Century Gothic"/>
                <a:cs typeface="Century Gothic"/>
              </a:rPr>
              <a:t> </a:t>
            </a:r>
            <a:r>
              <a:rPr lang="fr-CA" altLang="fr-FR" sz="1000" dirty="0" err="1" smtClean="0">
                <a:solidFill>
                  <a:schemeClr val="bg1">
                    <a:lumMod val="50000"/>
                  </a:schemeClr>
                </a:solidFill>
                <a:latin typeface="Century Gothic"/>
                <a:cs typeface="Century Gothic"/>
              </a:rPr>
              <a:t>Dinner</a:t>
            </a:r>
            <a:r>
              <a:rPr lang="fr-CA" altLang="fr-FR" sz="1000" dirty="0" smtClean="0">
                <a:solidFill>
                  <a:schemeClr val="bg1">
                    <a:lumMod val="50000"/>
                  </a:schemeClr>
                </a:solidFill>
                <a:latin typeface="Century Gothic"/>
                <a:cs typeface="Century Gothic"/>
              </a:rPr>
              <a:t>						16.79					</a:t>
            </a:r>
          </a:p>
          <a:p>
            <a:pPr eaLnBrk="1" hangingPunct="1">
              <a:spcBef>
                <a:spcPct val="0"/>
              </a:spcBef>
              <a:buNone/>
            </a:pPr>
            <a:r>
              <a:rPr lang="en-US" altLang="fr-FR" sz="1000" dirty="0" smtClean="0">
                <a:solidFill>
                  <a:schemeClr val="bg1">
                    <a:lumMod val="50000"/>
                  </a:schemeClr>
                </a:solidFill>
                <a:latin typeface="Century Gothic"/>
                <a:cs typeface="Century Gothic"/>
              </a:rPr>
              <a:t>Minimum </a:t>
            </a:r>
            <a:r>
              <a:rPr lang="en-US" altLang="fr-FR" sz="1000" dirty="0">
                <a:solidFill>
                  <a:schemeClr val="bg1">
                    <a:lumMod val="50000"/>
                  </a:schemeClr>
                </a:solidFill>
                <a:latin typeface="Century Gothic"/>
                <a:cs typeface="Century Gothic"/>
              </a:rPr>
              <a:t>of </a:t>
            </a:r>
            <a:r>
              <a:rPr lang="en-US" altLang="fr-FR" sz="1000" dirty="0" smtClean="0">
                <a:solidFill>
                  <a:schemeClr val="bg1">
                    <a:lumMod val="50000"/>
                  </a:schemeClr>
                </a:solidFill>
                <a:latin typeface="Century Gothic"/>
                <a:cs typeface="Century Gothic"/>
              </a:rPr>
              <a:t>15 people</a:t>
            </a:r>
            <a:endParaRPr lang="fr-CA" altLang="fr-FR" sz="1000" dirty="0">
              <a:solidFill>
                <a:schemeClr val="bg1">
                  <a:lumMod val="50000"/>
                </a:schemeClr>
              </a:solidFill>
              <a:latin typeface="Century Gothic"/>
              <a:cs typeface="Century Gothic"/>
            </a:endParaRPr>
          </a:p>
        </p:txBody>
      </p:sp>
      <p:sp>
        <p:nvSpPr>
          <p:cNvPr id="11" name="Text Box 13"/>
          <p:cNvSpPr txBox="1">
            <a:spLocks noChangeArrowheads="1"/>
          </p:cNvSpPr>
          <p:nvPr>
            <p:custDataLst>
              <p:tags r:id="rId7"/>
            </p:custDataLst>
          </p:nvPr>
        </p:nvSpPr>
        <p:spPr bwMode="auto">
          <a:xfrm>
            <a:off x="3136390" y="6032680"/>
            <a:ext cx="4038601" cy="268288"/>
          </a:xfrm>
          <a:prstGeom prst="rect">
            <a:avLst/>
          </a:prstGeom>
          <a:noFill/>
          <a:ln w="9525">
            <a:solidFill>
              <a:srgbClr val="D8D8D8"/>
            </a:solidFill>
            <a:miter lim="800000"/>
            <a:headEnd/>
            <a:tailEnd/>
          </a:ln>
          <a:extLst>
            <a:ext uri="{909E8E84-426E-40DD-AFC4-6F175D3DCCD1}">
              <a14:hiddenFill xmlns:a14="http://schemas.microsoft.com/office/drawing/2010/main">
                <a:solidFill>
                  <a:srgbClr val="FFFFFF"/>
                </a:solidFill>
              </a14:hiddenFill>
            </a:ext>
          </a:extLst>
        </p:spPr>
        <p:txBody>
          <a:bodyPr lIns="91398" tIns="45699" rIns="91398" bIns="45699"/>
          <a:lstStyle>
            <a:lvl1pPr marL="342900" indent="-342900" eaLnBrk="0" hangingPunct="0">
              <a:spcBef>
                <a:spcPct val="20000"/>
              </a:spcBef>
              <a:buFont typeface="Arial" pitchFamily="34" charset="0"/>
              <a:buChar char="•"/>
              <a:defRPr sz="3500">
                <a:solidFill>
                  <a:schemeClr val="tx1"/>
                </a:solidFill>
                <a:latin typeface="Calibri" pitchFamily="34" charset="0"/>
              </a:defRPr>
            </a:lvl1pPr>
            <a:lvl2pPr indent="-506413"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lvl="1" eaLnBrk="1" hangingPunct="1">
              <a:spcBef>
                <a:spcPct val="0"/>
              </a:spcBef>
              <a:spcAft>
                <a:spcPts val="1000"/>
              </a:spcAft>
              <a:buFontTx/>
              <a:buNone/>
            </a:pPr>
            <a:r>
              <a:rPr lang="en-US" altLang="fr-FR" sz="900" b="1" dirty="0" smtClean="0">
                <a:solidFill>
                  <a:schemeClr val="bg1">
                    <a:lumMod val="50000"/>
                  </a:schemeClr>
                </a:solidFill>
                <a:latin typeface="Century Gothic"/>
                <a:cs typeface="Century Gothic"/>
              </a:rPr>
              <a:t>Make your pick... </a:t>
            </a:r>
            <a:r>
              <a:rPr lang="fr-CA" altLang="fr-FR" sz="900" dirty="0">
                <a:solidFill>
                  <a:schemeClr val="bg1">
                    <a:lumMod val="50000"/>
                  </a:schemeClr>
                </a:solidFill>
                <a:latin typeface="Century Gothic"/>
                <a:cs typeface="Century Gothic"/>
              </a:rPr>
              <a:t>	</a:t>
            </a:r>
            <a:r>
              <a:rPr lang="fr-CA" altLang="fr-FR" sz="1400" b="1" dirty="0">
                <a:solidFill>
                  <a:srgbClr val="FF3300"/>
                </a:solidFill>
                <a:latin typeface="Archer-Bold"/>
              </a:rPr>
              <a:t>			</a:t>
            </a:r>
            <a:endParaRPr lang="fr-CA" altLang="fr-FR" sz="1600" dirty="0">
              <a:solidFill>
                <a:srgbClr val="FF3300"/>
              </a:solidFill>
              <a:latin typeface="Poor Richard" pitchFamily="18" charset="0"/>
            </a:endParaRPr>
          </a:p>
        </p:txBody>
      </p:sp>
      <p:sp>
        <p:nvSpPr>
          <p:cNvPr id="12" name="Text Box 8"/>
          <p:cNvSpPr txBox="1">
            <a:spLocks noChangeArrowheads="1"/>
          </p:cNvSpPr>
          <p:nvPr>
            <p:custDataLst>
              <p:tags r:id="rId8"/>
            </p:custDataLst>
          </p:nvPr>
        </p:nvSpPr>
        <p:spPr bwMode="auto">
          <a:xfrm>
            <a:off x="3158757" y="6362029"/>
            <a:ext cx="1993392" cy="1862006"/>
          </a:xfrm>
          <a:prstGeom prst="rect">
            <a:avLst/>
          </a:prstGeom>
          <a:solidFill>
            <a:srgbClr val="FFFFFF"/>
          </a:solidFill>
          <a:ln w="9525">
            <a:noFill/>
            <a:prstDash val="lgDash"/>
            <a:miter lim="800000"/>
            <a:headEnd/>
            <a:tailEnd/>
          </a:ln>
        </p:spPr>
        <p:txBody>
          <a:bodyPr wrap="square" lIns="91398" tIns="45699" rIns="91398" bIns="45699">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lgn="ctr" eaLnBrk="1" hangingPunct="1">
              <a:spcBef>
                <a:spcPct val="0"/>
              </a:spcBef>
              <a:spcAft>
                <a:spcPts val="1000"/>
              </a:spcAft>
              <a:buNone/>
            </a:pPr>
            <a:r>
              <a:rPr lang="en-US" altLang="fr-FR" sz="900" b="1" dirty="0" smtClean="0">
                <a:solidFill>
                  <a:schemeClr val="bg1">
                    <a:lumMod val="50000"/>
                  </a:schemeClr>
                </a:solidFill>
                <a:latin typeface="Century Gothic"/>
                <a:cs typeface="Century Gothic"/>
              </a:rPr>
              <a:t>Side Dishes Choice (Starch)</a:t>
            </a:r>
          </a:p>
          <a:p>
            <a:pPr algn="ctr" eaLnBrk="1" hangingPunct="1">
              <a:spcBef>
                <a:spcPct val="0"/>
              </a:spcBef>
              <a:spcAft>
                <a:spcPts val="1000"/>
              </a:spcAft>
              <a:buNone/>
            </a:pPr>
            <a:r>
              <a:rPr lang="en-US" altLang="fr-FR" sz="900" dirty="0" smtClean="0">
                <a:solidFill>
                  <a:schemeClr val="bg1">
                    <a:lumMod val="50000"/>
                  </a:schemeClr>
                </a:solidFill>
                <a:latin typeface="Century Gothic"/>
                <a:cs typeface="Century Gothic"/>
              </a:rPr>
              <a:t>Mashed or whipped Potatoes</a:t>
            </a:r>
            <a:br>
              <a:rPr lang="en-US" altLang="fr-FR" sz="900" dirty="0" smtClean="0">
                <a:solidFill>
                  <a:schemeClr val="bg1">
                    <a:lumMod val="50000"/>
                  </a:schemeClr>
                </a:solidFill>
                <a:latin typeface="Century Gothic"/>
                <a:cs typeface="Century Gothic"/>
              </a:rPr>
            </a:br>
            <a:r>
              <a:rPr lang="en-US" altLang="fr-FR" sz="900" dirty="0" smtClean="0">
                <a:solidFill>
                  <a:schemeClr val="bg1">
                    <a:lumMod val="50000"/>
                  </a:schemeClr>
                </a:solidFill>
                <a:latin typeface="Century Gothic"/>
                <a:cs typeface="Century Gothic"/>
              </a:rPr>
              <a:t>Oven Roasted Potatoes   </a:t>
            </a:r>
            <a:br>
              <a:rPr lang="en-US" altLang="fr-FR" sz="900" dirty="0" smtClean="0">
                <a:solidFill>
                  <a:schemeClr val="bg1">
                    <a:lumMod val="50000"/>
                  </a:schemeClr>
                </a:solidFill>
                <a:latin typeface="Century Gothic"/>
                <a:cs typeface="Century Gothic"/>
              </a:rPr>
            </a:br>
            <a:r>
              <a:rPr lang="en-US" altLang="fr-FR" sz="900" dirty="0" smtClean="0">
                <a:solidFill>
                  <a:schemeClr val="bg1">
                    <a:lumMod val="50000"/>
                  </a:schemeClr>
                </a:solidFill>
                <a:latin typeface="Century Gothic"/>
                <a:cs typeface="Century Gothic"/>
              </a:rPr>
              <a:t>Rice (White, Basmati or Pilaf)             Scalloped potato</a:t>
            </a:r>
            <a:br>
              <a:rPr lang="en-US" altLang="fr-FR" sz="900" dirty="0" smtClean="0">
                <a:solidFill>
                  <a:schemeClr val="bg1">
                    <a:lumMod val="50000"/>
                  </a:schemeClr>
                </a:solidFill>
                <a:latin typeface="Century Gothic"/>
                <a:cs typeface="Century Gothic"/>
              </a:rPr>
            </a:br>
            <a:endParaRPr lang="en-US" altLang="fr-FR" sz="900" dirty="0" smtClean="0">
              <a:solidFill>
                <a:schemeClr val="bg1">
                  <a:lumMod val="50000"/>
                </a:schemeClr>
              </a:solidFill>
              <a:latin typeface="Century Gothic"/>
              <a:cs typeface="Century Gothic"/>
            </a:endParaRPr>
          </a:p>
          <a:p>
            <a:pPr algn="ctr" eaLnBrk="1" hangingPunct="1">
              <a:spcBef>
                <a:spcPct val="0"/>
              </a:spcBef>
              <a:spcAft>
                <a:spcPts val="1000"/>
              </a:spcAft>
              <a:buNone/>
            </a:pPr>
            <a:r>
              <a:rPr lang="en-US" altLang="fr-FR" sz="900" b="1" dirty="0">
                <a:solidFill>
                  <a:schemeClr val="bg1">
                    <a:lumMod val="50000"/>
                  </a:schemeClr>
                </a:solidFill>
                <a:latin typeface="Century Gothic"/>
                <a:cs typeface="Century Gothic"/>
              </a:rPr>
              <a:t>Side Dishes Choice </a:t>
            </a:r>
            <a:r>
              <a:rPr lang="en-US" altLang="fr-FR" sz="900" b="1" dirty="0" smtClean="0">
                <a:solidFill>
                  <a:schemeClr val="bg1">
                    <a:lumMod val="50000"/>
                  </a:schemeClr>
                </a:solidFill>
                <a:latin typeface="Century Gothic"/>
                <a:cs typeface="Century Gothic"/>
              </a:rPr>
              <a:t>(Veg)</a:t>
            </a:r>
            <a:endParaRPr lang="en-US" altLang="fr-FR" sz="900" dirty="0">
              <a:solidFill>
                <a:schemeClr val="bg1">
                  <a:lumMod val="50000"/>
                </a:schemeClr>
              </a:solidFill>
              <a:latin typeface="Century Gothic"/>
              <a:cs typeface="Century Gothic"/>
            </a:endParaRPr>
          </a:p>
          <a:p>
            <a:pPr algn="ctr" eaLnBrk="1" hangingPunct="1">
              <a:spcBef>
                <a:spcPct val="0"/>
              </a:spcBef>
              <a:spcAft>
                <a:spcPts val="1000"/>
              </a:spcAft>
              <a:buNone/>
            </a:pPr>
            <a:r>
              <a:rPr lang="en-US" altLang="fr-FR" sz="900" dirty="0" smtClean="0">
                <a:solidFill>
                  <a:schemeClr val="bg1">
                    <a:lumMod val="50000"/>
                  </a:schemeClr>
                </a:solidFill>
                <a:latin typeface="Century Gothic"/>
                <a:cs typeface="Century Gothic"/>
              </a:rPr>
              <a:t>Roasted Vegetables                           Hot Mixed Vegetables</a:t>
            </a:r>
            <a:br>
              <a:rPr lang="en-US" altLang="fr-FR" sz="900" dirty="0" smtClean="0">
                <a:solidFill>
                  <a:schemeClr val="bg1">
                    <a:lumMod val="50000"/>
                  </a:schemeClr>
                </a:solidFill>
                <a:latin typeface="Century Gothic"/>
                <a:cs typeface="Century Gothic"/>
              </a:rPr>
            </a:br>
            <a:endParaRPr lang="en-US" altLang="fr-FR" sz="900" dirty="0" smtClean="0">
              <a:solidFill>
                <a:schemeClr val="bg1">
                  <a:lumMod val="50000"/>
                </a:schemeClr>
              </a:solidFill>
              <a:latin typeface="Century Gothic"/>
              <a:cs typeface="Century Gothic"/>
            </a:endParaRPr>
          </a:p>
        </p:txBody>
      </p:sp>
      <p:sp>
        <p:nvSpPr>
          <p:cNvPr id="13" name="Text Box 8"/>
          <p:cNvSpPr txBox="1">
            <a:spLocks noChangeArrowheads="1"/>
          </p:cNvSpPr>
          <p:nvPr>
            <p:custDataLst>
              <p:tags r:id="rId9"/>
            </p:custDataLst>
          </p:nvPr>
        </p:nvSpPr>
        <p:spPr bwMode="auto">
          <a:xfrm>
            <a:off x="5152149" y="6362029"/>
            <a:ext cx="2323071" cy="3093112"/>
          </a:xfrm>
          <a:prstGeom prst="rect">
            <a:avLst/>
          </a:prstGeom>
          <a:solidFill>
            <a:srgbClr val="FFFFFF"/>
          </a:solidFill>
          <a:ln w="9525">
            <a:noFill/>
            <a:prstDash val="lgDash"/>
            <a:miter lim="800000"/>
            <a:headEnd/>
            <a:tailEnd/>
          </a:ln>
        </p:spPr>
        <p:txBody>
          <a:bodyPr wrap="square" lIns="91398" tIns="45699" rIns="91398" bIns="45699">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lgn="ctr" eaLnBrk="1" hangingPunct="1">
              <a:spcBef>
                <a:spcPct val="0"/>
              </a:spcBef>
              <a:spcAft>
                <a:spcPts val="1000"/>
              </a:spcAft>
              <a:buNone/>
            </a:pPr>
            <a:r>
              <a:rPr lang="en-US" altLang="fr-FR" sz="900" b="1" dirty="0" smtClean="0">
                <a:solidFill>
                  <a:schemeClr val="bg1">
                    <a:lumMod val="50000"/>
                  </a:schemeClr>
                </a:solidFill>
                <a:latin typeface="Century Gothic"/>
                <a:cs typeface="Century Gothic"/>
              </a:rPr>
              <a:t>Choice of Desserts</a:t>
            </a:r>
          </a:p>
          <a:p>
            <a:pPr algn="ctr" eaLnBrk="1" hangingPunct="1">
              <a:spcBef>
                <a:spcPct val="0"/>
              </a:spcBef>
              <a:spcAft>
                <a:spcPts val="1000"/>
              </a:spcAft>
              <a:buNone/>
            </a:pPr>
            <a:r>
              <a:rPr lang="en-US" altLang="fr-FR" sz="900" dirty="0" smtClean="0">
                <a:solidFill>
                  <a:schemeClr val="bg1">
                    <a:lumMod val="50000"/>
                  </a:schemeClr>
                </a:solidFill>
                <a:latin typeface="Century Gothic"/>
                <a:cs typeface="Century Gothic"/>
              </a:rPr>
              <a:t>Homemade Apple Crisp</a:t>
            </a:r>
            <a:br>
              <a:rPr lang="en-US" altLang="fr-FR" sz="900" dirty="0" smtClean="0">
                <a:solidFill>
                  <a:schemeClr val="bg1">
                    <a:lumMod val="50000"/>
                  </a:schemeClr>
                </a:solidFill>
                <a:latin typeface="Century Gothic"/>
                <a:cs typeface="Century Gothic"/>
              </a:rPr>
            </a:br>
            <a:r>
              <a:rPr lang="en-US" altLang="fr-FR" sz="900" dirty="0" smtClean="0">
                <a:solidFill>
                  <a:schemeClr val="bg1">
                    <a:lumMod val="50000"/>
                  </a:schemeClr>
                </a:solidFill>
                <a:latin typeface="Century Gothic"/>
                <a:cs typeface="Century Gothic"/>
              </a:rPr>
              <a:t>Assortment of squares</a:t>
            </a:r>
            <a:br>
              <a:rPr lang="en-US" altLang="fr-FR" sz="900" dirty="0" smtClean="0">
                <a:solidFill>
                  <a:schemeClr val="bg1">
                    <a:lumMod val="50000"/>
                  </a:schemeClr>
                </a:solidFill>
                <a:latin typeface="Century Gothic"/>
                <a:cs typeface="Century Gothic"/>
              </a:rPr>
            </a:br>
            <a:r>
              <a:rPr lang="en-US" altLang="fr-FR" sz="900" dirty="0" smtClean="0">
                <a:solidFill>
                  <a:schemeClr val="bg1">
                    <a:lumMod val="50000"/>
                  </a:schemeClr>
                </a:solidFill>
                <a:latin typeface="Century Gothic"/>
                <a:cs typeface="Century Gothic"/>
              </a:rPr>
              <a:t>Brownies and blondies</a:t>
            </a:r>
            <a:br>
              <a:rPr lang="en-US" altLang="fr-FR" sz="900" dirty="0" smtClean="0">
                <a:solidFill>
                  <a:schemeClr val="bg1">
                    <a:lumMod val="50000"/>
                  </a:schemeClr>
                </a:solidFill>
                <a:latin typeface="Century Gothic"/>
                <a:cs typeface="Century Gothic"/>
              </a:rPr>
            </a:br>
            <a:r>
              <a:rPr lang="en-US" altLang="fr-FR" sz="900" dirty="0" smtClean="0">
                <a:solidFill>
                  <a:schemeClr val="bg1">
                    <a:lumMod val="50000"/>
                  </a:schemeClr>
                </a:solidFill>
                <a:latin typeface="Century Gothic"/>
                <a:cs typeface="Century Gothic"/>
              </a:rPr>
              <a:t>Fresh fruit platter                                     Homemade Carrot Cake with Cream Cheese Icing                                     Decadent Chocolate Cake                   Cherry Cheesecake (mix)               Black Forest Dessert                    strawberry short cake</a:t>
            </a:r>
          </a:p>
          <a:p>
            <a:pPr algn="ctr" eaLnBrk="1" hangingPunct="1">
              <a:spcBef>
                <a:spcPct val="0"/>
              </a:spcBef>
              <a:spcAft>
                <a:spcPts val="1000"/>
              </a:spcAft>
              <a:buNone/>
            </a:pPr>
            <a:r>
              <a:rPr lang="en-US" altLang="fr-FR" sz="900" dirty="0" smtClean="0">
                <a:solidFill>
                  <a:schemeClr val="bg1">
                    <a:lumMod val="50000"/>
                  </a:schemeClr>
                </a:solidFill>
                <a:latin typeface="Century Gothic"/>
                <a:cs typeface="Century Gothic"/>
              </a:rPr>
              <a:t>Other desserts can be priced out and added as needed</a:t>
            </a:r>
          </a:p>
          <a:p>
            <a:pPr algn="ctr" eaLnBrk="1" hangingPunct="1">
              <a:spcBef>
                <a:spcPct val="0"/>
              </a:spcBef>
              <a:spcAft>
                <a:spcPts val="1000"/>
              </a:spcAft>
              <a:buNone/>
            </a:pPr>
            <a:endParaRPr lang="en-US" altLang="fr-FR" sz="900" dirty="0">
              <a:solidFill>
                <a:schemeClr val="bg1">
                  <a:lumMod val="50000"/>
                </a:schemeClr>
              </a:solidFill>
              <a:latin typeface="Century Gothic"/>
              <a:cs typeface="Century Gothic"/>
            </a:endParaRPr>
          </a:p>
          <a:p>
            <a:pPr algn="ctr" eaLnBrk="1" hangingPunct="1">
              <a:spcBef>
                <a:spcPct val="0"/>
              </a:spcBef>
              <a:spcAft>
                <a:spcPts val="1000"/>
              </a:spcAft>
              <a:buNone/>
            </a:pPr>
            <a:endParaRPr lang="en-US" altLang="fr-FR" sz="900" dirty="0" smtClean="0">
              <a:solidFill>
                <a:schemeClr val="bg1">
                  <a:lumMod val="50000"/>
                </a:schemeClr>
              </a:solidFill>
              <a:latin typeface="Century Gothic"/>
              <a:cs typeface="Century Gothic"/>
            </a:endParaRPr>
          </a:p>
          <a:p>
            <a:pPr algn="ctr" eaLnBrk="1" hangingPunct="1">
              <a:spcBef>
                <a:spcPct val="0"/>
              </a:spcBef>
              <a:spcAft>
                <a:spcPts val="1000"/>
              </a:spcAft>
              <a:buNone/>
            </a:pPr>
            <a:endParaRPr lang="en-US" altLang="fr-FR" sz="900" dirty="0">
              <a:solidFill>
                <a:schemeClr val="bg1">
                  <a:lumMod val="50000"/>
                </a:schemeClr>
              </a:solidFill>
              <a:latin typeface="Century Gothic"/>
              <a:cs typeface="Century Gothic"/>
            </a:endParaRPr>
          </a:p>
          <a:p>
            <a:pPr algn="ctr" eaLnBrk="1" hangingPunct="1">
              <a:spcBef>
                <a:spcPct val="0"/>
              </a:spcBef>
              <a:spcAft>
                <a:spcPts val="1000"/>
              </a:spcAft>
              <a:buNone/>
            </a:pPr>
            <a:endParaRPr lang="en-US" altLang="fr-FR" sz="100" dirty="0" smtClean="0">
              <a:solidFill>
                <a:schemeClr val="bg1">
                  <a:lumMod val="50000"/>
                </a:schemeClr>
              </a:solidFill>
              <a:latin typeface="Century Gothic"/>
              <a:cs typeface="Century Gothic"/>
            </a:endParaRPr>
          </a:p>
        </p:txBody>
      </p:sp>
      <p:pic>
        <p:nvPicPr>
          <p:cNvPr id="3" name="Picture 2"/>
          <p:cNvPicPr>
            <a:picLocks noChangeAspect="1"/>
          </p:cNvPicPr>
          <p:nvPr/>
        </p:nvPicPr>
        <p:blipFill>
          <a:blip r:embed="rId11"/>
          <a:stretch>
            <a:fillRect/>
          </a:stretch>
        </p:blipFill>
        <p:spPr>
          <a:xfrm>
            <a:off x="2997200" y="7556500"/>
            <a:ext cx="5346700" cy="2927542"/>
          </a:xfrm>
          <a:prstGeom prst="rect">
            <a:avLst/>
          </a:prstGeom>
        </p:spPr>
      </p:pic>
    </p:spTree>
    <p:extLst>
      <p:ext uri="{BB962C8B-B14F-4D97-AF65-F5344CB8AC3E}">
        <p14:creationId xmlns:p14="http://schemas.microsoft.com/office/powerpoint/2010/main" val="1659061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62300" y="66067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62300" y="202328"/>
            <a:ext cx="1584054"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Platters</a:t>
            </a:r>
            <a:endParaRPr lang="en-US" sz="2600" cap="all" dirty="0">
              <a:solidFill>
                <a:schemeClr val="bg1">
                  <a:lumMod val="65000"/>
                </a:schemeClr>
              </a:solidFill>
              <a:latin typeface="Century Gothic" panose="020B0502020202020204" pitchFamily="34" charset="0"/>
              <a:cs typeface="Corbel"/>
            </a:endParaRPr>
          </a:p>
        </p:txBody>
      </p:sp>
      <p:sp>
        <p:nvSpPr>
          <p:cNvPr id="6" name="Rectangle 4"/>
          <p:cNvSpPr>
            <a:spLocks noChangeArrowheads="1"/>
          </p:cNvSpPr>
          <p:nvPr>
            <p:custDataLst>
              <p:tags r:id="rId2"/>
            </p:custDataLst>
          </p:nvPr>
        </p:nvSpPr>
        <p:spPr bwMode="auto">
          <a:xfrm>
            <a:off x="3254415" y="594549"/>
            <a:ext cx="4047220" cy="81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nchor="ctr">
            <a:spAutoFit/>
          </a:bodyPr>
          <a:lstStyle>
            <a:lvl1pPr defTabSz="912813" eaLnBrk="0" hangingPunct="0">
              <a:spcBef>
                <a:spcPct val="20000"/>
              </a:spcBef>
              <a:buFont typeface="Arial" pitchFamily="34" charset="0"/>
              <a:buChar char="•"/>
              <a:defRPr sz="3500">
                <a:solidFill>
                  <a:schemeClr val="tx1"/>
                </a:solidFill>
                <a:latin typeface="Calibri" pitchFamily="34" charset="0"/>
              </a:defRPr>
            </a:lvl1pPr>
            <a:lvl2pPr marL="742950" indent="-285750" defTabSz="912813" eaLnBrk="0" hangingPunct="0">
              <a:spcBef>
                <a:spcPct val="20000"/>
              </a:spcBef>
              <a:buFont typeface="Arial" pitchFamily="34" charset="0"/>
              <a:buChar char="–"/>
              <a:defRPr sz="32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7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2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2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spcBef>
                <a:spcPct val="0"/>
              </a:spcBef>
              <a:buNone/>
            </a:pPr>
            <a:r>
              <a:rPr lang="en-US" altLang="fr-FR" sz="1000" dirty="0" smtClean="0">
                <a:solidFill>
                  <a:schemeClr val="bg1">
                    <a:lumMod val="65000"/>
                  </a:schemeClr>
                </a:solidFill>
                <a:latin typeface="Century Gothic"/>
                <a:cs typeface="Century Gothic"/>
              </a:rPr>
              <a:t>	</a:t>
            </a:r>
          </a:p>
          <a:p>
            <a:pPr>
              <a:spcBef>
                <a:spcPct val="0"/>
              </a:spcBef>
              <a:buNone/>
            </a:pPr>
            <a:r>
              <a:rPr lang="en-CA" altLang="fr-FR" sz="1100" b="1" dirty="0" smtClean="0">
                <a:solidFill>
                  <a:schemeClr val="bg1">
                    <a:lumMod val="65000"/>
                  </a:schemeClr>
                </a:solidFill>
                <a:latin typeface="Century Gothic"/>
                <a:cs typeface="Century Gothic"/>
              </a:rPr>
              <a:t>Simply Fruit</a:t>
            </a:r>
          </a:p>
          <a:p>
            <a:pPr>
              <a:spcBef>
                <a:spcPct val="0"/>
              </a:spcBef>
              <a:buNone/>
            </a:pPr>
            <a:r>
              <a:rPr lang="en-CA" altLang="fr-FR" sz="1100" b="1" dirty="0" smtClean="0">
                <a:solidFill>
                  <a:schemeClr val="bg1">
                    <a:lumMod val="65000"/>
                  </a:schemeClr>
                </a:solidFill>
                <a:latin typeface="Century Gothic"/>
                <a:cs typeface="Century Gothic"/>
              </a:rPr>
              <a:t>A refreshing platter of seasonal sliced fruit.</a:t>
            </a:r>
          </a:p>
          <a:p>
            <a:pPr>
              <a:spcBef>
                <a:spcPct val="0"/>
              </a:spcBef>
              <a:buNone/>
            </a:pPr>
            <a:r>
              <a:rPr lang="en-CA" altLang="fr-FR" sz="1100" b="1" dirty="0" smtClean="0">
                <a:solidFill>
                  <a:schemeClr val="bg1">
                    <a:lumMod val="65000"/>
                  </a:schemeClr>
                </a:solidFill>
                <a:latin typeface="Century Gothic"/>
                <a:cs typeface="Century Gothic"/>
              </a:rPr>
              <a:t>A La Carte - $3.25pp</a:t>
            </a:r>
          </a:p>
          <a:p>
            <a:pPr>
              <a:spcBef>
                <a:spcPct val="0"/>
              </a:spcBef>
              <a:buNone/>
            </a:pPr>
            <a:r>
              <a:rPr lang="en-CA" altLang="fr-FR" sz="1100" b="1" dirty="0" smtClean="0">
                <a:solidFill>
                  <a:schemeClr val="bg1">
                    <a:lumMod val="65000"/>
                  </a:schemeClr>
                </a:solidFill>
                <a:latin typeface="Century Gothic"/>
                <a:cs typeface="Century Gothic"/>
              </a:rPr>
              <a:t>10 – 15p - $42.25</a:t>
            </a:r>
          </a:p>
          <a:p>
            <a:pPr>
              <a:spcBef>
                <a:spcPct val="0"/>
              </a:spcBef>
              <a:buNone/>
            </a:pPr>
            <a:r>
              <a:rPr lang="en-CA" altLang="fr-FR" sz="1100" b="1" dirty="0" smtClean="0">
                <a:solidFill>
                  <a:schemeClr val="bg1">
                    <a:lumMod val="65000"/>
                  </a:schemeClr>
                </a:solidFill>
                <a:latin typeface="Century Gothic"/>
                <a:cs typeface="Century Gothic"/>
              </a:rPr>
              <a:t>20 – 25p - $72.00</a:t>
            </a:r>
          </a:p>
          <a:p>
            <a:pPr>
              <a:spcBef>
                <a:spcPct val="0"/>
              </a:spcBef>
              <a:buNone/>
            </a:pPr>
            <a:endParaRPr lang="en-CA" altLang="fr-FR" sz="1100" b="1" dirty="0" smtClean="0">
              <a:solidFill>
                <a:schemeClr val="bg1">
                  <a:lumMod val="65000"/>
                </a:schemeClr>
              </a:solidFill>
              <a:latin typeface="Century Gothic"/>
              <a:cs typeface="Century Gothic"/>
            </a:endParaRPr>
          </a:p>
          <a:p>
            <a:pPr>
              <a:spcBef>
                <a:spcPct val="0"/>
              </a:spcBef>
              <a:buNone/>
            </a:pPr>
            <a:r>
              <a:rPr lang="en-CA" altLang="fr-FR" sz="1100" b="1" dirty="0" smtClean="0">
                <a:solidFill>
                  <a:schemeClr val="bg1">
                    <a:lumMod val="65000"/>
                  </a:schemeClr>
                </a:solidFill>
                <a:latin typeface="Century Gothic"/>
                <a:cs typeface="Century Gothic"/>
              </a:rPr>
              <a:t>The Cheese Sampler</a:t>
            </a:r>
          </a:p>
          <a:p>
            <a:pPr>
              <a:spcBef>
                <a:spcPct val="0"/>
              </a:spcBef>
              <a:buNone/>
            </a:pPr>
            <a:r>
              <a:rPr lang="en-CA" altLang="fr-FR" sz="1100" b="1" dirty="0" smtClean="0">
                <a:solidFill>
                  <a:schemeClr val="bg1">
                    <a:lumMod val="65000"/>
                  </a:schemeClr>
                </a:solidFill>
                <a:latin typeface="Century Gothic"/>
                <a:cs typeface="Century Gothic"/>
              </a:rPr>
              <a:t>A tempting array of Canadian cheese including Cheddar, Marble and Gouda.  Served with a basket of Specialty Crackers and garnished with grapes.</a:t>
            </a:r>
          </a:p>
          <a:p>
            <a:pPr>
              <a:spcBef>
                <a:spcPct val="0"/>
              </a:spcBef>
              <a:buNone/>
            </a:pPr>
            <a:r>
              <a:rPr lang="en-CA" altLang="fr-FR" sz="1100" b="1" dirty="0" smtClean="0">
                <a:solidFill>
                  <a:schemeClr val="bg1">
                    <a:lumMod val="65000"/>
                  </a:schemeClr>
                </a:solidFill>
                <a:latin typeface="Century Gothic"/>
                <a:cs typeface="Century Gothic"/>
              </a:rPr>
              <a:t>A La Carte - $3.55pp (2oz Cheese PP)</a:t>
            </a:r>
          </a:p>
          <a:p>
            <a:pPr>
              <a:spcBef>
                <a:spcPct val="0"/>
              </a:spcBef>
              <a:buNone/>
            </a:pPr>
            <a:endParaRPr lang="en-CA" altLang="fr-FR" sz="1100" b="1" dirty="0" smtClean="0">
              <a:solidFill>
                <a:schemeClr val="bg1">
                  <a:lumMod val="65000"/>
                </a:schemeClr>
              </a:solidFill>
              <a:latin typeface="Century Gothic"/>
              <a:cs typeface="Century Gothic"/>
            </a:endParaRPr>
          </a:p>
          <a:p>
            <a:pPr>
              <a:spcBef>
                <a:spcPct val="0"/>
              </a:spcBef>
              <a:buNone/>
            </a:pPr>
            <a:r>
              <a:rPr lang="en-CA" altLang="fr-FR" sz="1100" b="1" dirty="0" smtClean="0">
                <a:solidFill>
                  <a:schemeClr val="bg1">
                    <a:lumMod val="65000"/>
                  </a:schemeClr>
                </a:solidFill>
                <a:latin typeface="Century Gothic"/>
                <a:cs typeface="Century Gothic"/>
              </a:rPr>
              <a:t>The International Cheese Platter</a:t>
            </a:r>
          </a:p>
          <a:p>
            <a:pPr>
              <a:spcBef>
                <a:spcPct val="0"/>
              </a:spcBef>
              <a:buNone/>
            </a:pPr>
            <a:r>
              <a:rPr lang="en-CA" altLang="fr-FR" sz="1100" b="1" dirty="0" smtClean="0">
                <a:solidFill>
                  <a:schemeClr val="bg1">
                    <a:lumMod val="65000"/>
                  </a:schemeClr>
                </a:solidFill>
                <a:latin typeface="Century Gothic"/>
                <a:cs typeface="Century Gothic"/>
              </a:rPr>
              <a:t>A memorable display of fine cheeses from around the world including Cheddar, Swiss, blue, Feta, Brie, Provolone.  Garnished with Grapes served with Specialty Crackers.                             		                           A La Carte - $4.95pp</a:t>
            </a:r>
          </a:p>
          <a:p>
            <a:pPr>
              <a:spcBef>
                <a:spcPct val="0"/>
              </a:spcBef>
              <a:buNone/>
            </a:pPr>
            <a:r>
              <a:rPr lang="en-CA" altLang="fr-FR" sz="1100" b="1" dirty="0" smtClean="0">
                <a:solidFill>
                  <a:schemeClr val="bg1">
                    <a:lumMod val="65000"/>
                  </a:schemeClr>
                </a:solidFill>
                <a:latin typeface="Century Gothic"/>
                <a:cs typeface="Century Gothic"/>
              </a:rPr>
              <a:t>10 – 15p -  $67.00</a:t>
            </a:r>
          </a:p>
          <a:p>
            <a:pPr>
              <a:spcBef>
                <a:spcPct val="0"/>
              </a:spcBef>
              <a:buNone/>
            </a:pPr>
            <a:r>
              <a:rPr lang="en-CA" altLang="fr-FR" sz="1100" b="1" dirty="0" smtClean="0">
                <a:solidFill>
                  <a:schemeClr val="bg1">
                    <a:lumMod val="65000"/>
                  </a:schemeClr>
                </a:solidFill>
                <a:latin typeface="Century Gothic"/>
                <a:cs typeface="Century Gothic"/>
              </a:rPr>
              <a:t>20 – 25p -  $110.70</a:t>
            </a:r>
          </a:p>
          <a:p>
            <a:pPr>
              <a:spcBef>
                <a:spcPct val="0"/>
              </a:spcBef>
              <a:buNone/>
            </a:pPr>
            <a:endParaRPr lang="en-CA" altLang="fr-FR" sz="1100" b="1" dirty="0" smtClean="0">
              <a:solidFill>
                <a:schemeClr val="bg1">
                  <a:lumMod val="65000"/>
                </a:schemeClr>
              </a:solidFill>
              <a:latin typeface="Century Gothic"/>
              <a:cs typeface="Century Gothic"/>
            </a:endParaRPr>
          </a:p>
          <a:p>
            <a:pPr>
              <a:spcBef>
                <a:spcPct val="0"/>
              </a:spcBef>
              <a:buNone/>
            </a:pPr>
            <a:r>
              <a:rPr lang="en-CA" altLang="fr-FR" sz="1100" b="1" dirty="0" smtClean="0">
                <a:solidFill>
                  <a:schemeClr val="bg1">
                    <a:lumMod val="65000"/>
                  </a:schemeClr>
                </a:solidFill>
                <a:latin typeface="Century Gothic"/>
                <a:cs typeface="Century Gothic"/>
              </a:rPr>
              <a:t>Cheese and Fruit</a:t>
            </a:r>
          </a:p>
          <a:p>
            <a:pPr>
              <a:spcBef>
                <a:spcPct val="0"/>
              </a:spcBef>
              <a:buNone/>
            </a:pPr>
            <a:r>
              <a:rPr lang="en-CA" altLang="fr-FR" sz="1100" b="1" dirty="0" smtClean="0">
                <a:solidFill>
                  <a:schemeClr val="bg1">
                    <a:lumMod val="65000"/>
                  </a:schemeClr>
                </a:solidFill>
                <a:latin typeface="Century Gothic"/>
                <a:cs typeface="Century Gothic"/>
              </a:rPr>
              <a:t>Gourmet Cheese combined with seasonally selected Fresh Fruit.  Delightfully arranged and served with Specialty Crackers.</a:t>
            </a:r>
          </a:p>
          <a:p>
            <a:pPr>
              <a:spcBef>
                <a:spcPct val="0"/>
              </a:spcBef>
              <a:buNone/>
            </a:pPr>
            <a:r>
              <a:rPr lang="en-CA" altLang="fr-FR" sz="1100" b="1" dirty="0" smtClean="0">
                <a:solidFill>
                  <a:schemeClr val="bg1">
                    <a:lumMod val="65000"/>
                  </a:schemeClr>
                </a:solidFill>
                <a:latin typeface="Century Gothic"/>
                <a:cs typeface="Century Gothic"/>
              </a:rPr>
              <a:t>A La Carte - $3.50pp</a:t>
            </a:r>
          </a:p>
          <a:p>
            <a:pPr>
              <a:spcBef>
                <a:spcPct val="0"/>
              </a:spcBef>
              <a:buNone/>
            </a:pPr>
            <a:r>
              <a:rPr lang="en-CA" altLang="fr-FR" sz="1100" b="1" dirty="0" smtClean="0">
                <a:solidFill>
                  <a:schemeClr val="bg1">
                    <a:lumMod val="65000"/>
                  </a:schemeClr>
                </a:solidFill>
                <a:latin typeface="Century Gothic"/>
                <a:cs typeface="Century Gothic"/>
              </a:rPr>
              <a:t>10 – 15 - $47.25</a:t>
            </a:r>
          </a:p>
          <a:p>
            <a:pPr>
              <a:spcBef>
                <a:spcPct val="0"/>
              </a:spcBef>
              <a:buNone/>
            </a:pPr>
            <a:r>
              <a:rPr lang="en-CA" altLang="fr-FR" sz="1100" b="1" dirty="0" smtClean="0">
                <a:solidFill>
                  <a:schemeClr val="bg1">
                    <a:lumMod val="65000"/>
                  </a:schemeClr>
                </a:solidFill>
                <a:latin typeface="Century Gothic"/>
                <a:cs typeface="Century Gothic"/>
              </a:rPr>
              <a:t>20 – 25 - $78.25</a:t>
            </a:r>
          </a:p>
          <a:p>
            <a:pPr>
              <a:spcBef>
                <a:spcPct val="0"/>
              </a:spcBef>
              <a:buNone/>
            </a:pPr>
            <a:endParaRPr lang="en-CA" altLang="fr-FR" sz="1000" b="1" dirty="0">
              <a:solidFill>
                <a:schemeClr val="bg1">
                  <a:lumMod val="65000"/>
                </a:schemeClr>
              </a:solidFill>
              <a:latin typeface="Century Gothic"/>
              <a:cs typeface="Century Gothic"/>
            </a:endParaRPr>
          </a:p>
          <a:p>
            <a:pPr>
              <a:spcBef>
                <a:spcPct val="0"/>
              </a:spcBef>
              <a:buNone/>
            </a:pPr>
            <a:r>
              <a:rPr lang="en-US" altLang="fr-FR" sz="1000" b="1" dirty="0">
                <a:solidFill>
                  <a:schemeClr val="bg1">
                    <a:lumMod val="65000"/>
                  </a:schemeClr>
                </a:solidFill>
                <a:latin typeface="Century Gothic"/>
                <a:cs typeface="Century Gothic"/>
              </a:rPr>
              <a:t>The Vegetable Dip</a:t>
            </a:r>
          </a:p>
          <a:p>
            <a:pPr>
              <a:spcBef>
                <a:spcPct val="0"/>
              </a:spcBef>
              <a:buNone/>
            </a:pPr>
            <a:r>
              <a:rPr lang="en-US" altLang="fr-FR" sz="1000" b="1" dirty="0">
                <a:solidFill>
                  <a:schemeClr val="bg1">
                    <a:lumMod val="65000"/>
                  </a:schemeClr>
                </a:solidFill>
                <a:latin typeface="Century Gothic"/>
                <a:cs typeface="Century Gothic"/>
              </a:rPr>
              <a:t>A healthy selection of crisp garden vegetables served with</a:t>
            </a:r>
          </a:p>
          <a:p>
            <a:pPr>
              <a:spcBef>
                <a:spcPct val="0"/>
              </a:spcBef>
              <a:buNone/>
            </a:pPr>
            <a:r>
              <a:rPr lang="en-US" altLang="fr-FR" sz="1000" b="1" dirty="0">
                <a:solidFill>
                  <a:schemeClr val="bg1">
                    <a:lumMod val="65000"/>
                  </a:schemeClr>
                </a:solidFill>
                <a:latin typeface="Century Gothic"/>
                <a:cs typeface="Century Gothic"/>
              </a:rPr>
              <a:t>Ranch Dressing.</a:t>
            </a:r>
          </a:p>
          <a:p>
            <a:pPr>
              <a:spcBef>
                <a:spcPct val="0"/>
              </a:spcBef>
              <a:buNone/>
            </a:pPr>
            <a:r>
              <a:rPr lang="en-US" altLang="fr-FR" sz="1000" b="1" dirty="0">
                <a:solidFill>
                  <a:schemeClr val="bg1">
                    <a:lumMod val="65000"/>
                  </a:schemeClr>
                </a:solidFill>
                <a:latin typeface="Century Gothic"/>
                <a:cs typeface="Century Gothic"/>
              </a:rPr>
              <a:t>A La Carte - </a:t>
            </a:r>
            <a:r>
              <a:rPr lang="en-US" altLang="fr-FR" sz="1000" b="1" dirty="0" smtClean="0">
                <a:solidFill>
                  <a:schemeClr val="bg1">
                    <a:lumMod val="65000"/>
                  </a:schemeClr>
                </a:solidFill>
                <a:latin typeface="Century Gothic"/>
                <a:cs typeface="Century Gothic"/>
              </a:rPr>
              <a:t>$2.40pp</a:t>
            </a:r>
            <a:endParaRPr lang="en-US" altLang="fr-FR" sz="1000" b="1" dirty="0">
              <a:solidFill>
                <a:schemeClr val="bg1">
                  <a:lumMod val="65000"/>
                </a:schemeClr>
              </a:solidFill>
              <a:latin typeface="Century Gothic"/>
              <a:cs typeface="Century Gothic"/>
            </a:endParaRPr>
          </a:p>
          <a:p>
            <a:pPr>
              <a:spcBef>
                <a:spcPct val="0"/>
              </a:spcBef>
              <a:buNone/>
            </a:pPr>
            <a:r>
              <a:rPr lang="en-US" altLang="fr-FR" sz="1000" b="1" dirty="0">
                <a:solidFill>
                  <a:schemeClr val="bg1">
                    <a:lumMod val="65000"/>
                  </a:schemeClr>
                </a:solidFill>
                <a:latin typeface="Century Gothic"/>
                <a:cs typeface="Century Gothic"/>
              </a:rPr>
              <a:t>10 – 15p - </a:t>
            </a:r>
            <a:r>
              <a:rPr lang="en-US" altLang="fr-FR" sz="1000" b="1" dirty="0" smtClean="0">
                <a:solidFill>
                  <a:schemeClr val="bg1">
                    <a:lumMod val="65000"/>
                  </a:schemeClr>
                </a:solidFill>
                <a:latin typeface="Century Gothic"/>
                <a:cs typeface="Century Gothic"/>
              </a:rPr>
              <a:t>$22.00</a:t>
            </a:r>
            <a:endParaRPr lang="en-US" altLang="fr-FR" sz="1000" b="1" dirty="0">
              <a:solidFill>
                <a:schemeClr val="bg1">
                  <a:lumMod val="65000"/>
                </a:schemeClr>
              </a:solidFill>
              <a:latin typeface="Century Gothic"/>
              <a:cs typeface="Century Gothic"/>
            </a:endParaRPr>
          </a:p>
          <a:p>
            <a:pPr>
              <a:spcBef>
                <a:spcPct val="0"/>
              </a:spcBef>
              <a:buNone/>
            </a:pPr>
            <a:r>
              <a:rPr lang="en-US" altLang="fr-FR" sz="1000" b="1" dirty="0">
                <a:solidFill>
                  <a:schemeClr val="bg1">
                    <a:lumMod val="65000"/>
                  </a:schemeClr>
                </a:solidFill>
                <a:latin typeface="Century Gothic"/>
                <a:cs typeface="Century Gothic"/>
              </a:rPr>
              <a:t>20 – 25p - </a:t>
            </a:r>
            <a:r>
              <a:rPr lang="en-US" altLang="fr-FR" sz="1000" b="1" dirty="0" smtClean="0">
                <a:solidFill>
                  <a:schemeClr val="bg1">
                    <a:lumMod val="65000"/>
                  </a:schemeClr>
                </a:solidFill>
                <a:latin typeface="Century Gothic"/>
                <a:cs typeface="Century Gothic"/>
              </a:rPr>
              <a:t>$37.00</a:t>
            </a:r>
            <a:endParaRPr lang="en-US" altLang="fr-FR" sz="1000" b="1" dirty="0">
              <a:solidFill>
                <a:schemeClr val="bg1">
                  <a:lumMod val="65000"/>
                </a:schemeClr>
              </a:solidFill>
              <a:latin typeface="Century Gothic"/>
              <a:cs typeface="Century Gothic"/>
            </a:endParaRPr>
          </a:p>
          <a:p>
            <a:pPr>
              <a:spcBef>
                <a:spcPct val="0"/>
              </a:spcBef>
              <a:buNone/>
            </a:pPr>
            <a:endParaRPr lang="en-US" altLang="fr-FR" sz="1000" b="1" dirty="0">
              <a:solidFill>
                <a:schemeClr val="bg1">
                  <a:lumMod val="65000"/>
                </a:schemeClr>
              </a:solidFill>
              <a:latin typeface="Century Gothic"/>
              <a:cs typeface="Century Gothic"/>
            </a:endParaRPr>
          </a:p>
          <a:p>
            <a:pPr>
              <a:spcBef>
                <a:spcPct val="0"/>
              </a:spcBef>
              <a:buNone/>
            </a:pPr>
            <a:r>
              <a:rPr lang="en-US" altLang="fr-FR" sz="1000" b="1" dirty="0">
                <a:solidFill>
                  <a:schemeClr val="bg1">
                    <a:lumMod val="65000"/>
                  </a:schemeClr>
                </a:solidFill>
                <a:latin typeface="Century Gothic"/>
                <a:cs typeface="Century Gothic"/>
              </a:rPr>
              <a:t>Mexican Madness</a:t>
            </a:r>
          </a:p>
          <a:p>
            <a:pPr>
              <a:spcBef>
                <a:spcPct val="0"/>
              </a:spcBef>
              <a:buNone/>
            </a:pPr>
            <a:r>
              <a:rPr lang="en-US" altLang="fr-FR" sz="1000" b="1" dirty="0">
                <a:solidFill>
                  <a:schemeClr val="bg1">
                    <a:lumMod val="65000"/>
                  </a:schemeClr>
                </a:solidFill>
                <a:latin typeface="Century Gothic"/>
                <a:cs typeface="Century Gothic"/>
              </a:rPr>
              <a:t>Nacho chips served with a layered dip of salsa, shredded cheese, sour cream, cream cheese, black olives, green onions and guacamole</a:t>
            </a:r>
            <a:r>
              <a:rPr lang="en-US" altLang="fr-FR" sz="1000" b="1" dirty="0" smtClean="0">
                <a:solidFill>
                  <a:schemeClr val="bg1">
                    <a:lumMod val="65000"/>
                  </a:schemeClr>
                </a:solidFill>
                <a:latin typeface="Century Gothic"/>
                <a:cs typeface="Century Gothic"/>
              </a:rPr>
              <a:t>.</a:t>
            </a:r>
            <a:endParaRPr lang="en-US" altLang="fr-FR" sz="1000" b="1" dirty="0">
              <a:solidFill>
                <a:schemeClr val="bg1">
                  <a:lumMod val="65000"/>
                </a:schemeClr>
              </a:solidFill>
              <a:latin typeface="Century Gothic"/>
              <a:cs typeface="Century Gothic"/>
            </a:endParaRPr>
          </a:p>
          <a:p>
            <a:pPr>
              <a:spcBef>
                <a:spcPct val="0"/>
              </a:spcBef>
              <a:buNone/>
            </a:pPr>
            <a:r>
              <a:rPr lang="en-US" altLang="fr-FR" sz="1000" b="1" dirty="0">
                <a:solidFill>
                  <a:schemeClr val="bg1">
                    <a:lumMod val="65000"/>
                  </a:schemeClr>
                </a:solidFill>
                <a:latin typeface="Century Gothic"/>
                <a:cs typeface="Century Gothic"/>
              </a:rPr>
              <a:t>10 – 15p - </a:t>
            </a:r>
            <a:r>
              <a:rPr lang="en-US" altLang="fr-FR" sz="1000" b="1" dirty="0" smtClean="0">
                <a:solidFill>
                  <a:schemeClr val="bg1">
                    <a:lumMod val="65000"/>
                  </a:schemeClr>
                </a:solidFill>
                <a:latin typeface="Century Gothic"/>
                <a:cs typeface="Century Gothic"/>
              </a:rPr>
              <a:t>$25.99</a:t>
            </a:r>
          </a:p>
          <a:p>
            <a:pPr>
              <a:spcBef>
                <a:spcPct val="0"/>
              </a:spcBef>
              <a:buNone/>
            </a:pPr>
            <a:endParaRPr lang="en-US" altLang="fr-FR" sz="1000" b="1" dirty="0">
              <a:solidFill>
                <a:schemeClr val="bg1">
                  <a:lumMod val="65000"/>
                </a:schemeClr>
              </a:solidFill>
              <a:latin typeface="Century Gothic"/>
              <a:cs typeface="Century Gothic"/>
            </a:endParaRPr>
          </a:p>
          <a:p>
            <a:pPr>
              <a:spcBef>
                <a:spcPct val="0"/>
              </a:spcBef>
              <a:buNone/>
            </a:pPr>
            <a:endParaRPr lang="en-US" altLang="fr-FR" sz="1000" b="1" dirty="0">
              <a:solidFill>
                <a:schemeClr val="bg1">
                  <a:lumMod val="65000"/>
                </a:schemeClr>
              </a:solidFill>
              <a:latin typeface="Century Gothic"/>
              <a:cs typeface="Century Gothic"/>
            </a:endParaRPr>
          </a:p>
          <a:p>
            <a:pPr>
              <a:spcBef>
                <a:spcPct val="0"/>
              </a:spcBef>
              <a:buNone/>
            </a:pPr>
            <a:r>
              <a:rPr lang="en-US" altLang="fr-FR" sz="1000" b="1" dirty="0">
                <a:solidFill>
                  <a:schemeClr val="bg1">
                    <a:lumMod val="65000"/>
                  </a:schemeClr>
                </a:solidFill>
                <a:latin typeface="Century Gothic"/>
                <a:cs typeface="Century Gothic"/>
              </a:rPr>
              <a:t>Flatt Breads with Dip Platter</a:t>
            </a:r>
          </a:p>
          <a:p>
            <a:pPr>
              <a:spcBef>
                <a:spcPct val="0"/>
              </a:spcBef>
              <a:buNone/>
            </a:pPr>
            <a:r>
              <a:rPr lang="en-US" altLang="fr-FR" sz="1000" b="1" dirty="0">
                <a:solidFill>
                  <a:schemeClr val="bg1">
                    <a:lumMod val="65000"/>
                  </a:schemeClr>
                </a:solidFill>
                <a:latin typeface="Century Gothic"/>
                <a:cs typeface="Century Gothic"/>
              </a:rPr>
              <a:t>A selection of gourmet flatbreads, Greek yogurt Dip, Hummus and Tzatziki Sauce</a:t>
            </a:r>
          </a:p>
          <a:p>
            <a:pPr>
              <a:spcBef>
                <a:spcPct val="0"/>
              </a:spcBef>
              <a:buNone/>
            </a:pPr>
            <a:r>
              <a:rPr lang="en-US" altLang="fr-FR" sz="1000" b="1" dirty="0">
                <a:solidFill>
                  <a:schemeClr val="bg1">
                    <a:lumMod val="65000"/>
                  </a:schemeClr>
                </a:solidFill>
                <a:latin typeface="Century Gothic"/>
                <a:cs typeface="Century Gothic"/>
              </a:rPr>
              <a:t>10 – 15p - $35.75</a:t>
            </a:r>
          </a:p>
          <a:p>
            <a:pPr>
              <a:spcBef>
                <a:spcPct val="0"/>
              </a:spcBef>
              <a:buNone/>
            </a:pPr>
            <a:endParaRPr lang="en-CA" altLang="fr-FR" sz="1000" b="1" dirty="0">
              <a:solidFill>
                <a:schemeClr val="bg1">
                  <a:lumMod val="65000"/>
                </a:schemeClr>
              </a:solidFill>
              <a:latin typeface="Century Gothic"/>
              <a:cs typeface="Century Gothic"/>
            </a:endParaRPr>
          </a:p>
        </p:txBody>
      </p:sp>
    </p:spTree>
    <p:extLst>
      <p:ext uri="{BB962C8B-B14F-4D97-AF65-F5344CB8AC3E}">
        <p14:creationId xmlns:p14="http://schemas.microsoft.com/office/powerpoint/2010/main" val="3346759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62300" y="75306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62300" y="202328"/>
            <a:ext cx="1584054"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Platters</a:t>
            </a:r>
            <a:endParaRPr lang="en-US" sz="2600" cap="all" dirty="0">
              <a:solidFill>
                <a:schemeClr val="bg1">
                  <a:lumMod val="65000"/>
                </a:schemeClr>
              </a:solidFill>
              <a:latin typeface="Century Gothic" panose="020B0502020202020204" pitchFamily="34" charset="0"/>
              <a:cs typeface="Corbel"/>
            </a:endParaRPr>
          </a:p>
        </p:txBody>
      </p:sp>
      <p:sp>
        <p:nvSpPr>
          <p:cNvPr id="6" name="Rectangle 4"/>
          <p:cNvSpPr>
            <a:spLocks noChangeArrowheads="1"/>
          </p:cNvSpPr>
          <p:nvPr>
            <p:custDataLst>
              <p:tags r:id="rId2"/>
            </p:custDataLst>
          </p:nvPr>
        </p:nvSpPr>
        <p:spPr bwMode="auto">
          <a:xfrm>
            <a:off x="3162300" y="474832"/>
            <a:ext cx="4247029" cy="834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nchor="ctr">
            <a:spAutoFit/>
          </a:bodyPr>
          <a:lstStyle>
            <a:lvl1pPr defTabSz="912813" eaLnBrk="0" hangingPunct="0">
              <a:spcBef>
                <a:spcPct val="20000"/>
              </a:spcBef>
              <a:buFont typeface="Arial" pitchFamily="34" charset="0"/>
              <a:buChar char="•"/>
              <a:defRPr sz="3500">
                <a:solidFill>
                  <a:schemeClr val="tx1"/>
                </a:solidFill>
                <a:latin typeface="Calibri" pitchFamily="34" charset="0"/>
              </a:defRPr>
            </a:lvl1pPr>
            <a:lvl2pPr marL="742950" indent="-285750" defTabSz="912813" eaLnBrk="0" hangingPunct="0">
              <a:spcBef>
                <a:spcPct val="20000"/>
              </a:spcBef>
              <a:buFont typeface="Arial" pitchFamily="34" charset="0"/>
              <a:buChar char="–"/>
              <a:defRPr sz="32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7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2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2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a:spcBef>
                <a:spcPct val="0"/>
              </a:spcBef>
              <a:buNone/>
            </a:pPr>
            <a:endParaRPr lang="en-US" altLang="fr-FR" sz="1100" b="1" dirty="0" smtClean="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Traditional </a:t>
            </a:r>
            <a:r>
              <a:rPr lang="en-US" altLang="fr-FR" sz="1100" b="1" dirty="0">
                <a:solidFill>
                  <a:schemeClr val="bg1">
                    <a:lumMod val="65000"/>
                  </a:schemeClr>
                </a:solidFill>
                <a:latin typeface="Century Gothic"/>
                <a:cs typeface="Century Gothic"/>
              </a:rPr>
              <a:t>Sandwich </a:t>
            </a:r>
            <a:r>
              <a:rPr lang="en-US" altLang="fr-FR" sz="1100" b="1" dirty="0" smtClean="0">
                <a:solidFill>
                  <a:schemeClr val="bg1">
                    <a:lumMod val="65000"/>
                  </a:schemeClr>
                </a:solidFill>
                <a:latin typeface="Century Gothic"/>
                <a:cs typeface="Century Gothic"/>
              </a:rPr>
              <a:t>Platters</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A selection of Albacore </a:t>
            </a:r>
            <a:r>
              <a:rPr lang="en-US" altLang="fr-FR" sz="1100" b="1" dirty="0" smtClean="0">
                <a:solidFill>
                  <a:schemeClr val="bg1">
                    <a:lumMod val="65000"/>
                  </a:schemeClr>
                </a:solidFill>
                <a:latin typeface="Century Gothic"/>
                <a:cs typeface="Century Gothic"/>
              </a:rPr>
              <a:t>Tuna, </a:t>
            </a:r>
            <a:r>
              <a:rPr lang="en-US" altLang="fr-FR" sz="1100" b="1" dirty="0">
                <a:solidFill>
                  <a:schemeClr val="bg1">
                    <a:lumMod val="65000"/>
                  </a:schemeClr>
                </a:solidFill>
                <a:latin typeface="Century Gothic"/>
                <a:cs typeface="Century Gothic"/>
              </a:rPr>
              <a:t>Egg Salad</a:t>
            </a:r>
            <a:r>
              <a:rPr lang="en-US" altLang="fr-FR" sz="1100" b="1" dirty="0" smtClean="0">
                <a:solidFill>
                  <a:schemeClr val="bg1">
                    <a:lumMod val="65000"/>
                  </a:schemeClr>
                </a:solidFill>
                <a:latin typeface="Century Gothic"/>
                <a:cs typeface="Century Gothic"/>
              </a:rPr>
              <a:t>, Chicken Salad,  </a:t>
            </a:r>
            <a:r>
              <a:rPr lang="en-US" altLang="fr-FR" sz="1100" b="1" dirty="0">
                <a:solidFill>
                  <a:schemeClr val="bg1">
                    <a:lumMod val="65000"/>
                  </a:schemeClr>
                </a:solidFill>
                <a:latin typeface="Century Gothic"/>
                <a:cs typeface="Century Gothic"/>
              </a:rPr>
              <a:t>Black Forest Ham, Roast Beef and Canadian Cheddar on Fresh Whole Wheat, White and Dark Rye Breads.</a:t>
            </a:r>
          </a:p>
          <a:p>
            <a:pPr>
              <a:spcBef>
                <a:spcPct val="0"/>
              </a:spcBef>
              <a:buNone/>
            </a:pPr>
            <a:r>
              <a:rPr lang="en-US" altLang="fr-FR" sz="1100" b="1" dirty="0">
                <a:solidFill>
                  <a:schemeClr val="bg1">
                    <a:lumMod val="65000"/>
                  </a:schemeClr>
                </a:solidFill>
                <a:latin typeface="Century Gothic"/>
                <a:cs typeface="Century Gothic"/>
              </a:rPr>
              <a:t>10 – 15p - </a:t>
            </a:r>
            <a:r>
              <a:rPr lang="en-US" altLang="fr-FR" sz="1100" b="1" dirty="0" smtClean="0">
                <a:solidFill>
                  <a:schemeClr val="bg1">
                    <a:lumMod val="65000"/>
                  </a:schemeClr>
                </a:solidFill>
                <a:latin typeface="Century Gothic"/>
                <a:cs typeface="Century Gothic"/>
              </a:rPr>
              <a:t>$45.00 (15 Sandwiches cut in 4)</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20 – 25p - </a:t>
            </a:r>
            <a:r>
              <a:rPr lang="en-US" altLang="fr-FR" sz="1100" b="1" dirty="0" smtClean="0">
                <a:solidFill>
                  <a:schemeClr val="bg1">
                    <a:lumMod val="65000"/>
                  </a:schemeClr>
                </a:solidFill>
                <a:latin typeface="Century Gothic"/>
                <a:cs typeface="Century Gothic"/>
              </a:rPr>
              <a:t>$82.50 (30 Sandwiches cut in 4)</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30 – 35p - </a:t>
            </a:r>
            <a:r>
              <a:rPr lang="en-US" altLang="fr-FR" sz="1100" b="1" dirty="0" smtClean="0">
                <a:solidFill>
                  <a:schemeClr val="bg1">
                    <a:lumMod val="65000"/>
                  </a:schemeClr>
                </a:solidFill>
                <a:latin typeface="Century Gothic"/>
                <a:cs typeface="Century Gothic"/>
              </a:rPr>
              <a:t>$100.00 (40 Sandwiches cut in 4)</a:t>
            </a:r>
            <a:endParaRPr lang="en-US" altLang="fr-FR" sz="1100" b="1" dirty="0">
              <a:solidFill>
                <a:schemeClr val="bg1">
                  <a:lumMod val="65000"/>
                </a:schemeClr>
              </a:solidFill>
              <a:latin typeface="Century Gothic"/>
              <a:cs typeface="Century Gothic"/>
            </a:endParaRP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smtClean="0">
                <a:solidFill>
                  <a:schemeClr val="bg1">
                    <a:lumMod val="65000"/>
                  </a:schemeClr>
                </a:solidFill>
                <a:latin typeface="Century Gothic"/>
                <a:cs typeface="Century Gothic"/>
              </a:rPr>
              <a:t>Gourmet Sandwich Platters</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A tempting selection of </a:t>
            </a:r>
            <a:r>
              <a:rPr lang="en-US" altLang="fr-FR" sz="1100" b="1" dirty="0" smtClean="0">
                <a:solidFill>
                  <a:schemeClr val="bg1">
                    <a:lumMod val="65000"/>
                  </a:schemeClr>
                </a:solidFill>
                <a:latin typeface="Century Gothic"/>
                <a:cs typeface="Century Gothic"/>
              </a:rPr>
              <a:t>Kaisers, Wraps, </a:t>
            </a:r>
            <a:r>
              <a:rPr lang="en-US" altLang="fr-FR" sz="1100" b="1" dirty="0">
                <a:solidFill>
                  <a:schemeClr val="bg1">
                    <a:lumMod val="65000"/>
                  </a:schemeClr>
                </a:solidFill>
                <a:latin typeface="Century Gothic"/>
                <a:cs typeface="Century Gothic"/>
              </a:rPr>
              <a:t>Panini Rolls, Bagels, Rye, Wraps and Multi Grain Bread stacked with Black Forest Ham, </a:t>
            </a:r>
            <a:r>
              <a:rPr lang="en-US" altLang="fr-FR" sz="1100" b="1" dirty="0" smtClean="0">
                <a:solidFill>
                  <a:schemeClr val="bg1">
                    <a:lumMod val="65000"/>
                  </a:schemeClr>
                </a:solidFill>
                <a:latin typeface="Century Gothic"/>
                <a:cs typeface="Century Gothic"/>
              </a:rPr>
              <a:t>Roast </a:t>
            </a:r>
            <a:r>
              <a:rPr lang="en-US" altLang="fr-FR" sz="1100" b="1" dirty="0">
                <a:solidFill>
                  <a:schemeClr val="bg1">
                    <a:lumMod val="65000"/>
                  </a:schemeClr>
                </a:solidFill>
                <a:latin typeface="Century Gothic"/>
                <a:cs typeface="Century Gothic"/>
              </a:rPr>
              <a:t>Beef, </a:t>
            </a:r>
            <a:r>
              <a:rPr lang="en-US" altLang="fr-FR" sz="1100" b="1" dirty="0" smtClean="0">
                <a:solidFill>
                  <a:schemeClr val="bg1">
                    <a:lumMod val="65000"/>
                  </a:schemeClr>
                </a:solidFill>
                <a:latin typeface="Century Gothic"/>
                <a:cs typeface="Century Gothic"/>
              </a:rPr>
              <a:t>Turkey and Tuna plus </a:t>
            </a:r>
            <a:r>
              <a:rPr lang="en-US" altLang="fr-FR" sz="1100" b="1" dirty="0">
                <a:solidFill>
                  <a:schemeClr val="bg1">
                    <a:lumMod val="65000"/>
                  </a:schemeClr>
                </a:solidFill>
                <a:latin typeface="Century Gothic"/>
                <a:cs typeface="Century Gothic"/>
              </a:rPr>
              <a:t>Canadian Cheddar or Swiss Cheese and finished with Lettuce and Tomatoes.</a:t>
            </a:r>
          </a:p>
          <a:p>
            <a:pPr>
              <a:spcBef>
                <a:spcPct val="0"/>
              </a:spcBef>
              <a:buNone/>
            </a:pPr>
            <a:r>
              <a:rPr lang="en-US" altLang="fr-FR" sz="1100" b="1" dirty="0">
                <a:solidFill>
                  <a:schemeClr val="bg1">
                    <a:lumMod val="65000"/>
                  </a:schemeClr>
                </a:solidFill>
                <a:latin typeface="Century Gothic"/>
                <a:cs typeface="Century Gothic"/>
              </a:rPr>
              <a:t>10 – 15p - </a:t>
            </a:r>
            <a:r>
              <a:rPr lang="en-US" altLang="fr-FR" sz="1100" b="1" dirty="0" smtClean="0">
                <a:solidFill>
                  <a:schemeClr val="bg1">
                    <a:lumMod val="65000"/>
                  </a:schemeClr>
                </a:solidFill>
                <a:latin typeface="Century Gothic"/>
                <a:cs typeface="Century Gothic"/>
              </a:rPr>
              <a:t>$75.00   (15 Sandwiches)</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20 – 25p - </a:t>
            </a:r>
            <a:r>
              <a:rPr lang="en-US" altLang="fr-FR" sz="1100" b="1" dirty="0" smtClean="0">
                <a:solidFill>
                  <a:schemeClr val="bg1">
                    <a:lumMod val="65000"/>
                  </a:schemeClr>
                </a:solidFill>
                <a:latin typeface="Century Gothic"/>
                <a:cs typeface="Century Gothic"/>
              </a:rPr>
              <a:t>$118.75 (25 Sandwiches)                                                                         30 </a:t>
            </a:r>
            <a:r>
              <a:rPr lang="en-US" altLang="fr-FR" sz="1100" b="1" dirty="0">
                <a:solidFill>
                  <a:schemeClr val="bg1">
                    <a:lumMod val="65000"/>
                  </a:schemeClr>
                </a:solidFill>
                <a:latin typeface="Century Gothic"/>
                <a:cs typeface="Century Gothic"/>
              </a:rPr>
              <a:t>– 35p - $</a:t>
            </a:r>
            <a:r>
              <a:rPr lang="en-US" altLang="fr-FR" sz="1100" b="1" dirty="0" smtClean="0">
                <a:solidFill>
                  <a:schemeClr val="bg1">
                    <a:lumMod val="65000"/>
                  </a:schemeClr>
                </a:solidFill>
                <a:latin typeface="Century Gothic"/>
                <a:cs typeface="Century Gothic"/>
              </a:rPr>
              <a:t>157.50 (35 Sandwiches)</a:t>
            </a:r>
          </a:p>
          <a:p>
            <a:pPr>
              <a:spcBef>
                <a:spcPct val="0"/>
              </a:spcBef>
              <a:buNone/>
            </a:pPr>
            <a:endParaRPr lang="en-US" altLang="fr-FR" sz="1100" b="1" dirty="0" smtClean="0">
              <a:solidFill>
                <a:schemeClr val="bg1">
                  <a:lumMod val="65000"/>
                </a:schemeClr>
              </a:solidFill>
              <a:latin typeface="Century Gothic"/>
              <a:cs typeface="Century Gothic"/>
            </a:endParaRPr>
          </a:p>
          <a:p>
            <a:pPr>
              <a:spcBef>
                <a:spcPct val="0"/>
              </a:spcBef>
              <a:buNone/>
            </a:pPr>
            <a:r>
              <a:rPr lang="en-US" altLang="fr-FR" sz="1100" b="1" dirty="0" err="1" smtClean="0">
                <a:solidFill>
                  <a:schemeClr val="bg1">
                    <a:lumMod val="65000"/>
                  </a:schemeClr>
                </a:solidFill>
                <a:latin typeface="Century Gothic"/>
                <a:cs typeface="Century Gothic"/>
              </a:rPr>
              <a:t>Snackers</a:t>
            </a:r>
            <a:r>
              <a:rPr lang="en-US" altLang="fr-FR" sz="1100" b="1" dirty="0" smtClean="0">
                <a:solidFill>
                  <a:schemeClr val="bg1">
                    <a:lumMod val="65000"/>
                  </a:schemeClr>
                </a:solidFill>
                <a:latin typeface="Century Gothic"/>
                <a:cs typeface="Century Gothic"/>
              </a:rPr>
              <a:t> Delight</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A selection </a:t>
            </a:r>
            <a:r>
              <a:rPr lang="en-US" altLang="fr-FR" sz="1100" b="1" dirty="0" smtClean="0">
                <a:solidFill>
                  <a:schemeClr val="bg1">
                    <a:lumMod val="65000"/>
                  </a:schemeClr>
                </a:solidFill>
                <a:latin typeface="Century Gothic"/>
                <a:cs typeface="Century Gothic"/>
              </a:rPr>
              <a:t>of Chorizo Sausage and cubed cheeses. </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A La Carte - </a:t>
            </a:r>
            <a:r>
              <a:rPr lang="en-US" altLang="fr-FR" sz="1100" b="1" dirty="0" smtClean="0">
                <a:solidFill>
                  <a:schemeClr val="bg1">
                    <a:lumMod val="65000"/>
                  </a:schemeClr>
                </a:solidFill>
                <a:latin typeface="Century Gothic"/>
                <a:cs typeface="Century Gothic"/>
              </a:rPr>
              <a:t>$2.75pp</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10 – 15p - </a:t>
            </a:r>
            <a:r>
              <a:rPr lang="en-US" altLang="fr-FR" sz="1100" b="1" dirty="0" smtClean="0">
                <a:solidFill>
                  <a:schemeClr val="bg1">
                    <a:lumMod val="65000"/>
                  </a:schemeClr>
                </a:solidFill>
                <a:latin typeface="Century Gothic"/>
                <a:cs typeface="Century Gothic"/>
              </a:rPr>
              <a:t>$37.50</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20 – 25p - </a:t>
            </a:r>
            <a:r>
              <a:rPr lang="en-US" altLang="fr-FR" sz="1100" b="1" dirty="0" smtClean="0">
                <a:solidFill>
                  <a:schemeClr val="bg1">
                    <a:lumMod val="65000"/>
                  </a:schemeClr>
                </a:solidFill>
                <a:latin typeface="Century Gothic"/>
                <a:cs typeface="Century Gothic"/>
              </a:rPr>
              <a:t>$55.95</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30 – 35p - </a:t>
            </a:r>
            <a:r>
              <a:rPr lang="en-US" altLang="fr-FR" sz="1100" b="1" dirty="0" smtClean="0">
                <a:solidFill>
                  <a:schemeClr val="bg1">
                    <a:lumMod val="65000"/>
                  </a:schemeClr>
                </a:solidFill>
                <a:latin typeface="Century Gothic"/>
                <a:cs typeface="Century Gothic"/>
              </a:rPr>
              <a:t>$74.35</a:t>
            </a:r>
            <a:endParaRPr lang="en-US" altLang="fr-FR" sz="1100" b="1" dirty="0">
              <a:solidFill>
                <a:schemeClr val="bg1">
                  <a:lumMod val="65000"/>
                </a:schemeClr>
              </a:solidFill>
              <a:latin typeface="Century Gothic"/>
              <a:cs typeface="Century Gothic"/>
            </a:endParaRPr>
          </a:p>
          <a:p>
            <a:pPr>
              <a:spcBef>
                <a:spcPct val="0"/>
              </a:spcBef>
              <a:buNone/>
            </a:pPr>
            <a:endParaRPr lang="en-US" altLang="fr-FR" sz="1100" b="1" dirty="0">
              <a:solidFill>
                <a:schemeClr val="bg1">
                  <a:lumMod val="65000"/>
                </a:schemeClr>
              </a:solidFill>
              <a:latin typeface="Century Gothic"/>
              <a:cs typeface="Century Gothic"/>
            </a:endParaRPr>
          </a:p>
          <a:p>
            <a:pPr>
              <a:spcBef>
                <a:spcPct val="0"/>
              </a:spcBef>
              <a:buNone/>
              <a:tabLst>
                <a:tab pos="455613" algn="l"/>
                <a:tab pos="1357313" algn="l"/>
              </a:tabLst>
            </a:pPr>
            <a:r>
              <a:rPr lang="fr-CA" altLang="en-US" sz="1100" b="1" dirty="0" smtClean="0">
                <a:solidFill>
                  <a:schemeClr val="bg1">
                    <a:lumMod val="65000"/>
                  </a:schemeClr>
                </a:solidFill>
                <a:latin typeface="Century Gothic" panose="020B0502020202020204" pitchFamily="34" charset="0"/>
                <a:cs typeface="Century Gothic"/>
              </a:rPr>
              <a:t>Antipasto Platter</a:t>
            </a:r>
          </a:p>
          <a:p>
            <a:pPr>
              <a:spcBef>
                <a:spcPct val="0"/>
              </a:spcBef>
              <a:buNone/>
              <a:tabLst>
                <a:tab pos="455613" algn="l"/>
                <a:tab pos="1357313" algn="l"/>
              </a:tabLst>
            </a:pPr>
            <a:r>
              <a:rPr lang="fr-CA" altLang="en-US" sz="1100" b="1" dirty="0" err="1" smtClean="0">
                <a:solidFill>
                  <a:schemeClr val="bg1">
                    <a:lumMod val="65000"/>
                  </a:schemeClr>
                </a:solidFill>
                <a:latin typeface="Century Gothic" panose="020B0502020202020204" pitchFamily="34" charset="0"/>
                <a:cs typeface="Century Gothic"/>
              </a:rPr>
              <a:t>Thinly</a:t>
            </a:r>
            <a:r>
              <a:rPr lang="fr-CA" altLang="en-US" sz="1100" b="1" dirty="0" smtClean="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sliced</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Mortadella</a:t>
            </a:r>
            <a:r>
              <a:rPr lang="fr-CA" altLang="en-US" sz="1100" b="1" dirty="0">
                <a:solidFill>
                  <a:schemeClr val="bg1">
                    <a:lumMod val="65000"/>
                  </a:schemeClr>
                </a:solidFill>
                <a:latin typeface="Century Gothic" panose="020B0502020202020204" pitchFamily="34" charset="0"/>
                <a:cs typeface="Century Gothic"/>
              </a:rPr>
              <a:t> and Salami, </a:t>
            </a:r>
            <a:r>
              <a:rPr lang="fr-CA" altLang="en-US" sz="1100" b="1" dirty="0" err="1">
                <a:solidFill>
                  <a:schemeClr val="bg1">
                    <a:lumMod val="65000"/>
                  </a:schemeClr>
                </a:solidFill>
                <a:latin typeface="Century Gothic" panose="020B0502020202020204" pitchFamily="34" charset="0"/>
                <a:cs typeface="Century Gothic"/>
              </a:rPr>
              <a:t>Prosciutto</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smtClean="0">
                <a:solidFill>
                  <a:schemeClr val="bg1">
                    <a:lumMod val="65000"/>
                  </a:schemeClr>
                </a:solidFill>
                <a:latin typeface="Century Gothic" panose="020B0502020202020204" pitchFamily="34" charset="0"/>
                <a:cs typeface="Century Gothic"/>
              </a:rPr>
              <a:t>Marinated</a:t>
            </a:r>
            <a:r>
              <a:rPr lang="fr-CA" altLang="en-US" sz="1100" b="1" dirty="0" smtClean="0">
                <a:solidFill>
                  <a:schemeClr val="bg1">
                    <a:lumMod val="65000"/>
                  </a:schemeClr>
                </a:solidFill>
                <a:latin typeface="Century Gothic" panose="020B0502020202020204" pitchFamily="34" charset="0"/>
                <a:cs typeface="Century Gothic"/>
              </a:rPr>
              <a:t> </a:t>
            </a:r>
            <a:r>
              <a:rPr lang="fr-CA" altLang="en-US" sz="1100" b="1" dirty="0">
                <a:solidFill>
                  <a:schemeClr val="bg1">
                    <a:lumMod val="65000"/>
                  </a:schemeClr>
                </a:solidFill>
                <a:latin typeface="Century Gothic" panose="020B0502020202020204" pitchFamily="34" charset="0"/>
                <a:cs typeface="Century Gothic"/>
              </a:rPr>
              <a:t>Feta, Mozzarella or Provolone </a:t>
            </a:r>
            <a:r>
              <a:rPr lang="fr-CA" altLang="en-US" sz="1100" b="1" dirty="0" err="1">
                <a:solidFill>
                  <a:schemeClr val="bg1">
                    <a:lumMod val="65000"/>
                  </a:schemeClr>
                </a:solidFill>
                <a:latin typeface="Century Gothic" panose="020B0502020202020204" pitchFamily="34" charset="0"/>
                <a:cs typeface="Century Gothic"/>
              </a:rPr>
              <a:t>Cheese</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Roasted</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Red</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Peppers</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Marinated</a:t>
            </a:r>
            <a:r>
              <a:rPr lang="fr-CA" altLang="en-US" sz="1100" b="1" dirty="0">
                <a:solidFill>
                  <a:schemeClr val="bg1">
                    <a:lumMod val="65000"/>
                  </a:schemeClr>
                </a:solidFill>
                <a:latin typeface="Century Gothic" panose="020B0502020202020204" pitchFamily="34" charset="0"/>
                <a:cs typeface="Century Gothic"/>
              </a:rPr>
              <a:t> </a:t>
            </a:r>
            <a:r>
              <a:rPr lang="fr-CA" altLang="en-US" sz="1100" b="1" dirty="0" err="1">
                <a:solidFill>
                  <a:schemeClr val="bg1">
                    <a:lumMod val="65000"/>
                  </a:schemeClr>
                </a:solidFill>
                <a:latin typeface="Century Gothic" panose="020B0502020202020204" pitchFamily="34" charset="0"/>
                <a:cs typeface="Century Gothic"/>
              </a:rPr>
              <a:t>Artichokes</a:t>
            </a:r>
            <a:r>
              <a:rPr lang="fr-CA" altLang="en-US" sz="1100" b="1" dirty="0">
                <a:solidFill>
                  <a:schemeClr val="bg1">
                    <a:lumMod val="65000"/>
                  </a:schemeClr>
                </a:solidFill>
                <a:latin typeface="Century Gothic" panose="020B0502020202020204" pitchFamily="34" charset="0"/>
                <a:cs typeface="Century Gothic"/>
              </a:rPr>
              <a:t>, and Olives. </a:t>
            </a:r>
            <a:r>
              <a:rPr lang="fr-CA" altLang="en-US" sz="1100" b="1" dirty="0" err="1">
                <a:solidFill>
                  <a:schemeClr val="bg1">
                    <a:lumMod val="65000"/>
                  </a:schemeClr>
                </a:solidFill>
                <a:latin typeface="Century Gothic" panose="020B0502020202020204" pitchFamily="34" charset="0"/>
                <a:cs typeface="Century Gothic"/>
              </a:rPr>
              <a:t>Accompanied</a:t>
            </a:r>
            <a:r>
              <a:rPr lang="fr-CA" altLang="en-US" sz="1100" b="1" dirty="0">
                <a:solidFill>
                  <a:schemeClr val="bg1">
                    <a:lumMod val="65000"/>
                  </a:schemeClr>
                </a:solidFill>
                <a:latin typeface="Century Gothic" panose="020B0502020202020204" pitchFamily="34" charset="0"/>
                <a:cs typeface="Century Gothic"/>
              </a:rPr>
              <a:t> by a basket of Artisan </a:t>
            </a:r>
            <a:r>
              <a:rPr lang="fr-CA" altLang="en-US" sz="1100" b="1" dirty="0" err="1">
                <a:solidFill>
                  <a:schemeClr val="bg1">
                    <a:lumMod val="65000"/>
                  </a:schemeClr>
                </a:solidFill>
                <a:latin typeface="Century Gothic" panose="020B0502020202020204" pitchFamily="34" charset="0"/>
                <a:cs typeface="Century Gothic"/>
              </a:rPr>
              <a:t>Breads</a:t>
            </a:r>
            <a:r>
              <a:rPr lang="fr-CA" altLang="en-US" sz="1100" b="1" dirty="0">
                <a:solidFill>
                  <a:schemeClr val="bg1">
                    <a:lumMod val="65000"/>
                  </a:schemeClr>
                </a:solidFill>
                <a:latin typeface="Century Gothic" panose="020B0502020202020204" pitchFamily="34" charset="0"/>
                <a:cs typeface="Century Gothic"/>
              </a:rPr>
              <a:t>.</a:t>
            </a:r>
          </a:p>
          <a:p>
            <a:pPr>
              <a:spcBef>
                <a:spcPct val="0"/>
              </a:spcBef>
              <a:buNone/>
            </a:pPr>
            <a:r>
              <a:rPr lang="en-US" altLang="fr-FR" sz="1100" b="1" dirty="0" smtClean="0">
                <a:solidFill>
                  <a:schemeClr val="bg1">
                    <a:lumMod val="65000"/>
                  </a:schemeClr>
                </a:solidFill>
                <a:latin typeface="Century Gothic"/>
                <a:cs typeface="Century Gothic"/>
              </a:rPr>
              <a:t>10 </a:t>
            </a:r>
            <a:r>
              <a:rPr lang="en-US" altLang="fr-FR" sz="1100" b="1" dirty="0">
                <a:solidFill>
                  <a:schemeClr val="bg1">
                    <a:lumMod val="65000"/>
                  </a:schemeClr>
                </a:solidFill>
                <a:latin typeface="Century Gothic"/>
                <a:cs typeface="Century Gothic"/>
              </a:rPr>
              <a:t>– 15p - </a:t>
            </a:r>
            <a:r>
              <a:rPr lang="en-US" altLang="fr-FR" sz="1100" b="1" dirty="0" smtClean="0">
                <a:solidFill>
                  <a:schemeClr val="bg1">
                    <a:lumMod val="65000"/>
                  </a:schemeClr>
                </a:solidFill>
                <a:latin typeface="Century Gothic"/>
                <a:cs typeface="Century Gothic"/>
              </a:rPr>
              <a:t>$55.00</a:t>
            </a:r>
            <a:endParaRPr lang="en-US" altLang="fr-FR" sz="1100" b="1" dirty="0">
              <a:solidFill>
                <a:schemeClr val="bg1">
                  <a:lumMod val="65000"/>
                </a:schemeClr>
              </a:solidFill>
              <a:latin typeface="Century Gothic"/>
              <a:cs typeface="Century Gothic"/>
            </a:endParaRPr>
          </a:p>
          <a:p>
            <a:pPr>
              <a:spcBef>
                <a:spcPct val="0"/>
              </a:spcBef>
              <a:tabLst>
                <a:tab pos="455613" algn="l"/>
                <a:tab pos="1357313" algn="l"/>
              </a:tabLst>
            </a:pPr>
            <a:endParaRPr lang="fr-CA" altLang="en-US" sz="1100" b="1" dirty="0">
              <a:solidFill>
                <a:schemeClr val="bg1">
                  <a:lumMod val="65000"/>
                </a:schemeClr>
              </a:solidFill>
              <a:latin typeface="Century Gothic" panose="020B0502020202020204" pitchFamily="34" charset="0"/>
              <a:cs typeface="Century Gothic"/>
            </a:endParaRPr>
          </a:p>
          <a:p>
            <a:pPr>
              <a:spcBef>
                <a:spcPct val="0"/>
              </a:spcBef>
              <a:buNone/>
            </a:pPr>
            <a:r>
              <a:rPr lang="en-US" altLang="fr-FR" sz="1100" b="1" dirty="0">
                <a:solidFill>
                  <a:schemeClr val="bg1">
                    <a:lumMod val="65000"/>
                  </a:schemeClr>
                </a:solidFill>
                <a:latin typeface="Century Gothic"/>
                <a:cs typeface="Century Gothic"/>
              </a:rPr>
              <a:t>Hummus and Pita</a:t>
            </a:r>
          </a:p>
          <a:p>
            <a:pPr>
              <a:spcBef>
                <a:spcPct val="0"/>
              </a:spcBef>
              <a:buNone/>
            </a:pPr>
            <a:r>
              <a:rPr lang="en-US" altLang="fr-FR" sz="1100" b="1" dirty="0">
                <a:solidFill>
                  <a:schemeClr val="bg1">
                    <a:lumMod val="65000"/>
                  </a:schemeClr>
                </a:solidFill>
                <a:latin typeface="Century Gothic"/>
                <a:cs typeface="Century Gothic"/>
              </a:rPr>
              <a:t>Pita Bread and a selection of 3 varieties of hummus for </a:t>
            </a:r>
            <a:r>
              <a:rPr lang="en-US" altLang="fr-FR" sz="1100" b="1" dirty="0" smtClean="0">
                <a:solidFill>
                  <a:schemeClr val="bg1">
                    <a:lumMod val="65000"/>
                  </a:schemeClr>
                </a:solidFill>
                <a:latin typeface="Century Gothic"/>
                <a:cs typeface="Century Gothic"/>
              </a:rPr>
              <a:t>dipping (Minimum of 10 people)</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A La Carte - </a:t>
            </a:r>
            <a:r>
              <a:rPr lang="en-US" altLang="fr-FR" sz="1100" b="1" dirty="0" smtClean="0">
                <a:solidFill>
                  <a:schemeClr val="bg1">
                    <a:lumMod val="65000"/>
                  </a:schemeClr>
                </a:solidFill>
                <a:latin typeface="Century Gothic"/>
                <a:cs typeface="Century Gothic"/>
              </a:rPr>
              <a:t>$2.75pp</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10 – 15p - </a:t>
            </a:r>
            <a:r>
              <a:rPr lang="en-US" altLang="fr-FR" sz="1100" b="1" dirty="0" smtClean="0">
                <a:solidFill>
                  <a:schemeClr val="bg1">
                    <a:lumMod val="65000"/>
                  </a:schemeClr>
                </a:solidFill>
                <a:latin typeface="Century Gothic"/>
                <a:cs typeface="Century Gothic"/>
              </a:rPr>
              <a:t>$37.50</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20 – 25p - </a:t>
            </a:r>
            <a:r>
              <a:rPr lang="en-US" altLang="fr-FR" sz="1100" b="1" dirty="0" smtClean="0">
                <a:solidFill>
                  <a:schemeClr val="bg1">
                    <a:lumMod val="65000"/>
                  </a:schemeClr>
                </a:solidFill>
                <a:latin typeface="Century Gothic"/>
                <a:cs typeface="Century Gothic"/>
              </a:rPr>
              <a:t>$62.50</a:t>
            </a:r>
            <a:endParaRPr lang="en-US" altLang="fr-FR" sz="1100" b="1" dirty="0">
              <a:solidFill>
                <a:schemeClr val="bg1">
                  <a:lumMod val="65000"/>
                </a:schemeClr>
              </a:solidFill>
              <a:latin typeface="Century Gothic"/>
              <a:cs typeface="Century Gothic"/>
            </a:endParaRPr>
          </a:p>
          <a:p>
            <a:pPr>
              <a:spcBef>
                <a:spcPct val="0"/>
              </a:spcBef>
              <a:buNone/>
            </a:pPr>
            <a:r>
              <a:rPr lang="en-US" altLang="fr-FR" sz="1100" b="1" dirty="0">
                <a:solidFill>
                  <a:schemeClr val="bg1">
                    <a:lumMod val="65000"/>
                  </a:schemeClr>
                </a:solidFill>
                <a:latin typeface="Century Gothic"/>
                <a:cs typeface="Century Gothic"/>
              </a:rPr>
              <a:t>30 – 35p - </a:t>
            </a:r>
            <a:r>
              <a:rPr lang="en-US" altLang="fr-FR" sz="1100" b="1" dirty="0" smtClean="0">
                <a:solidFill>
                  <a:schemeClr val="bg1">
                    <a:lumMod val="65000"/>
                  </a:schemeClr>
                </a:solidFill>
                <a:latin typeface="Century Gothic"/>
                <a:cs typeface="Century Gothic"/>
              </a:rPr>
              <a:t>$78.75</a:t>
            </a:r>
            <a:endParaRPr lang="en-US" altLang="fr-FR" sz="1100" b="1" dirty="0">
              <a:solidFill>
                <a:schemeClr val="bg1">
                  <a:lumMod val="65000"/>
                </a:schemeClr>
              </a:solidFill>
              <a:latin typeface="Century Gothic"/>
              <a:cs typeface="Century Gothic"/>
            </a:endParaRPr>
          </a:p>
          <a:p>
            <a:pPr>
              <a:spcBef>
                <a:spcPct val="0"/>
              </a:spcBef>
              <a:buNone/>
            </a:pPr>
            <a:endParaRPr lang="en-US" altLang="fr-FR" sz="1000" b="1" dirty="0">
              <a:solidFill>
                <a:schemeClr val="bg1">
                  <a:lumMod val="65000"/>
                </a:schemeClr>
              </a:solidFill>
              <a:latin typeface="Century Gothic"/>
              <a:cs typeface="Century Gothic"/>
            </a:endParaRPr>
          </a:p>
          <a:p>
            <a:pPr>
              <a:spcBef>
                <a:spcPct val="0"/>
              </a:spcBef>
              <a:buNone/>
            </a:pPr>
            <a:r>
              <a:rPr lang="en-CA" altLang="fr-FR" sz="1100" b="1" dirty="0">
                <a:solidFill>
                  <a:schemeClr val="bg1">
                    <a:lumMod val="65000"/>
                  </a:schemeClr>
                </a:solidFill>
                <a:latin typeface="Century Gothic"/>
                <a:cs typeface="Century Gothic"/>
              </a:rPr>
              <a:t>Bruschetta Bar		</a:t>
            </a:r>
          </a:p>
          <a:p>
            <a:pPr>
              <a:spcBef>
                <a:spcPct val="0"/>
              </a:spcBef>
              <a:buNone/>
            </a:pPr>
            <a:r>
              <a:rPr lang="en-CA" altLang="fr-FR" sz="1100" b="1" dirty="0">
                <a:solidFill>
                  <a:schemeClr val="bg1">
                    <a:lumMod val="65000"/>
                  </a:schemeClr>
                </a:solidFill>
                <a:latin typeface="Century Gothic"/>
                <a:cs typeface="Century Gothic"/>
              </a:rPr>
              <a:t>Traditional  tomato and basil Bruschetta  </a:t>
            </a:r>
            <a:br>
              <a:rPr lang="en-CA" altLang="fr-FR" sz="1100" b="1" dirty="0">
                <a:solidFill>
                  <a:schemeClr val="bg1">
                    <a:lumMod val="65000"/>
                  </a:schemeClr>
                </a:solidFill>
                <a:latin typeface="Century Gothic"/>
                <a:cs typeface="Century Gothic"/>
              </a:rPr>
            </a:br>
            <a:r>
              <a:rPr lang="en-CA" altLang="fr-FR" sz="1100" b="1" dirty="0">
                <a:solidFill>
                  <a:schemeClr val="bg1">
                    <a:lumMod val="65000"/>
                  </a:schemeClr>
                </a:solidFill>
                <a:latin typeface="Century Gothic"/>
                <a:cs typeface="Century Gothic"/>
              </a:rPr>
              <a:t>served with sliced baguette bread</a:t>
            </a:r>
          </a:p>
          <a:p>
            <a:pPr>
              <a:spcBef>
                <a:spcPct val="0"/>
              </a:spcBef>
              <a:buNone/>
            </a:pPr>
            <a:r>
              <a:rPr lang="en-US" altLang="fr-FR" sz="1100" b="1" dirty="0">
                <a:solidFill>
                  <a:schemeClr val="bg1">
                    <a:lumMod val="65000"/>
                  </a:schemeClr>
                </a:solidFill>
                <a:latin typeface="Century Gothic"/>
                <a:cs typeface="Century Gothic"/>
              </a:rPr>
              <a:t>A La Carte - $2.75pp</a:t>
            </a:r>
          </a:p>
          <a:p>
            <a:pPr>
              <a:spcBef>
                <a:spcPct val="0"/>
              </a:spcBef>
              <a:buNone/>
            </a:pPr>
            <a:r>
              <a:rPr lang="en-US" altLang="fr-FR" sz="1100" b="1" dirty="0">
                <a:solidFill>
                  <a:schemeClr val="bg1">
                    <a:lumMod val="65000"/>
                  </a:schemeClr>
                </a:solidFill>
                <a:latin typeface="Century Gothic"/>
                <a:cs typeface="Century Gothic"/>
              </a:rPr>
              <a:t>10 – 15p - $37.50</a:t>
            </a:r>
          </a:p>
          <a:p>
            <a:pPr>
              <a:spcBef>
                <a:spcPct val="0"/>
              </a:spcBef>
              <a:buNone/>
            </a:pPr>
            <a:r>
              <a:rPr lang="en-US" altLang="fr-FR" sz="1100" b="1" dirty="0">
                <a:solidFill>
                  <a:schemeClr val="bg1">
                    <a:lumMod val="65000"/>
                  </a:schemeClr>
                </a:solidFill>
                <a:latin typeface="Century Gothic"/>
                <a:cs typeface="Century Gothic"/>
              </a:rPr>
              <a:t>20 – 25p - $62.50</a:t>
            </a:r>
          </a:p>
          <a:p>
            <a:pPr>
              <a:spcBef>
                <a:spcPct val="0"/>
              </a:spcBef>
              <a:buNone/>
            </a:pPr>
            <a:r>
              <a:rPr lang="en-US" altLang="fr-FR" sz="1100" b="1" dirty="0">
                <a:solidFill>
                  <a:schemeClr val="bg1">
                    <a:lumMod val="65000"/>
                  </a:schemeClr>
                </a:solidFill>
                <a:latin typeface="Century Gothic"/>
                <a:cs typeface="Century Gothic"/>
              </a:rPr>
              <a:t>30 – 35p - $78.75</a:t>
            </a:r>
          </a:p>
          <a:p>
            <a:pPr>
              <a:spcBef>
                <a:spcPct val="0"/>
              </a:spcBef>
              <a:buNone/>
            </a:pPr>
            <a:endParaRPr lang="en-US" altLang="fr-FR" sz="1000" b="1" dirty="0">
              <a:solidFill>
                <a:schemeClr val="bg1">
                  <a:lumMod val="65000"/>
                </a:schemeClr>
              </a:solidFill>
              <a:latin typeface="Century Gothic"/>
              <a:cs typeface="Century Gothic"/>
            </a:endParaRPr>
          </a:p>
        </p:txBody>
      </p:sp>
    </p:spTree>
    <p:extLst>
      <p:ext uri="{BB962C8B-B14F-4D97-AF65-F5344CB8AC3E}">
        <p14:creationId xmlns:p14="http://schemas.microsoft.com/office/powerpoint/2010/main" val="2781609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815463"/>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094114" y="323039"/>
            <a:ext cx="4002985"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Desserts and  pastries</a:t>
            </a:r>
            <a:endParaRPr lang="en-US" sz="2600" cap="all" dirty="0">
              <a:solidFill>
                <a:schemeClr val="bg1">
                  <a:lumMod val="65000"/>
                </a:schemeClr>
              </a:solidFill>
              <a:latin typeface="Century Gothic" panose="020B0502020202020204" pitchFamily="34" charset="0"/>
              <a:cs typeface="Corbel"/>
            </a:endParaRPr>
          </a:p>
        </p:txBody>
      </p:sp>
      <p:sp>
        <p:nvSpPr>
          <p:cNvPr id="6" name="Rectangle 5"/>
          <p:cNvSpPr/>
          <p:nvPr>
            <p:custDataLst>
              <p:tags r:id="rId2"/>
            </p:custDataLst>
          </p:nvPr>
        </p:nvSpPr>
        <p:spPr>
          <a:xfrm>
            <a:off x="3215187" y="910755"/>
            <a:ext cx="4015346" cy="3631763"/>
          </a:xfrm>
          <a:prstGeom prst="rect">
            <a:avLst/>
          </a:prstGeom>
        </p:spPr>
        <p:txBody>
          <a:bodyPr wrap="square">
            <a:spAutoFit/>
          </a:bodyPr>
          <a:lstStyle/>
          <a:p>
            <a:pPr>
              <a:spcBef>
                <a:spcPct val="0"/>
              </a:spcBef>
            </a:pPr>
            <a:r>
              <a:rPr lang="fr-CA" altLang="fr-FR" sz="1000" b="1" dirty="0" smtClean="0">
                <a:solidFill>
                  <a:schemeClr val="bg1">
                    <a:lumMod val="65000"/>
                  </a:schemeClr>
                </a:solidFill>
                <a:latin typeface="Century Gothic"/>
                <a:cs typeface="Century Gothic"/>
              </a:rPr>
              <a:t>Dessert </a:t>
            </a:r>
            <a:r>
              <a:rPr lang="fr-CA" altLang="fr-FR" sz="1000" b="1" dirty="0">
                <a:solidFill>
                  <a:schemeClr val="bg1">
                    <a:lumMod val="65000"/>
                  </a:schemeClr>
                </a:solidFill>
                <a:latin typeface="Century Gothic"/>
                <a:cs typeface="Century Gothic"/>
              </a:rPr>
              <a:t>Squares </a:t>
            </a:r>
            <a:r>
              <a:rPr lang="fr-CA" altLang="fr-FR" sz="1000" b="1" dirty="0" smtClean="0">
                <a:solidFill>
                  <a:schemeClr val="bg1">
                    <a:lumMod val="65000"/>
                  </a:schemeClr>
                </a:solidFill>
                <a:latin typeface="Century Gothic"/>
                <a:cs typeface="Century Gothic"/>
              </a:rPr>
              <a:t>– 1 large pp, 2 </a:t>
            </a:r>
            <a:r>
              <a:rPr lang="fr-CA" altLang="fr-FR" sz="1000" b="1" dirty="0" err="1" smtClean="0">
                <a:solidFill>
                  <a:schemeClr val="bg1">
                    <a:lumMod val="65000"/>
                  </a:schemeClr>
                </a:solidFill>
                <a:latin typeface="Century Gothic"/>
                <a:cs typeface="Century Gothic"/>
              </a:rPr>
              <a:t>small</a:t>
            </a: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a:solidFill>
                  <a:schemeClr val="bg1">
                    <a:lumMod val="65000"/>
                  </a:schemeClr>
                </a:solidFill>
                <a:latin typeface="Century Gothic"/>
                <a:cs typeface="Century Gothic"/>
              </a:rPr>
              <a:t>An </a:t>
            </a:r>
            <a:r>
              <a:rPr lang="fr-CA" altLang="fr-FR" sz="1000" b="1" dirty="0" err="1">
                <a:solidFill>
                  <a:schemeClr val="bg1">
                    <a:lumMod val="65000"/>
                  </a:schemeClr>
                </a:solidFill>
                <a:latin typeface="Century Gothic"/>
                <a:cs typeface="Century Gothic"/>
              </a:rPr>
              <a:t>assortment</a:t>
            </a:r>
            <a:r>
              <a:rPr lang="fr-CA" altLang="fr-FR" sz="1000" b="1" dirty="0">
                <a:solidFill>
                  <a:schemeClr val="bg1">
                    <a:lumMod val="65000"/>
                  </a:schemeClr>
                </a:solidFill>
                <a:latin typeface="Century Gothic"/>
                <a:cs typeface="Century Gothic"/>
              </a:rPr>
              <a:t> of gourmet squares and dessert bars.</a:t>
            </a:r>
          </a:p>
          <a:p>
            <a:pPr>
              <a:spcBef>
                <a:spcPct val="0"/>
              </a:spcBef>
            </a:pPr>
            <a:r>
              <a:rPr lang="fr-CA" altLang="fr-FR" sz="1000" b="1" dirty="0">
                <a:solidFill>
                  <a:schemeClr val="bg1">
                    <a:lumMod val="65000"/>
                  </a:schemeClr>
                </a:solidFill>
                <a:latin typeface="Century Gothic"/>
                <a:cs typeface="Century Gothic"/>
              </a:rPr>
              <a:t>A La Carte - $1.75</a:t>
            </a:r>
          </a:p>
          <a:p>
            <a:pPr>
              <a:spcBef>
                <a:spcPct val="0"/>
              </a:spcBef>
            </a:pPr>
            <a:r>
              <a:rPr lang="fr-CA" altLang="fr-FR" sz="1000" b="1" dirty="0">
                <a:solidFill>
                  <a:schemeClr val="bg1">
                    <a:lumMod val="65000"/>
                  </a:schemeClr>
                </a:solidFill>
                <a:latin typeface="Century Gothic"/>
                <a:cs typeface="Century Gothic"/>
              </a:rPr>
              <a:t>10 – 15p - </a:t>
            </a:r>
            <a:r>
              <a:rPr lang="fr-CA" altLang="fr-FR" sz="1000" b="1" dirty="0" smtClean="0">
                <a:solidFill>
                  <a:schemeClr val="bg1">
                    <a:lumMod val="65000"/>
                  </a:schemeClr>
                </a:solidFill>
                <a:latin typeface="Century Gothic"/>
                <a:cs typeface="Century Gothic"/>
              </a:rPr>
              <a:t>$19.50</a:t>
            </a:r>
            <a:endParaRPr lang="fr-CA" altLang="fr-FR" sz="1000" b="1" dirty="0">
              <a:solidFill>
                <a:schemeClr val="bg1">
                  <a:lumMod val="65000"/>
                </a:schemeClr>
              </a:solidFill>
              <a:latin typeface="Century Gothic"/>
              <a:cs typeface="Century Gothic"/>
            </a:endParaRPr>
          </a:p>
          <a:p>
            <a:pPr>
              <a:spcBef>
                <a:spcPct val="0"/>
              </a:spcBef>
            </a:pP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a:solidFill>
                  <a:schemeClr val="bg1">
                    <a:lumMod val="65000"/>
                  </a:schemeClr>
                </a:solidFill>
                <a:latin typeface="Century Gothic"/>
                <a:cs typeface="Century Gothic"/>
              </a:rPr>
              <a:t>Cookies Regular 1oz</a:t>
            </a:r>
          </a:p>
          <a:p>
            <a:pPr>
              <a:spcBef>
                <a:spcPct val="0"/>
              </a:spcBef>
            </a:pPr>
            <a:r>
              <a:rPr lang="fr-CA" altLang="fr-FR" sz="1000" b="1" dirty="0" err="1">
                <a:solidFill>
                  <a:schemeClr val="bg1">
                    <a:lumMod val="65000"/>
                  </a:schemeClr>
                </a:solidFill>
                <a:latin typeface="Century Gothic"/>
                <a:cs typeface="Century Gothic"/>
              </a:rPr>
              <a:t>Chocolate</a:t>
            </a:r>
            <a:r>
              <a:rPr lang="fr-CA" altLang="fr-FR" sz="1000" b="1" dirty="0">
                <a:solidFill>
                  <a:schemeClr val="bg1">
                    <a:lumMod val="65000"/>
                  </a:schemeClr>
                </a:solidFill>
                <a:latin typeface="Century Gothic"/>
                <a:cs typeface="Century Gothic"/>
              </a:rPr>
              <a:t> Chip, </a:t>
            </a:r>
            <a:r>
              <a:rPr lang="fr-CA" altLang="fr-FR" sz="1000" b="1" dirty="0" err="1">
                <a:solidFill>
                  <a:schemeClr val="bg1">
                    <a:lumMod val="65000"/>
                  </a:schemeClr>
                </a:solidFill>
                <a:latin typeface="Century Gothic"/>
                <a:cs typeface="Century Gothic"/>
              </a:rPr>
              <a:t>Oatmeal</a:t>
            </a:r>
            <a:r>
              <a:rPr lang="fr-CA" altLang="fr-FR" sz="1000" b="1" dirty="0">
                <a:solidFill>
                  <a:schemeClr val="bg1">
                    <a:lumMod val="65000"/>
                  </a:schemeClr>
                </a:solidFill>
                <a:latin typeface="Century Gothic"/>
                <a:cs typeface="Century Gothic"/>
              </a:rPr>
              <a:t> Raisin, Carnival</a:t>
            </a:r>
          </a:p>
          <a:p>
            <a:pPr>
              <a:spcBef>
                <a:spcPct val="0"/>
              </a:spcBef>
            </a:pPr>
            <a:r>
              <a:rPr lang="fr-CA" altLang="fr-FR" sz="1000" b="1" dirty="0">
                <a:solidFill>
                  <a:schemeClr val="bg1">
                    <a:lumMod val="65000"/>
                  </a:schemeClr>
                </a:solidFill>
                <a:latin typeface="Century Gothic"/>
                <a:cs typeface="Century Gothic"/>
              </a:rPr>
              <a:t>A La Carte - $</a:t>
            </a:r>
            <a:r>
              <a:rPr lang="fr-CA" altLang="fr-FR" sz="1000" b="1" dirty="0" smtClean="0">
                <a:solidFill>
                  <a:schemeClr val="bg1">
                    <a:lumMod val="65000"/>
                  </a:schemeClr>
                </a:solidFill>
                <a:latin typeface="Century Gothic"/>
                <a:cs typeface="Century Gothic"/>
              </a:rPr>
              <a:t>0.75</a:t>
            </a: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smtClean="0">
                <a:solidFill>
                  <a:schemeClr val="bg1">
                    <a:lumMod val="65000"/>
                  </a:schemeClr>
                </a:solidFill>
                <a:latin typeface="Century Gothic"/>
                <a:cs typeface="Century Gothic"/>
              </a:rPr>
              <a:t>Cookie Platter (30)- $17.50</a:t>
            </a:r>
            <a:endParaRPr lang="fr-CA" altLang="fr-FR" sz="1000" b="1" dirty="0">
              <a:solidFill>
                <a:schemeClr val="bg1">
                  <a:lumMod val="65000"/>
                </a:schemeClr>
              </a:solidFill>
              <a:latin typeface="Century Gothic"/>
              <a:cs typeface="Century Gothic"/>
            </a:endParaRPr>
          </a:p>
          <a:p>
            <a:pPr>
              <a:spcBef>
                <a:spcPct val="0"/>
              </a:spcBef>
            </a:pP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a:solidFill>
                  <a:schemeClr val="bg1">
                    <a:lumMod val="65000"/>
                  </a:schemeClr>
                </a:solidFill>
                <a:latin typeface="Century Gothic"/>
                <a:cs typeface="Century Gothic"/>
              </a:rPr>
              <a:t>Cookies Gourmet 2oz</a:t>
            </a:r>
          </a:p>
          <a:p>
            <a:pPr>
              <a:spcBef>
                <a:spcPct val="0"/>
              </a:spcBef>
            </a:pPr>
            <a:r>
              <a:rPr lang="fr-CA" altLang="fr-FR" sz="1000" b="1" dirty="0" err="1">
                <a:solidFill>
                  <a:schemeClr val="bg1">
                    <a:lumMod val="65000"/>
                  </a:schemeClr>
                </a:solidFill>
                <a:latin typeface="Century Gothic"/>
                <a:cs typeface="Century Gothic"/>
              </a:rPr>
              <a:t>Chocolate</a:t>
            </a:r>
            <a:r>
              <a:rPr lang="fr-CA" altLang="fr-FR" sz="1000" b="1" dirty="0">
                <a:solidFill>
                  <a:schemeClr val="bg1">
                    <a:lumMod val="65000"/>
                  </a:schemeClr>
                </a:solidFill>
                <a:latin typeface="Century Gothic"/>
                <a:cs typeface="Century Gothic"/>
              </a:rPr>
              <a:t> </a:t>
            </a:r>
            <a:r>
              <a:rPr lang="fr-CA" altLang="fr-FR" sz="1000" b="1" dirty="0" err="1">
                <a:solidFill>
                  <a:schemeClr val="bg1">
                    <a:lumMod val="65000"/>
                  </a:schemeClr>
                </a:solidFill>
                <a:latin typeface="Century Gothic"/>
                <a:cs typeface="Century Gothic"/>
              </a:rPr>
              <a:t>Fudge</a:t>
            </a:r>
            <a:r>
              <a:rPr lang="fr-CA" altLang="fr-FR" sz="1000" b="1" dirty="0">
                <a:solidFill>
                  <a:schemeClr val="bg1">
                    <a:lumMod val="65000"/>
                  </a:schemeClr>
                </a:solidFill>
                <a:latin typeface="Century Gothic"/>
                <a:cs typeface="Century Gothic"/>
              </a:rPr>
              <a:t>, White </a:t>
            </a:r>
            <a:r>
              <a:rPr lang="fr-CA" altLang="fr-FR" sz="1000" b="1" dirty="0" err="1">
                <a:solidFill>
                  <a:schemeClr val="bg1">
                    <a:lumMod val="65000"/>
                  </a:schemeClr>
                </a:solidFill>
                <a:latin typeface="Century Gothic"/>
                <a:cs typeface="Century Gothic"/>
              </a:rPr>
              <a:t>Chocolate</a:t>
            </a:r>
            <a:r>
              <a:rPr lang="fr-CA" altLang="fr-FR" sz="1000" b="1" dirty="0">
                <a:solidFill>
                  <a:schemeClr val="bg1">
                    <a:lumMod val="65000"/>
                  </a:schemeClr>
                </a:solidFill>
                <a:latin typeface="Century Gothic"/>
                <a:cs typeface="Century Gothic"/>
              </a:rPr>
              <a:t> Macadamia, Milk </a:t>
            </a:r>
            <a:r>
              <a:rPr lang="fr-CA" altLang="fr-FR" sz="1000" b="1" dirty="0" err="1">
                <a:solidFill>
                  <a:schemeClr val="bg1">
                    <a:lumMod val="65000"/>
                  </a:schemeClr>
                </a:solidFill>
                <a:latin typeface="Century Gothic"/>
                <a:cs typeface="Century Gothic"/>
              </a:rPr>
              <a:t>Chocolate</a:t>
            </a:r>
            <a:r>
              <a:rPr lang="fr-CA" altLang="fr-FR" sz="1000" b="1" dirty="0">
                <a:solidFill>
                  <a:schemeClr val="bg1">
                    <a:lumMod val="65000"/>
                  </a:schemeClr>
                </a:solidFill>
                <a:latin typeface="Century Gothic"/>
                <a:cs typeface="Century Gothic"/>
              </a:rPr>
              <a:t> </a:t>
            </a:r>
            <a:r>
              <a:rPr lang="fr-CA" altLang="fr-FR" sz="1000" b="1" dirty="0" err="1">
                <a:solidFill>
                  <a:schemeClr val="bg1">
                    <a:lumMod val="65000"/>
                  </a:schemeClr>
                </a:solidFill>
                <a:latin typeface="Century Gothic"/>
                <a:cs typeface="Century Gothic"/>
              </a:rPr>
              <a:t>Chunk</a:t>
            </a: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a:solidFill>
                  <a:schemeClr val="bg1">
                    <a:lumMod val="65000"/>
                  </a:schemeClr>
                </a:solidFill>
                <a:latin typeface="Century Gothic"/>
                <a:cs typeface="Century Gothic"/>
              </a:rPr>
              <a:t>A La Carte  - $</a:t>
            </a:r>
            <a:r>
              <a:rPr lang="fr-CA" altLang="fr-FR" sz="1000" b="1" dirty="0" smtClean="0">
                <a:solidFill>
                  <a:schemeClr val="bg1">
                    <a:lumMod val="65000"/>
                  </a:schemeClr>
                </a:solidFill>
                <a:latin typeface="Century Gothic"/>
                <a:cs typeface="Century Gothic"/>
              </a:rPr>
              <a:t>1.20</a:t>
            </a: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smtClean="0">
                <a:solidFill>
                  <a:schemeClr val="bg1">
                    <a:lumMod val="65000"/>
                  </a:schemeClr>
                </a:solidFill>
                <a:latin typeface="Century Gothic"/>
                <a:cs typeface="Century Gothic"/>
              </a:rPr>
              <a:t>Cookie Platter (30) -$29.70</a:t>
            </a:r>
            <a:endParaRPr lang="fr-CA" altLang="fr-FR" sz="1000" b="1" dirty="0">
              <a:solidFill>
                <a:schemeClr val="bg1">
                  <a:lumMod val="65000"/>
                </a:schemeClr>
              </a:solidFill>
              <a:latin typeface="Century Gothic"/>
              <a:cs typeface="Century Gothic"/>
            </a:endParaRPr>
          </a:p>
          <a:p>
            <a:pPr>
              <a:spcBef>
                <a:spcPct val="0"/>
              </a:spcBef>
            </a:pP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err="1">
                <a:solidFill>
                  <a:schemeClr val="bg1">
                    <a:lumMod val="65000"/>
                  </a:schemeClr>
                </a:solidFill>
                <a:latin typeface="Century Gothic"/>
                <a:cs typeface="Century Gothic"/>
              </a:rPr>
              <a:t>Cup</a:t>
            </a:r>
            <a:r>
              <a:rPr lang="fr-CA" altLang="fr-FR" sz="1000" b="1" dirty="0">
                <a:solidFill>
                  <a:schemeClr val="bg1">
                    <a:lumMod val="65000"/>
                  </a:schemeClr>
                </a:solidFill>
                <a:latin typeface="Century Gothic"/>
                <a:cs typeface="Century Gothic"/>
              </a:rPr>
              <a:t> Cake Platter – 12 </a:t>
            </a:r>
            <a:r>
              <a:rPr lang="fr-CA" altLang="fr-FR" sz="1000" b="1" dirty="0" err="1">
                <a:solidFill>
                  <a:schemeClr val="bg1">
                    <a:lumMod val="65000"/>
                  </a:schemeClr>
                </a:solidFill>
                <a:latin typeface="Century Gothic"/>
                <a:cs typeface="Century Gothic"/>
              </a:rPr>
              <a:t>Cup</a:t>
            </a:r>
            <a:r>
              <a:rPr lang="fr-CA" altLang="fr-FR" sz="1000" b="1" dirty="0">
                <a:solidFill>
                  <a:schemeClr val="bg1">
                    <a:lumMod val="65000"/>
                  </a:schemeClr>
                </a:solidFill>
                <a:latin typeface="Century Gothic"/>
                <a:cs typeface="Century Gothic"/>
              </a:rPr>
              <a:t> cakes</a:t>
            </a:r>
          </a:p>
          <a:p>
            <a:pPr>
              <a:spcBef>
                <a:spcPct val="0"/>
              </a:spcBef>
            </a:pPr>
            <a:r>
              <a:rPr lang="fr-CA" altLang="fr-FR" sz="1000" b="1" dirty="0" smtClean="0">
                <a:solidFill>
                  <a:schemeClr val="bg1">
                    <a:lumMod val="65000"/>
                  </a:schemeClr>
                </a:solidFill>
                <a:latin typeface="Century Gothic"/>
                <a:cs typeface="Century Gothic"/>
              </a:rPr>
              <a:t>$</a:t>
            </a:r>
            <a:r>
              <a:rPr lang="fr-CA" altLang="fr-FR" sz="1000" b="1" dirty="0">
                <a:solidFill>
                  <a:schemeClr val="bg1">
                    <a:lumMod val="65000"/>
                  </a:schemeClr>
                </a:solidFill>
                <a:latin typeface="Century Gothic"/>
                <a:cs typeface="Century Gothic"/>
              </a:rPr>
              <a:t>21.00 Per </a:t>
            </a:r>
            <a:r>
              <a:rPr lang="fr-CA" altLang="fr-FR" sz="1000" b="1" dirty="0" err="1">
                <a:solidFill>
                  <a:schemeClr val="bg1">
                    <a:lumMod val="65000"/>
                  </a:schemeClr>
                </a:solidFill>
                <a:latin typeface="Century Gothic"/>
                <a:cs typeface="Century Gothic"/>
              </a:rPr>
              <a:t>platter</a:t>
            </a:r>
            <a:endParaRPr lang="fr-CA" altLang="fr-FR" sz="1000" b="1" dirty="0">
              <a:solidFill>
                <a:schemeClr val="bg1">
                  <a:lumMod val="65000"/>
                </a:schemeClr>
              </a:solidFill>
              <a:latin typeface="Century Gothic"/>
              <a:cs typeface="Century Gothic"/>
            </a:endParaRPr>
          </a:p>
          <a:p>
            <a:pPr>
              <a:spcBef>
                <a:spcPct val="0"/>
              </a:spcBef>
            </a:pP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a:solidFill>
                  <a:schemeClr val="bg1">
                    <a:lumMod val="65000"/>
                  </a:schemeClr>
                </a:solidFill>
                <a:latin typeface="Century Gothic"/>
                <a:cs typeface="Century Gothic"/>
              </a:rPr>
              <a:t>Cheesecake Corner - </a:t>
            </a:r>
            <a:r>
              <a:rPr lang="fr-CA" altLang="fr-FR" sz="1000" b="1" dirty="0" smtClean="0">
                <a:solidFill>
                  <a:schemeClr val="bg1">
                    <a:lumMod val="65000"/>
                  </a:schemeClr>
                </a:solidFill>
                <a:latin typeface="Century Gothic"/>
                <a:cs typeface="Century Gothic"/>
              </a:rPr>
              <a:t>$5.25pp</a:t>
            </a:r>
            <a:endParaRPr lang="fr-CA" altLang="fr-FR" sz="1000" b="1" dirty="0">
              <a:solidFill>
                <a:schemeClr val="bg1">
                  <a:lumMod val="65000"/>
                </a:schemeClr>
              </a:solidFill>
              <a:latin typeface="Century Gothic"/>
              <a:cs typeface="Century Gothic"/>
            </a:endParaRPr>
          </a:p>
          <a:p>
            <a:pPr>
              <a:spcBef>
                <a:spcPct val="0"/>
              </a:spcBef>
            </a:pPr>
            <a:r>
              <a:rPr lang="fr-CA" altLang="fr-FR" sz="1000" b="1" dirty="0" smtClean="0">
                <a:solidFill>
                  <a:schemeClr val="bg1">
                    <a:lumMod val="65000"/>
                  </a:schemeClr>
                </a:solidFill>
                <a:latin typeface="Century Gothic"/>
                <a:cs typeface="Century Gothic"/>
              </a:rPr>
              <a:t>New </a:t>
            </a:r>
            <a:r>
              <a:rPr lang="fr-CA" altLang="fr-FR" sz="1000" b="1" dirty="0">
                <a:solidFill>
                  <a:schemeClr val="bg1">
                    <a:lumMod val="65000"/>
                  </a:schemeClr>
                </a:solidFill>
                <a:latin typeface="Century Gothic"/>
                <a:cs typeface="Century Gothic"/>
              </a:rPr>
              <a:t>Y</a:t>
            </a:r>
            <a:r>
              <a:rPr lang="fr-CA" altLang="fr-FR" sz="1000" b="1" dirty="0" smtClean="0">
                <a:solidFill>
                  <a:schemeClr val="bg1">
                    <a:lumMod val="65000"/>
                  </a:schemeClr>
                </a:solidFill>
                <a:latin typeface="Century Gothic"/>
                <a:cs typeface="Century Gothic"/>
              </a:rPr>
              <a:t>ork style </a:t>
            </a:r>
            <a:r>
              <a:rPr lang="fr-CA" altLang="fr-FR" sz="1000" b="1" dirty="0" err="1" smtClean="0">
                <a:solidFill>
                  <a:schemeClr val="bg1">
                    <a:lumMod val="65000"/>
                  </a:schemeClr>
                </a:solidFill>
                <a:latin typeface="Century Gothic"/>
                <a:cs typeface="Century Gothic"/>
              </a:rPr>
              <a:t>with</a:t>
            </a:r>
            <a:r>
              <a:rPr lang="fr-CA" altLang="fr-FR" sz="1000" b="1" dirty="0" smtClean="0">
                <a:solidFill>
                  <a:schemeClr val="bg1">
                    <a:lumMod val="65000"/>
                  </a:schemeClr>
                </a:solidFill>
                <a:latin typeface="Century Gothic"/>
                <a:cs typeface="Century Gothic"/>
              </a:rPr>
              <a:t> fruit </a:t>
            </a:r>
            <a:r>
              <a:rPr lang="fr-CA" altLang="fr-FR" sz="1000" b="1" dirty="0" err="1" smtClean="0">
                <a:solidFill>
                  <a:schemeClr val="bg1">
                    <a:lumMod val="65000"/>
                  </a:schemeClr>
                </a:solidFill>
                <a:latin typeface="Century Gothic"/>
                <a:cs typeface="Century Gothic"/>
              </a:rPr>
              <a:t>topping</a:t>
            </a:r>
            <a:endParaRPr lang="fr-CA" altLang="fr-FR" sz="1000" b="1" dirty="0">
              <a:solidFill>
                <a:schemeClr val="bg1">
                  <a:lumMod val="65000"/>
                </a:schemeClr>
              </a:solidFill>
              <a:latin typeface="Century Gothic"/>
              <a:cs typeface="Century Gothic"/>
            </a:endParaRPr>
          </a:p>
          <a:p>
            <a:pPr>
              <a:spcBef>
                <a:spcPct val="0"/>
              </a:spcBef>
            </a:pPr>
            <a:endParaRPr lang="fr-CA" altLang="fr-FR" sz="1000" b="1" dirty="0">
              <a:solidFill>
                <a:schemeClr val="bg1">
                  <a:lumMod val="65000"/>
                </a:schemeClr>
              </a:solidFill>
              <a:latin typeface="Century Gothic"/>
              <a:cs typeface="Century Gothic"/>
            </a:endParaRPr>
          </a:p>
          <a:p>
            <a:pPr>
              <a:spcBef>
                <a:spcPct val="0"/>
              </a:spcBef>
            </a:pPr>
            <a:r>
              <a:rPr lang="fr-CA" altLang="fr-FR" sz="1000" dirty="0" smtClean="0">
                <a:solidFill>
                  <a:schemeClr val="bg1">
                    <a:lumMod val="65000"/>
                  </a:schemeClr>
                </a:solidFill>
                <a:latin typeface="Century Gothic"/>
                <a:cs typeface="Century Gothic"/>
              </a:rPr>
              <a:t> </a:t>
            </a:r>
            <a:endParaRPr lang="fr-CA" altLang="fr-FR" sz="900" dirty="0" smtClean="0">
              <a:solidFill>
                <a:schemeClr val="bg1">
                  <a:lumMod val="50000"/>
                </a:schemeClr>
              </a:solidFill>
              <a:latin typeface="Century Gothic"/>
              <a:cs typeface="Century Gothic"/>
            </a:endParaRPr>
          </a:p>
        </p:txBody>
      </p:sp>
      <p:sp>
        <p:nvSpPr>
          <p:cNvPr id="7" name="TextBox 23"/>
          <p:cNvSpPr txBox="1">
            <a:spLocks noChangeArrowheads="1"/>
          </p:cNvSpPr>
          <p:nvPr>
            <p:custDataLst>
              <p:tags r:id="rId3"/>
            </p:custDataLst>
          </p:nvPr>
        </p:nvSpPr>
        <p:spPr bwMode="auto">
          <a:xfrm>
            <a:off x="3196771" y="6857462"/>
            <a:ext cx="402254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5659438" algn="l"/>
              </a:tabLst>
              <a:defRPr sz="3500">
                <a:solidFill>
                  <a:schemeClr val="tx1"/>
                </a:solidFill>
                <a:latin typeface="Calibri" pitchFamily="34" charset="0"/>
              </a:defRPr>
            </a:lvl1pPr>
            <a:lvl2pPr marL="825500" indent="-315913" eaLnBrk="0" hangingPunct="0">
              <a:spcBef>
                <a:spcPct val="20000"/>
              </a:spcBef>
              <a:buFont typeface="Arial" pitchFamily="34" charset="0"/>
              <a:buChar char="–"/>
              <a:tabLst>
                <a:tab pos="5659438" algn="l"/>
              </a:tabLst>
              <a:defRPr sz="3200">
                <a:solidFill>
                  <a:schemeClr val="tx1"/>
                </a:solidFill>
                <a:latin typeface="Calibri" pitchFamily="34" charset="0"/>
              </a:defRPr>
            </a:lvl2pPr>
            <a:lvl3pPr marL="1271588" indent="-252413" eaLnBrk="0" hangingPunct="0">
              <a:spcBef>
                <a:spcPct val="20000"/>
              </a:spcBef>
              <a:buFont typeface="Arial" pitchFamily="34" charset="0"/>
              <a:buChar char="•"/>
              <a:tabLst>
                <a:tab pos="5659438" algn="l"/>
              </a:tabLst>
              <a:defRPr sz="2700">
                <a:solidFill>
                  <a:schemeClr val="tx1"/>
                </a:solidFill>
                <a:latin typeface="Calibri" pitchFamily="34" charset="0"/>
              </a:defRPr>
            </a:lvl3pPr>
            <a:lvl4pPr marL="1781175" indent="-252413" eaLnBrk="0" hangingPunct="0">
              <a:spcBef>
                <a:spcPct val="20000"/>
              </a:spcBef>
              <a:buFont typeface="Arial" pitchFamily="34" charset="0"/>
              <a:buChar char="–"/>
              <a:tabLst>
                <a:tab pos="5659438" algn="l"/>
              </a:tabLst>
              <a:defRPr sz="2200">
                <a:solidFill>
                  <a:schemeClr val="tx1"/>
                </a:solidFill>
                <a:latin typeface="Calibri" pitchFamily="34" charset="0"/>
              </a:defRPr>
            </a:lvl4pPr>
            <a:lvl5pPr marL="2290763" indent="-252413" eaLnBrk="0" hangingPunct="0">
              <a:spcBef>
                <a:spcPct val="20000"/>
              </a:spcBef>
              <a:buFont typeface="Arial" pitchFamily="34" charset="0"/>
              <a:buChar char="»"/>
              <a:tabLst>
                <a:tab pos="5659438" algn="l"/>
              </a:tabLst>
              <a:defRPr sz="2200">
                <a:solidFill>
                  <a:schemeClr val="tx1"/>
                </a:solidFill>
                <a:latin typeface="Calibri" pitchFamily="34" charset="0"/>
              </a:defRPr>
            </a:lvl5pPr>
            <a:lvl6pPr marL="27479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6pPr>
            <a:lvl7pPr marL="32051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7pPr>
            <a:lvl8pPr marL="36623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8pPr>
            <a:lvl9pPr marL="41195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9pPr>
          </a:lstStyle>
          <a:p>
            <a:pPr eaLnBrk="1" fontAlgn="t" hangingPunct="1">
              <a:spcBef>
                <a:spcPct val="0"/>
              </a:spcBef>
              <a:buFontTx/>
              <a:buNone/>
              <a:tabLst>
                <a:tab pos="3429000" algn="l"/>
                <a:tab pos="3717925" algn="l"/>
              </a:tabLst>
            </a:pPr>
            <a:endParaRPr lang="en-CA" altLang="en-US" sz="9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900" b="1" dirty="0" smtClean="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900" b="1"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4175306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815463"/>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094114" y="323039"/>
            <a:ext cx="3712842"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Additional Services</a:t>
            </a:r>
            <a:endParaRPr lang="en-US" sz="2600" cap="all" dirty="0">
              <a:solidFill>
                <a:schemeClr val="bg1">
                  <a:lumMod val="65000"/>
                </a:schemeClr>
              </a:solidFill>
              <a:latin typeface="Century Gothic" panose="020B0502020202020204" pitchFamily="34" charset="0"/>
              <a:cs typeface="Corbel"/>
            </a:endParaRPr>
          </a:p>
        </p:txBody>
      </p:sp>
      <p:sp>
        <p:nvSpPr>
          <p:cNvPr id="6" name="Rectangle 5"/>
          <p:cNvSpPr/>
          <p:nvPr>
            <p:custDataLst>
              <p:tags r:id="rId2"/>
            </p:custDataLst>
          </p:nvPr>
        </p:nvSpPr>
        <p:spPr>
          <a:xfrm>
            <a:off x="3183797" y="910755"/>
            <a:ext cx="4015346" cy="4247317"/>
          </a:xfrm>
          <a:prstGeom prst="rect">
            <a:avLst/>
          </a:prstGeom>
        </p:spPr>
        <p:txBody>
          <a:bodyPr wrap="square">
            <a:spAutoFit/>
          </a:bodyPr>
          <a:lstStyle/>
          <a:p>
            <a:pPr>
              <a:spcBef>
                <a:spcPct val="0"/>
              </a:spcBef>
            </a:pPr>
            <a:endParaRPr lang="en-CA" altLang="fr-FR" sz="1000" b="1" dirty="0" smtClean="0">
              <a:solidFill>
                <a:schemeClr val="bg1">
                  <a:lumMod val="65000"/>
                </a:schemeClr>
              </a:solidFill>
              <a:latin typeface="Century Gothic"/>
              <a:cs typeface="Century Gothic"/>
            </a:endParaRPr>
          </a:p>
          <a:p>
            <a:pPr>
              <a:spcBef>
                <a:spcPct val="0"/>
              </a:spcBef>
            </a:pPr>
            <a:r>
              <a:rPr lang="en-CA" altLang="fr-FR" sz="1000" b="1" dirty="0">
                <a:solidFill>
                  <a:schemeClr val="bg1">
                    <a:lumMod val="65000"/>
                  </a:schemeClr>
                </a:solidFill>
                <a:latin typeface="Century Gothic"/>
                <a:cs typeface="Century Gothic"/>
              </a:rPr>
              <a:t>All catering orders </a:t>
            </a:r>
            <a:r>
              <a:rPr lang="en-CA" altLang="fr-FR" sz="1000" b="1" dirty="0" smtClean="0">
                <a:solidFill>
                  <a:schemeClr val="bg1">
                    <a:lumMod val="65000"/>
                  </a:schemeClr>
                </a:solidFill>
                <a:latin typeface="Century Gothic"/>
                <a:cs typeface="Century Gothic"/>
              </a:rPr>
              <a:t>requested are a drop off and set up and are provided with </a:t>
            </a:r>
            <a:r>
              <a:rPr lang="en-CA" altLang="fr-FR" sz="1000" b="1" dirty="0">
                <a:solidFill>
                  <a:schemeClr val="bg1">
                    <a:lumMod val="65000"/>
                  </a:schemeClr>
                </a:solidFill>
                <a:latin typeface="Century Gothic"/>
                <a:cs typeface="Century Gothic"/>
              </a:rPr>
              <a:t>disposable service unless otherwise stated. Table linens are provided with all food display tables. Any </a:t>
            </a:r>
            <a:r>
              <a:rPr lang="en-CA" altLang="fr-FR" sz="1000" b="1" dirty="0" smtClean="0">
                <a:solidFill>
                  <a:schemeClr val="bg1">
                    <a:lumMod val="65000"/>
                  </a:schemeClr>
                </a:solidFill>
                <a:latin typeface="Century Gothic"/>
                <a:cs typeface="Century Gothic"/>
              </a:rPr>
              <a:t>additional </a:t>
            </a:r>
            <a:r>
              <a:rPr lang="en-CA" altLang="fr-FR" sz="1000" b="1" dirty="0">
                <a:solidFill>
                  <a:schemeClr val="bg1">
                    <a:lumMod val="65000"/>
                  </a:schemeClr>
                </a:solidFill>
                <a:latin typeface="Century Gothic"/>
                <a:cs typeface="Century Gothic"/>
              </a:rPr>
              <a:t>items over and above what </a:t>
            </a:r>
            <a:r>
              <a:rPr lang="en-CA" altLang="fr-FR" sz="1000" b="1" dirty="0" smtClean="0">
                <a:solidFill>
                  <a:schemeClr val="bg1">
                    <a:lumMod val="65000"/>
                  </a:schemeClr>
                </a:solidFill>
                <a:latin typeface="Century Gothic"/>
                <a:cs typeface="Century Gothic"/>
              </a:rPr>
              <a:t>will be provided as required and discussed </a:t>
            </a:r>
            <a:r>
              <a:rPr lang="en-CA" altLang="fr-FR" sz="1000" b="1" dirty="0">
                <a:solidFill>
                  <a:schemeClr val="bg1">
                    <a:lumMod val="65000"/>
                  </a:schemeClr>
                </a:solidFill>
                <a:latin typeface="Century Gothic"/>
                <a:cs typeface="Century Gothic"/>
              </a:rPr>
              <a:t>in </a:t>
            </a:r>
            <a:r>
              <a:rPr lang="en-CA" altLang="fr-FR" sz="1000" b="1" dirty="0" smtClean="0">
                <a:solidFill>
                  <a:schemeClr val="bg1">
                    <a:lumMod val="65000"/>
                  </a:schemeClr>
                </a:solidFill>
                <a:latin typeface="Century Gothic"/>
                <a:cs typeface="Century Gothic"/>
              </a:rPr>
              <a:t>advance of the service. </a:t>
            </a:r>
            <a:r>
              <a:rPr lang="en-CA" altLang="fr-FR" sz="1000" b="1" dirty="0">
                <a:solidFill>
                  <a:schemeClr val="bg1">
                    <a:lumMod val="65000"/>
                  </a:schemeClr>
                </a:solidFill>
                <a:latin typeface="Century Gothic"/>
                <a:cs typeface="Century Gothic"/>
              </a:rPr>
              <a:t>This will include extra linens and table skirting, decorations, centerpieces and extra staffing</a:t>
            </a:r>
            <a:r>
              <a:rPr lang="en-CA" altLang="fr-FR" sz="1000" b="1" dirty="0" smtClean="0">
                <a:solidFill>
                  <a:schemeClr val="bg1">
                    <a:lumMod val="65000"/>
                  </a:schemeClr>
                </a:solidFill>
                <a:latin typeface="Century Gothic"/>
                <a:cs typeface="Century Gothic"/>
              </a:rPr>
              <a:t>.</a:t>
            </a:r>
          </a:p>
          <a:p>
            <a:pPr>
              <a:spcBef>
                <a:spcPct val="0"/>
              </a:spcBef>
            </a:pPr>
            <a:endParaRPr lang="en-CA" altLang="fr-FR" sz="1000" b="1" dirty="0">
              <a:solidFill>
                <a:schemeClr val="bg1">
                  <a:lumMod val="65000"/>
                </a:schemeClr>
              </a:solidFill>
              <a:latin typeface="Century Gothic"/>
              <a:cs typeface="Century Gothic"/>
            </a:endParaRPr>
          </a:p>
          <a:p>
            <a:pPr>
              <a:spcBef>
                <a:spcPct val="0"/>
              </a:spcBef>
            </a:pPr>
            <a:r>
              <a:rPr lang="en-CA" altLang="fr-FR" sz="1000" b="1" dirty="0" smtClean="0">
                <a:solidFill>
                  <a:schemeClr val="bg1">
                    <a:lumMod val="65000"/>
                  </a:schemeClr>
                </a:solidFill>
                <a:latin typeface="Century Gothic"/>
                <a:cs typeface="Century Gothic"/>
              </a:rPr>
              <a:t>Applicable taxes are in addition for all selections listed </a:t>
            </a:r>
          </a:p>
          <a:p>
            <a:pPr>
              <a:spcBef>
                <a:spcPct val="0"/>
              </a:spcBef>
            </a:pPr>
            <a:endParaRPr lang="en-CA" altLang="fr-FR" sz="1000" b="1" dirty="0">
              <a:solidFill>
                <a:schemeClr val="bg1">
                  <a:lumMod val="65000"/>
                </a:schemeClr>
              </a:solidFill>
              <a:latin typeface="Century Gothic"/>
              <a:cs typeface="Century Gothic"/>
            </a:endParaRPr>
          </a:p>
          <a:p>
            <a:pPr>
              <a:spcBef>
                <a:spcPct val="0"/>
              </a:spcBef>
            </a:pPr>
            <a:r>
              <a:rPr lang="en-CA" altLang="fr-FR" sz="1000" b="1" dirty="0" smtClean="0">
                <a:solidFill>
                  <a:schemeClr val="bg1">
                    <a:lumMod val="65000"/>
                  </a:schemeClr>
                </a:solidFill>
                <a:latin typeface="Century Gothic"/>
                <a:cs typeface="Century Gothic"/>
              </a:rPr>
              <a:t>Extra </a:t>
            </a:r>
            <a:r>
              <a:rPr lang="en-CA" altLang="fr-FR" sz="1000" b="1" dirty="0">
                <a:solidFill>
                  <a:schemeClr val="bg1">
                    <a:lumMod val="65000"/>
                  </a:schemeClr>
                </a:solidFill>
                <a:latin typeface="Century Gothic"/>
                <a:cs typeface="Century Gothic"/>
              </a:rPr>
              <a:t>Linen  - $10.50 per </a:t>
            </a:r>
            <a:r>
              <a:rPr lang="en-CA" altLang="fr-FR" sz="1000" b="1" dirty="0" smtClean="0">
                <a:solidFill>
                  <a:schemeClr val="bg1">
                    <a:lumMod val="65000"/>
                  </a:schemeClr>
                </a:solidFill>
                <a:latin typeface="Century Gothic"/>
                <a:cs typeface="Century Gothic"/>
              </a:rPr>
              <a:t>tablecloth</a:t>
            </a:r>
          </a:p>
          <a:p>
            <a:pPr>
              <a:spcBef>
                <a:spcPct val="0"/>
              </a:spcBef>
            </a:pPr>
            <a:endParaRPr lang="en-CA" altLang="fr-FR" sz="1000" b="1" dirty="0">
              <a:solidFill>
                <a:schemeClr val="bg1">
                  <a:lumMod val="65000"/>
                </a:schemeClr>
              </a:solidFill>
              <a:latin typeface="Century Gothic"/>
              <a:cs typeface="Century Gothic"/>
            </a:endParaRPr>
          </a:p>
          <a:p>
            <a:pPr>
              <a:spcBef>
                <a:spcPct val="0"/>
              </a:spcBef>
            </a:pPr>
            <a:r>
              <a:rPr lang="en-CA" altLang="fr-FR" sz="1000" b="1" dirty="0" smtClean="0">
                <a:solidFill>
                  <a:schemeClr val="bg1">
                    <a:lumMod val="65000"/>
                  </a:schemeClr>
                </a:solidFill>
                <a:latin typeface="Century Gothic"/>
                <a:cs typeface="Century Gothic"/>
              </a:rPr>
              <a:t>Outside Delivery </a:t>
            </a:r>
            <a:r>
              <a:rPr lang="en-CA" altLang="fr-FR" sz="1000" b="1" dirty="0">
                <a:solidFill>
                  <a:schemeClr val="bg1">
                    <a:lumMod val="65000"/>
                  </a:schemeClr>
                </a:solidFill>
                <a:latin typeface="Century Gothic"/>
                <a:cs typeface="Century Gothic"/>
              </a:rPr>
              <a:t>Charge – Minimum $15.75, may vary depending on location   </a:t>
            </a:r>
          </a:p>
          <a:p>
            <a:pPr>
              <a:spcBef>
                <a:spcPct val="0"/>
              </a:spcBef>
            </a:pPr>
            <a:endParaRPr lang="en-CA" altLang="fr-FR" sz="1000" b="1" dirty="0">
              <a:solidFill>
                <a:schemeClr val="bg1">
                  <a:lumMod val="65000"/>
                </a:schemeClr>
              </a:solidFill>
              <a:latin typeface="Century Gothic"/>
              <a:cs typeface="Century Gothic"/>
            </a:endParaRPr>
          </a:p>
          <a:p>
            <a:pPr>
              <a:spcBef>
                <a:spcPct val="0"/>
              </a:spcBef>
            </a:pPr>
            <a:r>
              <a:rPr lang="en-CA" altLang="fr-FR" sz="1000" b="1" dirty="0">
                <a:solidFill>
                  <a:schemeClr val="bg1">
                    <a:lumMod val="65000"/>
                  </a:schemeClr>
                </a:solidFill>
                <a:latin typeface="Century Gothic"/>
                <a:cs typeface="Century Gothic"/>
              </a:rPr>
              <a:t>CHINA AND LINEN</a:t>
            </a:r>
          </a:p>
          <a:p>
            <a:pPr>
              <a:spcBef>
                <a:spcPct val="0"/>
              </a:spcBef>
            </a:pPr>
            <a:r>
              <a:rPr lang="en-CA" altLang="fr-FR" sz="1000" b="1" dirty="0">
                <a:solidFill>
                  <a:schemeClr val="bg1">
                    <a:lumMod val="65000"/>
                  </a:schemeClr>
                </a:solidFill>
                <a:latin typeface="Century Gothic"/>
                <a:cs typeface="Century Gothic"/>
              </a:rPr>
              <a:t>Available upon request.   Applicable rental charges will apply</a:t>
            </a:r>
            <a:r>
              <a:rPr lang="en-CA" altLang="fr-FR" sz="1000" b="1" dirty="0" smtClean="0">
                <a:solidFill>
                  <a:schemeClr val="bg1">
                    <a:lumMod val="65000"/>
                  </a:schemeClr>
                </a:solidFill>
                <a:latin typeface="Century Gothic"/>
                <a:cs typeface="Century Gothic"/>
              </a:rPr>
              <a:t>.</a:t>
            </a:r>
          </a:p>
          <a:p>
            <a:pPr>
              <a:spcBef>
                <a:spcPct val="0"/>
              </a:spcBef>
            </a:pPr>
            <a:endParaRPr lang="en-CA" altLang="fr-FR" sz="1000" b="1" dirty="0">
              <a:solidFill>
                <a:schemeClr val="bg1">
                  <a:lumMod val="65000"/>
                </a:schemeClr>
              </a:solidFill>
              <a:latin typeface="Century Gothic"/>
              <a:cs typeface="Century Gothic"/>
            </a:endParaRPr>
          </a:p>
          <a:p>
            <a:pPr>
              <a:spcBef>
                <a:spcPct val="0"/>
              </a:spcBef>
            </a:pPr>
            <a:r>
              <a:rPr lang="en-CA" altLang="fr-FR" sz="1000" b="1" dirty="0">
                <a:solidFill>
                  <a:schemeClr val="bg1">
                    <a:lumMod val="65000"/>
                  </a:schemeClr>
                </a:solidFill>
                <a:latin typeface="Century Gothic"/>
                <a:cs typeface="Century Gothic"/>
              </a:rPr>
              <a:t>STAFFING </a:t>
            </a:r>
          </a:p>
          <a:p>
            <a:pPr>
              <a:spcBef>
                <a:spcPct val="0"/>
              </a:spcBef>
            </a:pPr>
            <a:r>
              <a:rPr lang="en-CA" altLang="fr-FR" sz="1000" b="1" dirty="0">
                <a:solidFill>
                  <a:schemeClr val="bg1">
                    <a:lumMod val="65000"/>
                  </a:schemeClr>
                </a:solidFill>
                <a:latin typeface="Century Gothic"/>
                <a:cs typeface="Century Gothic"/>
              </a:rPr>
              <a:t>Labour after 4 pm </a:t>
            </a:r>
            <a:endParaRPr lang="en-CA" altLang="fr-FR" sz="1000" b="1" dirty="0" smtClean="0">
              <a:solidFill>
                <a:schemeClr val="bg1">
                  <a:lumMod val="65000"/>
                </a:schemeClr>
              </a:solidFill>
              <a:latin typeface="Century Gothic"/>
              <a:cs typeface="Century Gothic"/>
            </a:endParaRPr>
          </a:p>
          <a:p>
            <a:pPr>
              <a:spcBef>
                <a:spcPct val="0"/>
              </a:spcBef>
            </a:pPr>
            <a:r>
              <a:rPr lang="en-CA" altLang="fr-FR" sz="1000" b="1" dirty="0" smtClean="0">
                <a:solidFill>
                  <a:schemeClr val="bg1">
                    <a:lumMod val="65000"/>
                  </a:schemeClr>
                </a:solidFill>
                <a:latin typeface="Century Gothic"/>
                <a:cs typeface="Century Gothic"/>
              </a:rPr>
              <a:t>Can be quoted as required</a:t>
            </a:r>
          </a:p>
          <a:p>
            <a:pPr>
              <a:spcBef>
                <a:spcPct val="0"/>
              </a:spcBef>
            </a:pPr>
            <a:endParaRPr lang="en-CA" altLang="fr-FR" sz="1000" b="1" dirty="0">
              <a:solidFill>
                <a:schemeClr val="bg1">
                  <a:lumMod val="65000"/>
                </a:schemeClr>
              </a:solidFill>
              <a:latin typeface="Century Gothic"/>
              <a:cs typeface="Century Gothic"/>
            </a:endParaRPr>
          </a:p>
          <a:p>
            <a:pPr>
              <a:spcBef>
                <a:spcPct val="0"/>
              </a:spcBef>
            </a:pPr>
            <a:r>
              <a:rPr lang="en-CA" altLang="fr-FR" sz="1000" b="1" dirty="0" smtClean="0">
                <a:solidFill>
                  <a:schemeClr val="bg1">
                    <a:lumMod val="65000"/>
                  </a:schemeClr>
                </a:solidFill>
                <a:latin typeface="Century Gothic"/>
                <a:cs typeface="Century Gothic"/>
              </a:rPr>
              <a:t>SPECIAL DIETARY REQUIREMENTS</a:t>
            </a:r>
          </a:p>
          <a:p>
            <a:pPr>
              <a:spcBef>
                <a:spcPct val="0"/>
              </a:spcBef>
            </a:pPr>
            <a:r>
              <a:rPr lang="en-CA" altLang="fr-FR" sz="1000" b="1" dirty="0" smtClean="0">
                <a:solidFill>
                  <a:schemeClr val="bg1">
                    <a:lumMod val="65000"/>
                  </a:schemeClr>
                </a:solidFill>
                <a:latin typeface="Century Gothic"/>
                <a:cs typeface="Century Gothic"/>
              </a:rPr>
              <a:t>Our catering staff are pleased to work with you to accommodate all dietary requirements </a:t>
            </a:r>
          </a:p>
          <a:p>
            <a:pPr>
              <a:spcBef>
                <a:spcPct val="0"/>
              </a:spcBef>
            </a:pPr>
            <a:endParaRPr lang="en-CA" altLang="fr-FR" sz="1000" b="1" dirty="0">
              <a:solidFill>
                <a:schemeClr val="bg1">
                  <a:lumMod val="65000"/>
                </a:schemeClr>
              </a:solidFill>
              <a:latin typeface="Century Gothic"/>
              <a:cs typeface="Century Gothic"/>
            </a:endParaRPr>
          </a:p>
        </p:txBody>
      </p:sp>
      <p:sp>
        <p:nvSpPr>
          <p:cNvPr id="7" name="TextBox 23"/>
          <p:cNvSpPr txBox="1">
            <a:spLocks noChangeArrowheads="1"/>
          </p:cNvSpPr>
          <p:nvPr>
            <p:custDataLst>
              <p:tags r:id="rId3"/>
            </p:custDataLst>
          </p:nvPr>
        </p:nvSpPr>
        <p:spPr bwMode="auto">
          <a:xfrm>
            <a:off x="3196771" y="6857462"/>
            <a:ext cx="402254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tabLst>
                <a:tab pos="5659438" algn="l"/>
              </a:tabLst>
              <a:defRPr sz="3500">
                <a:solidFill>
                  <a:schemeClr val="tx1"/>
                </a:solidFill>
                <a:latin typeface="Calibri" pitchFamily="34" charset="0"/>
              </a:defRPr>
            </a:lvl1pPr>
            <a:lvl2pPr marL="825500" indent="-315913" eaLnBrk="0" hangingPunct="0">
              <a:spcBef>
                <a:spcPct val="20000"/>
              </a:spcBef>
              <a:buFont typeface="Arial" pitchFamily="34" charset="0"/>
              <a:buChar char="–"/>
              <a:tabLst>
                <a:tab pos="5659438" algn="l"/>
              </a:tabLst>
              <a:defRPr sz="3200">
                <a:solidFill>
                  <a:schemeClr val="tx1"/>
                </a:solidFill>
                <a:latin typeface="Calibri" pitchFamily="34" charset="0"/>
              </a:defRPr>
            </a:lvl2pPr>
            <a:lvl3pPr marL="1271588" indent="-252413" eaLnBrk="0" hangingPunct="0">
              <a:spcBef>
                <a:spcPct val="20000"/>
              </a:spcBef>
              <a:buFont typeface="Arial" pitchFamily="34" charset="0"/>
              <a:buChar char="•"/>
              <a:tabLst>
                <a:tab pos="5659438" algn="l"/>
              </a:tabLst>
              <a:defRPr sz="2700">
                <a:solidFill>
                  <a:schemeClr val="tx1"/>
                </a:solidFill>
                <a:latin typeface="Calibri" pitchFamily="34" charset="0"/>
              </a:defRPr>
            </a:lvl3pPr>
            <a:lvl4pPr marL="1781175" indent="-252413" eaLnBrk="0" hangingPunct="0">
              <a:spcBef>
                <a:spcPct val="20000"/>
              </a:spcBef>
              <a:buFont typeface="Arial" pitchFamily="34" charset="0"/>
              <a:buChar char="–"/>
              <a:tabLst>
                <a:tab pos="5659438" algn="l"/>
              </a:tabLst>
              <a:defRPr sz="2200">
                <a:solidFill>
                  <a:schemeClr val="tx1"/>
                </a:solidFill>
                <a:latin typeface="Calibri" pitchFamily="34" charset="0"/>
              </a:defRPr>
            </a:lvl4pPr>
            <a:lvl5pPr marL="2290763" indent="-252413" eaLnBrk="0" hangingPunct="0">
              <a:spcBef>
                <a:spcPct val="20000"/>
              </a:spcBef>
              <a:buFont typeface="Arial" pitchFamily="34" charset="0"/>
              <a:buChar char="»"/>
              <a:tabLst>
                <a:tab pos="5659438" algn="l"/>
              </a:tabLst>
              <a:defRPr sz="2200">
                <a:solidFill>
                  <a:schemeClr val="tx1"/>
                </a:solidFill>
                <a:latin typeface="Calibri" pitchFamily="34" charset="0"/>
              </a:defRPr>
            </a:lvl5pPr>
            <a:lvl6pPr marL="27479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6pPr>
            <a:lvl7pPr marL="32051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7pPr>
            <a:lvl8pPr marL="36623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8pPr>
            <a:lvl9pPr marL="4119563" indent="-252413" defTabSz="1016000" eaLnBrk="0" fontAlgn="base" hangingPunct="0">
              <a:spcBef>
                <a:spcPct val="20000"/>
              </a:spcBef>
              <a:spcAft>
                <a:spcPct val="0"/>
              </a:spcAft>
              <a:buFont typeface="Arial" pitchFamily="34" charset="0"/>
              <a:buChar char="»"/>
              <a:tabLst>
                <a:tab pos="5659438" algn="l"/>
              </a:tabLst>
              <a:defRPr sz="2200">
                <a:solidFill>
                  <a:schemeClr val="tx1"/>
                </a:solidFill>
                <a:latin typeface="Calibri" pitchFamily="34" charset="0"/>
              </a:defRPr>
            </a:lvl9pPr>
          </a:lstStyle>
          <a:p>
            <a:pPr eaLnBrk="1" fontAlgn="t" hangingPunct="1">
              <a:spcBef>
                <a:spcPct val="0"/>
              </a:spcBef>
              <a:buFontTx/>
              <a:buNone/>
              <a:tabLst>
                <a:tab pos="3429000" algn="l"/>
                <a:tab pos="3717925" algn="l"/>
              </a:tabLst>
            </a:pPr>
            <a:endParaRPr lang="en-CA" altLang="en-US" sz="9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900" b="1" dirty="0" smtClean="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900" b="1" dirty="0">
              <a:solidFill>
                <a:schemeClr val="bg1">
                  <a:lumMod val="50000"/>
                </a:schemeClr>
              </a:solidFill>
              <a:latin typeface="Century Gothic"/>
              <a:cs typeface="Century Gothic"/>
            </a:endParaRPr>
          </a:p>
        </p:txBody>
      </p:sp>
    </p:spTree>
    <p:extLst>
      <p:ext uri="{BB962C8B-B14F-4D97-AF65-F5344CB8AC3E}">
        <p14:creationId xmlns:p14="http://schemas.microsoft.com/office/powerpoint/2010/main" val="2969794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8" name="Rectangle 7"/>
          <p:cNvSpPr/>
          <p:nvPr>
            <p:custDataLst>
              <p:tags r:id="rId1"/>
            </p:custDataLst>
          </p:nvPr>
        </p:nvSpPr>
        <p:spPr>
          <a:xfrm>
            <a:off x="3176002" y="683192"/>
            <a:ext cx="1866182"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overview</a:t>
            </a:r>
            <a:endParaRPr lang="en-US" sz="2600" cap="all" dirty="0">
              <a:solidFill>
                <a:schemeClr val="bg1">
                  <a:lumMod val="65000"/>
                </a:schemeClr>
              </a:solidFill>
              <a:latin typeface="Century Gothic" panose="020B0502020202020204" pitchFamily="34" charset="0"/>
              <a:cs typeface="Corbel"/>
            </a:endParaRPr>
          </a:p>
        </p:txBody>
      </p:sp>
      <p:sp>
        <p:nvSpPr>
          <p:cNvPr id="9" name="TextBox 21"/>
          <p:cNvSpPr txBox="1"/>
          <p:nvPr>
            <p:custDataLst>
              <p:tags r:id="rId2"/>
            </p:custDataLst>
          </p:nvPr>
        </p:nvSpPr>
        <p:spPr>
          <a:xfrm>
            <a:off x="3176002" y="1282845"/>
            <a:ext cx="4247434" cy="974608"/>
          </a:xfrm>
          <a:prstGeom prst="rect">
            <a:avLst/>
          </a:prstGeom>
          <a:noFill/>
        </p:spPr>
        <p:txBody>
          <a:bodyPr wrap="square" lIns="91423" tIns="45711" rIns="91423" bIns="45711" rtlCol="0">
            <a:spAutoFit/>
          </a:bodyPr>
          <a:lstStyle/>
          <a:p>
            <a:pPr>
              <a:spcAft>
                <a:spcPts val="400"/>
              </a:spcAft>
              <a:tabLst>
                <a:tab pos="3198813" algn="l"/>
              </a:tabLst>
            </a:pPr>
            <a:r>
              <a:rPr lang="en-US" sz="1100" dirty="0" smtClean="0">
                <a:solidFill>
                  <a:schemeClr val="bg1">
                    <a:lumMod val="50000"/>
                  </a:schemeClr>
                </a:solidFill>
                <a:latin typeface="Century Gothic"/>
                <a:cs typeface="Century Gothic"/>
              </a:rPr>
              <a:t>We considerer it an honor and privilege to serve both you and your guests.  We take pride in making your event a complete success.  The prices in this document are effective September 1, 2018.</a:t>
            </a:r>
          </a:p>
          <a:p>
            <a:pPr>
              <a:spcAft>
                <a:spcPts val="400"/>
              </a:spcAft>
              <a:tabLst>
                <a:tab pos="3198813" algn="l"/>
              </a:tabLst>
            </a:pPr>
            <a:r>
              <a:rPr lang="en-US" sz="1000" dirty="0">
                <a:solidFill>
                  <a:schemeClr val="bg1">
                    <a:lumMod val="50000"/>
                  </a:schemeClr>
                </a:solidFill>
                <a:latin typeface="Century Gothic"/>
                <a:cs typeface="Century Gothic"/>
              </a:rPr>
              <a:t>	</a:t>
            </a:r>
          </a:p>
        </p:txBody>
      </p:sp>
      <p:sp>
        <p:nvSpPr>
          <p:cNvPr id="15" name="Rectangle 14"/>
          <p:cNvSpPr/>
          <p:nvPr>
            <p:custDataLst>
              <p:tags r:id="rId3"/>
            </p:custDataLst>
          </p:nvPr>
        </p:nvSpPr>
        <p:spPr>
          <a:xfrm>
            <a:off x="3185555" y="2037806"/>
            <a:ext cx="2490626" cy="492424"/>
          </a:xfrm>
          <a:prstGeom prst="rect">
            <a:avLst/>
          </a:prstGeom>
        </p:spPr>
        <p:txBody>
          <a:bodyPr wrap="squar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policies</a:t>
            </a:r>
            <a:endParaRPr lang="en-US" sz="2600" cap="all" dirty="0">
              <a:solidFill>
                <a:schemeClr val="bg1">
                  <a:lumMod val="65000"/>
                </a:schemeClr>
              </a:solidFill>
              <a:latin typeface="Century Gothic" panose="020B0502020202020204" pitchFamily="34" charset="0"/>
              <a:cs typeface="Corbel"/>
            </a:endParaRPr>
          </a:p>
        </p:txBody>
      </p:sp>
      <p:sp>
        <p:nvSpPr>
          <p:cNvPr id="16" name="Rectangle 15"/>
          <p:cNvSpPr/>
          <p:nvPr>
            <p:custDataLst>
              <p:tags r:id="rId4"/>
            </p:custDataLst>
          </p:nvPr>
        </p:nvSpPr>
        <p:spPr>
          <a:xfrm flipV="1">
            <a:off x="3185553" y="2487000"/>
            <a:ext cx="4044979" cy="128679"/>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17" name="Zone de texte 2"/>
          <p:cNvSpPr txBox="1">
            <a:spLocks noChangeArrowheads="1"/>
          </p:cNvSpPr>
          <p:nvPr>
            <p:custDataLst>
              <p:tags r:id="rId5"/>
            </p:custDataLst>
          </p:nvPr>
        </p:nvSpPr>
        <p:spPr bwMode="auto">
          <a:xfrm>
            <a:off x="3176002" y="2730668"/>
            <a:ext cx="3996398" cy="432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altLang="en-US" sz="1100" b="1" dirty="0" smtClean="0">
                <a:solidFill>
                  <a:schemeClr val="bg1">
                    <a:lumMod val="50000"/>
                  </a:schemeClr>
                </a:solidFill>
                <a:latin typeface="Century Gothic" panose="020B0502020202020204" pitchFamily="34" charset="0"/>
                <a:cs typeface="Century Gothic"/>
              </a:rPr>
              <a:t>Order Lead Time</a:t>
            </a:r>
          </a:p>
          <a:p>
            <a:pPr marL="0" marR="0" lvl="0" indent="0" defTabSz="914400" rtl="0" eaLnBrk="1" fontAlgn="base" latinLnBrk="0" hangingPunct="1">
              <a:lnSpc>
                <a:spcPct val="100000"/>
              </a:lnSpc>
              <a:spcBef>
                <a:spcPct val="0"/>
              </a:spcBef>
              <a:spcAft>
                <a:spcPct val="0"/>
              </a:spcAft>
              <a:buClrTx/>
              <a:buSzTx/>
              <a:buFontTx/>
              <a:buNone/>
              <a:tabLst/>
            </a:pPr>
            <a:r>
              <a:rPr lang="en-US" altLang="en-US" sz="1100" dirty="0" smtClean="0">
                <a:solidFill>
                  <a:schemeClr val="bg1">
                    <a:lumMod val="50000"/>
                  </a:schemeClr>
                </a:solidFill>
                <a:latin typeface="Century Gothic" panose="020B0502020202020204" pitchFamily="34" charset="0"/>
                <a:cs typeface="Century Gothic"/>
              </a:rPr>
              <a:t>Please place your order at least 3 working days prior to your event.  We suggest at least two weeks notice for a larger event.  We will make every effort to accommodate last minute orders but this lead time is necessary to accommodate fresh ingredients and adequate staff.</a:t>
            </a: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100" dirty="0" smtClean="0">
              <a:solidFill>
                <a:schemeClr val="bg1">
                  <a:lumMod val="50000"/>
                </a:schemeClr>
              </a:solidFill>
              <a:latin typeface="Century Gothic" panose="020B0502020202020204" pitchFamily="34" charset="0"/>
              <a:cs typeface="Century Gothic"/>
            </a:endParaRPr>
          </a:p>
          <a:p>
            <a:pPr marL="0" marR="0" lvl="0" indent="0" defTabSz="914400" rtl="0" eaLnBrk="1" fontAlgn="base" latinLnBrk="0" hangingPunct="1">
              <a:lnSpc>
                <a:spcPct val="100000"/>
              </a:lnSpc>
              <a:spcBef>
                <a:spcPct val="0"/>
              </a:spcBef>
              <a:spcAft>
                <a:spcPct val="0"/>
              </a:spcAft>
              <a:buClrTx/>
              <a:buSzTx/>
              <a:buFontTx/>
              <a:buNone/>
              <a:tabLst/>
            </a:pPr>
            <a:r>
              <a:rPr lang="en-US" altLang="en-US" sz="1100" b="1" dirty="0" smtClean="0">
                <a:solidFill>
                  <a:schemeClr val="bg1">
                    <a:lumMod val="50000"/>
                  </a:schemeClr>
                </a:solidFill>
                <a:latin typeface="Century Gothic" panose="020B0502020202020204" pitchFamily="34" charset="0"/>
                <a:cs typeface="Century Gothic"/>
              </a:rPr>
              <a:t>Minimum Orders</a:t>
            </a:r>
          </a:p>
          <a:p>
            <a:pPr marL="0" marR="0" lvl="0" indent="0" defTabSz="914400" rtl="0" eaLnBrk="1" fontAlgn="base" latinLnBrk="0" hangingPunct="1">
              <a:lnSpc>
                <a:spcPct val="100000"/>
              </a:lnSpc>
              <a:spcBef>
                <a:spcPct val="0"/>
              </a:spcBef>
              <a:spcAft>
                <a:spcPct val="0"/>
              </a:spcAft>
              <a:buClrTx/>
              <a:buSzTx/>
              <a:buFontTx/>
              <a:buNone/>
              <a:tabLst/>
            </a:pPr>
            <a:r>
              <a:rPr lang="en-US" altLang="en-US" sz="1100" dirty="0" smtClean="0">
                <a:solidFill>
                  <a:schemeClr val="bg1">
                    <a:lumMod val="50000"/>
                  </a:schemeClr>
                </a:solidFill>
                <a:latin typeface="Century Gothic" panose="020B0502020202020204" pitchFamily="34" charset="0"/>
                <a:cs typeface="Century Gothic"/>
              </a:rPr>
              <a:t>We do have a minimum order for all Hot Luncheons Buffets &amp; reception Hors Droves.</a:t>
            </a:r>
          </a:p>
          <a:p>
            <a:pPr>
              <a:defRPr/>
            </a:pPr>
            <a:r>
              <a:rPr lang="en-US" sz="1100" b="1" dirty="0"/>
              <a:t> </a:t>
            </a:r>
            <a:endParaRPr lang="en-US" sz="1100" dirty="0">
              <a:latin typeface="Century Gothic" panose="020B0502020202020204" pitchFamily="34" charset="0"/>
            </a:endParaRPr>
          </a:p>
          <a:p>
            <a:pPr>
              <a:defRPr/>
            </a:pPr>
            <a:r>
              <a:rPr lang="en-US" sz="1100" b="1" dirty="0">
                <a:solidFill>
                  <a:schemeClr val="bg1">
                    <a:lumMod val="50000"/>
                  </a:schemeClr>
                </a:solidFill>
                <a:latin typeface="Century Gothic" panose="020B0502020202020204" pitchFamily="34" charset="0"/>
              </a:rPr>
              <a:t>Pricing:</a:t>
            </a:r>
          </a:p>
          <a:p>
            <a:pPr>
              <a:defRPr/>
            </a:pPr>
            <a:r>
              <a:rPr lang="en-US" sz="1100" dirty="0">
                <a:solidFill>
                  <a:schemeClr val="bg1">
                    <a:lumMod val="50000"/>
                  </a:schemeClr>
                </a:solidFill>
                <a:latin typeface="Century Gothic" panose="020B0502020202020204" pitchFamily="34" charset="0"/>
              </a:rPr>
              <a:t>Unless otherwise specified, all catering orders will be a minimum of 10 guests.  In doing our part for the environment we use all reusable catering platters.  We would be delighted to provide china, linens, flowers, decorations, wait staff and other custom services up on request.  Additions will be quoted separately. </a:t>
            </a:r>
          </a:p>
          <a:p>
            <a:pPr>
              <a:defRPr/>
            </a:pPr>
            <a:endParaRPr lang="en-US" sz="1100" b="1" dirty="0">
              <a:solidFill>
                <a:schemeClr val="bg1">
                  <a:lumMod val="50000"/>
                </a:schemeClr>
              </a:solidFill>
              <a:latin typeface="Century Gothic" panose="020B0502020202020204" pitchFamily="34" charset="0"/>
            </a:endParaRPr>
          </a:p>
          <a:p>
            <a:pPr>
              <a:defRPr/>
            </a:pPr>
            <a:r>
              <a:rPr lang="en-US" sz="1100" b="1" dirty="0">
                <a:solidFill>
                  <a:schemeClr val="bg1">
                    <a:lumMod val="50000"/>
                  </a:schemeClr>
                </a:solidFill>
                <a:latin typeface="Century Gothic" panose="020B0502020202020204" pitchFamily="34" charset="0"/>
              </a:rPr>
              <a:t>Taxes </a:t>
            </a:r>
            <a:endParaRPr lang="en-US" sz="1100" dirty="0">
              <a:solidFill>
                <a:schemeClr val="bg1">
                  <a:lumMod val="50000"/>
                </a:schemeClr>
              </a:solidFill>
              <a:latin typeface="Century Gothic" panose="020B0502020202020204" pitchFamily="34" charset="0"/>
            </a:endParaRPr>
          </a:p>
          <a:p>
            <a:pPr>
              <a:defRPr/>
            </a:pPr>
            <a:r>
              <a:rPr lang="en-US" sz="1100" dirty="0">
                <a:solidFill>
                  <a:schemeClr val="bg1">
                    <a:lumMod val="50000"/>
                  </a:schemeClr>
                </a:solidFill>
                <a:latin typeface="Century Gothic" panose="020B0502020202020204" pitchFamily="34" charset="0"/>
              </a:rPr>
              <a:t>Please note the prices quoted do not include applicable HST. </a:t>
            </a:r>
          </a:p>
          <a:p>
            <a:pPr>
              <a:defRPr/>
            </a:pPr>
            <a:r>
              <a:rPr lang="en-US" sz="1100" b="1" dirty="0">
                <a:solidFill>
                  <a:schemeClr val="bg1">
                    <a:lumMod val="50000"/>
                  </a:schemeClr>
                </a:solidFill>
                <a:latin typeface="Century Gothic" panose="020B0502020202020204" pitchFamily="34" charset="0"/>
              </a:rPr>
              <a:t> </a:t>
            </a:r>
            <a:endParaRPr lang="en-US" sz="1100" dirty="0">
              <a:solidFill>
                <a:schemeClr val="bg1">
                  <a:lumMod val="50000"/>
                </a:schemeClr>
              </a:solidFill>
              <a:latin typeface="Century Gothic" panose="020B0502020202020204" pitchFamily="34" charset="0"/>
            </a:endParaRPr>
          </a:p>
          <a:p>
            <a:pPr>
              <a:defRPr/>
            </a:pPr>
            <a:r>
              <a:rPr lang="en-US" sz="1100" b="1" dirty="0">
                <a:solidFill>
                  <a:schemeClr val="bg1">
                    <a:lumMod val="50000"/>
                  </a:schemeClr>
                </a:solidFill>
                <a:latin typeface="Century Gothic" panose="020B0502020202020204" pitchFamily="34" charset="0"/>
              </a:rPr>
              <a:t>Payment</a:t>
            </a:r>
            <a:endParaRPr lang="en-US" sz="1100" dirty="0">
              <a:solidFill>
                <a:schemeClr val="bg1">
                  <a:lumMod val="50000"/>
                </a:schemeClr>
              </a:solidFill>
              <a:latin typeface="Century Gothic" panose="020B0502020202020204" pitchFamily="34" charset="0"/>
            </a:endParaRPr>
          </a:p>
          <a:p>
            <a:pPr>
              <a:defRPr/>
            </a:pPr>
            <a:r>
              <a:rPr lang="en-US" sz="1100" dirty="0">
                <a:solidFill>
                  <a:schemeClr val="bg1">
                    <a:lumMod val="50000"/>
                  </a:schemeClr>
                </a:solidFill>
                <a:latin typeface="Century Gothic" panose="020B0502020202020204" pitchFamily="34" charset="0"/>
              </a:rPr>
              <a:t>All catering orders submitted by client accounts will be billed and require payment within 30 business days.  For non-client catering we require 50% deposit at the time of the guaranteed numbers and full payment at the time of the catering.</a:t>
            </a:r>
          </a:p>
          <a:p>
            <a:pPr>
              <a:defRPr/>
            </a:pPr>
            <a:r>
              <a:rPr lang="en-US" sz="1100" b="1" dirty="0">
                <a:solidFill>
                  <a:schemeClr val="bg1">
                    <a:lumMod val="50000"/>
                  </a:schemeClr>
                </a:solidFill>
                <a:latin typeface="Century Gothic" panose="020B0502020202020204" pitchFamily="34" charset="0"/>
              </a:rPr>
              <a:t> </a:t>
            </a:r>
            <a:endParaRPr lang="en-US" sz="1100" dirty="0">
              <a:solidFill>
                <a:schemeClr val="bg1">
                  <a:lumMod val="50000"/>
                </a:schemeClr>
              </a:solidFill>
              <a:latin typeface="Century Gothic" panose="020B0502020202020204" pitchFamily="34" charset="0"/>
            </a:endParaRPr>
          </a:p>
          <a:p>
            <a:pPr>
              <a:defRPr/>
            </a:pPr>
            <a:r>
              <a:rPr lang="en-US" sz="1100" b="1" dirty="0">
                <a:solidFill>
                  <a:schemeClr val="bg1">
                    <a:lumMod val="50000"/>
                  </a:schemeClr>
                </a:solidFill>
                <a:latin typeface="Century Gothic" panose="020B0502020202020204" pitchFamily="34" charset="0"/>
              </a:rPr>
              <a:t>Cancellations	</a:t>
            </a:r>
            <a:endParaRPr lang="en-US" sz="1100" dirty="0">
              <a:solidFill>
                <a:schemeClr val="bg1">
                  <a:lumMod val="50000"/>
                </a:schemeClr>
              </a:solidFill>
              <a:latin typeface="Century Gothic" panose="020B0502020202020204" pitchFamily="34" charset="0"/>
            </a:endParaRPr>
          </a:p>
          <a:p>
            <a:pPr>
              <a:defRPr/>
            </a:pPr>
            <a:r>
              <a:rPr lang="en-US" sz="1100" dirty="0">
                <a:solidFill>
                  <a:schemeClr val="bg1">
                    <a:lumMod val="50000"/>
                  </a:schemeClr>
                </a:solidFill>
                <a:latin typeface="Century Gothic" panose="020B0502020202020204" pitchFamily="34" charset="0"/>
              </a:rPr>
              <a:t>We understand that emergency cancellations can occur and we will do our best to avoid any cancellation charges.  If an order is cancelled at least 24 hours in advance, generally charges can be avoided except for specially ordered food products or prepared foods that cannot otherwise be utilized.</a:t>
            </a: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100" b="1" dirty="0" smtClean="0">
              <a:solidFill>
                <a:schemeClr val="bg1">
                  <a:lumMod val="50000"/>
                </a:schemeClr>
              </a:solidFill>
              <a:latin typeface="Century Gothic" panose="020B0502020202020204" pitchFamily="34" charset="0"/>
              <a:cs typeface="Century Gothic"/>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100" b="1" dirty="0" smtClean="0">
              <a:solidFill>
                <a:schemeClr val="bg1">
                  <a:lumMod val="50000"/>
                </a:schemeClr>
              </a:solidFill>
              <a:latin typeface="Century Gothic" panose="020B0502020202020204" pitchFamily="34" charset="0"/>
              <a:cs typeface="Century Gothic"/>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100" b="1" dirty="0">
              <a:solidFill>
                <a:schemeClr val="bg1">
                  <a:lumMod val="50000"/>
                </a:schemeClr>
              </a:solidFill>
              <a:latin typeface="Century Gothic" panose="020B0502020202020204" pitchFamily="34" charset="0"/>
              <a:cs typeface="Century Gothic"/>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1100" dirty="0">
              <a:solidFill>
                <a:schemeClr val="bg1">
                  <a:lumMod val="50000"/>
                </a:schemeClr>
              </a:solidFill>
              <a:latin typeface="Century Gothic" panose="020B0502020202020204" pitchFamily="34" charset="0"/>
              <a:cs typeface="Century Gothic"/>
            </a:endParaRPr>
          </a:p>
        </p:txBody>
      </p:sp>
    </p:spTree>
    <p:extLst>
      <p:ext uri="{BB962C8B-B14F-4D97-AF65-F5344CB8AC3E}">
        <p14:creationId xmlns:p14="http://schemas.microsoft.com/office/powerpoint/2010/main" val="3044498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8" name="Rectangle 7"/>
          <p:cNvSpPr/>
          <p:nvPr>
            <p:custDataLst>
              <p:tags r:id="rId1"/>
            </p:custDataLst>
          </p:nvPr>
        </p:nvSpPr>
        <p:spPr>
          <a:xfrm>
            <a:off x="3176002" y="683192"/>
            <a:ext cx="1818092"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WELCOME</a:t>
            </a:r>
            <a:endParaRPr lang="en-US" sz="2600" cap="all" dirty="0">
              <a:solidFill>
                <a:schemeClr val="bg1">
                  <a:lumMod val="65000"/>
                </a:schemeClr>
              </a:solidFill>
              <a:latin typeface="Century Gothic" panose="020B0502020202020204" pitchFamily="34" charset="0"/>
              <a:cs typeface="Corbel"/>
            </a:endParaRPr>
          </a:p>
        </p:txBody>
      </p:sp>
      <p:sp>
        <p:nvSpPr>
          <p:cNvPr id="9" name="TextBox 21"/>
          <p:cNvSpPr txBox="1"/>
          <p:nvPr>
            <p:custDataLst>
              <p:tags r:id="rId2"/>
            </p:custDataLst>
          </p:nvPr>
        </p:nvSpPr>
        <p:spPr>
          <a:xfrm>
            <a:off x="3176002" y="1282845"/>
            <a:ext cx="4247434" cy="1990270"/>
          </a:xfrm>
          <a:prstGeom prst="rect">
            <a:avLst/>
          </a:prstGeom>
          <a:noFill/>
        </p:spPr>
        <p:txBody>
          <a:bodyPr wrap="square" lIns="91423" tIns="45711" rIns="91423" bIns="45711" rtlCol="0">
            <a:spAutoFit/>
          </a:bodyPr>
          <a:lstStyle/>
          <a:p>
            <a:pPr>
              <a:spcAft>
                <a:spcPts val="400"/>
              </a:spcAft>
              <a:tabLst>
                <a:tab pos="3198813" algn="l"/>
              </a:tabLst>
            </a:pPr>
            <a:r>
              <a:rPr lang="en-US" sz="1000" dirty="0" smtClean="0">
                <a:solidFill>
                  <a:schemeClr val="bg1">
                    <a:lumMod val="50000"/>
                  </a:schemeClr>
                </a:solidFill>
                <a:latin typeface="Century Gothic"/>
                <a:cs typeface="Century Gothic"/>
              </a:rPr>
              <a:t>Thank you for choosing the Fresh Fork, School Dining. </a:t>
            </a:r>
          </a:p>
          <a:p>
            <a:pPr>
              <a:spcAft>
                <a:spcPts val="400"/>
              </a:spcAft>
              <a:tabLst>
                <a:tab pos="3198813" algn="l"/>
              </a:tabLst>
            </a:pPr>
            <a:r>
              <a:rPr lang="en-US" sz="1000" dirty="0" smtClean="0">
                <a:solidFill>
                  <a:schemeClr val="bg1">
                    <a:lumMod val="50000"/>
                  </a:schemeClr>
                </a:solidFill>
                <a:latin typeface="Century Gothic"/>
                <a:cs typeface="Century Gothic"/>
              </a:rPr>
              <a:t>Whether planning a simple breakfast, executive luncheon, large meeting or board dinner </a:t>
            </a:r>
            <a:r>
              <a:rPr lang="en-US" sz="1000" dirty="0" err="1" smtClean="0">
                <a:solidFill>
                  <a:schemeClr val="bg1">
                    <a:lumMod val="50000"/>
                  </a:schemeClr>
                </a:solidFill>
                <a:latin typeface="Century Gothic"/>
                <a:cs typeface="Century Gothic"/>
              </a:rPr>
              <a:t>Chartwells</a:t>
            </a:r>
            <a:r>
              <a:rPr lang="en-US" sz="1000" dirty="0" smtClean="0">
                <a:solidFill>
                  <a:schemeClr val="bg1">
                    <a:lumMod val="50000"/>
                  </a:schemeClr>
                </a:solidFill>
                <a:latin typeface="Century Gothic"/>
                <a:cs typeface="Century Gothic"/>
              </a:rPr>
              <a:t> will  work with you to meet your catering requirements.</a:t>
            </a:r>
            <a:endParaRPr lang="en-US" sz="1000" dirty="0">
              <a:solidFill>
                <a:schemeClr val="bg1">
                  <a:lumMod val="50000"/>
                </a:schemeClr>
              </a:solidFill>
              <a:latin typeface="Century Gothic"/>
              <a:cs typeface="Century Gothic"/>
            </a:endParaRPr>
          </a:p>
          <a:p>
            <a:pPr>
              <a:spcAft>
                <a:spcPts val="400"/>
              </a:spcAft>
              <a:tabLst>
                <a:tab pos="3198813" algn="l"/>
              </a:tabLst>
            </a:pPr>
            <a:r>
              <a:rPr lang="en-US" sz="1000" dirty="0" smtClean="0">
                <a:solidFill>
                  <a:schemeClr val="bg1">
                    <a:lumMod val="50000"/>
                  </a:schemeClr>
                </a:solidFill>
                <a:latin typeface="Century Gothic"/>
                <a:cs typeface="Century Gothic"/>
              </a:rPr>
              <a:t>This menu encompasses our everyday offerings and the culinary team are happy to work with you to customize your menu and work within your budget.  </a:t>
            </a:r>
          </a:p>
          <a:p>
            <a:pPr>
              <a:spcAft>
                <a:spcPts val="400"/>
              </a:spcAft>
              <a:tabLst>
                <a:tab pos="3198813" algn="l"/>
              </a:tabLst>
            </a:pPr>
            <a:r>
              <a:rPr lang="en-US" sz="1000" dirty="0" smtClean="0">
                <a:solidFill>
                  <a:schemeClr val="bg1">
                    <a:lumMod val="50000"/>
                  </a:schemeClr>
                </a:solidFill>
                <a:latin typeface="Century Gothic"/>
                <a:cs typeface="Century Gothic"/>
              </a:rPr>
              <a:t>Please place your order through our Cafeteria Supervisor or Operations Manager and contact us directly for assistance with any special dietary requirements.</a:t>
            </a:r>
          </a:p>
          <a:p>
            <a:pPr>
              <a:spcAft>
                <a:spcPts val="400"/>
              </a:spcAft>
              <a:tabLst>
                <a:tab pos="3198813" algn="l"/>
              </a:tabLst>
            </a:pPr>
            <a:endParaRPr lang="en-US" sz="1000" dirty="0">
              <a:solidFill>
                <a:schemeClr val="bg1">
                  <a:lumMod val="50000"/>
                </a:schemeClr>
              </a:solidFill>
              <a:latin typeface="Century Gothic"/>
              <a:cs typeface="Century Gothic"/>
            </a:endParaRPr>
          </a:p>
        </p:txBody>
      </p:sp>
      <p:sp>
        <p:nvSpPr>
          <p:cNvPr id="14" name="TextBox 9"/>
          <p:cNvSpPr txBox="1"/>
          <p:nvPr>
            <p:custDataLst>
              <p:tags r:id="rId3"/>
            </p:custDataLst>
          </p:nvPr>
        </p:nvSpPr>
        <p:spPr>
          <a:xfrm>
            <a:off x="3220886" y="3568848"/>
            <a:ext cx="4247434" cy="230814"/>
          </a:xfrm>
          <a:prstGeom prst="rect">
            <a:avLst/>
          </a:prstGeom>
          <a:noFill/>
        </p:spPr>
        <p:txBody>
          <a:bodyPr wrap="square" lIns="91423" tIns="45711" rIns="91423" bIns="45711" rtlCol="0">
            <a:spAutoFit/>
          </a:bodyPr>
          <a:lstStyle/>
          <a:p>
            <a:r>
              <a:rPr lang="fr-CA" sz="900" dirty="0">
                <a:solidFill>
                  <a:schemeClr val="bg1">
                    <a:lumMod val="50000"/>
                  </a:schemeClr>
                </a:solidFill>
                <a:latin typeface="Century Gothic"/>
                <a:cs typeface="Century Gothic"/>
              </a:rPr>
              <a:t> </a:t>
            </a:r>
            <a:r>
              <a:rPr lang="en-US" sz="900" dirty="0">
                <a:solidFill>
                  <a:schemeClr val="bg1">
                    <a:lumMod val="50000"/>
                  </a:schemeClr>
                </a:solidFill>
                <a:latin typeface="Century Gothic"/>
                <a:cs typeface="Century Gothic"/>
              </a:rPr>
              <a:t>	</a:t>
            </a:r>
          </a:p>
        </p:txBody>
      </p:sp>
      <p:sp>
        <p:nvSpPr>
          <p:cNvPr id="17" name="Zone de texte 2"/>
          <p:cNvSpPr txBox="1">
            <a:spLocks noChangeArrowheads="1"/>
          </p:cNvSpPr>
          <p:nvPr>
            <p:custDataLst>
              <p:tags r:id="rId4"/>
            </p:custDataLst>
          </p:nvPr>
        </p:nvSpPr>
        <p:spPr bwMode="auto">
          <a:xfrm>
            <a:off x="3220887" y="7655207"/>
            <a:ext cx="3996398" cy="124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endParaRPr lang="en-US" altLang="en-US" sz="1000" dirty="0">
              <a:solidFill>
                <a:schemeClr val="bg1">
                  <a:lumMod val="50000"/>
                </a:schemeClr>
              </a:solidFill>
              <a:latin typeface="Century Gothic" panose="020B0502020202020204" pitchFamily="34" charset="0"/>
              <a:cs typeface="Century Gothic"/>
            </a:endParaRPr>
          </a:p>
        </p:txBody>
      </p:sp>
    </p:spTree>
    <p:extLst>
      <p:ext uri="{BB962C8B-B14F-4D97-AF65-F5344CB8AC3E}">
        <p14:creationId xmlns:p14="http://schemas.microsoft.com/office/powerpoint/2010/main" val="551294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8" name="Rectangle 7"/>
          <p:cNvSpPr/>
          <p:nvPr>
            <p:custDataLst>
              <p:tags r:id="rId1"/>
            </p:custDataLst>
          </p:nvPr>
        </p:nvSpPr>
        <p:spPr>
          <a:xfrm>
            <a:off x="3176002" y="683192"/>
            <a:ext cx="1843740"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Contents</a:t>
            </a:r>
            <a:endParaRPr lang="en-US" sz="2600" cap="all" dirty="0">
              <a:solidFill>
                <a:schemeClr val="bg1">
                  <a:lumMod val="65000"/>
                </a:schemeClr>
              </a:solidFill>
              <a:latin typeface="Century Gothic" panose="020B0502020202020204" pitchFamily="34" charset="0"/>
              <a:cs typeface="Corbel"/>
            </a:endParaRPr>
          </a:p>
        </p:txBody>
      </p:sp>
      <p:sp>
        <p:nvSpPr>
          <p:cNvPr id="9" name="TextBox 21"/>
          <p:cNvSpPr txBox="1"/>
          <p:nvPr>
            <p:custDataLst>
              <p:tags r:id="rId2"/>
            </p:custDataLst>
          </p:nvPr>
        </p:nvSpPr>
        <p:spPr>
          <a:xfrm>
            <a:off x="3154308" y="1291957"/>
            <a:ext cx="4247434" cy="3016192"/>
          </a:xfrm>
          <a:prstGeom prst="rect">
            <a:avLst/>
          </a:prstGeom>
          <a:noFill/>
        </p:spPr>
        <p:txBody>
          <a:bodyPr wrap="square" lIns="91423" tIns="45711" rIns="91423" bIns="45711" rtlCol="0">
            <a:spAutoFit/>
          </a:bodyPr>
          <a:lstStyle/>
          <a:p>
            <a:endParaRPr lang="en-US" sz="1000" dirty="0"/>
          </a:p>
          <a:p>
            <a:r>
              <a:rPr lang="en-US" sz="1200" dirty="0" smtClean="0"/>
              <a:t>Beverages					4</a:t>
            </a:r>
            <a:endParaRPr lang="en-US" sz="1200" dirty="0"/>
          </a:p>
          <a:p>
            <a:r>
              <a:rPr lang="en-US" sz="1200" dirty="0" smtClean="0"/>
              <a:t>Start Your Day					5-6</a:t>
            </a:r>
            <a:endParaRPr lang="en-US" sz="1200" dirty="0"/>
          </a:p>
          <a:p>
            <a:r>
              <a:rPr lang="en-US" sz="1200" dirty="0" smtClean="0"/>
              <a:t>Sandwiches &amp; Wraps				7-8</a:t>
            </a:r>
            <a:endParaRPr lang="en-US" sz="1200" dirty="0"/>
          </a:p>
          <a:p>
            <a:r>
              <a:rPr lang="en-US" sz="1200" dirty="0" smtClean="0"/>
              <a:t>BYO (Build </a:t>
            </a:r>
            <a:r>
              <a:rPr lang="en-US" sz="1200" dirty="0"/>
              <a:t>Y</a:t>
            </a:r>
            <a:r>
              <a:rPr lang="en-US" sz="1200" dirty="0" smtClean="0"/>
              <a:t>our </a:t>
            </a:r>
            <a:r>
              <a:rPr lang="en-US" sz="1200" dirty="0"/>
              <a:t>O</a:t>
            </a:r>
            <a:r>
              <a:rPr lang="en-US" sz="1200" dirty="0" smtClean="0"/>
              <a:t>wn) Lunch Box		9		</a:t>
            </a:r>
            <a:r>
              <a:rPr lang="en-US" sz="1200" dirty="0"/>
              <a:t> </a:t>
            </a:r>
            <a:r>
              <a:rPr lang="en-US" sz="1200" dirty="0" smtClean="0"/>
              <a:t>Salads &amp; Sides					10</a:t>
            </a:r>
            <a:endParaRPr lang="en-US" sz="1200" dirty="0"/>
          </a:p>
          <a:p>
            <a:r>
              <a:rPr lang="en-US" sz="1200" dirty="0" smtClean="0"/>
              <a:t>Cold Buffets					11                                           Pizza						12</a:t>
            </a:r>
            <a:endParaRPr lang="en-US" sz="1200" dirty="0"/>
          </a:p>
          <a:p>
            <a:r>
              <a:rPr lang="en-US" sz="1200" dirty="0" smtClean="0"/>
              <a:t>Hot Luncheons				13 -14                         Hot Buffets					15</a:t>
            </a:r>
            <a:endParaRPr lang="en-US" sz="1200" dirty="0"/>
          </a:p>
          <a:p>
            <a:r>
              <a:rPr lang="en-US" sz="1200" dirty="0" smtClean="0"/>
              <a:t>Platters					16-18</a:t>
            </a:r>
            <a:endParaRPr lang="en-US" sz="1200" dirty="0"/>
          </a:p>
          <a:p>
            <a:r>
              <a:rPr lang="en-US" sz="1200" dirty="0" smtClean="0"/>
              <a:t>Desserts					19                                      Budget Friendly				20-22</a:t>
            </a:r>
            <a:endParaRPr lang="en-US" sz="1200" dirty="0"/>
          </a:p>
          <a:p>
            <a:r>
              <a:rPr lang="en-US" sz="1200" dirty="0" smtClean="0"/>
              <a:t>Vegan &amp; Gluten Free				23</a:t>
            </a:r>
            <a:endParaRPr lang="en-US" sz="1200" dirty="0"/>
          </a:p>
          <a:p>
            <a:r>
              <a:rPr lang="en-US" sz="1200" dirty="0" smtClean="0"/>
              <a:t>Additional Services				24</a:t>
            </a:r>
            <a:endParaRPr lang="en-US" sz="1200" dirty="0"/>
          </a:p>
          <a:p>
            <a:r>
              <a:rPr lang="en-US" sz="1200" dirty="0"/>
              <a:t>O</a:t>
            </a:r>
            <a:r>
              <a:rPr lang="en-US" sz="1200" dirty="0" smtClean="0"/>
              <a:t>verview </a:t>
            </a:r>
            <a:r>
              <a:rPr lang="en-US" sz="1200" dirty="0"/>
              <a:t>&amp; </a:t>
            </a:r>
            <a:r>
              <a:rPr lang="en-US" sz="1200" dirty="0" smtClean="0"/>
              <a:t>Policies				25</a:t>
            </a:r>
            <a:r>
              <a:rPr lang="en-US" sz="1200" dirty="0">
                <a:solidFill>
                  <a:schemeClr val="bg1">
                    <a:lumMod val="50000"/>
                  </a:schemeClr>
                </a:solidFill>
                <a:latin typeface="Century Gothic"/>
                <a:cs typeface="Century Gothic"/>
              </a:rPr>
              <a:t>	</a:t>
            </a:r>
          </a:p>
        </p:txBody>
      </p:sp>
    </p:spTree>
    <p:extLst>
      <p:ext uri="{BB962C8B-B14F-4D97-AF65-F5344CB8AC3E}">
        <p14:creationId xmlns:p14="http://schemas.microsoft.com/office/powerpoint/2010/main" val="477292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21" name="Rectangle 20"/>
          <p:cNvSpPr/>
          <p:nvPr/>
        </p:nvSpPr>
        <p:spPr>
          <a:xfrm>
            <a:off x="3375467" y="539663"/>
            <a:ext cx="2026482" cy="892534"/>
          </a:xfrm>
          <a:prstGeom prst="rect">
            <a:avLst/>
          </a:prstGeom>
        </p:spPr>
        <p:txBody>
          <a:bodyPr wrap="none" lIns="91423" tIns="45711" rIns="91423" bIns="45711">
            <a:spAutoFit/>
          </a:bodyPr>
          <a:lstStyle/>
          <a:p>
            <a:pPr eaLnBrk="0" hangingPunct="0"/>
            <a:r>
              <a:rPr lang="en-US" altLang="en-US" sz="2600" b="1" cap="all" dirty="0" smtClean="0">
                <a:solidFill>
                  <a:schemeClr val="bg1">
                    <a:lumMod val="65000"/>
                  </a:schemeClr>
                </a:solidFill>
                <a:latin typeface="Century Gothic" panose="020B0502020202020204" pitchFamily="34" charset="0"/>
                <a:cs typeface="Corbel"/>
              </a:rPr>
              <a:t>Beverages</a:t>
            </a:r>
          </a:p>
          <a:p>
            <a:pPr eaLnBrk="0" hangingPunct="0"/>
            <a:endParaRPr lang="en-US" altLang="en-US" sz="2600" b="1" cap="all" dirty="0">
              <a:solidFill>
                <a:schemeClr val="bg1">
                  <a:lumMod val="65000"/>
                </a:schemeClr>
              </a:solidFill>
              <a:latin typeface="Century Gothic" panose="020B0502020202020204" pitchFamily="34" charset="0"/>
              <a:cs typeface="Corbel"/>
            </a:endParaRPr>
          </a:p>
        </p:txBody>
      </p:sp>
      <p:sp>
        <p:nvSpPr>
          <p:cNvPr id="5" name="TextBox 9"/>
          <p:cNvSpPr txBox="1">
            <a:spLocks noChangeArrowheads="1"/>
          </p:cNvSpPr>
          <p:nvPr>
            <p:custDataLst>
              <p:tags r:id="rId1"/>
            </p:custDataLst>
          </p:nvPr>
        </p:nvSpPr>
        <p:spPr bwMode="auto">
          <a:xfrm>
            <a:off x="3162082" y="1480237"/>
            <a:ext cx="4147203" cy="470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fontAlgn="t" hangingPunct="1">
              <a:spcBef>
                <a:spcPct val="0"/>
              </a:spcBef>
              <a:buFontTx/>
              <a:buNone/>
              <a:defRPr/>
            </a:pPr>
            <a:r>
              <a:rPr lang="en-CA" altLang="fr-FR" sz="1400" b="1" dirty="0" smtClean="0">
                <a:solidFill>
                  <a:schemeClr val="bg1">
                    <a:lumMod val="50000"/>
                  </a:schemeClr>
                </a:solidFill>
                <a:latin typeface="Century Gothic" panose="020B0502020202020204" pitchFamily="34" charset="0"/>
                <a:cs typeface="Century Gothic"/>
              </a:rPr>
              <a:t>BEVERAGES</a:t>
            </a:r>
          </a:p>
          <a:p>
            <a:pPr eaLnBrk="1" fontAlgn="t" hangingPunct="1">
              <a:lnSpc>
                <a:spcPct val="107000"/>
              </a:lnSpc>
              <a:spcBef>
                <a:spcPts val="0"/>
              </a:spcBef>
              <a:buNone/>
              <a:tabLst>
                <a:tab pos="3429000" algn="l"/>
                <a:tab pos="5775325" algn="l"/>
              </a:tabLst>
              <a:defRPr/>
            </a:pPr>
            <a:endParaRPr lang="en-CA" sz="1000" b="1" dirty="0" smtClean="0">
              <a:solidFill>
                <a:schemeClr val="bg1">
                  <a:lumMod val="50000"/>
                </a:schemeClr>
              </a:solidFill>
              <a:latin typeface="Century Gothic" panose="020B0502020202020204" pitchFamily="34" charset="0"/>
              <a:cs typeface="Century Gothic"/>
            </a:endParaRPr>
          </a:p>
          <a:p>
            <a:pPr eaLnBrk="1" fontAlgn="t" hangingPunct="1">
              <a:spcBef>
                <a:spcPct val="0"/>
              </a:spcBef>
              <a:buFontTx/>
              <a:buNone/>
              <a:tabLst>
                <a:tab pos="3429000" algn="l"/>
                <a:tab pos="3717925" algn="l"/>
              </a:tabLst>
            </a:pPr>
            <a:r>
              <a:rPr lang="en-CA" altLang="en-US" sz="1100" b="1" u="sng" dirty="0">
                <a:solidFill>
                  <a:schemeClr val="bg1">
                    <a:lumMod val="50000"/>
                  </a:schemeClr>
                </a:solidFill>
                <a:latin typeface="Century Gothic"/>
                <a:cs typeface="Century Gothic"/>
              </a:rPr>
              <a:t>Hot </a:t>
            </a:r>
            <a:r>
              <a:rPr lang="en-CA" altLang="en-US" sz="1100" b="1" u="sng" dirty="0" smtClean="0">
                <a:solidFill>
                  <a:schemeClr val="bg1">
                    <a:lumMod val="50000"/>
                  </a:schemeClr>
                </a:solidFill>
                <a:latin typeface="Century Gothic"/>
                <a:cs typeface="Century Gothic"/>
              </a:rPr>
              <a:t>Beverages</a:t>
            </a: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Coffee/Tea by the Pot (8/10oz cups) </a:t>
            </a:r>
            <a:r>
              <a:rPr lang="en-CA" altLang="en-US" sz="1100" b="1" dirty="0">
                <a:solidFill>
                  <a:schemeClr val="bg1">
                    <a:lumMod val="50000"/>
                  </a:schemeClr>
                </a:solidFill>
                <a:latin typeface="Century Gothic"/>
                <a:cs typeface="Century Gothic"/>
              </a:rPr>
              <a:t>- </a:t>
            </a:r>
            <a:r>
              <a:rPr lang="en-CA" altLang="en-US" sz="1100" b="1" dirty="0" smtClean="0">
                <a:solidFill>
                  <a:schemeClr val="bg1">
                    <a:lumMod val="50000"/>
                  </a:schemeClr>
                </a:solidFill>
                <a:latin typeface="Century Gothic"/>
                <a:cs typeface="Century Gothic"/>
              </a:rPr>
              <a:t>$12.50</a:t>
            </a:r>
          </a:p>
          <a:p>
            <a:pPr eaLnBrk="1" fontAlgn="t" hangingPunct="1">
              <a:spcBef>
                <a:spcPct val="0"/>
              </a:spcBef>
              <a:buNone/>
              <a:tabLst>
                <a:tab pos="3429000" algn="l"/>
                <a:tab pos="3717925" algn="l"/>
              </a:tabLst>
            </a:pPr>
            <a:r>
              <a:rPr lang="en-CA" altLang="en-US" sz="1100" b="1" dirty="0" smtClean="0">
                <a:solidFill>
                  <a:schemeClr val="bg1">
                    <a:lumMod val="50000"/>
                  </a:schemeClr>
                </a:solidFill>
                <a:latin typeface="Century Gothic"/>
                <a:cs typeface="Century Gothic"/>
              </a:rPr>
              <a:t>Coffee/Tea </a:t>
            </a:r>
            <a:r>
              <a:rPr lang="en-CA" altLang="en-US" sz="1100" b="1" dirty="0">
                <a:solidFill>
                  <a:schemeClr val="bg1">
                    <a:lumMod val="50000"/>
                  </a:schemeClr>
                </a:solidFill>
                <a:latin typeface="Century Gothic"/>
                <a:cs typeface="Century Gothic"/>
              </a:rPr>
              <a:t>by </a:t>
            </a:r>
            <a:r>
              <a:rPr lang="en-CA" altLang="en-US" sz="1100" b="1" dirty="0" smtClean="0">
                <a:solidFill>
                  <a:schemeClr val="bg1">
                    <a:lumMod val="50000"/>
                  </a:schemeClr>
                </a:solidFill>
                <a:latin typeface="Century Gothic"/>
                <a:cs typeface="Century Gothic"/>
              </a:rPr>
              <a:t>50 cup Urn (40/10oz cups - $59.75</a:t>
            </a:r>
            <a:endParaRPr lang="en-CA" altLang="en-US" sz="1100" b="1" dirty="0">
              <a:solidFill>
                <a:schemeClr val="bg1">
                  <a:lumMod val="50000"/>
                </a:schemeClr>
              </a:solidFill>
              <a:latin typeface="Century Gothic"/>
              <a:cs typeface="Century Gothic"/>
            </a:endParaRPr>
          </a:p>
          <a:p>
            <a:pPr eaLnBrk="1" fontAlgn="t" hangingPunct="1">
              <a:spcBef>
                <a:spcPct val="0"/>
              </a:spcBef>
              <a:buNone/>
              <a:tabLst>
                <a:tab pos="3429000" algn="l"/>
                <a:tab pos="3717925" algn="l"/>
              </a:tabLst>
            </a:pPr>
            <a:r>
              <a:rPr lang="en-CA" altLang="en-US" sz="1100" b="1" dirty="0" smtClean="0">
                <a:solidFill>
                  <a:schemeClr val="bg1">
                    <a:lumMod val="50000"/>
                  </a:schemeClr>
                </a:solidFill>
                <a:latin typeface="Century Gothic"/>
                <a:cs typeface="Century Gothic"/>
              </a:rPr>
              <a:t>Coffee/ </a:t>
            </a:r>
            <a:r>
              <a:rPr lang="en-CA" altLang="en-US" sz="1100" b="1" dirty="0">
                <a:solidFill>
                  <a:schemeClr val="bg1">
                    <a:lumMod val="50000"/>
                  </a:schemeClr>
                </a:solidFill>
                <a:latin typeface="Century Gothic"/>
                <a:cs typeface="Century Gothic"/>
              </a:rPr>
              <a:t>Tea by </a:t>
            </a:r>
            <a:r>
              <a:rPr lang="en-CA" altLang="en-US" sz="1100" b="1" dirty="0" smtClean="0">
                <a:solidFill>
                  <a:schemeClr val="bg1">
                    <a:lumMod val="50000"/>
                  </a:schemeClr>
                </a:solidFill>
                <a:latin typeface="Century Gothic"/>
                <a:cs typeface="Century Gothic"/>
              </a:rPr>
              <a:t>100 </a:t>
            </a:r>
            <a:r>
              <a:rPr lang="en-CA" altLang="en-US" sz="1100" b="1" dirty="0">
                <a:solidFill>
                  <a:schemeClr val="bg1">
                    <a:lumMod val="50000"/>
                  </a:schemeClr>
                </a:solidFill>
                <a:latin typeface="Century Gothic"/>
                <a:cs typeface="Century Gothic"/>
              </a:rPr>
              <a:t>cup Urn </a:t>
            </a:r>
            <a:r>
              <a:rPr lang="en-CA" altLang="en-US" sz="1100" b="1" dirty="0" smtClean="0">
                <a:solidFill>
                  <a:schemeClr val="bg1">
                    <a:lumMod val="50000"/>
                  </a:schemeClr>
                </a:solidFill>
                <a:latin typeface="Century Gothic"/>
                <a:cs typeface="Century Gothic"/>
              </a:rPr>
              <a:t>( 80/10oz </a:t>
            </a:r>
            <a:r>
              <a:rPr lang="en-CA" altLang="en-US" sz="1100" b="1" dirty="0">
                <a:solidFill>
                  <a:schemeClr val="bg1">
                    <a:lumMod val="50000"/>
                  </a:schemeClr>
                </a:solidFill>
                <a:latin typeface="Century Gothic"/>
                <a:cs typeface="Century Gothic"/>
              </a:rPr>
              <a:t>cups - </a:t>
            </a:r>
            <a:r>
              <a:rPr lang="en-CA" altLang="en-US" sz="1100" b="1" dirty="0" smtClean="0">
                <a:solidFill>
                  <a:schemeClr val="bg1">
                    <a:lumMod val="50000"/>
                  </a:schemeClr>
                </a:solidFill>
                <a:latin typeface="Century Gothic"/>
                <a:cs typeface="Century Gothic"/>
              </a:rPr>
              <a:t>$114.00</a:t>
            </a: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Coffee/Tea (10oz)- </a:t>
            </a:r>
            <a:r>
              <a:rPr lang="en-CA" altLang="en-US" sz="1100" b="1" dirty="0">
                <a:solidFill>
                  <a:schemeClr val="bg1">
                    <a:lumMod val="50000"/>
                  </a:schemeClr>
                </a:solidFill>
                <a:latin typeface="Century Gothic"/>
                <a:cs typeface="Century Gothic"/>
              </a:rPr>
              <a:t>$</a:t>
            </a:r>
            <a:r>
              <a:rPr lang="en-CA" altLang="en-US" sz="1100" b="1" dirty="0" smtClean="0">
                <a:solidFill>
                  <a:schemeClr val="bg1">
                    <a:lumMod val="50000"/>
                  </a:schemeClr>
                </a:solidFill>
                <a:latin typeface="Century Gothic"/>
                <a:cs typeface="Century Gothic"/>
              </a:rPr>
              <a:t>1.60 </a:t>
            </a:r>
            <a:r>
              <a:rPr lang="en-CA" altLang="en-US" sz="1100" b="1" dirty="0">
                <a:solidFill>
                  <a:schemeClr val="bg1">
                    <a:lumMod val="50000"/>
                  </a:schemeClr>
                </a:solidFill>
                <a:latin typeface="Century Gothic"/>
                <a:cs typeface="Century Gothic"/>
              </a:rPr>
              <a:t>per </a:t>
            </a:r>
            <a:r>
              <a:rPr lang="en-CA" altLang="en-US" sz="1100" b="1" dirty="0" smtClean="0">
                <a:solidFill>
                  <a:schemeClr val="bg1">
                    <a:lumMod val="50000"/>
                  </a:schemeClr>
                </a:solidFill>
                <a:latin typeface="Century Gothic"/>
                <a:cs typeface="Century Gothic"/>
              </a:rPr>
              <a:t>cup</a:t>
            </a:r>
          </a:p>
          <a:p>
            <a:pPr eaLnBrk="1" fontAlgn="t" hangingPunct="1">
              <a:spcBef>
                <a:spcPct val="0"/>
              </a:spcBef>
              <a:buFontTx/>
              <a:buNone/>
              <a:tabLst>
                <a:tab pos="3429000" algn="l"/>
                <a:tab pos="3717925" algn="l"/>
              </a:tabLst>
            </a:pPr>
            <a:endParaRPr lang="en-CA" altLang="en-US" sz="1100" b="1" dirty="0" smtClean="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Hot Chocolate made with Milk - $1.80</a:t>
            </a:r>
            <a:r>
              <a:rPr lang="en-CA" altLang="en-US" sz="1100" b="1" dirty="0">
                <a:solidFill>
                  <a:schemeClr val="bg1">
                    <a:lumMod val="50000"/>
                  </a:schemeClr>
                </a:solidFill>
                <a:latin typeface="Century Gothic"/>
                <a:cs typeface="Century Gothic"/>
              </a:rPr>
              <a:t>	  </a:t>
            </a:r>
          </a:p>
          <a:p>
            <a:pPr eaLnBrk="1" fontAlgn="t" hangingPunct="1">
              <a:spcBef>
                <a:spcPct val="0"/>
              </a:spcBef>
              <a:buFontTx/>
              <a:buNone/>
              <a:tabLst>
                <a:tab pos="3429000" algn="l"/>
                <a:tab pos="3717925" algn="l"/>
              </a:tabLst>
            </a:pPr>
            <a:r>
              <a:rPr lang="en-CA" altLang="en-US" sz="1100" b="1" dirty="0">
                <a:solidFill>
                  <a:schemeClr val="bg1">
                    <a:lumMod val="50000"/>
                  </a:schemeClr>
                </a:solidFill>
                <a:latin typeface="Century Gothic"/>
                <a:cs typeface="Century Gothic"/>
              </a:rPr>
              <a:t>	</a:t>
            </a:r>
          </a:p>
          <a:p>
            <a:pPr eaLnBrk="1" fontAlgn="t" hangingPunct="1">
              <a:spcBef>
                <a:spcPct val="0"/>
              </a:spcBef>
              <a:buFontTx/>
              <a:buNone/>
              <a:tabLst>
                <a:tab pos="3429000" algn="l"/>
                <a:tab pos="3717925" algn="l"/>
              </a:tabLst>
            </a:pPr>
            <a:r>
              <a:rPr lang="en-CA" altLang="en-US" sz="1100" b="1" u="sng" dirty="0">
                <a:solidFill>
                  <a:schemeClr val="bg1">
                    <a:lumMod val="50000"/>
                  </a:schemeClr>
                </a:solidFill>
                <a:latin typeface="Century Gothic"/>
                <a:cs typeface="Century Gothic"/>
              </a:rPr>
              <a:t>Cold </a:t>
            </a:r>
            <a:r>
              <a:rPr lang="en-CA" altLang="en-US" sz="1100" b="1" u="sng" dirty="0" smtClean="0">
                <a:solidFill>
                  <a:schemeClr val="bg1">
                    <a:lumMod val="50000"/>
                  </a:schemeClr>
                </a:solidFill>
                <a:latin typeface="Century Gothic"/>
                <a:cs typeface="Century Gothic"/>
              </a:rPr>
              <a:t>Beverages</a:t>
            </a: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Juice</a:t>
            </a:r>
            <a:r>
              <a:rPr lang="en-CA" altLang="en-US" sz="1100" b="1" dirty="0">
                <a:solidFill>
                  <a:schemeClr val="bg1">
                    <a:lumMod val="50000"/>
                  </a:schemeClr>
                </a:solidFill>
                <a:latin typeface="Century Gothic"/>
                <a:cs typeface="Century Gothic"/>
              </a:rPr>
              <a:t>, </a:t>
            </a:r>
            <a:r>
              <a:rPr lang="en-CA" altLang="en-US" sz="1100" b="1" dirty="0" smtClean="0">
                <a:solidFill>
                  <a:schemeClr val="bg1">
                    <a:lumMod val="50000"/>
                  </a:schemeClr>
                </a:solidFill>
                <a:latin typeface="Century Gothic"/>
                <a:cs typeface="Century Gothic"/>
              </a:rPr>
              <a:t>300ml or Can - </a:t>
            </a:r>
            <a:r>
              <a:rPr lang="en-CA" altLang="en-US" sz="1100" b="1" dirty="0">
                <a:solidFill>
                  <a:schemeClr val="bg1">
                    <a:lumMod val="50000"/>
                  </a:schemeClr>
                </a:solidFill>
                <a:latin typeface="Century Gothic"/>
                <a:cs typeface="Century Gothic"/>
              </a:rPr>
              <a:t>$</a:t>
            </a:r>
            <a:r>
              <a:rPr lang="en-CA" altLang="en-US" sz="1100" b="1" dirty="0" smtClean="0">
                <a:solidFill>
                  <a:schemeClr val="bg1">
                    <a:lumMod val="50000"/>
                  </a:schemeClr>
                </a:solidFill>
                <a:latin typeface="Century Gothic"/>
                <a:cs typeface="Century Gothic"/>
              </a:rPr>
              <a:t>1.65 (plus bottle Deposit)</a:t>
            </a: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a:solidFill>
                  <a:schemeClr val="bg1">
                    <a:lumMod val="50000"/>
                  </a:schemeClr>
                </a:solidFill>
                <a:latin typeface="Century Gothic"/>
                <a:cs typeface="Century Gothic"/>
              </a:rPr>
              <a:t>Water, 500ml - $</a:t>
            </a:r>
            <a:r>
              <a:rPr lang="en-CA" altLang="en-US" sz="1100" b="1" dirty="0" smtClean="0">
                <a:solidFill>
                  <a:schemeClr val="bg1">
                    <a:lumMod val="50000"/>
                  </a:schemeClr>
                </a:solidFill>
                <a:latin typeface="Century Gothic"/>
                <a:cs typeface="Century Gothic"/>
              </a:rPr>
              <a:t>1.40 (plus bottle Deposit)</a:t>
            </a: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Water, 591ml - $1.90 (plus bottle Deposit)	</a:t>
            </a: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Water</a:t>
            </a:r>
            <a:r>
              <a:rPr lang="en-CA" altLang="en-US" sz="1100" b="1" dirty="0">
                <a:solidFill>
                  <a:schemeClr val="bg1">
                    <a:lumMod val="50000"/>
                  </a:schemeClr>
                </a:solidFill>
                <a:latin typeface="Century Gothic"/>
                <a:cs typeface="Century Gothic"/>
              </a:rPr>
              <a:t>, Pitcher of Ice Water </a:t>
            </a:r>
            <a:r>
              <a:rPr lang="en-CA" altLang="en-US" sz="1100" b="1" dirty="0" smtClean="0">
                <a:solidFill>
                  <a:schemeClr val="bg1">
                    <a:lumMod val="50000"/>
                  </a:schemeClr>
                </a:solidFill>
                <a:latin typeface="Century Gothic"/>
                <a:cs typeface="Century Gothic"/>
              </a:rPr>
              <a:t>$2.00 </a:t>
            </a: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a:solidFill>
                  <a:schemeClr val="bg1">
                    <a:lumMod val="50000"/>
                  </a:schemeClr>
                </a:solidFill>
                <a:latin typeface="Century Gothic"/>
                <a:cs typeface="Century Gothic"/>
              </a:rPr>
              <a:t>Infused Water</a:t>
            </a:r>
            <a:r>
              <a:rPr lang="en-CA" altLang="en-US" sz="1100" b="1" dirty="0" smtClean="0">
                <a:solidFill>
                  <a:schemeClr val="bg1">
                    <a:lumMod val="50000"/>
                  </a:schemeClr>
                </a:solidFill>
                <a:latin typeface="Century Gothic"/>
                <a:cs typeface="Century Gothic"/>
              </a:rPr>
              <a:t>, </a:t>
            </a:r>
            <a:r>
              <a:rPr lang="en-CA" altLang="en-US" sz="1100" b="1" dirty="0">
                <a:solidFill>
                  <a:schemeClr val="bg1">
                    <a:lumMod val="50000"/>
                  </a:schemeClr>
                </a:solidFill>
                <a:latin typeface="Century Gothic"/>
                <a:cs typeface="Century Gothic"/>
              </a:rPr>
              <a:t>(serves 40) with </a:t>
            </a:r>
            <a:r>
              <a:rPr lang="en-CA" altLang="en-US" sz="1100" b="1" dirty="0" smtClean="0">
                <a:solidFill>
                  <a:schemeClr val="bg1">
                    <a:lumMod val="50000"/>
                  </a:schemeClr>
                </a:solidFill>
                <a:latin typeface="Century Gothic"/>
                <a:cs typeface="Century Gothic"/>
              </a:rPr>
              <a:t>either Cucumber Mint, Strawberry, Lemon or Lemon Ginger </a:t>
            </a:r>
            <a:r>
              <a:rPr lang="en-CA" altLang="en-US" sz="1100" b="1" dirty="0">
                <a:solidFill>
                  <a:schemeClr val="bg1">
                    <a:lumMod val="50000"/>
                  </a:schemeClr>
                </a:solidFill>
                <a:latin typeface="Century Gothic"/>
                <a:cs typeface="Century Gothic"/>
              </a:rPr>
              <a:t>- $</a:t>
            </a:r>
            <a:r>
              <a:rPr lang="en-CA" altLang="en-US" sz="1100" b="1" dirty="0" smtClean="0">
                <a:solidFill>
                  <a:schemeClr val="bg1">
                    <a:lumMod val="50000"/>
                  </a:schemeClr>
                </a:solidFill>
                <a:latin typeface="Century Gothic"/>
                <a:cs typeface="Century Gothic"/>
              </a:rPr>
              <a:t>11.55 </a:t>
            </a: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endParaRPr lang="en-CA" altLang="en-US" sz="1100" b="1" dirty="0">
              <a:solidFill>
                <a:schemeClr val="bg1">
                  <a:lumMod val="50000"/>
                </a:schemeClr>
              </a:solidFill>
              <a:latin typeface="Century Gothic"/>
              <a:cs typeface="Century Gothic"/>
            </a:endParaRPr>
          </a:p>
          <a:p>
            <a:pPr eaLnBrk="1" fontAlgn="t" hangingPunct="1">
              <a:spcBef>
                <a:spcPct val="0"/>
              </a:spcBef>
              <a:buFontTx/>
              <a:buNone/>
              <a:tabLst>
                <a:tab pos="3429000" algn="l"/>
                <a:tab pos="3717925" algn="l"/>
              </a:tabLst>
            </a:pPr>
            <a:r>
              <a:rPr lang="en-CA" altLang="en-US" sz="1100" b="1" dirty="0">
                <a:solidFill>
                  <a:schemeClr val="bg1">
                    <a:lumMod val="50000"/>
                  </a:schemeClr>
                </a:solidFill>
                <a:latin typeface="Century Gothic"/>
                <a:cs typeface="Century Gothic"/>
              </a:rPr>
              <a:t>Punch = $</a:t>
            </a:r>
            <a:r>
              <a:rPr lang="en-CA" altLang="en-US" sz="1100" b="1" dirty="0" smtClean="0">
                <a:solidFill>
                  <a:schemeClr val="bg1">
                    <a:lumMod val="50000"/>
                  </a:schemeClr>
                </a:solidFill>
                <a:latin typeface="Century Gothic"/>
                <a:cs typeface="Century Gothic"/>
              </a:rPr>
              <a:t>1.25 </a:t>
            </a:r>
            <a:r>
              <a:rPr lang="en-CA" altLang="en-US" sz="1100" b="1" dirty="0">
                <a:solidFill>
                  <a:schemeClr val="bg1">
                    <a:lumMod val="50000"/>
                  </a:schemeClr>
                </a:solidFill>
                <a:latin typeface="Century Gothic"/>
                <a:cs typeface="Century Gothic"/>
              </a:rPr>
              <a:t>per person</a:t>
            </a: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Apple Cranberry, Raspberry or Iced Tea Lemonade</a:t>
            </a:r>
          </a:p>
          <a:p>
            <a:pPr eaLnBrk="1" fontAlgn="t" hangingPunct="1">
              <a:spcBef>
                <a:spcPct val="0"/>
              </a:spcBef>
              <a:buFontTx/>
              <a:buNone/>
              <a:tabLst>
                <a:tab pos="3429000" algn="l"/>
                <a:tab pos="3717925" algn="l"/>
              </a:tabLst>
            </a:pPr>
            <a:r>
              <a:rPr lang="en-CA" altLang="en-US" sz="1100" b="1" dirty="0" smtClean="0">
                <a:solidFill>
                  <a:schemeClr val="bg1">
                    <a:lumMod val="50000"/>
                  </a:schemeClr>
                </a:solidFill>
                <a:latin typeface="Century Gothic"/>
                <a:cs typeface="Century Gothic"/>
              </a:rPr>
              <a:t>Tropical or Cranberry Punch</a:t>
            </a:r>
          </a:p>
        </p:txBody>
      </p:sp>
    </p:spTree>
    <p:extLst>
      <p:ext uri="{BB962C8B-B14F-4D97-AF65-F5344CB8AC3E}">
        <p14:creationId xmlns:p14="http://schemas.microsoft.com/office/powerpoint/2010/main" val="3371525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716787"/>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5" name="Rectangle 4"/>
          <p:cNvSpPr/>
          <p:nvPr>
            <p:custDataLst>
              <p:tags r:id="rId1"/>
            </p:custDataLst>
          </p:nvPr>
        </p:nvSpPr>
        <p:spPr>
          <a:xfrm>
            <a:off x="3185554" y="211257"/>
            <a:ext cx="2845616" cy="492424"/>
          </a:xfrm>
          <a:prstGeom prst="rect">
            <a:avLst/>
          </a:prstGeom>
        </p:spPr>
        <p:txBody>
          <a:bodyPr wrap="none" lIns="91423" tIns="45711" rIns="91423" bIns="45711">
            <a:spAutoFit/>
          </a:bodyPr>
          <a:lstStyle/>
          <a:p>
            <a:pPr eaLnBrk="0" hangingPunct="0"/>
            <a:r>
              <a:rPr lang="fr-CA" altLang="en-US" sz="2600" b="1" cap="all" dirty="0" smtClean="0">
                <a:solidFill>
                  <a:schemeClr val="bg1">
                    <a:lumMod val="65000"/>
                  </a:schemeClr>
                </a:solidFill>
                <a:latin typeface="Century Gothic" panose="020B0502020202020204" pitchFamily="34" charset="0"/>
                <a:cs typeface="Corbel"/>
              </a:rPr>
              <a:t>Start </a:t>
            </a:r>
            <a:r>
              <a:rPr lang="fr-CA" altLang="en-US" sz="2600" b="1" cap="all" dirty="0" err="1" smtClean="0">
                <a:solidFill>
                  <a:schemeClr val="bg1">
                    <a:lumMod val="65000"/>
                  </a:schemeClr>
                </a:solidFill>
                <a:latin typeface="Century Gothic" panose="020B0502020202020204" pitchFamily="34" charset="0"/>
                <a:cs typeface="Corbel"/>
              </a:rPr>
              <a:t>your</a:t>
            </a:r>
            <a:r>
              <a:rPr lang="fr-CA" altLang="en-US" sz="2600" b="1" cap="all" dirty="0" smtClean="0">
                <a:solidFill>
                  <a:schemeClr val="bg1">
                    <a:lumMod val="65000"/>
                  </a:schemeClr>
                </a:solidFill>
                <a:latin typeface="Century Gothic" panose="020B0502020202020204" pitchFamily="34" charset="0"/>
                <a:cs typeface="Corbel"/>
              </a:rPr>
              <a:t> </a:t>
            </a:r>
            <a:r>
              <a:rPr lang="fr-CA" altLang="en-US" sz="2600" b="1" cap="all" dirty="0" err="1" smtClean="0">
                <a:solidFill>
                  <a:schemeClr val="bg1">
                    <a:lumMod val="65000"/>
                  </a:schemeClr>
                </a:solidFill>
                <a:latin typeface="Century Gothic" panose="020B0502020202020204" pitchFamily="34" charset="0"/>
                <a:cs typeface="Corbel"/>
              </a:rPr>
              <a:t>day</a:t>
            </a:r>
            <a:endParaRPr lang="en-US" altLang="en-US" sz="2600" b="1" cap="all" dirty="0">
              <a:solidFill>
                <a:schemeClr val="bg1">
                  <a:lumMod val="65000"/>
                </a:schemeClr>
              </a:solidFill>
              <a:latin typeface="Century Gothic" panose="020B0502020202020204" pitchFamily="34" charset="0"/>
              <a:cs typeface="Corbel"/>
            </a:endParaRPr>
          </a:p>
        </p:txBody>
      </p:sp>
      <p:sp>
        <p:nvSpPr>
          <p:cNvPr id="6" name="TextBox 1"/>
          <p:cNvSpPr txBox="1"/>
          <p:nvPr>
            <p:custDataLst>
              <p:tags r:id="rId2"/>
            </p:custDataLst>
          </p:nvPr>
        </p:nvSpPr>
        <p:spPr>
          <a:xfrm>
            <a:off x="3110323" y="1406161"/>
            <a:ext cx="4295660" cy="6355568"/>
          </a:xfrm>
          <a:prstGeom prst="rect">
            <a:avLst/>
          </a:prstGeom>
          <a:noFill/>
        </p:spPr>
        <p:txBody>
          <a:bodyPr wrap="square" lIns="91423" tIns="45711" rIns="91423" bIns="45711" rtlCol="0">
            <a:spAutoFit/>
          </a:bodyPr>
          <a:lstStyle/>
          <a:p>
            <a:pPr fontAlgn="t">
              <a:defRPr/>
            </a:pPr>
            <a:r>
              <a:rPr lang="en-US" altLang="en-US" sz="1100" b="1" dirty="0" smtClean="0">
                <a:solidFill>
                  <a:srgbClr val="808080"/>
                </a:solidFill>
                <a:latin typeface="Century Gothic" panose="020B0502020202020204" pitchFamily="34" charset="0"/>
                <a:cs typeface="Arial" pitchFamily="34" charset="0"/>
              </a:rPr>
              <a:t>Bagel </a:t>
            </a:r>
            <a:r>
              <a:rPr lang="en-US" altLang="en-US" sz="1100" b="1" dirty="0">
                <a:solidFill>
                  <a:srgbClr val="808080"/>
                </a:solidFill>
                <a:latin typeface="Century Gothic" panose="020B0502020202020204" pitchFamily="34" charset="0"/>
                <a:cs typeface="Arial" pitchFamily="34" charset="0"/>
              </a:rPr>
              <a:t>Bar - </a:t>
            </a:r>
            <a:r>
              <a:rPr lang="en-US" altLang="en-US" sz="1100" b="1" dirty="0" smtClean="0">
                <a:solidFill>
                  <a:srgbClr val="808080"/>
                </a:solidFill>
                <a:latin typeface="Century Gothic" panose="020B0502020202020204" pitchFamily="34" charset="0"/>
                <a:cs typeface="Arial" pitchFamily="34" charset="0"/>
              </a:rPr>
              <a:t>$3.50</a:t>
            </a:r>
            <a:endParaRPr lang="en-US" altLang="en-US" sz="1100" b="1"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dirty="0">
                <a:solidFill>
                  <a:srgbClr val="808080"/>
                </a:solidFill>
                <a:latin typeface="Century Gothic" panose="020B0502020202020204" pitchFamily="34" charset="0"/>
                <a:cs typeface="Arial" pitchFamily="34" charset="0"/>
              </a:rPr>
              <a:t>A selection of bagels </a:t>
            </a:r>
            <a:r>
              <a:rPr lang="en-US" altLang="en-US" sz="1100" dirty="0" smtClean="0">
                <a:solidFill>
                  <a:srgbClr val="808080"/>
                </a:solidFill>
                <a:latin typeface="Century Gothic" panose="020B0502020202020204" pitchFamily="34" charset="0"/>
                <a:cs typeface="Arial" pitchFamily="34" charset="0"/>
              </a:rPr>
              <a:t>served with a variety of Cream </a:t>
            </a:r>
            <a:r>
              <a:rPr lang="en-US" altLang="en-US" sz="1100" dirty="0">
                <a:solidFill>
                  <a:srgbClr val="808080"/>
                </a:solidFill>
                <a:latin typeface="Century Gothic" panose="020B0502020202020204" pitchFamily="34" charset="0"/>
                <a:cs typeface="Arial" pitchFamily="34" charset="0"/>
              </a:rPr>
              <a:t>Cheeses, Butter, </a:t>
            </a:r>
            <a:r>
              <a:rPr lang="en-US" altLang="en-US" sz="1100" dirty="0" smtClean="0">
                <a:solidFill>
                  <a:srgbClr val="808080"/>
                </a:solidFill>
                <a:latin typeface="Century Gothic" panose="020B0502020202020204" pitchFamily="34" charset="0"/>
                <a:cs typeface="Arial" pitchFamily="34" charset="0"/>
              </a:rPr>
              <a:t>Preserves, </a:t>
            </a:r>
            <a:r>
              <a:rPr lang="en-US" altLang="en-US" sz="1100" dirty="0">
                <a:solidFill>
                  <a:srgbClr val="808080"/>
                </a:solidFill>
                <a:latin typeface="Century Gothic" panose="020B0502020202020204" pitchFamily="34" charset="0"/>
                <a:cs typeface="Arial" pitchFamily="34" charset="0"/>
              </a:rPr>
              <a:t>Coffee &amp; Tea.</a:t>
            </a:r>
          </a:p>
          <a:p>
            <a:pPr lvl="0" defTabSz="914400" fontAlgn="base">
              <a:spcBef>
                <a:spcPct val="0"/>
              </a:spcBef>
              <a:spcAft>
                <a:spcPct val="0"/>
              </a:spcAft>
            </a:pPr>
            <a:endParaRPr lang="en-US" altLang="en-US" sz="1100"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a:solidFill>
                  <a:srgbClr val="808080"/>
                </a:solidFill>
                <a:latin typeface="Century Gothic" panose="020B0502020202020204" pitchFamily="34" charset="0"/>
                <a:cs typeface="Arial" pitchFamily="34" charset="0"/>
              </a:rPr>
              <a:t>Simply Continental - </a:t>
            </a:r>
            <a:r>
              <a:rPr lang="en-US" altLang="en-US" sz="1100" b="1" dirty="0" smtClean="0">
                <a:solidFill>
                  <a:srgbClr val="808080"/>
                </a:solidFill>
                <a:latin typeface="Century Gothic" panose="020B0502020202020204" pitchFamily="34" charset="0"/>
                <a:cs typeface="Arial" pitchFamily="34" charset="0"/>
              </a:rPr>
              <a:t>$5.25</a:t>
            </a:r>
            <a:endParaRPr lang="en-US" altLang="en-US" sz="1100" b="1"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dirty="0">
                <a:solidFill>
                  <a:srgbClr val="808080"/>
                </a:solidFill>
                <a:latin typeface="Century Gothic" panose="020B0502020202020204" pitchFamily="34" charset="0"/>
                <a:cs typeface="Arial" pitchFamily="34" charset="0"/>
              </a:rPr>
              <a:t>A selection of freshly baked assorted pastries </a:t>
            </a:r>
            <a:r>
              <a:rPr lang="en-US" altLang="en-US" sz="1100" dirty="0" smtClean="0">
                <a:solidFill>
                  <a:srgbClr val="808080"/>
                </a:solidFill>
                <a:latin typeface="Century Gothic" panose="020B0502020202020204" pitchFamily="34" charset="0"/>
                <a:cs typeface="Arial" pitchFamily="34" charset="0"/>
              </a:rPr>
              <a:t>including Biscuits, </a:t>
            </a:r>
            <a:r>
              <a:rPr lang="en-US" altLang="en-US" sz="1100" dirty="0">
                <a:solidFill>
                  <a:srgbClr val="808080"/>
                </a:solidFill>
                <a:latin typeface="Century Gothic" panose="020B0502020202020204" pitchFamily="34" charset="0"/>
                <a:cs typeface="Arial" pitchFamily="34" charset="0"/>
              </a:rPr>
              <a:t>Croissants, Cinnamon Buns, </a:t>
            </a:r>
            <a:r>
              <a:rPr lang="en-US" altLang="en-US" sz="1100" dirty="0" smtClean="0">
                <a:solidFill>
                  <a:srgbClr val="808080"/>
                </a:solidFill>
                <a:latin typeface="Century Gothic" panose="020B0502020202020204" pitchFamily="34" charset="0"/>
                <a:cs typeface="Arial" pitchFamily="34" charset="0"/>
              </a:rPr>
              <a:t>and Muffins.  </a:t>
            </a:r>
            <a:r>
              <a:rPr lang="en-US" altLang="en-US" sz="1100" dirty="0">
                <a:solidFill>
                  <a:srgbClr val="808080"/>
                </a:solidFill>
                <a:latin typeface="Century Gothic" panose="020B0502020202020204" pitchFamily="34" charset="0"/>
                <a:cs typeface="Arial" pitchFamily="34" charset="0"/>
              </a:rPr>
              <a:t>Includes </a:t>
            </a:r>
            <a:r>
              <a:rPr lang="en-US" altLang="en-US" sz="1100" dirty="0" smtClean="0">
                <a:solidFill>
                  <a:srgbClr val="808080"/>
                </a:solidFill>
                <a:latin typeface="Century Gothic" panose="020B0502020202020204" pitchFamily="34" charset="0"/>
                <a:cs typeface="Arial" pitchFamily="34" charset="0"/>
              </a:rPr>
              <a:t>Butter, Preserves, Coffee </a:t>
            </a:r>
            <a:r>
              <a:rPr lang="en-US" altLang="en-US" sz="1100" dirty="0">
                <a:solidFill>
                  <a:srgbClr val="808080"/>
                </a:solidFill>
                <a:latin typeface="Century Gothic" panose="020B0502020202020204" pitchFamily="34" charset="0"/>
                <a:cs typeface="Arial" pitchFamily="34" charset="0"/>
              </a:rPr>
              <a:t>&amp; Tea and a Bottle of Juice.</a:t>
            </a:r>
          </a:p>
          <a:p>
            <a:pPr lvl="0" defTabSz="914400" fontAlgn="base">
              <a:spcBef>
                <a:spcPct val="0"/>
              </a:spcBef>
              <a:spcAft>
                <a:spcPct val="0"/>
              </a:spcAft>
            </a:pPr>
            <a:endParaRPr lang="en-US" altLang="en-US" sz="1100"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a:solidFill>
                  <a:srgbClr val="808080"/>
                </a:solidFill>
                <a:latin typeface="Century Gothic" panose="020B0502020202020204" pitchFamily="34" charset="0"/>
                <a:cs typeface="Arial" pitchFamily="34" charset="0"/>
              </a:rPr>
              <a:t>Morning Meeting Package - $</a:t>
            </a:r>
            <a:r>
              <a:rPr lang="en-US" altLang="en-US" sz="1100" b="1" dirty="0" smtClean="0">
                <a:solidFill>
                  <a:srgbClr val="808080"/>
                </a:solidFill>
                <a:latin typeface="Century Gothic" panose="020B0502020202020204" pitchFamily="34" charset="0"/>
                <a:cs typeface="Arial" pitchFamily="34" charset="0"/>
              </a:rPr>
              <a:t>7.95</a:t>
            </a:r>
            <a:endParaRPr lang="en-US" altLang="en-US" sz="1100" b="1"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dirty="0">
                <a:solidFill>
                  <a:srgbClr val="808080"/>
                </a:solidFill>
                <a:latin typeface="Century Gothic" panose="020B0502020202020204" pitchFamily="34" charset="0"/>
                <a:cs typeface="Arial" pitchFamily="34" charset="0"/>
              </a:rPr>
              <a:t>Simply Continental with a fresh fruit tray included.</a:t>
            </a:r>
          </a:p>
          <a:p>
            <a:pPr lvl="0" defTabSz="914400" fontAlgn="base">
              <a:spcBef>
                <a:spcPct val="0"/>
              </a:spcBef>
              <a:spcAft>
                <a:spcPct val="0"/>
              </a:spcAft>
            </a:pPr>
            <a:endParaRPr lang="en-US" altLang="en-US" sz="1100"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a:solidFill>
                  <a:srgbClr val="808080"/>
                </a:solidFill>
                <a:latin typeface="Century Gothic" panose="020B0502020202020204" pitchFamily="34" charset="0"/>
                <a:cs typeface="Arial" pitchFamily="34" charset="0"/>
              </a:rPr>
              <a:t>Baker’s Minis - $</a:t>
            </a:r>
            <a:r>
              <a:rPr lang="en-US" altLang="en-US" sz="1100" b="1" dirty="0" smtClean="0">
                <a:solidFill>
                  <a:srgbClr val="808080"/>
                </a:solidFill>
                <a:latin typeface="Century Gothic" panose="020B0502020202020204" pitchFamily="34" charset="0"/>
                <a:cs typeface="Arial" pitchFamily="34" charset="0"/>
              </a:rPr>
              <a:t>3.55</a:t>
            </a:r>
            <a:endParaRPr lang="en-US" altLang="en-US" sz="1100" b="1"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dirty="0">
                <a:solidFill>
                  <a:srgbClr val="808080"/>
                </a:solidFill>
                <a:latin typeface="Century Gothic" panose="020B0502020202020204" pitchFamily="34" charset="0"/>
                <a:cs typeface="Arial" pitchFamily="34" charset="0"/>
              </a:rPr>
              <a:t>The same great selection as the Simply Continental </a:t>
            </a:r>
            <a:r>
              <a:rPr lang="en-US" altLang="en-US" sz="1100" dirty="0" err="1">
                <a:solidFill>
                  <a:srgbClr val="808080"/>
                </a:solidFill>
                <a:latin typeface="Century Gothic" panose="020B0502020202020204" pitchFamily="34" charset="0"/>
                <a:cs typeface="Arial" pitchFamily="34" charset="0"/>
              </a:rPr>
              <a:t>favourites</a:t>
            </a:r>
            <a:r>
              <a:rPr lang="en-US" altLang="en-US" sz="1100" dirty="0">
                <a:solidFill>
                  <a:srgbClr val="808080"/>
                </a:solidFill>
                <a:latin typeface="Century Gothic" panose="020B0502020202020204" pitchFamily="34" charset="0"/>
                <a:cs typeface="Arial" pitchFamily="34" charset="0"/>
              </a:rPr>
              <a:t> in bite size varieties. Served with Coffee and Tea, </a:t>
            </a:r>
            <a:r>
              <a:rPr lang="en-US" altLang="en-US" sz="1100" dirty="0" smtClean="0">
                <a:solidFill>
                  <a:srgbClr val="808080"/>
                </a:solidFill>
                <a:latin typeface="Century Gothic" panose="020B0502020202020204" pitchFamily="34" charset="0"/>
                <a:cs typeface="Arial" pitchFamily="34" charset="0"/>
              </a:rPr>
              <a:t>Butter and  Preserves.  </a:t>
            </a:r>
            <a:r>
              <a:rPr lang="en-US" altLang="en-US" sz="1100" dirty="0">
                <a:solidFill>
                  <a:srgbClr val="808080"/>
                </a:solidFill>
                <a:latin typeface="Century Gothic" panose="020B0502020202020204" pitchFamily="34" charset="0"/>
                <a:cs typeface="Arial" pitchFamily="34" charset="0"/>
              </a:rPr>
              <a:t>Serving is </a:t>
            </a:r>
            <a:r>
              <a:rPr lang="en-US" altLang="en-US" sz="1100" dirty="0" smtClean="0">
                <a:solidFill>
                  <a:srgbClr val="808080"/>
                </a:solidFill>
                <a:latin typeface="Century Gothic" panose="020B0502020202020204" pitchFamily="34" charset="0"/>
                <a:cs typeface="Arial" pitchFamily="34" charset="0"/>
              </a:rPr>
              <a:t>2.5 </a:t>
            </a:r>
            <a:r>
              <a:rPr lang="en-US" altLang="en-US" sz="1100" dirty="0">
                <a:solidFill>
                  <a:srgbClr val="808080"/>
                </a:solidFill>
                <a:latin typeface="Century Gothic" panose="020B0502020202020204" pitchFamily="34" charset="0"/>
                <a:cs typeface="Arial" pitchFamily="34" charset="0"/>
              </a:rPr>
              <a:t>pieces per person.</a:t>
            </a:r>
          </a:p>
          <a:p>
            <a:pPr lvl="0" defTabSz="914400" fontAlgn="base">
              <a:spcBef>
                <a:spcPct val="0"/>
              </a:spcBef>
              <a:spcAft>
                <a:spcPct val="0"/>
              </a:spcAft>
            </a:pPr>
            <a:endParaRPr lang="en-US" altLang="en-US" sz="1100"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a:solidFill>
                  <a:srgbClr val="808080"/>
                </a:solidFill>
                <a:latin typeface="Century Gothic" panose="020B0502020202020204" pitchFamily="34" charset="0"/>
                <a:cs typeface="Arial" pitchFamily="34" charset="0"/>
              </a:rPr>
              <a:t>Morning Break - </a:t>
            </a:r>
            <a:r>
              <a:rPr lang="en-US" altLang="en-US" sz="1100" b="1" dirty="0" smtClean="0">
                <a:solidFill>
                  <a:srgbClr val="808080"/>
                </a:solidFill>
                <a:latin typeface="Century Gothic" panose="020B0502020202020204" pitchFamily="34" charset="0"/>
                <a:cs typeface="Arial" pitchFamily="34" charset="0"/>
              </a:rPr>
              <a:t>$3.75</a:t>
            </a:r>
          </a:p>
          <a:p>
            <a:pPr lvl="0" defTabSz="914400" fontAlgn="base">
              <a:spcBef>
                <a:spcPct val="0"/>
              </a:spcBef>
              <a:spcAft>
                <a:spcPct val="0"/>
              </a:spcAft>
            </a:pPr>
            <a:r>
              <a:rPr lang="en-US" altLang="en-US" sz="1100" dirty="0" smtClean="0">
                <a:solidFill>
                  <a:srgbClr val="808080"/>
                </a:solidFill>
                <a:latin typeface="Century Gothic" panose="020B0502020202020204" pitchFamily="34" charset="0"/>
                <a:cs typeface="Arial" pitchFamily="34" charset="0"/>
              </a:rPr>
              <a:t>Assorted </a:t>
            </a:r>
            <a:r>
              <a:rPr lang="en-US" altLang="en-US" sz="1100" dirty="0">
                <a:solidFill>
                  <a:srgbClr val="808080"/>
                </a:solidFill>
                <a:latin typeface="Century Gothic" panose="020B0502020202020204" pitchFamily="34" charset="0"/>
                <a:cs typeface="Arial" pitchFamily="34" charset="0"/>
              </a:rPr>
              <a:t>Freshly Baked </a:t>
            </a:r>
            <a:r>
              <a:rPr lang="en-US" altLang="en-US" sz="1100" dirty="0" smtClean="0">
                <a:solidFill>
                  <a:srgbClr val="808080"/>
                </a:solidFill>
                <a:latin typeface="Century Gothic" panose="020B0502020202020204" pitchFamily="34" charset="0"/>
                <a:cs typeface="Arial" pitchFamily="34" charset="0"/>
              </a:rPr>
              <a:t>Muffins &amp; Scones served </a:t>
            </a:r>
            <a:r>
              <a:rPr lang="en-US" altLang="en-US" sz="1100" dirty="0">
                <a:solidFill>
                  <a:srgbClr val="808080"/>
                </a:solidFill>
                <a:latin typeface="Century Gothic" panose="020B0502020202020204" pitchFamily="34" charset="0"/>
                <a:cs typeface="Arial" pitchFamily="34" charset="0"/>
              </a:rPr>
              <a:t>with Coffee and Tea, </a:t>
            </a:r>
            <a:r>
              <a:rPr lang="en-US" altLang="en-US" sz="1100" dirty="0" smtClean="0">
                <a:solidFill>
                  <a:srgbClr val="808080"/>
                </a:solidFill>
                <a:latin typeface="Century Gothic" panose="020B0502020202020204" pitchFamily="34" charset="0"/>
                <a:cs typeface="Arial" pitchFamily="34" charset="0"/>
              </a:rPr>
              <a:t>Butter</a:t>
            </a:r>
            <a:r>
              <a:rPr lang="en-US" altLang="en-US" sz="1100" dirty="0">
                <a:solidFill>
                  <a:srgbClr val="808080"/>
                </a:solidFill>
                <a:latin typeface="Century Gothic" panose="020B0502020202020204" pitchFamily="34" charset="0"/>
                <a:cs typeface="Arial" pitchFamily="34" charset="0"/>
              </a:rPr>
              <a:t> </a:t>
            </a:r>
            <a:r>
              <a:rPr lang="en-US" altLang="en-US" sz="1100" dirty="0" smtClean="0">
                <a:solidFill>
                  <a:srgbClr val="808080"/>
                </a:solidFill>
                <a:latin typeface="Century Gothic" panose="020B0502020202020204" pitchFamily="34" charset="0"/>
                <a:cs typeface="Arial" pitchFamily="34" charset="0"/>
              </a:rPr>
              <a:t>and  Preserves</a:t>
            </a:r>
            <a:endParaRPr lang="en-US" altLang="en-US" sz="1100"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endParaRPr lang="en-US" altLang="en-US" sz="1100" dirty="0" smtClean="0">
              <a:solidFill>
                <a:srgbClr val="808080"/>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smtClean="0">
                <a:solidFill>
                  <a:schemeClr val="bg1">
                    <a:lumMod val="50000"/>
                  </a:schemeClr>
                </a:solidFill>
                <a:latin typeface="Century Gothic" panose="020B0502020202020204" pitchFamily="34" charset="0"/>
                <a:cs typeface="Arial" pitchFamily="34" charset="0"/>
              </a:rPr>
              <a:t>Full </a:t>
            </a:r>
            <a:r>
              <a:rPr lang="en-US" altLang="en-US" sz="1100" b="1" dirty="0">
                <a:solidFill>
                  <a:schemeClr val="bg1">
                    <a:lumMod val="50000"/>
                  </a:schemeClr>
                </a:solidFill>
                <a:latin typeface="Century Gothic" panose="020B0502020202020204" pitchFamily="34" charset="0"/>
                <a:cs typeface="Arial" pitchFamily="34" charset="0"/>
              </a:rPr>
              <a:t>Breakfast -$</a:t>
            </a:r>
            <a:r>
              <a:rPr lang="en-US" altLang="en-US" sz="1100" b="1" dirty="0" smtClean="0">
                <a:solidFill>
                  <a:schemeClr val="bg1">
                    <a:lumMod val="50000"/>
                  </a:schemeClr>
                </a:solidFill>
                <a:latin typeface="Century Gothic" panose="020B0502020202020204" pitchFamily="34" charset="0"/>
                <a:cs typeface="Arial" pitchFamily="34" charset="0"/>
              </a:rPr>
              <a:t>11.50</a:t>
            </a:r>
            <a:endParaRPr lang="en-US" altLang="en-US" sz="1100" b="1" dirty="0">
              <a:solidFill>
                <a:schemeClr val="bg1">
                  <a:lumMod val="50000"/>
                </a:schemeClr>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dirty="0">
                <a:solidFill>
                  <a:schemeClr val="bg1">
                    <a:lumMod val="50000"/>
                  </a:schemeClr>
                </a:solidFill>
                <a:latin typeface="Century Gothic" panose="020B0502020202020204" pitchFamily="34" charset="0"/>
                <a:cs typeface="Arial" pitchFamily="34" charset="0"/>
              </a:rPr>
              <a:t>Scrambled Eggs, Sausage or Bacon, </a:t>
            </a:r>
            <a:r>
              <a:rPr lang="en-US" altLang="en-US" sz="1100" dirty="0" smtClean="0">
                <a:solidFill>
                  <a:schemeClr val="bg1">
                    <a:lumMod val="50000"/>
                  </a:schemeClr>
                </a:solidFill>
                <a:latin typeface="Century Gothic" panose="020B0502020202020204" pitchFamily="34" charset="0"/>
                <a:cs typeface="Arial" pitchFamily="34" charset="0"/>
              </a:rPr>
              <a:t>Hash Brown Potatoes, Muffins, </a:t>
            </a:r>
            <a:r>
              <a:rPr lang="en-US" altLang="en-US" sz="1100" dirty="0">
                <a:solidFill>
                  <a:schemeClr val="bg1">
                    <a:lumMod val="50000"/>
                  </a:schemeClr>
                </a:solidFill>
                <a:latin typeface="Century Gothic" panose="020B0502020202020204" pitchFamily="34" charset="0"/>
                <a:cs typeface="Arial" pitchFamily="34" charset="0"/>
              </a:rPr>
              <a:t>Fresh </a:t>
            </a:r>
            <a:r>
              <a:rPr lang="en-US" altLang="en-US" sz="1100" dirty="0" smtClean="0">
                <a:solidFill>
                  <a:schemeClr val="bg1">
                    <a:lumMod val="50000"/>
                  </a:schemeClr>
                </a:solidFill>
                <a:latin typeface="Century Gothic" panose="020B0502020202020204" pitchFamily="34" charset="0"/>
                <a:cs typeface="Arial" pitchFamily="34" charset="0"/>
              </a:rPr>
              <a:t>Fruit Platter, </a:t>
            </a:r>
            <a:r>
              <a:rPr lang="en-US" altLang="en-US" sz="1100" dirty="0">
                <a:solidFill>
                  <a:schemeClr val="bg1">
                    <a:lumMod val="50000"/>
                  </a:schemeClr>
                </a:solidFill>
                <a:latin typeface="Century Gothic" panose="020B0502020202020204" pitchFamily="34" charset="0"/>
                <a:cs typeface="Arial" pitchFamily="34" charset="0"/>
              </a:rPr>
              <a:t>Chilled Juices and Coffee and Tea.  Includes </a:t>
            </a:r>
            <a:r>
              <a:rPr lang="en-US" altLang="en-US" sz="1100" dirty="0" smtClean="0">
                <a:solidFill>
                  <a:schemeClr val="bg1">
                    <a:lumMod val="50000"/>
                  </a:schemeClr>
                </a:solidFill>
                <a:latin typeface="Century Gothic" panose="020B0502020202020204" pitchFamily="34" charset="0"/>
                <a:cs typeface="Arial" pitchFamily="34" charset="0"/>
              </a:rPr>
              <a:t>Butter and  Preserves</a:t>
            </a:r>
          </a:p>
          <a:p>
            <a:pPr lvl="0" defTabSz="914400" fontAlgn="base">
              <a:spcBef>
                <a:spcPct val="0"/>
              </a:spcBef>
              <a:spcAft>
                <a:spcPct val="0"/>
              </a:spcAft>
            </a:pPr>
            <a:endParaRPr lang="en-US" altLang="en-US" sz="1100" dirty="0">
              <a:solidFill>
                <a:schemeClr val="bg1">
                  <a:lumMod val="50000"/>
                </a:schemeClr>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a:solidFill>
                  <a:schemeClr val="bg1">
                    <a:lumMod val="50000"/>
                  </a:schemeClr>
                </a:solidFill>
                <a:latin typeface="Century Gothic" panose="020B0502020202020204" pitchFamily="34" charset="0"/>
                <a:cs typeface="Arial" pitchFamily="34" charset="0"/>
              </a:rPr>
              <a:t>Farmer’s Market - $</a:t>
            </a:r>
            <a:r>
              <a:rPr lang="en-US" altLang="en-US" sz="1100" b="1" dirty="0" smtClean="0">
                <a:solidFill>
                  <a:schemeClr val="bg1">
                    <a:lumMod val="50000"/>
                  </a:schemeClr>
                </a:solidFill>
                <a:latin typeface="Century Gothic" panose="020B0502020202020204" pitchFamily="34" charset="0"/>
                <a:cs typeface="Arial" pitchFamily="34" charset="0"/>
              </a:rPr>
              <a:t>8.80</a:t>
            </a:r>
            <a:endParaRPr lang="en-US" altLang="en-US" sz="1100" b="1" dirty="0">
              <a:solidFill>
                <a:schemeClr val="bg1">
                  <a:lumMod val="50000"/>
                </a:schemeClr>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dirty="0" smtClean="0">
                <a:solidFill>
                  <a:schemeClr val="bg1">
                    <a:lumMod val="50000"/>
                  </a:schemeClr>
                </a:solidFill>
                <a:latin typeface="Century Gothic" panose="020B0502020202020204" pitchFamily="34" charset="0"/>
                <a:cs typeface="Arial" pitchFamily="34" charset="0"/>
              </a:rPr>
              <a:t>Scrambled </a:t>
            </a:r>
            <a:r>
              <a:rPr lang="en-US" altLang="en-US" sz="1100" dirty="0">
                <a:solidFill>
                  <a:schemeClr val="bg1">
                    <a:lumMod val="50000"/>
                  </a:schemeClr>
                </a:solidFill>
                <a:latin typeface="Century Gothic" panose="020B0502020202020204" pitchFamily="34" charset="0"/>
                <a:cs typeface="Arial" pitchFamily="34" charset="0"/>
              </a:rPr>
              <a:t>Eggs, Sausage </a:t>
            </a:r>
            <a:r>
              <a:rPr lang="en-US" altLang="en-US" sz="1100" dirty="0" smtClean="0">
                <a:solidFill>
                  <a:schemeClr val="bg1">
                    <a:lumMod val="50000"/>
                  </a:schemeClr>
                </a:solidFill>
                <a:latin typeface="Century Gothic" panose="020B0502020202020204" pitchFamily="34" charset="0"/>
                <a:cs typeface="Arial" pitchFamily="34" charset="0"/>
              </a:rPr>
              <a:t>or </a:t>
            </a:r>
            <a:r>
              <a:rPr lang="en-US" altLang="en-US" sz="1100" dirty="0">
                <a:solidFill>
                  <a:schemeClr val="bg1">
                    <a:lumMod val="50000"/>
                  </a:schemeClr>
                </a:solidFill>
                <a:latin typeface="Century Gothic" panose="020B0502020202020204" pitchFamily="34" charset="0"/>
                <a:cs typeface="Arial" pitchFamily="34" charset="0"/>
              </a:rPr>
              <a:t>Bacon, Hash </a:t>
            </a:r>
            <a:r>
              <a:rPr lang="en-US" altLang="en-US" sz="1100" dirty="0" smtClean="0">
                <a:solidFill>
                  <a:schemeClr val="bg1">
                    <a:lumMod val="50000"/>
                  </a:schemeClr>
                </a:solidFill>
                <a:latin typeface="Century Gothic" panose="020B0502020202020204" pitchFamily="34" charset="0"/>
                <a:cs typeface="Arial" pitchFamily="34" charset="0"/>
              </a:rPr>
              <a:t>Brown Potatoes, Muffins, Chilled Juices, </a:t>
            </a:r>
            <a:r>
              <a:rPr lang="en-US" altLang="en-US" sz="1100" dirty="0">
                <a:solidFill>
                  <a:schemeClr val="bg1">
                    <a:lumMod val="50000"/>
                  </a:schemeClr>
                </a:solidFill>
                <a:latin typeface="Century Gothic" panose="020B0502020202020204" pitchFamily="34" charset="0"/>
                <a:cs typeface="Arial" pitchFamily="34" charset="0"/>
              </a:rPr>
              <a:t>Coffee and Tea.  Butter, </a:t>
            </a:r>
            <a:r>
              <a:rPr lang="en-US" altLang="en-US" sz="1100" dirty="0" smtClean="0">
                <a:solidFill>
                  <a:schemeClr val="bg1">
                    <a:lumMod val="50000"/>
                  </a:schemeClr>
                </a:solidFill>
                <a:latin typeface="Century Gothic" panose="020B0502020202020204" pitchFamily="34" charset="0"/>
                <a:cs typeface="Arial" pitchFamily="34" charset="0"/>
              </a:rPr>
              <a:t> </a:t>
            </a:r>
            <a:r>
              <a:rPr lang="en-US" altLang="en-US" sz="1100" dirty="0">
                <a:solidFill>
                  <a:schemeClr val="bg1">
                    <a:lumMod val="50000"/>
                  </a:schemeClr>
                </a:solidFill>
                <a:latin typeface="Century Gothic" panose="020B0502020202020204" pitchFamily="34" charset="0"/>
                <a:cs typeface="Arial" pitchFamily="34" charset="0"/>
              </a:rPr>
              <a:t>and </a:t>
            </a:r>
            <a:r>
              <a:rPr lang="en-US" altLang="en-US" sz="1100" dirty="0" smtClean="0">
                <a:solidFill>
                  <a:schemeClr val="bg1">
                    <a:lumMod val="50000"/>
                  </a:schemeClr>
                </a:solidFill>
                <a:latin typeface="Century Gothic" panose="020B0502020202020204" pitchFamily="34" charset="0"/>
                <a:cs typeface="Arial" pitchFamily="34" charset="0"/>
              </a:rPr>
              <a:t>Preserves included</a:t>
            </a:r>
            <a:r>
              <a:rPr lang="en-US" altLang="en-US" sz="1100" dirty="0">
                <a:solidFill>
                  <a:schemeClr val="bg1">
                    <a:lumMod val="50000"/>
                  </a:schemeClr>
                </a:solidFill>
                <a:latin typeface="Century Gothic" panose="020B0502020202020204" pitchFamily="34" charset="0"/>
                <a:cs typeface="Arial" pitchFamily="34" charset="0"/>
              </a:rPr>
              <a:t>.</a:t>
            </a:r>
          </a:p>
          <a:p>
            <a:pPr lvl="0" defTabSz="914400" fontAlgn="base">
              <a:spcBef>
                <a:spcPct val="0"/>
              </a:spcBef>
              <a:spcAft>
                <a:spcPct val="0"/>
              </a:spcAft>
            </a:pPr>
            <a:endParaRPr lang="en-US" altLang="en-US" sz="1100" dirty="0">
              <a:solidFill>
                <a:schemeClr val="bg1">
                  <a:lumMod val="50000"/>
                </a:schemeClr>
              </a:solidFill>
              <a:latin typeface="Century Gothic" panose="020B0502020202020204" pitchFamily="34" charset="0"/>
              <a:cs typeface="Arial" pitchFamily="34" charset="0"/>
            </a:endParaRPr>
          </a:p>
          <a:p>
            <a:pPr lvl="0" defTabSz="914400" fontAlgn="base">
              <a:spcBef>
                <a:spcPct val="0"/>
              </a:spcBef>
              <a:spcAft>
                <a:spcPct val="0"/>
              </a:spcAft>
            </a:pPr>
            <a:r>
              <a:rPr lang="en-US" altLang="en-US" sz="1100" b="1" dirty="0">
                <a:solidFill>
                  <a:schemeClr val="bg1">
                    <a:lumMod val="50000"/>
                  </a:schemeClr>
                </a:solidFill>
                <a:latin typeface="Century Gothic" panose="020B0502020202020204" pitchFamily="34" charset="0"/>
                <a:cs typeface="Arial" pitchFamily="34" charset="0"/>
              </a:rPr>
              <a:t>Breakfast Burrito – </a:t>
            </a:r>
            <a:r>
              <a:rPr lang="en-US" altLang="en-US" sz="1100" b="1" dirty="0" smtClean="0">
                <a:solidFill>
                  <a:schemeClr val="bg1">
                    <a:lumMod val="50000"/>
                  </a:schemeClr>
                </a:solidFill>
                <a:latin typeface="Century Gothic" panose="020B0502020202020204" pitchFamily="34" charset="0"/>
                <a:cs typeface="Arial" pitchFamily="34" charset="0"/>
              </a:rPr>
              <a:t>$4.00</a:t>
            </a:r>
            <a:endParaRPr lang="en-US" altLang="en-US" sz="1100" b="1" dirty="0">
              <a:solidFill>
                <a:schemeClr val="bg1">
                  <a:lumMod val="50000"/>
                </a:schemeClr>
              </a:solidFill>
              <a:latin typeface="Century Gothic" panose="020B0502020202020204" pitchFamily="34" charset="0"/>
              <a:cs typeface="Arial" pitchFamily="34" charset="0"/>
            </a:endParaRPr>
          </a:p>
          <a:p>
            <a:pPr lvl="0" defTabSz="914400" fontAlgn="base">
              <a:spcBef>
                <a:spcPct val="0"/>
              </a:spcBef>
              <a:spcAft>
                <a:spcPct val="0"/>
              </a:spcAft>
              <a:buSzPts val="1000"/>
              <a:buFont typeface="Symbol" pitchFamily="18" charset="2"/>
              <a:buChar char="·"/>
            </a:pPr>
            <a:r>
              <a:rPr lang="en-US" altLang="en-US" sz="1100" dirty="0">
                <a:solidFill>
                  <a:schemeClr val="bg1">
                    <a:lumMod val="50000"/>
                  </a:schemeClr>
                </a:solidFill>
                <a:latin typeface="Century Gothic" panose="020B0502020202020204" pitchFamily="34" charset="0"/>
                <a:cs typeface="Arial" pitchFamily="34" charset="0"/>
              </a:rPr>
              <a:t>Scrambles Eggs, Bacon, Hash browns and Cheese. </a:t>
            </a:r>
          </a:p>
          <a:p>
            <a:pPr lvl="0" defTabSz="914400" fontAlgn="base">
              <a:spcBef>
                <a:spcPct val="0"/>
              </a:spcBef>
              <a:spcAft>
                <a:spcPct val="0"/>
              </a:spcAft>
              <a:buSzPts val="1000"/>
              <a:buFont typeface="Symbol" pitchFamily="18" charset="2"/>
              <a:buChar char="·"/>
            </a:pPr>
            <a:r>
              <a:rPr lang="en-US" altLang="en-US" sz="1100" dirty="0">
                <a:solidFill>
                  <a:schemeClr val="bg1">
                    <a:lumMod val="50000"/>
                  </a:schemeClr>
                </a:solidFill>
                <a:latin typeface="Century Gothic" panose="020B0502020202020204" pitchFamily="34" charset="0"/>
                <a:cs typeface="Arial" pitchFamily="34" charset="0"/>
              </a:rPr>
              <a:t>Scrambled Eggs, Sausage, Hash Browns and Cheese.</a:t>
            </a:r>
          </a:p>
          <a:p>
            <a:pPr lvl="0" defTabSz="914400" fontAlgn="base">
              <a:spcBef>
                <a:spcPct val="0"/>
              </a:spcBef>
              <a:spcAft>
                <a:spcPct val="0"/>
              </a:spcAft>
              <a:buSzPts val="1000"/>
              <a:buFont typeface="Symbol" pitchFamily="18" charset="2"/>
              <a:buChar char="·"/>
            </a:pPr>
            <a:r>
              <a:rPr lang="en-US" altLang="en-US" sz="1100" dirty="0">
                <a:solidFill>
                  <a:schemeClr val="bg1">
                    <a:lumMod val="50000"/>
                  </a:schemeClr>
                </a:solidFill>
                <a:latin typeface="Century Gothic" panose="020B0502020202020204" pitchFamily="34" charset="0"/>
                <a:cs typeface="Arial" pitchFamily="34" charset="0"/>
              </a:rPr>
              <a:t>Scrambled Eggs, Hash Brown and Cheese</a:t>
            </a:r>
            <a:r>
              <a:rPr lang="en-US" altLang="en-US" sz="1100" dirty="0" smtClean="0">
                <a:solidFill>
                  <a:schemeClr val="bg1">
                    <a:lumMod val="50000"/>
                  </a:schemeClr>
                </a:solidFill>
                <a:latin typeface="Century Gothic" panose="020B0502020202020204" pitchFamily="34" charset="0"/>
                <a:cs typeface="Arial" pitchFamily="34" charset="0"/>
              </a:rPr>
              <a:t>.</a:t>
            </a:r>
          </a:p>
          <a:p>
            <a:pPr lvl="0" defTabSz="914400" fontAlgn="base">
              <a:spcBef>
                <a:spcPct val="0"/>
              </a:spcBef>
              <a:spcAft>
                <a:spcPct val="0"/>
              </a:spcAft>
              <a:buSzPts val="1000"/>
              <a:buFont typeface="Symbol" pitchFamily="18" charset="2"/>
              <a:buChar char="·"/>
            </a:pPr>
            <a:endParaRPr lang="en-US" altLang="en-US" sz="1100" dirty="0">
              <a:solidFill>
                <a:srgbClr val="808080"/>
              </a:solidFill>
              <a:latin typeface="Century Gothic" panose="020B0502020202020204" pitchFamily="34" charset="0"/>
              <a:cs typeface="Arial" pitchFamily="34" charset="0"/>
            </a:endParaRPr>
          </a:p>
          <a:p>
            <a:pPr lvl="0" defTabSz="914400" fontAlgn="base">
              <a:spcBef>
                <a:spcPct val="0"/>
              </a:spcBef>
              <a:spcAft>
                <a:spcPct val="0"/>
              </a:spcAft>
              <a:buSzPts val="1000"/>
            </a:pPr>
            <a:endParaRPr lang="en-US" altLang="en-US" sz="1100" dirty="0">
              <a:solidFill>
                <a:srgbClr val="80808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244604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1117838"/>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21" name="Rectangle 20"/>
          <p:cNvSpPr/>
          <p:nvPr/>
        </p:nvSpPr>
        <p:spPr>
          <a:xfrm>
            <a:off x="3375467" y="539663"/>
            <a:ext cx="2845616" cy="492424"/>
          </a:xfrm>
          <a:prstGeom prst="rect">
            <a:avLst/>
          </a:prstGeom>
        </p:spPr>
        <p:txBody>
          <a:bodyPr wrap="none" lIns="91423" tIns="45711" rIns="91423" bIns="45711">
            <a:spAutoFit/>
          </a:bodyPr>
          <a:lstStyle/>
          <a:p>
            <a:pPr eaLnBrk="0" hangingPunct="0"/>
            <a:r>
              <a:rPr lang="en-US" altLang="en-US" sz="2600" b="1" cap="all" dirty="0" smtClean="0">
                <a:solidFill>
                  <a:schemeClr val="bg1">
                    <a:lumMod val="65000"/>
                  </a:schemeClr>
                </a:solidFill>
                <a:latin typeface="Century Gothic" panose="020B0502020202020204" pitchFamily="34" charset="0"/>
                <a:cs typeface="Corbel"/>
              </a:rPr>
              <a:t>Start your day</a:t>
            </a:r>
            <a:endParaRPr lang="en-US" altLang="en-US" sz="2600" b="1" cap="all" dirty="0">
              <a:solidFill>
                <a:schemeClr val="bg1">
                  <a:lumMod val="65000"/>
                </a:schemeClr>
              </a:solidFill>
              <a:latin typeface="Century Gothic" panose="020B0502020202020204" pitchFamily="34" charset="0"/>
              <a:cs typeface="Corbel"/>
            </a:endParaRPr>
          </a:p>
        </p:txBody>
      </p:sp>
      <p:sp>
        <p:nvSpPr>
          <p:cNvPr id="5" name="TextBox 9"/>
          <p:cNvSpPr txBox="1">
            <a:spLocks noChangeArrowheads="1"/>
          </p:cNvSpPr>
          <p:nvPr>
            <p:custDataLst>
              <p:tags r:id="rId1"/>
            </p:custDataLst>
          </p:nvPr>
        </p:nvSpPr>
        <p:spPr bwMode="auto">
          <a:xfrm>
            <a:off x="3185554" y="1235127"/>
            <a:ext cx="4147203" cy="681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8" tIns="45699" rIns="91398" bIns="45699">
            <a:spAutoFit/>
          </a:bodyPr>
          <a:lstStyle>
            <a:lvl1pPr eaLnBrk="0" hangingPunct="0">
              <a:spcBef>
                <a:spcPct val="20000"/>
              </a:spcBef>
              <a:buFont typeface="Arial" pitchFamily="34" charset="0"/>
              <a:buChar char="•"/>
              <a:defRPr sz="3500">
                <a:solidFill>
                  <a:schemeClr val="tx1"/>
                </a:solidFill>
                <a:latin typeface="Calibri" pitchFamily="34" charset="0"/>
              </a:defRPr>
            </a:lvl1pPr>
            <a:lvl2pPr marL="742950" indent="-285750" eaLnBrk="0" hangingPunct="0">
              <a:spcBef>
                <a:spcPct val="20000"/>
              </a:spcBef>
              <a:buFont typeface="Arial" pitchFamily="34" charset="0"/>
              <a:buChar char="–"/>
              <a:defRPr sz="3200">
                <a:solidFill>
                  <a:schemeClr val="tx1"/>
                </a:solidFill>
                <a:latin typeface="Calibri" pitchFamily="34" charset="0"/>
              </a:defRPr>
            </a:lvl2pPr>
            <a:lvl3pPr marL="1143000" indent="-228600" eaLnBrk="0" hangingPunct="0">
              <a:spcBef>
                <a:spcPct val="20000"/>
              </a:spcBef>
              <a:buFont typeface="Arial" pitchFamily="34" charset="0"/>
              <a:buChar char="•"/>
              <a:defRPr sz="2700">
                <a:solidFill>
                  <a:schemeClr val="tx1"/>
                </a:solidFill>
                <a:latin typeface="Calibri" pitchFamily="34" charset="0"/>
              </a:defRPr>
            </a:lvl3pPr>
            <a:lvl4pPr marL="1600200" indent="-228600" eaLnBrk="0" hangingPunct="0">
              <a:spcBef>
                <a:spcPct val="20000"/>
              </a:spcBef>
              <a:buFont typeface="Arial" pitchFamily="34" charset="0"/>
              <a:buChar char="–"/>
              <a:defRPr sz="2200">
                <a:solidFill>
                  <a:schemeClr val="tx1"/>
                </a:solidFill>
                <a:latin typeface="Calibri" pitchFamily="34" charset="0"/>
              </a:defRPr>
            </a:lvl4pPr>
            <a:lvl5pPr marL="2057400" indent="-228600" eaLnBrk="0" hangingPunct="0">
              <a:spcBef>
                <a:spcPct val="20000"/>
              </a:spcBef>
              <a:buFont typeface="Arial" pitchFamily="34" charset="0"/>
              <a:buChar char="»"/>
              <a:defRPr sz="2200">
                <a:solidFill>
                  <a:schemeClr val="tx1"/>
                </a:solidFill>
                <a:latin typeface="Calibri" pitchFamily="34" charset="0"/>
              </a:defRPr>
            </a:lvl5pPr>
            <a:lvl6pPr marL="25146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6pPr>
            <a:lvl7pPr marL="29718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7pPr>
            <a:lvl8pPr marL="34290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8pPr>
            <a:lvl9pPr marL="3886200" indent="-228600" defTabSz="1016000" eaLnBrk="0" fontAlgn="base" hangingPunct="0">
              <a:spcBef>
                <a:spcPct val="20000"/>
              </a:spcBef>
              <a:spcAft>
                <a:spcPct val="0"/>
              </a:spcAft>
              <a:buFont typeface="Arial" pitchFamily="34" charset="0"/>
              <a:buChar char="»"/>
              <a:defRPr sz="2200">
                <a:solidFill>
                  <a:schemeClr val="tx1"/>
                </a:solidFill>
                <a:latin typeface="Calibri" pitchFamily="34" charset="0"/>
              </a:defRPr>
            </a:lvl9pPr>
          </a:lstStyle>
          <a:p>
            <a:pPr eaLnBrk="1" fontAlgn="t" hangingPunct="1">
              <a:spcBef>
                <a:spcPct val="0"/>
              </a:spcBef>
              <a:buFontTx/>
              <a:buNone/>
              <a:defRPr/>
            </a:pPr>
            <a:r>
              <a:rPr lang="en-CA" altLang="fr-FR" sz="1400" b="1" dirty="0" smtClean="0">
                <a:solidFill>
                  <a:schemeClr val="bg1">
                    <a:lumMod val="50000"/>
                  </a:schemeClr>
                </a:solidFill>
                <a:latin typeface="Century Gothic" panose="020B0502020202020204" pitchFamily="34" charset="0"/>
                <a:cs typeface="Century Gothic"/>
              </a:rPr>
              <a:t>BREAKFAST à la carte, coffee break</a:t>
            </a:r>
          </a:p>
          <a:p>
            <a:pPr eaLnBrk="1" fontAlgn="t" hangingPunct="1">
              <a:lnSpc>
                <a:spcPct val="107000"/>
              </a:lnSpc>
              <a:spcBef>
                <a:spcPts val="0"/>
              </a:spcBef>
              <a:buNone/>
              <a:tabLst>
                <a:tab pos="3429000" algn="l"/>
                <a:tab pos="5775325" algn="l"/>
              </a:tabLst>
              <a:defRPr/>
            </a:pPr>
            <a:endParaRPr lang="en-CA" sz="1000" b="1" dirty="0" smtClean="0">
              <a:solidFill>
                <a:schemeClr val="bg1">
                  <a:lumMod val="50000"/>
                </a:schemeClr>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Fruit Parfait - </a:t>
            </a:r>
            <a:r>
              <a:rPr lang="en-CA" sz="1100" b="1" dirty="0" smtClean="0">
                <a:solidFill>
                  <a:srgbClr val="7F7F7F"/>
                </a:solidFill>
                <a:latin typeface="Century Gothic" panose="020B0502020202020204" pitchFamily="34" charset="0"/>
                <a:cs typeface="Century Gothic"/>
              </a:rPr>
              <a:t>$3.50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Seasonal fresh fruit served in individual parfait cups.</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Fresh Fruit Kabob - </a:t>
            </a:r>
            <a:r>
              <a:rPr lang="en-CA" sz="1100" b="1" dirty="0" smtClean="0">
                <a:solidFill>
                  <a:srgbClr val="7F7F7F"/>
                </a:solidFill>
                <a:latin typeface="Century Gothic" panose="020B0502020202020204" pitchFamily="34" charset="0"/>
                <a:cs typeface="Century Gothic"/>
              </a:rPr>
              <a:t>$3.00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A light and refreshing melange of seasonal fruit served with a light yogurt dip.</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Yogurt and Berries - </a:t>
            </a:r>
            <a:r>
              <a:rPr lang="en-CA" sz="1100" b="1" dirty="0" smtClean="0">
                <a:solidFill>
                  <a:srgbClr val="7F7F7F"/>
                </a:solidFill>
                <a:latin typeface="Century Gothic" panose="020B0502020202020204" pitchFamily="34" charset="0"/>
                <a:cs typeface="Century Gothic"/>
              </a:rPr>
              <a:t>$3.10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Layers of creamy yogurt and seasonal berries served in individual parfait cups.</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Breakfast Yogurt Parfait - </a:t>
            </a:r>
            <a:r>
              <a:rPr lang="en-CA" sz="1100" b="1" dirty="0" smtClean="0">
                <a:solidFill>
                  <a:srgbClr val="7F7F7F"/>
                </a:solidFill>
                <a:latin typeface="Century Gothic" panose="020B0502020202020204" pitchFamily="34" charset="0"/>
                <a:cs typeface="Century Gothic"/>
              </a:rPr>
              <a:t>$3.60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Vanilla yogurt and wholesome granola topped with fresh fruit and served in individual parfait cups</a:t>
            </a:r>
            <a:r>
              <a:rPr lang="en-CA" sz="1100" b="1" dirty="0" smtClean="0">
                <a:solidFill>
                  <a:srgbClr val="7F7F7F"/>
                </a:solidFill>
                <a:latin typeface="Century Gothic" panose="020B0502020202020204" pitchFamily="34" charset="0"/>
                <a:cs typeface="Century Gothic"/>
              </a:rPr>
              <a:t>.</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smtClean="0">
                <a:solidFill>
                  <a:srgbClr val="7F7F7F"/>
                </a:solidFill>
                <a:latin typeface="Century Gothic" panose="020B0502020202020204" pitchFamily="34" charset="0"/>
                <a:cs typeface="Century Gothic"/>
              </a:rPr>
              <a:t>Mixed Berry and Yogurt Overnight Oat Parfait -$3.10</a:t>
            </a:r>
          </a:p>
          <a:p>
            <a:pPr eaLnBrk="1" fontAlgn="t" hangingPunct="1">
              <a:lnSpc>
                <a:spcPct val="107000"/>
              </a:lnSpc>
              <a:spcBef>
                <a:spcPts val="0"/>
              </a:spcBef>
              <a:buNone/>
              <a:tabLst>
                <a:tab pos="3429000" algn="l"/>
                <a:tab pos="5775325" algn="l"/>
              </a:tabLst>
              <a:defRPr/>
            </a:pPr>
            <a:r>
              <a:rPr lang="en-CA" sz="1100" b="1" dirty="0" smtClean="0">
                <a:solidFill>
                  <a:srgbClr val="7F7F7F"/>
                </a:solidFill>
                <a:latin typeface="Century Gothic" panose="020B0502020202020204" pitchFamily="34" charset="0"/>
                <a:cs typeface="Century Gothic"/>
              </a:rPr>
              <a:t>Overnight oats, Greek yogurt and mixed berries served in individual parfait cups.</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smtClean="0">
                <a:solidFill>
                  <a:srgbClr val="7F7F7F"/>
                </a:solidFill>
                <a:latin typeface="Century Gothic" panose="020B0502020202020204" pitchFamily="34" charset="0"/>
                <a:cs typeface="Century Gothic"/>
              </a:rPr>
              <a:t>Muffins </a:t>
            </a:r>
            <a:r>
              <a:rPr lang="en-CA" sz="1100" b="1" dirty="0">
                <a:solidFill>
                  <a:srgbClr val="7F7F7F"/>
                </a:solidFill>
                <a:latin typeface="Century Gothic" panose="020B0502020202020204" pitchFamily="34" charset="0"/>
                <a:cs typeface="Century Gothic"/>
              </a:rPr>
              <a:t>- </a:t>
            </a:r>
            <a:r>
              <a:rPr lang="en-CA" sz="1100" b="1" dirty="0" smtClean="0">
                <a:solidFill>
                  <a:srgbClr val="7F7F7F"/>
                </a:solidFill>
                <a:latin typeface="Century Gothic" panose="020B0502020202020204" pitchFamily="34" charset="0"/>
                <a:cs typeface="Century Gothic"/>
              </a:rPr>
              <a:t>$1.50 </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Freshly baked muffins served with butter.</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Mini Muffins - $</a:t>
            </a:r>
            <a:r>
              <a:rPr lang="en-CA" sz="1100" b="1" dirty="0" smtClean="0">
                <a:solidFill>
                  <a:srgbClr val="7F7F7F"/>
                </a:solidFill>
                <a:latin typeface="Century Gothic" panose="020B0502020202020204" pitchFamily="34" charset="0"/>
                <a:cs typeface="Century Gothic"/>
              </a:rPr>
              <a:t>1.50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A selection of freshly baked mini muffins served with butter. 2 pieces per person.</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Blueberry Scones - $</a:t>
            </a:r>
            <a:r>
              <a:rPr lang="en-CA" sz="1100" b="1" dirty="0" smtClean="0">
                <a:solidFill>
                  <a:srgbClr val="7F7F7F"/>
                </a:solidFill>
                <a:latin typeface="Century Gothic" panose="020B0502020202020204" pitchFamily="34" charset="0"/>
                <a:cs typeface="Century Gothic"/>
              </a:rPr>
              <a:t>1.50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A favourite among staff and faculty</a:t>
            </a:r>
            <a:r>
              <a:rPr lang="en-CA" sz="1100" b="1" dirty="0" smtClean="0">
                <a:solidFill>
                  <a:srgbClr val="7F7F7F"/>
                </a:solidFill>
                <a:latin typeface="Century Gothic" panose="020B0502020202020204" pitchFamily="34" charset="0"/>
                <a:cs typeface="Century Gothic"/>
              </a:rPr>
              <a:t>!</a:t>
            </a: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smtClean="0">
                <a:solidFill>
                  <a:srgbClr val="7F7F7F"/>
                </a:solidFill>
                <a:latin typeface="Century Gothic" panose="020B0502020202020204" pitchFamily="34" charset="0"/>
                <a:cs typeface="Century Gothic"/>
              </a:rPr>
              <a:t>Cinnamon Rolls - $1.50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Continental - </a:t>
            </a:r>
            <a:r>
              <a:rPr lang="en-CA" sz="1100" b="1" dirty="0" smtClean="0">
                <a:solidFill>
                  <a:srgbClr val="7F7F7F"/>
                </a:solidFill>
                <a:latin typeface="Century Gothic" panose="020B0502020202020204" pitchFamily="34" charset="0"/>
                <a:cs typeface="Century Gothic"/>
              </a:rPr>
              <a:t>$2.50</a:t>
            </a:r>
            <a:endParaRPr lang="en-CA" sz="1100" b="1" dirty="0">
              <a:solidFill>
                <a:srgbClr val="7F7F7F"/>
              </a:solidFill>
              <a:latin typeface="Century Gothic" panose="020B0502020202020204" pitchFamily="34" charset="0"/>
              <a:cs typeface="Century Gothic"/>
            </a:endParaRPr>
          </a:p>
          <a:p>
            <a:pPr eaLnBrk="1" fontAlgn="t" hangingPunct="1">
              <a:lnSpc>
                <a:spcPct val="107000"/>
              </a:lnSpc>
              <a:spcBef>
                <a:spcPts val="0"/>
              </a:spcBef>
              <a:buNone/>
              <a:tabLst>
                <a:tab pos="3429000" algn="l"/>
                <a:tab pos="5775325" algn="l"/>
              </a:tabLst>
              <a:defRPr/>
            </a:pPr>
            <a:r>
              <a:rPr lang="en-CA" sz="1100" b="1" dirty="0">
                <a:solidFill>
                  <a:srgbClr val="7F7F7F"/>
                </a:solidFill>
                <a:latin typeface="Century Gothic" panose="020B0502020202020204" pitchFamily="34" charset="0"/>
                <a:cs typeface="Century Gothic"/>
              </a:rPr>
              <a:t>An assortment of freshly baked breakfast </a:t>
            </a:r>
            <a:r>
              <a:rPr lang="en-CA" sz="1100" b="1" dirty="0" smtClean="0">
                <a:solidFill>
                  <a:srgbClr val="7F7F7F"/>
                </a:solidFill>
                <a:latin typeface="Century Gothic" panose="020B0502020202020204" pitchFamily="34" charset="0"/>
                <a:cs typeface="Century Gothic"/>
              </a:rPr>
              <a:t>breads, </a:t>
            </a:r>
            <a:r>
              <a:rPr lang="en-CA" sz="1100" b="1" dirty="0">
                <a:solidFill>
                  <a:srgbClr val="7F7F7F"/>
                </a:solidFill>
                <a:latin typeface="Century Gothic" panose="020B0502020202020204" pitchFamily="34" charset="0"/>
                <a:cs typeface="Century Gothic"/>
              </a:rPr>
              <a:t>tea biscuits, all butter croissants, cinnamon buns, and muffins all served with </a:t>
            </a:r>
            <a:r>
              <a:rPr lang="en-CA" sz="1100" b="1" dirty="0" smtClean="0">
                <a:solidFill>
                  <a:srgbClr val="7F7F7F"/>
                </a:solidFill>
                <a:latin typeface="Century Gothic" panose="020B0502020202020204" pitchFamily="34" charset="0"/>
                <a:cs typeface="Century Gothic"/>
              </a:rPr>
              <a:t>butter and preserves.</a:t>
            </a:r>
            <a:endParaRPr lang="en-CA" sz="1100" b="1" dirty="0">
              <a:solidFill>
                <a:srgbClr val="7F7F7F"/>
              </a:solidFill>
              <a:latin typeface="Century Gothic" panose="020B0502020202020204" pitchFamily="34" charset="0"/>
              <a:cs typeface="Century Gothic"/>
            </a:endParaRPr>
          </a:p>
        </p:txBody>
      </p:sp>
    </p:spTree>
    <p:extLst>
      <p:ext uri="{BB962C8B-B14F-4D97-AF65-F5344CB8AC3E}">
        <p14:creationId xmlns:p14="http://schemas.microsoft.com/office/powerpoint/2010/main" val="2384871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607154"/>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6" name="Rectangle 5"/>
          <p:cNvSpPr/>
          <p:nvPr>
            <p:custDataLst>
              <p:tags r:id="rId1"/>
            </p:custDataLst>
          </p:nvPr>
        </p:nvSpPr>
        <p:spPr>
          <a:xfrm>
            <a:off x="3185554" y="148804"/>
            <a:ext cx="4323585"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Sandwiches and wraps</a:t>
            </a:r>
            <a:endParaRPr lang="en-US" sz="2600" cap="all" dirty="0">
              <a:solidFill>
                <a:schemeClr val="bg1">
                  <a:lumMod val="65000"/>
                </a:schemeClr>
              </a:solidFill>
              <a:latin typeface="Century Gothic" panose="020B0502020202020204" pitchFamily="34" charset="0"/>
              <a:cs typeface="Corbel"/>
            </a:endParaRPr>
          </a:p>
        </p:txBody>
      </p:sp>
      <p:sp>
        <p:nvSpPr>
          <p:cNvPr id="8" name="Rectangle 7"/>
          <p:cNvSpPr/>
          <p:nvPr>
            <p:custDataLst>
              <p:tags r:id="rId2"/>
            </p:custDataLst>
          </p:nvPr>
        </p:nvSpPr>
        <p:spPr>
          <a:xfrm>
            <a:off x="3185554" y="931503"/>
            <a:ext cx="4431614" cy="8294578"/>
          </a:xfrm>
          <a:prstGeom prst="rect">
            <a:avLst/>
          </a:prstGeom>
        </p:spPr>
        <p:txBody>
          <a:bodyPr wrap="square">
            <a:spAutoFit/>
          </a:bodyPr>
          <a:lstStyle/>
          <a:p>
            <a:pPr>
              <a:spcBef>
                <a:spcPct val="0"/>
              </a:spcBef>
            </a:pPr>
            <a:r>
              <a:rPr lang="en-CA" altLang="en-US" sz="1100" b="1" dirty="0">
                <a:solidFill>
                  <a:schemeClr val="bg1">
                    <a:lumMod val="50000"/>
                  </a:schemeClr>
                </a:solidFill>
                <a:latin typeface="Century Gothic"/>
                <a:cs typeface="HelveticaNeue-Condensed"/>
              </a:rPr>
              <a:t>The Traditional </a:t>
            </a:r>
            <a:r>
              <a:rPr lang="en-CA" altLang="en-US" sz="1100" b="1" dirty="0" smtClean="0">
                <a:solidFill>
                  <a:schemeClr val="bg1">
                    <a:lumMod val="50000"/>
                  </a:schemeClr>
                </a:solidFill>
                <a:latin typeface="Century Gothic"/>
                <a:cs typeface="HelveticaNeue-Condensed"/>
              </a:rPr>
              <a:t>Style</a:t>
            </a:r>
            <a:endParaRPr lang="en-CA" altLang="en-US" sz="1100" b="1" dirty="0">
              <a:solidFill>
                <a:schemeClr val="bg1">
                  <a:lumMod val="50000"/>
                </a:schemeClr>
              </a:solidFill>
              <a:latin typeface="Century Gothic"/>
              <a:cs typeface="HelveticaNeue-Condensed"/>
            </a:endParaRPr>
          </a:p>
          <a:p>
            <a:pPr>
              <a:spcBef>
                <a:spcPct val="0"/>
              </a:spcBef>
            </a:pPr>
            <a:r>
              <a:rPr lang="en-CA" altLang="en-US" sz="1100" b="1" dirty="0">
                <a:solidFill>
                  <a:schemeClr val="bg1">
                    <a:lumMod val="50000"/>
                  </a:schemeClr>
                </a:solidFill>
                <a:latin typeface="Century Gothic"/>
                <a:cs typeface="HelveticaNeue-Condensed"/>
              </a:rPr>
              <a:t>A La Carte $5.25</a:t>
            </a:r>
          </a:p>
          <a:p>
            <a:pPr>
              <a:spcBef>
                <a:spcPct val="0"/>
              </a:spcBef>
            </a:pPr>
            <a:r>
              <a:rPr lang="en-CA" altLang="en-US" sz="1100" b="1" dirty="0">
                <a:solidFill>
                  <a:schemeClr val="bg1">
                    <a:lumMod val="50000"/>
                  </a:schemeClr>
                </a:solidFill>
                <a:latin typeface="Century Gothic"/>
                <a:cs typeface="HelveticaNeue-Condensed"/>
              </a:rPr>
              <a:t>A selection of Albacore Tuna, T</a:t>
            </a:r>
            <a:r>
              <a:rPr lang="en-CA" altLang="en-US" sz="1100" b="1" dirty="0" smtClean="0">
                <a:solidFill>
                  <a:schemeClr val="bg1">
                    <a:lumMod val="50000"/>
                  </a:schemeClr>
                </a:solidFill>
                <a:latin typeface="Century Gothic"/>
                <a:cs typeface="HelveticaNeue-Condensed"/>
              </a:rPr>
              <a:t>urkey, </a:t>
            </a:r>
            <a:r>
              <a:rPr lang="en-CA" altLang="en-US" sz="1100" b="1" dirty="0">
                <a:solidFill>
                  <a:schemeClr val="bg1">
                    <a:lumMod val="50000"/>
                  </a:schemeClr>
                </a:solidFill>
                <a:latin typeface="Century Gothic"/>
                <a:cs typeface="HelveticaNeue-Condensed"/>
              </a:rPr>
              <a:t>Egg Salad, Black Forest Ham, Roast Beef and Canadian Cheddar on Fresh Whole </a:t>
            </a:r>
            <a:r>
              <a:rPr lang="en-CA" altLang="en-US" sz="1100" b="1" dirty="0" smtClean="0">
                <a:solidFill>
                  <a:schemeClr val="bg1">
                    <a:lumMod val="50000"/>
                  </a:schemeClr>
                </a:solidFill>
                <a:latin typeface="Century Gothic"/>
                <a:cs typeface="HelveticaNeue-Condensed"/>
              </a:rPr>
              <a:t>Wheat and white Breads</a:t>
            </a:r>
            <a:r>
              <a:rPr lang="en-CA" altLang="en-US" sz="1100" b="1" dirty="0">
                <a:solidFill>
                  <a:schemeClr val="bg1">
                    <a:lumMod val="50000"/>
                  </a:schemeClr>
                </a:solidFill>
                <a:latin typeface="Century Gothic"/>
                <a:cs typeface="HelveticaNeue-Condensed"/>
              </a:rPr>
              <a:t>. </a:t>
            </a:r>
          </a:p>
          <a:p>
            <a:pPr>
              <a:spcBef>
                <a:spcPct val="0"/>
              </a:spcBef>
            </a:pPr>
            <a:r>
              <a:rPr lang="en-CA" altLang="en-US" sz="1100" b="1" dirty="0">
                <a:solidFill>
                  <a:schemeClr val="bg1">
                    <a:lumMod val="50000"/>
                  </a:schemeClr>
                </a:solidFill>
                <a:latin typeface="Century Gothic"/>
                <a:cs typeface="HelveticaNeue-Condensed"/>
              </a:rPr>
              <a:t>1.5 Sandwiches per person</a:t>
            </a:r>
          </a:p>
          <a:p>
            <a:pPr>
              <a:spcBef>
                <a:spcPct val="0"/>
              </a:spcBef>
            </a:pPr>
            <a:endParaRPr lang="en-CA" altLang="en-US" sz="1100" b="1" dirty="0">
              <a:solidFill>
                <a:schemeClr val="bg1">
                  <a:lumMod val="50000"/>
                </a:schemeClr>
              </a:solidFill>
              <a:latin typeface="Century Gothic"/>
              <a:cs typeface="HelveticaNeue-Condensed"/>
            </a:endParaRPr>
          </a:p>
          <a:p>
            <a:pPr>
              <a:spcBef>
                <a:spcPct val="0"/>
              </a:spcBef>
            </a:pPr>
            <a:r>
              <a:rPr lang="en-CA" altLang="en-US" sz="1100" b="1" dirty="0">
                <a:solidFill>
                  <a:schemeClr val="bg1">
                    <a:lumMod val="50000"/>
                  </a:schemeClr>
                </a:solidFill>
                <a:latin typeface="Century Gothic"/>
                <a:cs typeface="HelveticaNeue-Condensed"/>
              </a:rPr>
              <a:t>Working Luncheon </a:t>
            </a:r>
            <a:r>
              <a:rPr lang="en-CA" altLang="en-US" sz="1100" b="1" dirty="0" smtClean="0">
                <a:solidFill>
                  <a:schemeClr val="bg1">
                    <a:lumMod val="50000"/>
                  </a:schemeClr>
                </a:solidFill>
                <a:latin typeface="Century Gothic"/>
                <a:cs typeface="HelveticaNeue-Condensed"/>
              </a:rPr>
              <a:t>$9.00  </a:t>
            </a:r>
          </a:p>
          <a:p>
            <a:pPr>
              <a:spcBef>
                <a:spcPct val="0"/>
              </a:spcBef>
            </a:pPr>
            <a:r>
              <a:rPr lang="en-CA" altLang="en-US" sz="1100" b="1" dirty="0" smtClean="0">
                <a:solidFill>
                  <a:schemeClr val="bg1">
                    <a:lumMod val="50000"/>
                  </a:schemeClr>
                </a:solidFill>
                <a:latin typeface="Century Gothic"/>
                <a:cs typeface="HelveticaNeue-Condensed"/>
              </a:rPr>
              <a:t>A </a:t>
            </a:r>
            <a:r>
              <a:rPr lang="en-CA" altLang="en-US" sz="1100" b="1" dirty="0">
                <a:solidFill>
                  <a:schemeClr val="bg1">
                    <a:lumMod val="50000"/>
                  </a:schemeClr>
                </a:solidFill>
                <a:latin typeface="Century Gothic"/>
                <a:cs typeface="HelveticaNeue-Condensed"/>
              </a:rPr>
              <a:t>selection of  Traditional Style Sandwiches served with Garden Crisp Vegetables </a:t>
            </a:r>
            <a:r>
              <a:rPr lang="en-CA" altLang="en-US" sz="1100" b="1" dirty="0" smtClean="0">
                <a:solidFill>
                  <a:schemeClr val="bg1">
                    <a:lumMod val="50000"/>
                  </a:schemeClr>
                </a:solidFill>
                <a:latin typeface="Century Gothic"/>
                <a:cs typeface="HelveticaNeue-Condensed"/>
              </a:rPr>
              <a:t>&amp; Dip </a:t>
            </a:r>
            <a:r>
              <a:rPr lang="en-CA" altLang="en-US" sz="1100" b="1" u="sng" dirty="0">
                <a:solidFill>
                  <a:schemeClr val="bg1">
                    <a:lumMod val="50000"/>
                  </a:schemeClr>
                </a:solidFill>
                <a:latin typeface="Century Gothic"/>
                <a:cs typeface="HelveticaNeue-Condensed"/>
              </a:rPr>
              <a:t>or</a:t>
            </a:r>
            <a:r>
              <a:rPr lang="en-CA" altLang="en-US" sz="1100" b="1" dirty="0">
                <a:solidFill>
                  <a:schemeClr val="bg1">
                    <a:lumMod val="50000"/>
                  </a:schemeClr>
                </a:solidFill>
                <a:latin typeface="Century Gothic"/>
                <a:cs typeface="HelveticaNeue-Condensed"/>
              </a:rPr>
              <a:t> Market Fresh Fruit Platter</a:t>
            </a:r>
            <a:r>
              <a:rPr lang="en-CA" altLang="en-US" sz="1100" b="1" dirty="0" smtClean="0">
                <a:solidFill>
                  <a:schemeClr val="bg1">
                    <a:lumMod val="50000"/>
                  </a:schemeClr>
                </a:solidFill>
                <a:latin typeface="Century Gothic"/>
                <a:cs typeface="HelveticaNeue-Condensed"/>
              </a:rPr>
              <a:t>, and </a:t>
            </a:r>
            <a:r>
              <a:rPr lang="en-CA" altLang="en-US" sz="1100" b="1" dirty="0">
                <a:solidFill>
                  <a:schemeClr val="bg1">
                    <a:lumMod val="50000"/>
                  </a:schemeClr>
                </a:solidFill>
                <a:latin typeface="Century Gothic"/>
                <a:cs typeface="HelveticaNeue-Condensed"/>
              </a:rPr>
              <a:t>an assortment of Dessert Squares, Coffee, Tea  or  Assorted Cold Beverages. </a:t>
            </a:r>
            <a:r>
              <a:rPr lang="en-CA" altLang="en-US" sz="1100" b="1" dirty="0" smtClean="0">
                <a:solidFill>
                  <a:schemeClr val="bg1">
                    <a:lumMod val="50000"/>
                  </a:schemeClr>
                </a:solidFill>
                <a:latin typeface="Century Gothic"/>
                <a:cs typeface="HelveticaNeue-Condensed"/>
              </a:rPr>
              <a:t>1 Sandwich </a:t>
            </a:r>
            <a:r>
              <a:rPr lang="en-CA" altLang="en-US" sz="1100" b="1" dirty="0">
                <a:solidFill>
                  <a:schemeClr val="bg1">
                    <a:lumMod val="50000"/>
                  </a:schemeClr>
                </a:solidFill>
                <a:latin typeface="Century Gothic"/>
                <a:cs typeface="HelveticaNeue-Condensed"/>
              </a:rPr>
              <a:t>per person </a:t>
            </a:r>
          </a:p>
          <a:p>
            <a:pPr>
              <a:spcBef>
                <a:spcPct val="0"/>
              </a:spcBef>
            </a:pPr>
            <a:endParaRPr lang="en-CA" altLang="en-US" sz="1100" b="1" dirty="0">
              <a:solidFill>
                <a:schemeClr val="bg1">
                  <a:lumMod val="50000"/>
                </a:schemeClr>
              </a:solidFill>
              <a:latin typeface="Century Gothic"/>
              <a:cs typeface="HelveticaNeue-Condensed"/>
            </a:endParaRPr>
          </a:p>
          <a:p>
            <a:pPr>
              <a:spcBef>
                <a:spcPct val="0"/>
              </a:spcBef>
            </a:pPr>
            <a:r>
              <a:rPr lang="en-CA" altLang="en-US" sz="1100" b="1" dirty="0">
                <a:solidFill>
                  <a:schemeClr val="bg1">
                    <a:lumMod val="50000"/>
                  </a:schemeClr>
                </a:solidFill>
                <a:latin typeface="Century Gothic"/>
                <a:cs typeface="HelveticaNeue-Condensed"/>
              </a:rPr>
              <a:t>The Deli Classic</a:t>
            </a:r>
          </a:p>
          <a:p>
            <a:pPr>
              <a:spcBef>
                <a:spcPct val="0"/>
              </a:spcBef>
            </a:pPr>
            <a:r>
              <a:rPr lang="en-CA" altLang="en-US" sz="1100" b="1" dirty="0">
                <a:solidFill>
                  <a:schemeClr val="bg1">
                    <a:lumMod val="50000"/>
                  </a:schemeClr>
                </a:solidFill>
                <a:latin typeface="Century Gothic"/>
                <a:cs typeface="HelveticaNeue-Condensed"/>
              </a:rPr>
              <a:t>A La Carte $5.75</a:t>
            </a:r>
          </a:p>
          <a:p>
            <a:pPr>
              <a:spcBef>
                <a:spcPct val="0"/>
              </a:spcBef>
            </a:pPr>
            <a:r>
              <a:rPr lang="en-CA" altLang="en-US" sz="1100" b="1" dirty="0">
                <a:solidFill>
                  <a:schemeClr val="bg1">
                    <a:lumMod val="50000"/>
                  </a:schemeClr>
                </a:solidFill>
                <a:latin typeface="Century Gothic"/>
                <a:cs typeface="HelveticaNeue-Condensed"/>
              </a:rPr>
              <a:t>A tempting selection of Kaisers, Panini </a:t>
            </a:r>
            <a:r>
              <a:rPr lang="en-CA" altLang="en-US" sz="1100" b="1" dirty="0" smtClean="0">
                <a:solidFill>
                  <a:schemeClr val="bg1">
                    <a:lumMod val="50000"/>
                  </a:schemeClr>
                </a:solidFill>
                <a:latin typeface="Century Gothic"/>
                <a:cs typeface="HelveticaNeue-Condensed"/>
              </a:rPr>
              <a:t>Rolls, </a:t>
            </a:r>
            <a:r>
              <a:rPr lang="en-CA" altLang="en-US" sz="1100" b="1" dirty="0">
                <a:solidFill>
                  <a:schemeClr val="bg1">
                    <a:lumMod val="50000"/>
                  </a:schemeClr>
                </a:solidFill>
                <a:latin typeface="Century Gothic"/>
                <a:cs typeface="HelveticaNeue-Condensed"/>
              </a:rPr>
              <a:t>Wraps and Multi Grain Bread stacked with Black Forest Ham</a:t>
            </a:r>
            <a:r>
              <a:rPr lang="en-CA" altLang="en-US" sz="1100" b="1" dirty="0" smtClean="0">
                <a:solidFill>
                  <a:schemeClr val="bg1">
                    <a:lumMod val="50000"/>
                  </a:schemeClr>
                </a:solidFill>
                <a:latin typeface="Century Gothic"/>
                <a:cs typeface="HelveticaNeue-Condensed"/>
              </a:rPr>
              <a:t>, </a:t>
            </a:r>
            <a:r>
              <a:rPr lang="en-CA" altLang="en-US" sz="1100" b="1" dirty="0">
                <a:solidFill>
                  <a:schemeClr val="bg1">
                    <a:lumMod val="50000"/>
                  </a:schemeClr>
                </a:solidFill>
                <a:latin typeface="Century Gothic"/>
                <a:cs typeface="HelveticaNeue-Condensed"/>
              </a:rPr>
              <a:t>Roast Beef, Turkey</a:t>
            </a:r>
            <a:r>
              <a:rPr lang="en-CA" altLang="en-US" sz="1100" b="1" dirty="0" smtClean="0">
                <a:solidFill>
                  <a:schemeClr val="bg1">
                    <a:lumMod val="50000"/>
                  </a:schemeClr>
                </a:solidFill>
                <a:latin typeface="Century Gothic"/>
                <a:cs typeface="HelveticaNeue-Condensed"/>
              </a:rPr>
              <a:t>, </a:t>
            </a:r>
            <a:r>
              <a:rPr lang="en-CA" altLang="en-US" sz="1100" b="1" dirty="0">
                <a:solidFill>
                  <a:schemeClr val="bg1">
                    <a:lumMod val="50000"/>
                  </a:schemeClr>
                </a:solidFill>
                <a:latin typeface="Century Gothic"/>
                <a:cs typeface="HelveticaNeue-Condensed"/>
              </a:rPr>
              <a:t>Tuna</a:t>
            </a:r>
            <a:r>
              <a:rPr lang="en-CA" altLang="en-US" sz="1100" b="1" dirty="0" smtClean="0">
                <a:solidFill>
                  <a:schemeClr val="bg1">
                    <a:lumMod val="50000"/>
                  </a:schemeClr>
                </a:solidFill>
                <a:latin typeface="Century Gothic"/>
                <a:cs typeface="HelveticaNeue-Condensed"/>
              </a:rPr>
              <a:t>, Chicken Salad, and Egg Salad </a:t>
            </a:r>
            <a:r>
              <a:rPr lang="en-CA" altLang="en-US" sz="1100" b="1" dirty="0">
                <a:solidFill>
                  <a:schemeClr val="bg1">
                    <a:lumMod val="50000"/>
                  </a:schemeClr>
                </a:solidFill>
                <a:latin typeface="Century Gothic"/>
                <a:cs typeface="HelveticaNeue-Condensed"/>
              </a:rPr>
              <a:t>plus Canadian </a:t>
            </a:r>
            <a:r>
              <a:rPr lang="en-CA" altLang="en-US" sz="1100" b="1" dirty="0" smtClean="0">
                <a:solidFill>
                  <a:schemeClr val="bg1">
                    <a:lumMod val="50000"/>
                  </a:schemeClr>
                </a:solidFill>
                <a:latin typeface="Century Gothic"/>
                <a:cs typeface="HelveticaNeue-Condensed"/>
              </a:rPr>
              <a:t>Cheddar or </a:t>
            </a:r>
            <a:r>
              <a:rPr lang="en-CA" altLang="en-US" sz="1100" b="1" dirty="0">
                <a:solidFill>
                  <a:schemeClr val="bg1">
                    <a:lumMod val="50000"/>
                  </a:schemeClr>
                </a:solidFill>
                <a:latin typeface="Century Gothic"/>
                <a:cs typeface="HelveticaNeue-Condensed"/>
              </a:rPr>
              <a:t>Swiss Cheese and finished with Lettuce and Tomatoes. 1 Sandwich per person</a:t>
            </a:r>
          </a:p>
          <a:p>
            <a:pPr>
              <a:spcBef>
                <a:spcPct val="0"/>
              </a:spcBef>
            </a:pPr>
            <a:endParaRPr lang="en-CA" altLang="en-US" sz="1100" b="1" dirty="0">
              <a:solidFill>
                <a:schemeClr val="bg1">
                  <a:lumMod val="50000"/>
                </a:schemeClr>
              </a:solidFill>
              <a:latin typeface="Century Gothic"/>
              <a:cs typeface="HelveticaNeue-Condensed"/>
            </a:endParaRPr>
          </a:p>
          <a:p>
            <a:pPr>
              <a:spcBef>
                <a:spcPct val="0"/>
              </a:spcBef>
            </a:pPr>
            <a:r>
              <a:rPr lang="en-CA" altLang="en-US" sz="1100" b="1" dirty="0" smtClean="0">
                <a:solidFill>
                  <a:schemeClr val="bg1">
                    <a:lumMod val="50000"/>
                  </a:schemeClr>
                </a:solidFill>
                <a:latin typeface="Century Gothic"/>
                <a:cs typeface="HelveticaNeue-Condensed"/>
              </a:rPr>
              <a:t>Deli Working Luncheon $11.00</a:t>
            </a:r>
          </a:p>
          <a:p>
            <a:pPr>
              <a:spcBef>
                <a:spcPct val="0"/>
              </a:spcBef>
            </a:pPr>
            <a:r>
              <a:rPr lang="en-CA" altLang="en-US" sz="1100" b="1" dirty="0" smtClean="0">
                <a:solidFill>
                  <a:schemeClr val="bg1">
                    <a:lumMod val="50000"/>
                  </a:schemeClr>
                </a:solidFill>
                <a:latin typeface="Century Gothic"/>
                <a:cs typeface="HelveticaNeue-Condensed"/>
              </a:rPr>
              <a:t>A </a:t>
            </a:r>
            <a:r>
              <a:rPr lang="en-CA" altLang="en-US" sz="1100" b="1" dirty="0">
                <a:solidFill>
                  <a:schemeClr val="bg1">
                    <a:lumMod val="50000"/>
                  </a:schemeClr>
                </a:solidFill>
                <a:latin typeface="Century Gothic"/>
                <a:cs typeface="HelveticaNeue-Condensed"/>
              </a:rPr>
              <a:t>selection of Deli Classic </a:t>
            </a:r>
            <a:r>
              <a:rPr lang="en-CA" altLang="en-US" sz="1100" b="1" dirty="0" smtClean="0">
                <a:solidFill>
                  <a:schemeClr val="bg1">
                    <a:lumMod val="50000"/>
                  </a:schemeClr>
                </a:solidFill>
                <a:latin typeface="Century Gothic"/>
                <a:cs typeface="HelveticaNeue-Condensed"/>
              </a:rPr>
              <a:t>Sandwiches or Wraps </a:t>
            </a:r>
            <a:r>
              <a:rPr lang="en-CA" altLang="en-US" sz="1100" b="1" dirty="0">
                <a:solidFill>
                  <a:schemeClr val="bg1">
                    <a:lumMod val="50000"/>
                  </a:schemeClr>
                </a:solidFill>
                <a:latin typeface="Century Gothic"/>
                <a:cs typeface="HelveticaNeue-Condensed"/>
              </a:rPr>
              <a:t>accompanied by Kosher Dills, Regular and Dijon Mustard, served with </a:t>
            </a:r>
            <a:r>
              <a:rPr lang="en-CA" altLang="en-US" sz="1100" b="1" dirty="0" smtClean="0">
                <a:solidFill>
                  <a:schemeClr val="bg1">
                    <a:lumMod val="50000"/>
                  </a:schemeClr>
                </a:solidFill>
                <a:latin typeface="Century Gothic"/>
                <a:cs typeface="HelveticaNeue-Condensed"/>
              </a:rPr>
              <a:t>your choice of salad,(Caesar, Garden, Spinach, Greek) or </a:t>
            </a:r>
            <a:r>
              <a:rPr lang="en-CA" altLang="en-US" sz="1100" b="1" dirty="0">
                <a:solidFill>
                  <a:schemeClr val="bg1">
                    <a:lumMod val="50000"/>
                  </a:schemeClr>
                </a:solidFill>
                <a:latin typeface="Century Gothic"/>
                <a:cs typeface="HelveticaNeue-Condensed"/>
              </a:rPr>
              <a:t>Garden Crisp Vegetables </a:t>
            </a:r>
            <a:r>
              <a:rPr lang="en-CA" altLang="en-US" sz="1100" b="1" dirty="0" smtClean="0">
                <a:solidFill>
                  <a:schemeClr val="bg1">
                    <a:lumMod val="50000"/>
                  </a:schemeClr>
                </a:solidFill>
                <a:latin typeface="Century Gothic"/>
                <a:cs typeface="HelveticaNeue-Condensed"/>
              </a:rPr>
              <a:t>&amp; Dip </a:t>
            </a:r>
            <a:r>
              <a:rPr lang="en-CA" altLang="en-US" sz="1100" b="1" dirty="0">
                <a:solidFill>
                  <a:schemeClr val="bg1">
                    <a:lumMod val="50000"/>
                  </a:schemeClr>
                </a:solidFill>
                <a:latin typeface="Century Gothic"/>
                <a:cs typeface="HelveticaNeue-Condensed"/>
              </a:rPr>
              <a:t>or </a:t>
            </a:r>
            <a:r>
              <a:rPr lang="en-CA" altLang="en-US" sz="1100" b="1" dirty="0" smtClean="0">
                <a:solidFill>
                  <a:schemeClr val="bg1">
                    <a:lumMod val="50000"/>
                  </a:schemeClr>
                </a:solidFill>
                <a:latin typeface="Century Gothic"/>
                <a:cs typeface="HelveticaNeue-Condensed"/>
              </a:rPr>
              <a:t>Market </a:t>
            </a:r>
            <a:r>
              <a:rPr lang="en-CA" altLang="en-US" sz="1100" b="1" dirty="0">
                <a:solidFill>
                  <a:schemeClr val="bg1">
                    <a:lumMod val="50000"/>
                  </a:schemeClr>
                </a:solidFill>
                <a:latin typeface="Century Gothic"/>
                <a:cs typeface="HelveticaNeue-Condensed"/>
              </a:rPr>
              <a:t>Fresh Fruit Platter, Coffee, Tea or Assorted Cold Beverages. </a:t>
            </a:r>
            <a:endParaRPr lang="en-CA" altLang="en-US" sz="1100" b="1" dirty="0" smtClean="0">
              <a:solidFill>
                <a:schemeClr val="bg1">
                  <a:lumMod val="50000"/>
                </a:schemeClr>
              </a:solidFill>
              <a:latin typeface="Century Gothic"/>
              <a:cs typeface="HelveticaNeue-Condensed"/>
            </a:endParaRPr>
          </a:p>
          <a:p>
            <a:pPr>
              <a:spcBef>
                <a:spcPct val="0"/>
              </a:spcBef>
            </a:pPr>
            <a:r>
              <a:rPr lang="en-CA" altLang="en-US" sz="1100" b="1" dirty="0" smtClean="0">
                <a:solidFill>
                  <a:schemeClr val="bg1">
                    <a:lumMod val="50000"/>
                  </a:schemeClr>
                </a:solidFill>
                <a:latin typeface="Century Gothic"/>
                <a:cs typeface="HelveticaNeue-Condensed"/>
              </a:rPr>
              <a:t>1 Sandwich/Wrap </a:t>
            </a:r>
            <a:r>
              <a:rPr lang="en-CA" altLang="en-US" sz="1100" b="1" dirty="0">
                <a:solidFill>
                  <a:schemeClr val="bg1">
                    <a:lumMod val="50000"/>
                  </a:schemeClr>
                </a:solidFill>
                <a:latin typeface="Century Gothic"/>
                <a:cs typeface="HelveticaNeue-Condensed"/>
              </a:rPr>
              <a:t>per person</a:t>
            </a:r>
          </a:p>
          <a:p>
            <a:pPr>
              <a:spcBef>
                <a:spcPct val="0"/>
              </a:spcBef>
            </a:pPr>
            <a:endParaRPr lang="en-CA" altLang="en-US" sz="1100" b="1" dirty="0" smtClean="0">
              <a:solidFill>
                <a:schemeClr val="bg1">
                  <a:lumMod val="50000"/>
                </a:schemeClr>
              </a:solidFill>
              <a:latin typeface="Century Gothic"/>
              <a:cs typeface="HelveticaNeue-Condensed"/>
            </a:endParaRPr>
          </a:p>
          <a:p>
            <a:pPr>
              <a:spcBef>
                <a:spcPct val="0"/>
              </a:spcBef>
            </a:pPr>
            <a:r>
              <a:rPr lang="en-CA" altLang="en-US" sz="1100" b="1" dirty="0">
                <a:solidFill>
                  <a:schemeClr val="bg1">
                    <a:lumMod val="50000"/>
                  </a:schemeClr>
                </a:solidFill>
                <a:latin typeface="Century Gothic"/>
                <a:cs typeface="HelveticaNeue-Condensed"/>
              </a:rPr>
              <a:t>Executive Wrap $6.25</a:t>
            </a:r>
          </a:p>
          <a:p>
            <a:pPr>
              <a:spcBef>
                <a:spcPct val="0"/>
              </a:spcBef>
            </a:pPr>
            <a:r>
              <a:rPr lang="en-CA" altLang="en-US" sz="1100" b="1" dirty="0">
                <a:solidFill>
                  <a:schemeClr val="bg1">
                    <a:lumMod val="50000"/>
                  </a:schemeClr>
                </a:solidFill>
                <a:latin typeface="Century Gothic"/>
                <a:cs typeface="HelveticaNeue-Condensed"/>
              </a:rPr>
              <a:t>A tempting selection of gourmet wraps. 1 Wrap per person</a:t>
            </a:r>
          </a:p>
          <a:p>
            <a:pPr>
              <a:spcBef>
                <a:spcPct val="0"/>
              </a:spcBef>
            </a:pPr>
            <a:endParaRPr lang="en-CA" altLang="en-US" sz="1100" b="1" dirty="0" smtClean="0">
              <a:solidFill>
                <a:schemeClr val="bg1">
                  <a:lumMod val="50000"/>
                </a:schemeClr>
              </a:solidFill>
              <a:latin typeface="Century Gothic"/>
              <a:cs typeface="HelveticaNeue-Condensed"/>
            </a:endParaRPr>
          </a:p>
          <a:p>
            <a:pPr>
              <a:spcBef>
                <a:spcPct val="0"/>
              </a:spcBef>
            </a:pPr>
            <a:r>
              <a:rPr lang="en-CA" altLang="en-US" sz="1000" i="1" dirty="0" smtClean="0">
                <a:solidFill>
                  <a:schemeClr val="bg1">
                    <a:lumMod val="50000"/>
                  </a:schemeClr>
                </a:solidFill>
                <a:latin typeface="Century Gothic"/>
                <a:cs typeface="HelveticaNeue-Condensed"/>
              </a:rPr>
              <a:t>Chicken Caesar Wrap – Chopped Romaine Lettuce, Bacon Bits, Croutons, Chicken Strips, Three Cheese Blend and Caesar Dressing</a:t>
            </a:r>
          </a:p>
          <a:p>
            <a:pPr>
              <a:spcBef>
                <a:spcPct val="0"/>
              </a:spcBef>
            </a:pPr>
            <a:endParaRPr lang="en-CA" altLang="en-US" sz="1000" i="1" dirty="0" smtClean="0">
              <a:solidFill>
                <a:schemeClr val="bg1">
                  <a:lumMod val="50000"/>
                </a:schemeClr>
              </a:solidFill>
              <a:latin typeface="Century Gothic"/>
              <a:cs typeface="HelveticaNeue-Condensed"/>
            </a:endParaRPr>
          </a:p>
          <a:p>
            <a:pPr>
              <a:spcBef>
                <a:spcPct val="0"/>
              </a:spcBef>
            </a:pPr>
            <a:r>
              <a:rPr lang="en-CA" altLang="en-US" sz="1000" i="1" dirty="0" smtClean="0">
                <a:solidFill>
                  <a:schemeClr val="bg1">
                    <a:lumMod val="50000"/>
                  </a:schemeClr>
                </a:solidFill>
                <a:latin typeface="Century Gothic"/>
                <a:cs typeface="HelveticaNeue-Condensed"/>
              </a:rPr>
              <a:t>Grilled Veggie Wrap – Grilled Zucchini, Red Onion, Mushrooms, Peppers, Eggplant, Romaine Lettuce &amp; Goat Cheese</a:t>
            </a:r>
          </a:p>
          <a:p>
            <a:pPr>
              <a:spcBef>
                <a:spcPct val="0"/>
              </a:spcBef>
            </a:pPr>
            <a:endParaRPr lang="en-CA" altLang="en-US" sz="1000" i="1" dirty="0">
              <a:solidFill>
                <a:schemeClr val="bg1">
                  <a:lumMod val="50000"/>
                </a:schemeClr>
              </a:solidFill>
              <a:latin typeface="Century Gothic"/>
              <a:cs typeface="HelveticaNeue-Condensed"/>
            </a:endParaRPr>
          </a:p>
          <a:p>
            <a:pPr>
              <a:spcBef>
                <a:spcPct val="0"/>
              </a:spcBef>
            </a:pPr>
            <a:r>
              <a:rPr lang="en-CA" altLang="en-US" sz="1000" i="1" dirty="0" smtClean="0">
                <a:solidFill>
                  <a:schemeClr val="bg1">
                    <a:lumMod val="50000"/>
                  </a:schemeClr>
                </a:solidFill>
                <a:latin typeface="Century Gothic"/>
                <a:cs typeface="HelveticaNeue-Condensed"/>
              </a:rPr>
              <a:t>California Avocado Turkey Wrap – Cream Cheese, Sliced Turkey, Cheese, Avocado, Tomatoes, Romaine Lettuce &amp; Ranch Dressing</a:t>
            </a:r>
          </a:p>
          <a:p>
            <a:pPr>
              <a:spcBef>
                <a:spcPct val="0"/>
              </a:spcBef>
            </a:pPr>
            <a:endParaRPr lang="en-CA" altLang="en-US" sz="1000" i="1" dirty="0" smtClean="0">
              <a:solidFill>
                <a:schemeClr val="bg1">
                  <a:lumMod val="50000"/>
                </a:schemeClr>
              </a:solidFill>
              <a:latin typeface="Century Gothic"/>
              <a:cs typeface="HelveticaNeue-Condensed"/>
            </a:endParaRPr>
          </a:p>
          <a:p>
            <a:pPr>
              <a:spcBef>
                <a:spcPct val="0"/>
              </a:spcBef>
            </a:pPr>
            <a:r>
              <a:rPr lang="en-CA" altLang="en-US" sz="1000" i="1" dirty="0" smtClean="0">
                <a:solidFill>
                  <a:schemeClr val="bg1">
                    <a:lumMod val="50000"/>
                  </a:schemeClr>
                </a:solidFill>
                <a:latin typeface="Century Gothic"/>
                <a:cs typeface="HelveticaNeue-Condensed"/>
              </a:rPr>
              <a:t>Roast Beef &amp; Spinach Wrap – Sliced Roast Beef, Cream Cheese, Fresh Herbs, Baby Spinach &amp; Roasted Red Peppers</a:t>
            </a:r>
          </a:p>
          <a:p>
            <a:pPr>
              <a:spcBef>
                <a:spcPct val="0"/>
              </a:spcBef>
            </a:pPr>
            <a:r>
              <a:rPr lang="en-CA" altLang="en-US" sz="1000" i="1" dirty="0" smtClean="0">
                <a:solidFill>
                  <a:schemeClr val="bg1">
                    <a:lumMod val="50000"/>
                  </a:schemeClr>
                </a:solidFill>
                <a:latin typeface="Century Gothic"/>
                <a:cs typeface="HelveticaNeue-Condensed"/>
              </a:rPr>
              <a:t>	</a:t>
            </a:r>
          </a:p>
          <a:p>
            <a:pPr>
              <a:spcBef>
                <a:spcPct val="0"/>
              </a:spcBef>
            </a:pPr>
            <a:r>
              <a:rPr lang="en-CA" altLang="en-US" sz="1000" i="1" dirty="0" smtClean="0">
                <a:solidFill>
                  <a:schemeClr val="bg1">
                    <a:lumMod val="50000"/>
                  </a:schemeClr>
                </a:solidFill>
                <a:latin typeface="Century Gothic"/>
                <a:cs typeface="HelveticaNeue-Condensed"/>
              </a:rPr>
              <a:t>B.L.A.T. Wrap – Bacon, Avocado Slices, Tomatoes, Romaine Lettuce &amp; Ranch Dressing</a:t>
            </a:r>
          </a:p>
          <a:p>
            <a:pPr>
              <a:spcBef>
                <a:spcPct val="0"/>
              </a:spcBef>
            </a:pPr>
            <a:endParaRPr lang="en-CA" altLang="en-US" sz="1000" i="1" dirty="0">
              <a:solidFill>
                <a:schemeClr val="bg1">
                  <a:lumMod val="50000"/>
                </a:schemeClr>
              </a:solidFill>
              <a:latin typeface="Century Gothic"/>
              <a:cs typeface="HelveticaNeue-Condensed"/>
            </a:endParaRPr>
          </a:p>
          <a:p>
            <a:pPr>
              <a:spcBef>
                <a:spcPct val="0"/>
              </a:spcBef>
            </a:pPr>
            <a:r>
              <a:rPr lang="en-CA" altLang="en-US" sz="1000" i="1" dirty="0">
                <a:solidFill>
                  <a:schemeClr val="bg1">
                    <a:lumMod val="50000"/>
                  </a:schemeClr>
                </a:solidFill>
                <a:latin typeface="Century Gothic"/>
                <a:cs typeface="HelveticaNeue-Condensed"/>
              </a:rPr>
              <a:t>California Club Chicken Wrap – Romaine Lettuce, </a:t>
            </a:r>
            <a:r>
              <a:rPr lang="en-CA" altLang="en-US" sz="1000" i="1" dirty="0" smtClean="0">
                <a:solidFill>
                  <a:schemeClr val="bg1">
                    <a:lumMod val="50000"/>
                  </a:schemeClr>
                </a:solidFill>
                <a:latin typeface="Century Gothic"/>
                <a:cs typeface="HelveticaNeue-Condensed"/>
              </a:rPr>
              <a:t>Red </a:t>
            </a:r>
            <a:r>
              <a:rPr lang="en-CA" altLang="en-US" sz="1000" i="1" dirty="0">
                <a:solidFill>
                  <a:schemeClr val="bg1">
                    <a:lumMod val="50000"/>
                  </a:schemeClr>
                </a:solidFill>
                <a:latin typeface="Century Gothic"/>
                <a:cs typeface="HelveticaNeue-Condensed"/>
              </a:rPr>
              <a:t>Onion, Diced Tomatoes, Bacon, Cheese, </a:t>
            </a:r>
            <a:r>
              <a:rPr lang="en-CA" altLang="en-US" sz="1000" i="1" dirty="0" smtClean="0">
                <a:solidFill>
                  <a:schemeClr val="bg1">
                    <a:lumMod val="50000"/>
                  </a:schemeClr>
                </a:solidFill>
                <a:latin typeface="Century Gothic"/>
                <a:cs typeface="HelveticaNeue-Condensed"/>
              </a:rPr>
              <a:t>Avocado</a:t>
            </a:r>
            <a:r>
              <a:rPr lang="en-CA" altLang="en-US" sz="1000" i="1" dirty="0">
                <a:solidFill>
                  <a:schemeClr val="bg1">
                    <a:lumMod val="50000"/>
                  </a:schemeClr>
                </a:solidFill>
                <a:latin typeface="Century Gothic"/>
                <a:cs typeface="HelveticaNeue-Condensed"/>
              </a:rPr>
              <a:t>, Mayonnaise &amp; Chicken Strips</a:t>
            </a:r>
          </a:p>
          <a:p>
            <a:pPr>
              <a:spcBef>
                <a:spcPct val="0"/>
              </a:spcBef>
            </a:pPr>
            <a:endParaRPr lang="en-CA" altLang="en-US" sz="1100" dirty="0" smtClean="0">
              <a:solidFill>
                <a:schemeClr val="bg1">
                  <a:lumMod val="50000"/>
                </a:schemeClr>
              </a:solidFill>
              <a:latin typeface="Century Gothic"/>
              <a:cs typeface="HelveticaNeue-Condensed"/>
            </a:endParaRPr>
          </a:p>
        </p:txBody>
      </p:sp>
    </p:spTree>
    <p:extLst>
      <p:ext uri="{BB962C8B-B14F-4D97-AF65-F5344CB8AC3E}">
        <p14:creationId xmlns:p14="http://schemas.microsoft.com/office/powerpoint/2010/main" val="1380919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607154"/>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6" name="Rectangle 5"/>
          <p:cNvSpPr/>
          <p:nvPr>
            <p:custDataLst>
              <p:tags r:id="rId1"/>
            </p:custDataLst>
          </p:nvPr>
        </p:nvSpPr>
        <p:spPr>
          <a:xfrm>
            <a:off x="3185554" y="148804"/>
            <a:ext cx="4323585"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Sandwiches and wraps</a:t>
            </a:r>
            <a:endParaRPr lang="en-US" sz="2600" cap="all" dirty="0">
              <a:solidFill>
                <a:schemeClr val="bg1">
                  <a:lumMod val="65000"/>
                </a:schemeClr>
              </a:solidFill>
              <a:latin typeface="Century Gothic" panose="020B0502020202020204" pitchFamily="34" charset="0"/>
              <a:cs typeface="Corbel"/>
            </a:endParaRPr>
          </a:p>
        </p:txBody>
      </p:sp>
      <p:sp>
        <p:nvSpPr>
          <p:cNvPr id="8" name="Rectangle 7"/>
          <p:cNvSpPr/>
          <p:nvPr>
            <p:custDataLst>
              <p:tags r:id="rId2"/>
            </p:custDataLst>
          </p:nvPr>
        </p:nvSpPr>
        <p:spPr>
          <a:xfrm>
            <a:off x="3185554" y="931503"/>
            <a:ext cx="4146869" cy="6863417"/>
          </a:xfrm>
          <a:prstGeom prst="rect">
            <a:avLst/>
          </a:prstGeom>
        </p:spPr>
        <p:txBody>
          <a:bodyPr wrap="square">
            <a:spAutoFit/>
          </a:bodyPr>
          <a:lstStyle/>
          <a:p>
            <a:pPr>
              <a:spcBef>
                <a:spcPct val="0"/>
              </a:spcBef>
            </a:pPr>
            <a:r>
              <a:rPr lang="en-CA" altLang="en-US" sz="1100" b="1" dirty="0">
                <a:solidFill>
                  <a:schemeClr val="bg1">
                    <a:lumMod val="50000"/>
                  </a:schemeClr>
                </a:solidFill>
                <a:latin typeface="Century Gothic"/>
                <a:cs typeface="HelveticaNeue-Condensed"/>
              </a:rPr>
              <a:t>Fresh Subs - </a:t>
            </a:r>
            <a:r>
              <a:rPr lang="en-CA" altLang="en-US" sz="1100" b="1" dirty="0" smtClean="0">
                <a:solidFill>
                  <a:schemeClr val="bg1">
                    <a:lumMod val="50000"/>
                  </a:schemeClr>
                </a:solidFill>
                <a:latin typeface="Century Gothic"/>
                <a:cs typeface="HelveticaNeue-Condensed"/>
              </a:rPr>
              <a:t>$8.75</a:t>
            </a:r>
            <a:endParaRPr lang="en-CA" altLang="en-US" sz="1100" b="1" dirty="0">
              <a:solidFill>
                <a:schemeClr val="bg1">
                  <a:lumMod val="50000"/>
                </a:schemeClr>
              </a:solidFill>
              <a:latin typeface="Century Gothic"/>
              <a:cs typeface="HelveticaNeue-Condensed"/>
            </a:endParaRPr>
          </a:p>
          <a:p>
            <a:pPr>
              <a:spcBef>
                <a:spcPct val="0"/>
              </a:spcBef>
            </a:pPr>
            <a:r>
              <a:rPr lang="en-CA" altLang="en-US" sz="1100" b="1" dirty="0">
                <a:solidFill>
                  <a:schemeClr val="bg1">
                    <a:lumMod val="50000"/>
                  </a:schemeClr>
                </a:solidFill>
                <a:latin typeface="Century Gothic"/>
                <a:cs typeface="HelveticaNeue-Condensed"/>
              </a:rPr>
              <a:t>Freshly baked sub buns are filled to the brim with your choice of premium fillings and toppings.  All 6” Subs are prepared with a Light Salad Dressing and our Secret Sauce and served with Potato Chips and Assorted </a:t>
            </a:r>
            <a:r>
              <a:rPr lang="en-CA" altLang="en-US" sz="1100" b="1" dirty="0" smtClean="0">
                <a:solidFill>
                  <a:schemeClr val="bg1">
                    <a:lumMod val="50000"/>
                  </a:schemeClr>
                </a:solidFill>
                <a:latin typeface="Century Gothic"/>
                <a:cs typeface="HelveticaNeue-Condensed"/>
              </a:rPr>
              <a:t>Cold Juice </a:t>
            </a:r>
            <a:r>
              <a:rPr lang="en-CA" altLang="en-US" sz="1100" b="1" dirty="0">
                <a:solidFill>
                  <a:schemeClr val="bg1">
                    <a:lumMod val="50000"/>
                  </a:schemeClr>
                </a:solidFill>
                <a:latin typeface="Century Gothic"/>
                <a:cs typeface="HelveticaNeue-Condensed"/>
              </a:rPr>
              <a:t>Beverages </a:t>
            </a:r>
            <a:r>
              <a:rPr lang="en-CA" altLang="en-US" sz="1100" b="1" dirty="0" smtClean="0">
                <a:solidFill>
                  <a:schemeClr val="bg1">
                    <a:lumMod val="50000"/>
                  </a:schemeClr>
                </a:solidFill>
                <a:latin typeface="Century Gothic"/>
                <a:cs typeface="HelveticaNeue-Condensed"/>
              </a:rPr>
              <a:t>or Water</a:t>
            </a:r>
          </a:p>
          <a:p>
            <a:pPr>
              <a:spcBef>
                <a:spcPct val="0"/>
              </a:spcBef>
            </a:pPr>
            <a:endParaRPr lang="en-CA" altLang="en-US" sz="1100" b="1" dirty="0" smtClean="0">
              <a:solidFill>
                <a:schemeClr val="bg1">
                  <a:lumMod val="50000"/>
                </a:schemeClr>
              </a:solidFill>
              <a:latin typeface="Century Gothic"/>
              <a:cs typeface="HelveticaNeue-Condensed"/>
            </a:endParaRPr>
          </a:p>
          <a:p>
            <a:pPr>
              <a:spcBef>
                <a:spcPct val="0"/>
              </a:spcBef>
            </a:pPr>
            <a:r>
              <a:rPr lang="en-CA" altLang="en-US" sz="1100" i="1" dirty="0" smtClean="0">
                <a:solidFill>
                  <a:schemeClr val="bg1">
                    <a:lumMod val="50000"/>
                  </a:schemeClr>
                </a:solidFill>
                <a:latin typeface="Century Gothic"/>
                <a:cs typeface="HelveticaNeue-Condensed"/>
              </a:rPr>
              <a:t>Classic </a:t>
            </a:r>
            <a:r>
              <a:rPr lang="en-CA" altLang="en-US" sz="1100" i="1" dirty="0">
                <a:solidFill>
                  <a:schemeClr val="bg1">
                    <a:lumMod val="50000"/>
                  </a:schemeClr>
                </a:solidFill>
                <a:latin typeface="Century Gothic"/>
                <a:cs typeface="HelveticaNeue-Condensed"/>
              </a:rPr>
              <a:t>Vegetarian and Cheese Sub</a:t>
            </a:r>
          </a:p>
          <a:p>
            <a:pPr>
              <a:spcBef>
                <a:spcPct val="0"/>
              </a:spcBef>
            </a:pPr>
            <a:r>
              <a:rPr lang="en-CA" altLang="en-US" sz="1100" i="1" dirty="0">
                <a:solidFill>
                  <a:schemeClr val="bg1">
                    <a:lumMod val="50000"/>
                  </a:schemeClr>
                </a:solidFill>
                <a:latin typeface="Century Gothic"/>
                <a:cs typeface="HelveticaNeue-Condensed"/>
              </a:rPr>
              <a:t>Fresh Lettuce, Green Peppers, Cucumber, Pickles, </a:t>
            </a:r>
            <a:r>
              <a:rPr lang="en-CA" altLang="en-US" sz="1100" i="1" dirty="0" smtClean="0">
                <a:solidFill>
                  <a:schemeClr val="bg1">
                    <a:lumMod val="50000"/>
                  </a:schemeClr>
                </a:solidFill>
                <a:latin typeface="Century Gothic"/>
                <a:cs typeface="HelveticaNeue-Condensed"/>
              </a:rPr>
              <a:t>Tomatoes, Mushrooms, Olives and </a:t>
            </a:r>
            <a:r>
              <a:rPr lang="en-CA" altLang="en-US" sz="1100" i="1" dirty="0">
                <a:solidFill>
                  <a:schemeClr val="bg1">
                    <a:lumMod val="50000"/>
                  </a:schemeClr>
                </a:solidFill>
                <a:latin typeface="Century Gothic"/>
                <a:cs typeface="HelveticaNeue-Condensed"/>
              </a:rPr>
              <a:t>Cheese.</a:t>
            </a:r>
          </a:p>
          <a:p>
            <a:pPr>
              <a:spcBef>
                <a:spcPct val="0"/>
              </a:spcBef>
            </a:pPr>
            <a:endParaRPr lang="en-CA" altLang="en-US" sz="1100" i="1" dirty="0">
              <a:solidFill>
                <a:schemeClr val="bg1">
                  <a:lumMod val="50000"/>
                </a:schemeClr>
              </a:solidFill>
              <a:latin typeface="Century Gothic"/>
              <a:cs typeface="HelveticaNeue-Condensed"/>
            </a:endParaRPr>
          </a:p>
          <a:p>
            <a:pPr>
              <a:spcBef>
                <a:spcPct val="0"/>
              </a:spcBef>
            </a:pPr>
            <a:r>
              <a:rPr lang="en-CA" altLang="en-US" sz="1100" i="1" dirty="0">
                <a:solidFill>
                  <a:schemeClr val="bg1">
                    <a:lumMod val="50000"/>
                  </a:schemeClr>
                </a:solidFill>
                <a:latin typeface="Century Gothic"/>
                <a:cs typeface="HelveticaNeue-Condensed"/>
              </a:rPr>
              <a:t>Chicken Breast or Turkey Sub</a:t>
            </a:r>
          </a:p>
          <a:p>
            <a:pPr>
              <a:spcBef>
                <a:spcPct val="0"/>
              </a:spcBef>
            </a:pPr>
            <a:r>
              <a:rPr lang="en-CA" altLang="en-US" sz="1100" i="1" dirty="0">
                <a:solidFill>
                  <a:schemeClr val="bg1">
                    <a:lumMod val="50000"/>
                  </a:schemeClr>
                </a:solidFill>
                <a:latin typeface="Century Gothic"/>
                <a:cs typeface="HelveticaNeue-Condensed"/>
              </a:rPr>
              <a:t>Chicken or Turkey Breast, Fresh Lettuce, Green Peppers, Pickles and Tomatoes.</a:t>
            </a:r>
          </a:p>
          <a:p>
            <a:pPr>
              <a:spcBef>
                <a:spcPct val="0"/>
              </a:spcBef>
            </a:pPr>
            <a:endParaRPr lang="en-CA" altLang="en-US" sz="1100" i="1" dirty="0">
              <a:solidFill>
                <a:schemeClr val="bg1">
                  <a:lumMod val="50000"/>
                </a:schemeClr>
              </a:solidFill>
              <a:latin typeface="Century Gothic"/>
              <a:cs typeface="HelveticaNeue-Condensed"/>
            </a:endParaRPr>
          </a:p>
          <a:p>
            <a:pPr>
              <a:spcBef>
                <a:spcPct val="0"/>
              </a:spcBef>
            </a:pPr>
            <a:r>
              <a:rPr lang="en-CA" altLang="en-US" sz="1100" i="1" dirty="0">
                <a:solidFill>
                  <a:schemeClr val="bg1">
                    <a:lumMod val="50000"/>
                  </a:schemeClr>
                </a:solidFill>
                <a:latin typeface="Century Gothic"/>
                <a:cs typeface="HelveticaNeue-Condensed"/>
              </a:rPr>
              <a:t>Ham and Cheese Sub</a:t>
            </a:r>
          </a:p>
          <a:p>
            <a:pPr>
              <a:spcBef>
                <a:spcPct val="0"/>
              </a:spcBef>
            </a:pPr>
            <a:r>
              <a:rPr lang="en-CA" altLang="en-US" sz="1100" i="1" dirty="0">
                <a:solidFill>
                  <a:schemeClr val="bg1">
                    <a:lumMod val="50000"/>
                  </a:schemeClr>
                </a:solidFill>
                <a:latin typeface="Century Gothic"/>
                <a:cs typeface="HelveticaNeue-Condensed"/>
              </a:rPr>
              <a:t>Ham, Cheese, Fresh Lettuce, Green Peppers, Pickles and Tomatoes.</a:t>
            </a:r>
          </a:p>
          <a:p>
            <a:pPr>
              <a:spcBef>
                <a:spcPct val="0"/>
              </a:spcBef>
            </a:pPr>
            <a:endParaRPr lang="en-CA" altLang="en-US" sz="1100" i="1" dirty="0">
              <a:solidFill>
                <a:schemeClr val="bg1">
                  <a:lumMod val="50000"/>
                </a:schemeClr>
              </a:solidFill>
              <a:latin typeface="Century Gothic"/>
              <a:cs typeface="HelveticaNeue-Condensed"/>
            </a:endParaRPr>
          </a:p>
          <a:p>
            <a:pPr>
              <a:spcBef>
                <a:spcPct val="0"/>
              </a:spcBef>
            </a:pPr>
            <a:r>
              <a:rPr lang="en-CA" altLang="en-US" sz="1100" i="1" dirty="0">
                <a:solidFill>
                  <a:schemeClr val="bg1">
                    <a:lumMod val="50000"/>
                  </a:schemeClr>
                </a:solidFill>
                <a:latin typeface="Century Gothic"/>
                <a:cs typeface="HelveticaNeue-Condensed"/>
              </a:rPr>
              <a:t>Tuna Salad Sub</a:t>
            </a:r>
          </a:p>
          <a:p>
            <a:pPr>
              <a:spcBef>
                <a:spcPct val="0"/>
              </a:spcBef>
            </a:pPr>
            <a:r>
              <a:rPr lang="en-CA" altLang="en-US" sz="1100" i="1" dirty="0">
                <a:solidFill>
                  <a:schemeClr val="bg1">
                    <a:lumMod val="50000"/>
                  </a:schemeClr>
                </a:solidFill>
                <a:latin typeface="Century Gothic"/>
                <a:cs typeface="HelveticaNeue-Condensed"/>
              </a:rPr>
              <a:t>Tuna Salad, Cheese, Fresh Lettuce, Green Peppers, Pickles and Tomatoes.</a:t>
            </a:r>
          </a:p>
          <a:p>
            <a:pPr>
              <a:spcBef>
                <a:spcPct val="0"/>
              </a:spcBef>
            </a:pPr>
            <a:endParaRPr lang="en-CA" altLang="en-US" sz="1100" b="1" dirty="0">
              <a:solidFill>
                <a:schemeClr val="bg1">
                  <a:lumMod val="50000"/>
                </a:schemeClr>
              </a:solidFill>
              <a:latin typeface="Century Gothic"/>
              <a:cs typeface="HelveticaNeue-Condensed"/>
            </a:endParaRPr>
          </a:p>
          <a:p>
            <a:pPr>
              <a:spcBef>
                <a:spcPct val="0"/>
              </a:spcBef>
            </a:pPr>
            <a:r>
              <a:rPr lang="en-CA" altLang="en-US" sz="1100" b="1" dirty="0" smtClean="0">
                <a:solidFill>
                  <a:schemeClr val="bg1">
                    <a:lumMod val="50000"/>
                  </a:schemeClr>
                </a:solidFill>
                <a:latin typeface="Century Gothic"/>
                <a:cs typeface="HelveticaNeue-Condensed"/>
              </a:rPr>
              <a:t>Create Your </a:t>
            </a:r>
            <a:r>
              <a:rPr lang="en-CA" altLang="en-US" sz="1100" b="1" dirty="0">
                <a:solidFill>
                  <a:schemeClr val="bg1">
                    <a:lumMod val="50000"/>
                  </a:schemeClr>
                </a:solidFill>
                <a:latin typeface="Century Gothic"/>
                <a:cs typeface="HelveticaNeue-Condensed"/>
              </a:rPr>
              <a:t>Own Sandwich Bar $</a:t>
            </a:r>
            <a:r>
              <a:rPr lang="en-CA" altLang="en-US" sz="1100" b="1" dirty="0" smtClean="0">
                <a:solidFill>
                  <a:schemeClr val="bg1">
                    <a:lumMod val="50000"/>
                  </a:schemeClr>
                </a:solidFill>
                <a:latin typeface="Century Gothic"/>
                <a:cs typeface="HelveticaNeue-Condensed"/>
              </a:rPr>
              <a:t>9.75</a:t>
            </a:r>
          </a:p>
          <a:p>
            <a:pPr>
              <a:spcBef>
                <a:spcPct val="0"/>
              </a:spcBef>
            </a:pPr>
            <a:r>
              <a:rPr lang="en-CA" altLang="en-US" sz="1100" b="1" dirty="0" smtClean="0">
                <a:solidFill>
                  <a:schemeClr val="bg1">
                    <a:lumMod val="50000"/>
                  </a:schemeClr>
                </a:solidFill>
                <a:latin typeface="Century Gothic"/>
                <a:cs typeface="HelveticaNeue-Condensed"/>
              </a:rPr>
              <a:t>Assorted </a:t>
            </a:r>
            <a:r>
              <a:rPr lang="en-CA" altLang="en-US" sz="1100" b="1" dirty="0">
                <a:solidFill>
                  <a:schemeClr val="bg1">
                    <a:lumMod val="50000"/>
                  </a:schemeClr>
                </a:solidFill>
                <a:latin typeface="Century Gothic"/>
                <a:cs typeface="HelveticaNeue-Condensed"/>
              </a:rPr>
              <a:t>cold </a:t>
            </a:r>
            <a:r>
              <a:rPr lang="en-CA" altLang="en-US" sz="1100" b="1" dirty="0" smtClean="0">
                <a:solidFill>
                  <a:schemeClr val="bg1">
                    <a:lumMod val="50000"/>
                  </a:schemeClr>
                </a:solidFill>
                <a:latin typeface="Century Gothic"/>
                <a:cs typeface="HelveticaNeue-Condensed"/>
              </a:rPr>
              <a:t>cuts, </a:t>
            </a:r>
            <a:r>
              <a:rPr lang="en-CA" altLang="en-US" sz="1100" b="1" dirty="0">
                <a:solidFill>
                  <a:schemeClr val="bg1">
                    <a:lumMod val="50000"/>
                  </a:schemeClr>
                </a:solidFill>
                <a:latin typeface="Century Gothic"/>
                <a:cs typeface="HelveticaNeue-Condensed"/>
              </a:rPr>
              <a:t>( Turkey, Ham, Roast </a:t>
            </a:r>
            <a:r>
              <a:rPr lang="en-CA" altLang="en-US" sz="1100" b="1" dirty="0" smtClean="0">
                <a:solidFill>
                  <a:schemeClr val="bg1">
                    <a:lumMod val="50000"/>
                  </a:schemeClr>
                </a:solidFill>
                <a:latin typeface="Century Gothic"/>
                <a:cs typeface="HelveticaNeue-Condensed"/>
              </a:rPr>
              <a:t>Beef) </a:t>
            </a:r>
            <a:r>
              <a:rPr lang="en-US" altLang="en-US" sz="1100" b="1" dirty="0" smtClean="0">
                <a:solidFill>
                  <a:schemeClr val="bg1">
                    <a:lumMod val="50000"/>
                  </a:schemeClr>
                </a:solidFill>
                <a:latin typeface="Century Gothic"/>
                <a:cs typeface="Century Gothic"/>
              </a:rPr>
              <a:t>Egg </a:t>
            </a:r>
            <a:r>
              <a:rPr lang="en-US" altLang="en-US" sz="1100" b="1" dirty="0">
                <a:solidFill>
                  <a:schemeClr val="bg1">
                    <a:lumMod val="50000"/>
                  </a:schemeClr>
                </a:solidFill>
                <a:latin typeface="Century Gothic"/>
                <a:cs typeface="Century Gothic"/>
              </a:rPr>
              <a:t>and Tuna salad</a:t>
            </a:r>
          </a:p>
          <a:p>
            <a:pPr>
              <a:spcBef>
                <a:spcPct val="0"/>
              </a:spcBef>
              <a:tabLst>
                <a:tab pos="171450" algn="l"/>
              </a:tabLst>
            </a:pPr>
            <a:r>
              <a:rPr lang="en-US" altLang="en-US" sz="1100" b="1" dirty="0" smtClean="0">
                <a:solidFill>
                  <a:schemeClr val="bg1">
                    <a:lumMod val="50000"/>
                  </a:schemeClr>
                </a:solidFill>
                <a:latin typeface="Century Gothic"/>
                <a:cs typeface="Century Gothic"/>
              </a:rPr>
              <a:t>Assorted </a:t>
            </a:r>
            <a:r>
              <a:rPr lang="en-US" altLang="en-US" sz="1100" b="1" dirty="0">
                <a:solidFill>
                  <a:schemeClr val="bg1">
                    <a:lumMod val="50000"/>
                  </a:schemeClr>
                </a:solidFill>
                <a:latin typeface="Century Gothic"/>
                <a:cs typeface="Century Gothic"/>
              </a:rPr>
              <a:t>Cheese, Lettuce, Tomatoes, Cucumber </a:t>
            </a:r>
          </a:p>
          <a:p>
            <a:pPr>
              <a:spcBef>
                <a:spcPct val="0"/>
              </a:spcBef>
              <a:tabLst>
                <a:tab pos="171450" algn="l"/>
              </a:tabLst>
            </a:pPr>
            <a:r>
              <a:rPr lang="en-US" altLang="en-US" sz="1100" b="1" dirty="0" smtClean="0">
                <a:solidFill>
                  <a:schemeClr val="bg1">
                    <a:lumMod val="50000"/>
                  </a:schemeClr>
                </a:solidFill>
                <a:latin typeface="Century Gothic"/>
                <a:cs typeface="Century Gothic"/>
              </a:rPr>
              <a:t>and </a:t>
            </a:r>
            <a:r>
              <a:rPr lang="en-US" altLang="en-US" sz="1100" b="1" dirty="0">
                <a:solidFill>
                  <a:schemeClr val="bg1">
                    <a:lumMod val="50000"/>
                  </a:schemeClr>
                </a:solidFill>
                <a:latin typeface="Century Gothic"/>
                <a:cs typeface="Century Gothic"/>
              </a:rPr>
              <a:t>S</a:t>
            </a:r>
            <a:r>
              <a:rPr lang="en-US" altLang="en-US" sz="1100" b="1" dirty="0" smtClean="0">
                <a:solidFill>
                  <a:schemeClr val="bg1">
                    <a:lumMod val="50000"/>
                  </a:schemeClr>
                </a:solidFill>
                <a:latin typeface="Century Gothic"/>
                <a:cs typeface="Century Gothic"/>
              </a:rPr>
              <a:t>liced </a:t>
            </a:r>
            <a:r>
              <a:rPr lang="en-US" altLang="en-US" sz="1100" b="1" dirty="0">
                <a:solidFill>
                  <a:schemeClr val="bg1">
                    <a:lumMod val="50000"/>
                  </a:schemeClr>
                </a:solidFill>
                <a:latin typeface="Century Gothic"/>
                <a:cs typeface="Century Gothic"/>
              </a:rPr>
              <a:t>O</a:t>
            </a:r>
            <a:r>
              <a:rPr lang="en-US" altLang="en-US" sz="1100" b="1" dirty="0" smtClean="0">
                <a:solidFill>
                  <a:schemeClr val="bg1">
                    <a:lumMod val="50000"/>
                  </a:schemeClr>
                </a:solidFill>
                <a:latin typeface="Century Gothic"/>
                <a:cs typeface="Century Gothic"/>
              </a:rPr>
              <a:t>nions</a:t>
            </a:r>
            <a:r>
              <a:rPr lang="en-US" altLang="en-US" sz="1100" b="1" dirty="0">
                <a:solidFill>
                  <a:schemeClr val="bg1">
                    <a:lumMod val="50000"/>
                  </a:schemeClr>
                </a:solidFill>
                <a:latin typeface="Century Gothic"/>
                <a:cs typeface="Century Gothic"/>
              </a:rPr>
              <a:t>, Hot </a:t>
            </a:r>
            <a:r>
              <a:rPr lang="en-US" altLang="en-US" sz="1100" b="1" dirty="0" smtClean="0">
                <a:solidFill>
                  <a:schemeClr val="bg1">
                    <a:lumMod val="50000"/>
                  </a:schemeClr>
                </a:solidFill>
                <a:latin typeface="Century Gothic"/>
                <a:cs typeface="Century Gothic"/>
              </a:rPr>
              <a:t>Peppers, </a:t>
            </a:r>
            <a:r>
              <a:rPr lang="en-US" altLang="en-US" sz="1100" b="1" dirty="0">
                <a:solidFill>
                  <a:schemeClr val="bg1">
                    <a:lumMod val="50000"/>
                  </a:schemeClr>
                </a:solidFill>
                <a:latin typeface="Century Gothic"/>
                <a:cs typeface="Century Gothic"/>
              </a:rPr>
              <a:t>Pickles, </a:t>
            </a:r>
          </a:p>
          <a:p>
            <a:pPr>
              <a:spcBef>
                <a:spcPct val="0"/>
              </a:spcBef>
              <a:tabLst>
                <a:tab pos="171450" algn="l"/>
              </a:tabLst>
            </a:pPr>
            <a:r>
              <a:rPr lang="en-US" altLang="en-US" sz="1100" b="1" dirty="0" smtClean="0">
                <a:solidFill>
                  <a:schemeClr val="bg1">
                    <a:lumMod val="50000"/>
                  </a:schemeClr>
                </a:solidFill>
                <a:latin typeface="Century Gothic"/>
                <a:cs typeface="Century Gothic"/>
              </a:rPr>
              <a:t>Sliced </a:t>
            </a:r>
            <a:r>
              <a:rPr lang="en-US" altLang="en-US" sz="1100" b="1" dirty="0">
                <a:solidFill>
                  <a:schemeClr val="bg1">
                    <a:lumMod val="50000"/>
                  </a:schemeClr>
                </a:solidFill>
                <a:latin typeface="Century Gothic"/>
                <a:cs typeface="Century Gothic"/>
              </a:rPr>
              <a:t>O</a:t>
            </a:r>
            <a:r>
              <a:rPr lang="en-US" altLang="en-US" sz="1100" b="1" dirty="0" smtClean="0">
                <a:solidFill>
                  <a:schemeClr val="bg1">
                    <a:lumMod val="50000"/>
                  </a:schemeClr>
                </a:solidFill>
                <a:latin typeface="Century Gothic"/>
                <a:cs typeface="Century Gothic"/>
              </a:rPr>
              <a:t>lives</a:t>
            </a:r>
            <a:r>
              <a:rPr lang="en-US" altLang="en-US" sz="1100" b="1" dirty="0">
                <a:solidFill>
                  <a:schemeClr val="bg1">
                    <a:lumMod val="50000"/>
                  </a:schemeClr>
                </a:solidFill>
                <a:latin typeface="Century Gothic"/>
                <a:cs typeface="Century Gothic"/>
              </a:rPr>
              <a:t>, </a:t>
            </a:r>
            <a:r>
              <a:rPr lang="en-US" altLang="en-US" sz="1100" b="1" dirty="0" smtClean="0">
                <a:solidFill>
                  <a:schemeClr val="bg1">
                    <a:lumMod val="50000"/>
                  </a:schemeClr>
                </a:solidFill>
                <a:latin typeface="Century Gothic"/>
                <a:cs typeface="Century Gothic"/>
              </a:rPr>
              <a:t>Mayo, Mustard.</a:t>
            </a:r>
          </a:p>
          <a:p>
            <a:pPr>
              <a:spcBef>
                <a:spcPct val="0"/>
              </a:spcBef>
              <a:tabLst>
                <a:tab pos="171450" algn="l"/>
              </a:tabLst>
            </a:pPr>
            <a:r>
              <a:rPr lang="en-US" altLang="en-US" sz="1100" b="1" dirty="0" smtClean="0">
                <a:solidFill>
                  <a:schemeClr val="bg1">
                    <a:lumMod val="50000"/>
                  </a:schemeClr>
                </a:solidFill>
                <a:latin typeface="Century Gothic"/>
                <a:cs typeface="HelveticaNeue-Condensed"/>
              </a:rPr>
              <a:t>Served with </a:t>
            </a:r>
            <a:r>
              <a:rPr lang="en-CA" altLang="en-US" sz="1100" b="1" dirty="0" smtClean="0">
                <a:solidFill>
                  <a:schemeClr val="bg1">
                    <a:lumMod val="50000"/>
                  </a:schemeClr>
                </a:solidFill>
                <a:latin typeface="Century Gothic"/>
                <a:cs typeface="HelveticaNeue-Condensed"/>
              </a:rPr>
              <a:t>assorted juice, bottle water, assorted cookies and squares</a:t>
            </a:r>
            <a:endParaRPr lang="en-CA" altLang="en-US" sz="1100" b="1" dirty="0">
              <a:solidFill>
                <a:schemeClr val="bg1">
                  <a:lumMod val="50000"/>
                </a:schemeClr>
              </a:solidFill>
              <a:latin typeface="Century Gothic"/>
              <a:cs typeface="HelveticaNeue-Condensed"/>
            </a:endParaRPr>
          </a:p>
          <a:p>
            <a:pPr>
              <a:spcBef>
                <a:spcPct val="0"/>
              </a:spcBef>
              <a:tabLst>
                <a:tab pos="171450" algn="l"/>
              </a:tabLst>
            </a:pPr>
            <a:r>
              <a:rPr lang="en-CA" altLang="en-US" sz="1100" b="1" dirty="0">
                <a:solidFill>
                  <a:schemeClr val="bg1">
                    <a:lumMod val="50000"/>
                  </a:schemeClr>
                </a:solidFill>
                <a:latin typeface="Century Gothic"/>
                <a:cs typeface="HelveticaNeue-Condensed"/>
              </a:rPr>
              <a:t> </a:t>
            </a:r>
          </a:p>
          <a:p>
            <a:pPr>
              <a:spcBef>
                <a:spcPct val="0"/>
              </a:spcBef>
              <a:tabLst>
                <a:tab pos="171450" algn="l"/>
              </a:tabLst>
            </a:pPr>
            <a:r>
              <a:rPr lang="en-CA" altLang="en-US" sz="1100" b="1" dirty="0">
                <a:solidFill>
                  <a:schemeClr val="bg1">
                    <a:lumMod val="50000"/>
                  </a:schemeClr>
                </a:solidFill>
                <a:latin typeface="Century Gothic"/>
                <a:cs typeface="Century Gothic"/>
              </a:rPr>
              <a:t>Soup of the </a:t>
            </a:r>
            <a:r>
              <a:rPr lang="en-CA" altLang="en-US" sz="1100" b="1" dirty="0" smtClean="0">
                <a:solidFill>
                  <a:schemeClr val="bg1">
                    <a:lumMod val="50000"/>
                  </a:schemeClr>
                </a:solidFill>
                <a:latin typeface="Century Gothic"/>
                <a:cs typeface="Century Gothic"/>
              </a:rPr>
              <a:t>Day - $3.50</a:t>
            </a:r>
          </a:p>
          <a:p>
            <a:pPr>
              <a:spcBef>
                <a:spcPct val="0"/>
              </a:spcBef>
              <a:tabLst>
                <a:tab pos="171450" algn="l"/>
              </a:tabLst>
            </a:pPr>
            <a:r>
              <a:rPr lang="en-CA" altLang="en-US" sz="1100" b="1" dirty="0" smtClean="0">
                <a:solidFill>
                  <a:schemeClr val="bg1">
                    <a:lumMod val="50000"/>
                  </a:schemeClr>
                </a:solidFill>
                <a:latin typeface="Century Gothic"/>
                <a:cs typeface="Century Gothic"/>
              </a:rPr>
              <a:t>Made  </a:t>
            </a:r>
            <a:r>
              <a:rPr lang="en-CA" altLang="en-US" sz="1100" b="1" dirty="0">
                <a:solidFill>
                  <a:schemeClr val="bg1">
                    <a:lumMod val="50000"/>
                  </a:schemeClr>
                </a:solidFill>
                <a:latin typeface="Century Gothic"/>
                <a:cs typeface="Century Gothic"/>
              </a:rPr>
              <a:t>fresh daily – Minimum order </a:t>
            </a:r>
            <a:r>
              <a:rPr lang="en-CA" altLang="en-US" sz="1100" b="1" dirty="0" smtClean="0">
                <a:solidFill>
                  <a:schemeClr val="bg1">
                    <a:lumMod val="50000"/>
                  </a:schemeClr>
                </a:solidFill>
                <a:latin typeface="Century Gothic"/>
                <a:cs typeface="Century Gothic"/>
              </a:rPr>
              <a:t>10 servings.  Served </a:t>
            </a:r>
            <a:r>
              <a:rPr lang="en-CA" altLang="en-US" sz="1100" b="1" dirty="0">
                <a:solidFill>
                  <a:schemeClr val="bg1">
                    <a:lumMod val="50000"/>
                  </a:schemeClr>
                </a:solidFill>
                <a:latin typeface="Century Gothic"/>
                <a:cs typeface="Century Gothic"/>
              </a:rPr>
              <a:t>with freshly baked </a:t>
            </a:r>
            <a:r>
              <a:rPr lang="en-CA" altLang="en-US" sz="1100" b="1" dirty="0" smtClean="0">
                <a:solidFill>
                  <a:schemeClr val="bg1">
                    <a:lumMod val="50000"/>
                  </a:schemeClr>
                </a:solidFill>
                <a:latin typeface="Century Gothic"/>
                <a:cs typeface="Century Gothic"/>
              </a:rPr>
              <a:t>Roll </a:t>
            </a:r>
            <a:r>
              <a:rPr lang="en-CA" altLang="en-US" sz="1100" b="1" dirty="0">
                <a:solidFill>
                  <a:schemeClr val="bg1">
                    <a:lumMod val="50000"/>
                  </a:schemeClr>
                </a:solidFill>
                <a:latin typeface="Century Gothic"/>
                <a:cs typeface="Century Gothic"/>
              </a:rPr>
              <a:t>and </a:t>
            </a:r>
            <a:r>
              <a:rPr lang="en-CA" altLang="en-US" sz="1100" b="1" dirty="0" smtClean="0">
                <a:solidFill>
                  <a:schemeClr val="bg1">
                    <a:lumMod val="50000"/>
                  </a:schemeClr>
                </a:solidFill>
                <a:latin typeface="Century Gothic"/>
                <a:cs typeface="Century Gothic"/>
              </a:rPr>
              <a:t>Butter</a:t>
            </a:r>
            <a:r>
              <a:rPr lang="en-CA" altLang="en-US" sz="1100" b="1" dirty="0">
                <a:solidFill>
                  <a:schemeClr val="bg1">
                    <a:lumMod val="50000"/>
                  </a:schemeClr>
                </a:solidFill>
                <a:latin typeface="Century Gothic"/>
                <a:cs typeface="Century Gothic"/>
              </a:rPr>
              <a:t>/ </a:t>
            </a:r>
            <a:r>
              <a:rPr lang="en-CA" altLang="en-US" sz="1100" b="1" dirty="0" err="1">
                <a:solidFill>
                  <a:schemeClr val="bg1">
                    <a:lumMod val="50000"/>
                  </a:schemeClr>
                </a:solidFill>
                <a:latin typeface="Century Gothic"/>
                <a:cs typeface="Century Gothic"/>
              </a:rPr>
              <a:t>Becel</a:t>
            </a:r>
            <a:r>
              <a:rPr lang="en-CA" altLang="en-US" sz="1100" b="1" dirty="0">
                <a:solidFill>
                  <a:schemeClr val="bg1">
                    <a:lumMod val="50000"/>
                  </a:schemeClr>
                </a:solidFill>
                <a:latin typeface="Century Gothic"/>
                <a:cs typeface="Century Gothic"/>
              </a:rPr>
              <a:t> </a:t>
            </a:r>
            <a:endParaRPr lang="en-CA" altLang="en-US" sz="1100" b="1" dirty="0" smtClean="0">
              <a:solidFill>
                <a:schemeClr val="bg1">
                  <a:lumMod val="50000"/>
                </a:schemeClr>
              </a:solidFill>
              <a:latin typeface="Century Gothic"/>
              <a:cs typeface="Century Gothic"/>
            </a:endParaRPr>
          </a:p>
          <a:p>
            <a:pPr>
              <a:spcBef>
                <a:spcPct val="0"/>
              </a:spcBef>
              <a:tabLst>
                <a:tab pos="171450" algn="l"/>
              </a:tabLst>
            </a:pPr>
            <a:endParaRPr lang="en-CA" altLang="en-US" sz="1100" b="1" dirty="0" smtClean="0">
              <a:solidFill>
                <a:schemeClr val="bg1">
                  <a:lumMod val="50000"/>
                </a:schemeClr>
              </a:solidFill>
              <a:latin typeface="Century Gothic"/>
              <a:cs typeface="Century Gothic"/>
            </a:endParaRPr>
          </a:p>
          <a:p>
            <a:pPr>
              <a:spcBef>
                <a:spcPct val="0"/>
              </a:spcBef>
              <a:tabLst>
                <a:tab pos="171450" algn="l"/>
              </a:tabLst>
            </a:pPr>
            <a:r>
              <a:rPr lang="en-CA" altLang="en-US" sz="1100" b="1" dirty="0" smtClean="0">
                <a:solidFill>
                  <a:schemeClr val="bg1">
                    <a:lumMod val="50000"/>
                  </a:schemeClr>
                </a:solidFill>
                <a:latin typeface="Century Gothic"/>
                <a:cs typeface="Century Gothic"/>
              </a:rPr>
              <a:t>Add a Deli </a:t>
            </a:r>
            <a:r>
              <a:rPr lang="en-CA" altLang="en-US" sz="1100" b="1" dirty="0">
                <a:solidFill>
                  <a:schemeClr val="bg1">
                    <a:lumMod val="50000"/>
                  </a:schemeClr>
                </a:solidFill>
                <a:latin typeface="Century Gothic"/>
                <a:cs typeface="Century Gothic"/>
              </a:rPr>
              <a:t>S</a:t>
            </a:r>
            <a:r>
              <a:rPr lang="en-CA" altLang="en-US" sz="1100" b="1" dirty="0" smtClean="0">
                <a:solidFill>
                  <a:schemeClr val="bg1">
                    <a:lumMod val="50000"/>
                  </a:schemeClr>
                </a:solidFill>
                <a:latin typeface="Century Gothic"/>
                <a:cs typeface="Century Gothic"/>
              </a:rPr>
              <a:t>andwich and a cold beverage -$9.75</a:t>
            </a:r>
          </a:p>
          <a:p>
            <a:pPr>
              <a:spcBef>
                <a:spcPct val="0"/>
              </a:spcBef>
              <a:tabLst>
                <a:tab pos="171450" algn="l"/>
              </a:tabLst>
            </a:pPr>
            <a:endParaRPr lang="en-CA" altLang="en-US" sz="1100" b="1" dirty="0">
              <a:solidFill>
                <a:schemeClr val="bg1">
                  <a:lumMod val="50000"/>
                </a:schemeClr>
              </a:solidFill>
              <a:latin typeface="Century Gothic"/>
              <a:cs typeface="Century Gothic"/>
            </a:endParaRPr>
          </a:p>
          <a:p>
            <a:pPr>
              <a:spcBef>
                <a:spcPct val="0"/>
              </a:spcBef>
              <a:tabLst>
                <a:tab pos="171450" algn="l"/>
              </a:tabLst>
            </a:pPr>
            <a:r>
              <a:rPr lang="en-US" altLang="en-US" sz="1100" b="1" dirty="0" smtClean="0">
                <a:solidFill>
                  <a:schemeClr val="bg1">
                    <a:lumMod val="50000"/>
                  </a:schemeClr>
                </a:solidFill>
                <a:latin typeface="Century Gothic"/>
                <a:cs typeface="Century Gothic"/>
              </a:rPr>
              <a:t>All sandwiches are available gluten free                            upon request.  </a:t>
            </a:r>
            <a:endParaRPr lang="en-US" altLang="en-US" sz="1100" b="1" dirty="0">
              <a:solidFill>
                <a:schemeClr val="bg1">
                  <a:lumMod val="50000"/>
                </a:schemeClr>
              </a:solidFill>
              <a:latin typeface="Century Gothic"/>
              <a:cs typeface="Century Gothic"/>
            </a:endParaRPr>
          </a:p>
        </p:txBody>
      </p:sp>
      <p:pic>
        <p:nvPicPr>
          <p:cNvPr id="10" name="Picture 9" descr="C:\Users\donna.tobias\Pictures\Symbols\GF.png"/>
          <p:cNvPicPr/>
          <p:nvPr/>
        </p:nvPicPr>
        <p:blipFill>
          <a:blip r:embed="rId5">
            <a:extLst>
              <a:ext uri="{28A0092B-C50C-407E-A947-70E740481C1C}">
                <a14:useLocalDpi xmlns:a14="http://schemas.microsoft.com/office/drawing/2010/main" val="0"/>
              </a:ext>
            </a:extLst>
          </a:blip>
          <a:srcRect/>
          <a:stretch>
            <a:fillRect/>
          </a:stretch>
        </p:blipFill>
        <p:spPr bwMode="auto">
          <a:xfrm>
            <a:off x="6066356" y="7156175"/>
            <a:ext cx="952767" cy="638745"/>
          </a:xfrm>
          <a:prstGeom prst="rect">
            <a:avLst/>
          </a:prstGeom>
          <a:noFill/>
          <a:ln>
            <a:noFill/>
          </a:ln>
        </p:spPr>
      </p:pic>
    </p:spTree>
    <p:extLst>
      <p:ext uri="{BB962C8B-B14F-4D97-AF65-F5344CB8AC3E}">
        <p14:creationId xmlns:p14="http://schemas.microsoft.com/office/powerpoint/2010/main" val="913593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938882" y="8158921"/>
            <a:ext cx="4678286" cy="1938974"/>
          </a:xfrm>
          <a:prstGeom prst="rect">
            <a:avLst/>
          </a:prstGeom>
        </p:spPr>
        <p:txBody>
          <a:bodyPr wrap="square" lIns="91423" tIns="45711" rIns="91423" bIns="45711" anchor="b" anchorCtr="0">
            <a:spAutoFit/>
          </a:bodyPr>
          <a:lstStyle/>
          <a:p>
            <a:pPr algn="r"/>
            <a:r>
              <a:rPr lang="en-US" sz="12000" dirty="0" smtClean="0">
                <a:solidFill>
                  <a:schemeClr val="bg1">
                    <a:lumMod val="95000"/>
                  </a:schemeClr>
                </a:solidFill>
                <a:latin typeface="Corbel"/>
                <a:cs typeface="Corbel"/>
              </a:rPr>
              <a:t>menu</a:t>
            </a:r>
            <a:endParaRPr lang="en-US" sz="12000" dirty="0">
              <a:solidFill>
                <a:schemeClr val="bg1">
                  <a:lumMod val="95000"/>
                </a:schemeClr>
              </a:solidFill>
              <a:latin typeface="Corbel"/>
              <a:cs typeface="Corbel"/>
            </a:endParaRPr>
          </a:p>
        </p:txBody>
      </p:sp>
      <p:sp>
        <p:nvSpPr>
          <p:cNvPr id="20" name="Rectangle 19"/>
          <p:cNvSpPr/>
          <p:nvPr/>
        </p:nvSpPr>
        <p:spPr>
          <a:xfrm flipV="1">
            <a:off x="3185554" y="607154"/>
            <a:ext cx="4044979" cy="68147"/>
          </a:xfrm>
          <a:prstGeom prst="rect">
            <a:avLst/>
          </a:prstGeom>
          <a:solidFill>
            <a:srgbClr val="BCCD30"/>
          </a:solid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spcCol="0" rtlCol="0" anchor="ctr"/>
          <a:lstStyle/>
          <a:p>
            <a:endParaRPr lang="en-US" sz="3300" b="1" dirty="0"/>
          </a:p>
        </p:txBody>
      </p:sp>
      <p:sp>
        <p:nvSpPr>
          <p:cNvPr id="6" name="Rectangle 5"/>
          <p:cNvSpPr/>
          <p:nvPr>
            <p:custDataLst>
              <p:tags r:id="rId1"/>
            </p:custDataLst>
          </p:nvPr>
        </p:nvSpPr>
        <p:spPr>
          <a:xfrm>
            <a:off x="3185554" y="148804"/>
            <a:ext cx="2845616" cy="492424"/>
          </a:xfrm>
          <a:prstGeom prst="rect">
            <a:avLst/>
          </a:prstGeom>
        </p:spPr>
        <p:txBody>
          <a:bodyPr wrap="none" lIns="91423" tIns="45711" rIns="91423" bIns="45711">
            <a:spAutoFit/>
          </a:bodyPr>
          <a:lstStyle/>
          <a:p>
            <a:r>
              <a:rPr lang="en-US" sz="2600" b="1" cap="all" dirty="0" smtClean="0">
                <a:solidFill>
                  <a:schemeClr val="bg1">
                    <a:lumMod val="65000"/>
                  </a:schemeClr>
                </a:solidFill>
                <a:latin typeface="Century Gothic" panose="020B0502020202020204" pitchFamily="34" charset="0"/>
                <a:cs typeface="Corbel"/>
              </a:rPr>
              <a:t>BYO Lunch box</a:t>
            </a:r>
            <a:endParaRPr lang="en-US" sz="2600" cap="all" dirty="0">
              <a:solidFill>
                <a:schemeClr val="bg1">
                  <a:lumMod val="65000"/>
                </a:schemeClr>
              </a:solidFill>
              <a:latin typeface="Century Gothic" panose="020B0502020202020204" pitchFamily="34" charset="0"/>
              <a:cs typeface="Corbel"/>
            </a:endParaRPr>
          </a:p>
        </p:txBody>
      </p:sp>
      <p:sp>
        <p:nvSpPr>
          <p:cNvPr id="8" name="Rectangle 7"/>
          <p:cNvSpPr/>
          <p:nvPr>
            <p:custDataLst>
              <p:tags r:id="rId2"/>
            </p:custDataLst>
          </p:nvPr>
        </p:nvSpPr>
        <p:spPr>
          <a:xfrm>
            <a:off x="3185554" y="931503"/>
            <a:ext cx="4146869" cy="4493538"/>
          </a:xfrm>
          <a:prstGeom prst="rect">
            <a:avLst/>
          </a:prstGeom>
        </p:spPr>
        <p:txBody>
          <a:bodyPr wrap="square">
            <a:spAutoFit/>
          </a:bodyPr>
          <a:lstStyle/>
          <a:p>
            <a:endParaRPr lang="en-US" sz="1100" dirty="0"/>
          </a:p>
          <a:p>
            <a:r>
              <a:rPr lang="en-US" sz="1100" dirty="0" smtClean="0">
                <a:solidFill>
                  <a:schemeClr val="bg1">
                    <a:lumMod val="50000"/>
                  </a:schemeClr>
                </a:solidFill>
                <a:effectLst>
                  <a:outerShdw blurRad="38100" dist="38100" dir="2700000" algn="tl">
                    <a:srgbClr val="000000">
                      <a:alpha val="43137"/>
                    </a:srgbClr>
                  </a:outerShdw>
                </a:effectLst>
                <a:latin typeface="Century Gothic" panose="020B0502020202020204" pitchFamily="34" charset="0"/>
              </a:rPr>
              <a:t>BYO LUNCH BOX</a:t>
            </a:r>
          </a:p>
          <a:p>
            <a:endParaRPr lang="en-US" sz="1100" dirty="0">
              <a:solidFill>
                <a:schemeClr val="bg1">
                  <a:lumMod val="50000"/>
                </a:schemeClr>
              </a:solidFill>
              <a:effectLst>
                <a:outerShdw blurRad="38100" dist="38100" dir="2700000" algn="tl">
                  <a:srgbClr val="000000">
                    <a:alpha val="43137"/>
                  </a:srgbClr>
                </a:outerShdw>
              </a:effectLst>
              <a:latin typeface="Century Gothic" panose="020B0502020202020204" pitchFamily="34" charset="0"/>
            </a:endParaRPr>
          </a:p>
          <a:p>
            <a:r>
              <a:rPr lang="en-CA" sz="1100" b="1" dirty="0" err="1" smtClean="0">
                <a:solidFill>
                  <a:schemeClr val="bg1">
                    <a:lumMod val="50000"/>
                  </a:schemeClr>
                </a:solidFill>
                <a:latin typeface="Century Gothic" panose="020B0502020202020204" pitchFamily="34" charset="0"/>
              </a:rPr>
              <a:t>Byo</a:t>
            </a:r>
            <a:r>
              <a:rPr lang="en-CA" sz="1100" b="1" dirty="0" smtClean="0">
                <a:solidFill>
                  <a:schemeClr val="bg1">
                    <a:lumMod val="50000"/>
                  </a:schemeClr>
                </a:solidFill>
                <a:latin typeface="Century Gothic" panose="020B0502020202020204" pitchFamily="34" charset="0"/>
              </a:rPr>
              <a:t> (</a:t>
            </a:r>
            <a:r>
              <a:rPr lang="en-CA" sz="1100" b="1" dirty="0">
                <a:solidFill>
                  <a:schemeClr val="bg1">
                    <a:lumMod val="50000"/>
                  </a:schemeClr>
                </a:solidFill>
                <a:latin typeface="Century Gothic" panose="020B0502020202020204" pitchFamily="34" charset="0"/>
              </a:rPr>
              <a:t>build your own) lunch box</a:t>
            </a:r>
          </a:p>
          <a:p>
            <a:r>
              <a:rPr lang="en-US" sz="1100" b="1" i="1" dirty="0">
                <a:solidFill>
                  <a:schemeClr val="bg1">
                    <a:lumMod val="50000"/>
                  </a:schemeClr>
                </a:solidFill>
                <a:latin typeface="Century Gothic" panose="020B0502020202020204" pitchFamily="34" charset="0"/>
              </a:rPr>
              <a:t>priced </a:t>
            </a:r>
            <a:r>
              <a:rPr lang="en-US" sz="1100" b="1" i="1" dirty="0" smtClean="0">
                <a:solidFill>
                  <a:schemeClr val="bg1">
                    <a:lumMod val="50000"/>
                  </a:schemeClr>
                </a:solidFill>
                <a:latin typeface="Century Gothic" panose="020B0502020202020204" pitchFamily="34" charset="0"/>
              </a:rPr>
              <a:t>per person</a:t>
            </a:r>
            <a:r>
              <a:rPr lang="en-CA" sz="1100" b="1" dirty="0" smtClean="0">
                <a:solidFill>
                  <a:schemeClr val="bg1">
                    <a:lumMod val="50000"/>
                  </a:schemeClr>
                </a:solidFill>
                <a:latin typeface="Century Gothic" panose="020B0502020202020204" pitchFamily="34" charset="0"/>
              </a:rPr>
              <a:t>													$9.75  					       </a:t>
            </a:r>
          </a:p>
          <a:p>
            <a:r>
              <a:rPr lang="en-US" sz="1100" b="1" dirty="0" smtClean="0">
                <a:solidFill>
                  <a:schemeClr val="bg1">
                    <a:lumMod val="50000"/>
                  </a:schemeClr>
                </a:solidFill>
                <a:latin typeface="Century Gothic" panose="020B0502020202020204" pitchFamily="34" charset="0"/>
              </a:rPr>
              <a:t>Included in your box:</a:t>
            </a:r>
          </a:p>
          <a:p>
            <a:r>
              <a:rPr lang="en-US" sz="1100" b="1" dirty="0" smtClean="0">
                <a:solidFill>
                  <a:schemeClr val="bg1">
                    <a:lumMod val="50000"/>
                  </a:schemeClr>
                </a:solidFill>
                <a:latin typeface="Century Gothic" panose="020B0502020202020204" pitchFamily="34" charset="0"/>
              </a:rPr>
              <a:t>Chips or veggie bag </a:t>
            </a:r>
            <a:endParaRPr lang="en-US" sz="1100" b="1" dirty="0">
              <a:solidFill>
                <a:schemeClr val="bg1">
                  <a:lumMod val="50000"/>
                </a:schemeClr>
              </a:solidFill>
              <a:latin typeface="Century Gothic" panose="020B0502020202020204" pitchFamily="34" charset="0"/>
            </a:endParaRPr>
          </a:p>
          <a:p>
            <a:r>
              <a:rPr lang="en-US" sz="1100" b="1" dirty="0">
                <a:solidFill>
                  <a:schemeClr val="bg1">
                    <a:lumMod val="50000"/>
                  </a:schemeClr>
                </a:solidFill>
                <a:latin typeface="Century Gothic" panose="020B0502020202020204" pitchFamily="34" charset="0"/>
              </a:rPr>
              <a:t>G</a:t>
            </a:r>
            <a:r>
              <a:rPr lang="en-US" sz="1100" b="1" dirty="0" smtClean="0">
                <a:solidFill>
                  <a:schemeClr val="bg1">
                    <a:lumMod val="50000"/>
                  </a:schemeClr>
                </a:solidFill>
                <a:latin typeface="Century Gothic" panose="020B0502020202020204" pitchFamily="34" charset="0"/>
              </a:rPr>
              <a:t>ourmet cookie or granola bar or apple</a:t>
            </a:r>
            <a:endParaRPr lang="en-US" sz="1100" b="1" dirty="0">
              <a:solidFill>
                <a:schemeClr val="bg1">
                  <a:lumMod val="50000"/>
                </a:schemeClr>
              </a:solidFill>
              <a:latin typeface="Century Gothic" panose="020B0502020202020204" pitchFamily="34" charset="0"/>
            </a:endParaRPr>
          </a:p>
          <a:p>
            <a:r>
              <a:rPr lang="en-US" sz="1100" b="1" dirty="0" smtClean="0">
                <a:solidFill>
                  <a:schemeClr val="bg1">
                    <a:lumMod val="50000"/>
                  </a:schemeClr>
                </a:solidFill>
                <a:latin typeface="Century Gothic" panose="020B0502020202020204" pitchFamily="34" charset="0"/>
              </a:rPr>
              <a:t>Cold Beverage, water or Juice</a:t>
            </a:r>
          </a:p>
          <a:p>
            <a:endParaRPr lang="en-US" sz="1100" b="1" dirty="0">
              <a:solidFill>
                <a:schemeClr val="bg1">
                  <a:lumMod val="50000"/>
                </a:schemeClr>
              </a:solidFill>
              <a:latin typeface="Century Gothic" panose="020B0502020202020204" pitchFamily="34" charset="0"/>
            </a:endParaRPr>
          </a:p>
          <a:p>
            <a:r>
              <a:rPr lang="en-US" sz="1100" b="1" dirty="0" smtClean="0">
                <a:solidFill>
                  <a:schemeClr val="bg1">
                    <a:lumMod val="50000"/>
                  </a:schemeClr>
                </a:solidFill>
                <a:latin typeface="Century Gothic" panose="020B0502020202020204" pitchFamily="34" charset="0"/>
              </a:rPr>
              <a:t>Sandwiches: </a:t>
            </a:r>
            <a:r>
              <a:rPr lang="en-US" sz="1100" b="1" dirty="0" err="1" smtClean="0">
                <a:solidFill>
                  <a:schemeClr val="bg1">
                    <a:lumMod val="50000"/>
                  </a:schemeClr>
                </a:solidFill>
                <a:latin typeface="Century Gothic" panose="020B0502020202020204" pitchFamily="34" charset="0"/>
              </a:rPr>
              <a:t>kaisers</a:t>
            </a:r>
            <a:r>
              <a:rPr lang="en-US" sz="1100" b="1" dirty="0" smtClean="0">
                <a:solidFill>
                  <a:schemeClr val="bg1">
                    <a:lumMod val="50000"/>
                  </a:schemeClr>
                </a:solidFill>
                <a:latin typeface="Century Gothic" panose="020B0502020202020204" pitchFamily="34" charset="0"/>
              </a:rPr>
              <a:t>, multi grain </a:t>
            </a:r>
            <a:r>
              <a:rPr lang="en-US" sz="1100" b="1" dirty="0">
                <a:solidFill>
                  <a:schemeClr val="bg1">
                    <a:lumMod val="50000"/>
                  </a:schemeClr>
                </a:solidFill>
                <a:latin typeface="Century Gothic" panose="020B0502020202020204" pitchFamily="34" charset="0"/>
              </a:rPr>
              <a:t>&amp; wraps</a:t>
            </a:r>
          </a:p>
          <a:p>
            <a:r>
              <a:rPr lang="en-CA" sz="1100" b="1" i="1" dirty="0" smtClean="0">
                <a:solidFill>
                  <a:schemeClr val="bg1">
                    <a:lumMod val="50000"/>
                  </a:schemeClr>
                </a:solidFill>
                <a:latin typeface="Century Gothic" panose="020B0502020202020204" pitchFamily="34" charset="0"/>
              </a:rPr>
              <a:t>please </a:t>
            </a:r>
            <a:r>
              <a:rPr lang="en-CA" sz="1100" b="1" i="1" dirty="0">
                <a:solidFill>
                  <a:schemeClr val="bg1">
                    <a:lumMod val="50000"/>
                  </a:schemeClr>
                </a:solidFill>
                <a:latin typeface="Century Gothic" panose="020B0502020202020204" pitchFamily="34" charset="0"/>
              </a:rPr>
              <a:t>indicate your choice</a:t>
            </a:r>
            <a:endParaRPr lang="en-CA" sz="1100" b="1" dirty="0">
              <a:solidFill>
                <a:schemeClr val="bg1">
                  <a:lumMod val="50000"/>
                </a:schemeClr>
              </a:solidFill>
              <a:latin typeface="Century Gothic" panose="020B0502020202020204" pitchFamily="34" charset="0"/>
            </a:endParaRPr>
          </a:p>
          <a:p>
            <a:r>
              <a:rPr lang="en-US" sz="1100" b="1" dirty="0">
                <a:solidFill>
                  <a:schemeClr val="bg1">
                    <a:lumMod val="50000"/>
                  </a:schemeClr>
                </a:solidFill>
                <a:latin typeface="Century Gothic" panose="020B0502020202020204" pitchFamily="34" charset="0"/>
              </a:rPr>
              <a:t>sliced turkey</a:t>
            </a:r>
          </a:p>
          <a:p>
            <a:r>
              <a:rPr lang="en-US" sz="1100" b="1" dirty="0">
                <a:solidFill>
                  <a:schemeClr val="bg1">
                    <a:lumMod val="50000"/>
                  </a:schemeClr>
                </a:solidFill>
                <a:latin typeface="Century Gothic" panose="020B0502020202020204" pitchFamily="34" charset="0"/>
              </a:rPr>
              <a:t>ham &amp; </a:t>
            </a:r>
            <a:r>
              <a:rPr lang="en-US" sz="1100" b="1" dirty="0" err="1">
                <a:solidFill>
                  <a:schemeClr val="bg1">
                    <a:lumMod val="50000"/>
                  </a:schemeClr>
                </a:solidFill>
                <a:latin typeface="Century Gothic" panose="020B0502020202020204" pitchFamily="34" charset="0"/>
              </a:rPr>
              <a:t>swiss</a:t>
            </a:r>
            <a:endParaRPr lang="en-US" sz="1100" b="1" dirty="0">
              <a:solidFill>
                <a:schemeClr val="bg1">
                  <a:lumMod val="50000"/>
                </a:schemeClr>
              </a:solidFill>
              <a:latin typeface="Century Gothic" panose="020B0502020202020204" pitchFamily="34" charset="0"/>
            </a:endParaRPr>
          </a:p>
          <a:p>
            <a:r>
              <a:rPr lang="en-US" sz="1100" b="1" dirty="0">
                <a:solidFill>
                  <a:schemeClr val="bg1">
                    <a:lumMod val="50000"/>
                  </a:schemeClr>
                </a:solidFill>
                <a:latin typeface="Century Gothic" panose="020B0502020202020204" pitchFamily="34" charset="0"/>
              </a:rPr>
              <a:t>roast beef</a:t>
            </a:r>
          </a:p>
          <a:p>
            <a:r>
              <a:rPr lang="en-US" sz="1100" b="1" dirty="0">
                <a:solidFill>
                  <a:schemeClr val="bg1">
                    <a:lumMod val="50000"/>
                  </a:schemeClr>
                </a:solidFill>
                <a:latin typeface="Century Gothic" panose="020B0502020202020204" pitchFamily="34" charset="0"/>
              </a:rPr>
              <a:t>egg salad</a:t>
            </a:r>
          </a:p>
          <a:p>
            <a:r>
              <a:rPr lang="en-US" sz="1100" b="1" dirty="0">
                <a:solidFill>
                  <a:schemeClr val="bg1">
                    <a:lumMod val="50000"/>
                  </a:schemeClr>
                </a:solidFill>
                <a:latin typeface="Century Gothic" panose="020B0502020202020204" pitchFamily="34" charset="0"/>
              </a:rPr>
              <a:t>chicken salad</a:t>
            </a:r>
          </a:p>
          <a:p>
            <a:r>
              <a:rPr lang="en-US" sz="1100" b="1" dirty="0">
                <a:solidFill>
                  <a:schemeClr val="bg1">
                    <a:lumMod val="50000"/>
                  </a:schemeClr>
                </a:solidFill>
                <a:latin typeface="Century Gothic" panose="020B0502020202020204" pitchFamily="34" charset="0"/>
              </a:rPr>
              <a:t>tuna salad</a:t>
            </a:r>
          </a:p>
          <a:p>
            <a:r>
              <a:rPr lang="en-US" sz="1100" b="1" dirty="0">
                <a:solidFill>
                  <a:schemeClr val="bg1">
                    <a:lumMod val="50000"/>
                  </a:schemeClr>
                </a:solidFill>
                <a:latin typeface="Century Gothic" panose="020B0502020202020204" pitchFamily="34" charset="0"/>
              </a:rPr>
              <a:t>hummus &amp; veggies</a:t>
            </a:r>
          </a:p>
          <a:p>
            <a:r>
              <a:rPr lang="en-US" sz="1100" b="1" i="1" dirty="0">
                <a:solidFill>
                  <a:schemeClr val="bg1">
                    <a:lumMod val="50000"/>
                  </a:schemeClr>
                </a:solidFill>
                <a:latin typeface="Century Gothic" panose="020B0502020202020204" pitchFamily="34" charset="0"/>
              </a:rPr>
              <a:t>with lettuce and mayonnaise </a:t>
            </a:r>
            <a:endParaRPr lang="en-US" sz="1100" b="1" dirty="0" smtClean="0">
              <a:solidFill>
                <a:schemeClr val="bg1">
                  <a:lumMod val="50000"/>
                </a:schemeClr>
              </a:solidFill>
              <a:latin typeface="Century Gothic" panose="020B0502020202020204" pitchFamily="34" charset="0"/>
            </a:endParaRPr>
          </a:p>
          <a:p>
            <a:pPr>
              <a:spcBef>
                <a:spcPct val="0"/>
              </a:spcBef>
              <a:tabLst>
                <a:tab pos="171450" algn="l"/>
              </a:tabLst>
            </a:pPr>
            <a:endParaRPr lang="en-US" altLang="en-US" sz="1100" b="1" dirty="0">
              <a:solidFill>
                <a:schemeClr val="bg1">
                  <a:lumMod val="50000"/>
                </a:schemeClr>
              </a:solidFill>
              <a:latin typeface="Century Gothic" panose="020B0502020202020204" pitchFamily="34" charset="0"/>
              <a:cs typeface="Century Gothic"/>
            </a:endParaRPr>
          </a:p>
          <a:p>
            <a:pPr>
              <a:spcBef>
                <a:spcPct val="0"/>
              </a:spcBef>
              <a:tabLst>
                <a:tab pos="171450" algn="l"/>
              </a:tabLst>
            </a:pPr>
            <a:r>
              <a:rPr lang="en-US" altLang="en-US" sz="1100" b="1" dirty="0">
                <a:solidFill>
                  <a:schemeClr val="bg1">
                    <a:lumMod val="50000"/>
                  </a:schemeClr>
                </a:solidFill>
                <a:latin typeface="Century Gothic"/>
                <a:cs typeface="Century Gothic"/>
              </a:rPr>
              <a:t>All sandwiches are available gluten free                            upon request.  </a:t>
            </a:r>
          </a:p>
          <a:p>
            <a:pPr>
              <a:spcBef>
                <a:spcPct val="0"/>
              </a:spcBef>
              <a:tabLst>
                <a:tab pos="171450" algn="l"/>
              </a:tabLst>
            </a:pPr>
            <a:endParaRPr lang="en-US" altLang="en-US" sz="1100" b="1" dirty="0">
              <a:solidFill>
                <a:schemeClr val="bg1">
                  <a:lumMod val="50000"/>
                </a:schemeClr>
              </a:solidFill>
              <a:latin typeface="Century Gothic"/>
              <a:cs typeface="Century Gothic"/>
            </a:endParaRPr>
          </a:p>
        </p:txBody>
      </p:sp>
      <p:pic>
        <p:nvPicPr>
          <p:cNvPr id="7" name="Picture 6" descr="C:\Users\donna.tobias\Pictures\Symbols\GF.png"/>
          <p:cNvPicPr/>
          <p:nvPr/>
        </p:nvPicPr>
        <p:blipFill>
          <a:blip r:embed="rId5">
            <a:extLst>
              <a:ext uri="{28A0092B-C50C-407E-A947-70E740481C1C}">
                <a14:useLocalDpi xmlns:a14="http://schemas.microsoft.com/office/drawing/2010/main" val="0"/>
              </a:ext>
            </a:extLst>
          </a:blip>
          <a:srcRect/>
          <a:stretch>
            <a:fillRect/>
          </a:stretch>
        </p:blipFill>
        <p:spPr bwMode="auto">
          <a:xfrm>
            <a:off x="6066356" y="4572001"/>
            <a:ext cx="952767" cy="638745"/>
          </a:xfrm>
          <a:prstGeom prst="rect">
            <a:avLst/>
          </a:prstGeom>
          <a:noFill/>
          <a:ln>
            <a:noFill/>
          </a:ln>
        </p:spPr>
      </p:pic>
    </p:spTree>
    <p:extLst>
      <p:ext uri="{BB962C8B-B14F-4D97-AF65-F5344CB8AC3E}">
        <p14:creationId xmlns:p14="http://schemas.microsoft.com/office/powerpoint/2010/main" val="205382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9FAC5C8E9972F940B12B56CD684EEA98" ma:contentTypeVersion="0" ma:contentTypeDescription="Upload an image or a photograph." ma:contentTypeScope="" ma:versionID="add9f2cd441b444db77949cc0fa1b530">
  <xsd:schema xmlns:xsd="http://www.w3.org/2001/XMLSchema" xmlns:xs="http://www.w3.org/2001/XMLSchema" xmlns:p="http://schemas.microsoft.com/office/2006/metadata/properties" xmlns:ns1="http://schemas.microsoft.com/sharepoint/v3" targetNamespace="http://schemas.microsoft.com/office/2006/metadata/properties" ma:root="true" ma:fieldsID="9bece2fad494c46aba9b50cf0a7c2c7e"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92F55248-BA62-4758-A13C-2730865B3FB9}"/>
</file>

<file path=customXml/itemProps2.xml><?xml version="1.0" encoding="utf-8"?>
<ds:datastoreItem xmlns:ds="http://schemas.openxmlformats.org/officeDocument/2006/customXml" ds:itemID="{DCEBB04F-1420-4618-944C-465F6AB3D723}"/>
</file>

<file path=customXml/itemProps3.xml><?xml version="1.0" encoding="utf-8"?>
<ds:datastoreItem xmlns:ds="http://schemas.openxmlformats.org/officeDocument/2006/customXml" ds:itemID="{CD1DE0BA-3955-4838-B263-5F849F631718}"/>
</file>

<file path=docProps/app.xml><?xml version="1.0" encoding="utf-8"?>
<Properties xmlns="http://schemas.openxmlformats.org/officeDocument/2006/extended-properties" xmlns:vt="http://schemas.openxmlformats.org/officeDocument/2006/docPropsVTypes">
  <TotalTime>5466</TotalTime>
  <Words>2376</Words>
  <Application>Microsoft Office PowerPoint</Application>
  <PresentationFormat>Custom</PresentationFormat>
  <Paragraphs>468</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Archer-Bold</vt:lpstr>
      <vt:lpstr>Arial</vt:lpstr>
      <vt:lpstr>Calibri</vt:lpstr>
      <vt:lpstr>Century Gothic</vt:lpstr>
      <vt:lpstr>Corbel</vt:lpstr>
      <vt:lpstr>HelveticaNeue-Condensed</vt:lpstr>
      <vt:lpstr>Poor Richard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Compass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Chartwells Fresh Fork Catering</dc:title>
  <dc:creator>Ashley Summerlin</dc:creator>
  <cp:keywords/>
  <cp:lastModifiedBy>Noddin, Tanya</cp:lastModifiedBy>
  <cp:revision>294</cp:revision>
  <cp:lastPrinted>2018-11-02T16:42:06Z</cp:lastPrinted>
  <dcterms:created xsi:type="dcterms:W3CDTF">2014-08-11T14:27:27Z</dcterms:created>
  <dcterms:modified xsi:type="dcterms:W3CDTF">2018-11-02T16:48:15Z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0x010102009FAC5C8E9972F940B12B56CD684EEA98</vt:lpwstr>
  </property>
</Properties>
</file>