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701675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BC00"/>
    <a:srgbClr val="828A00"/>
    <a:srgbClr val="00828A"/>
    <a:srgbClr val="D8D9DA"/>
    <a:srgbClr val="EDFFC5"/>
    <a:srgbClr val="D9272E"/>
    <a:srgbClr val="000000"/>
    <a:srgbClr val="E7797E"/>
    <a:srgbClr val="EC9498"/>
    <a:srgbClr val="A3A5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487" autoAdjust="0"/>
  </p:normalViewPr>
  <p:slideViewPr>
    <p:cSldViewPr>
      <p:cViewPr varScale="1">
        <p:scale>
          <a:sx n="100" d="100"/>
          <a:sy n="100" d="100"/>
        </p:scale>
        <p:origin x="13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7071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5" y="0"/>
            <a:ext cx="3040592" cy="467071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r">
              <a:defRPr sz="1200"/>
            </a:lvl1pPr>
          </a:lstStyle>
          <a:p>
            <a:fld id="{3D41310D-EC6A-4E00-9834-A57EB258B9A6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9" tIns="46640" rIns="93279" bIns="4664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80004"/>
            <a:ext cx="5613400" cy="3665459"/>
          </a:xfrm>
          <a:prstGeom prst="rect">
            <a:avLst/>
          </a:prstGeom>
        </p:spPr>
        <p:txBody>
          <a:bodyPr vert="horz" lIns="93279" tIns="46640" rIns="93279" bIns="4664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0592" cy="467070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5" y="8842030"/>
            <a:ext cx="3040592" cy="467070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r">
              <a:defRPr sz="1200"/>
            </a:lvl1pPr>
          </a:lstStyle>
          <a:p>
            <a:fld id="{E2C8844B-BFFD-4726-88CB-EFE7248718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791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8844B-BFFD-4726-88CB-EFE72487181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0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1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34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86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07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3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6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4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24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6DFB-DADB-4AB1-B1FB-1D6315D83C83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96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66DFB-DADB-4AB1-B1FB-1D6315D83C83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A4E79-CB90-45B8-8D7C-1D9FA2925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06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hyperlink" Target="http://www.schoollunchorder.ca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228487"/>
              </p:ext>
            </p:extLst>
          </p:nvPr>
        </p:nvGraphicFramePr>
        <p:xfrm>
          <a:off x="1" y="76200"/>
          <a:ext cx="7391398" cy="2027111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  <a:tableStyleId>{16D9F66E-5EB9-4882-86FB-DCBF35E3C3E4}</a:tableStyleId>
              </a:tblPr>
              <a:tblGrid>
                <a:gridCol w="1158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81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1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320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venir 65 medium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B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191">
                <a:tc rowSpan="2">
                  <a:txBody>
                    <a:bodyPr/>
                    <a:lstStyle/>
                    <a:p>
                      <a:pPr algn="ctr"/>
                      <a:r>
                        <a:rPr lang="en-US" sz="600" b="1" kern="1200" dirty="0">
                          <a:solidFill>
                            <a:schemeClr val="bg1"/>
                          </a:solidFill>
                          <a:latin typeface="Avenir 65 medium"/>
                          <a:ea typeface="+mn-ea"/>
                          <a:cs typeface="+mn-cs"/>
                        </a:rPr>
                        <a:t>Sept</a:t>
                      </a:r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 4-7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Sept 24-28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Oct 15-19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Nov 5-9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Nov 26-30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Dec 17-21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Jan 7-11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Jan 28-Feb 1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Feb 18-22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Mar 11-15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Apr</a:t>
                      </a:r>
                      <a:r>
                        <a:rPr lang="en-US" sz="600" b="1" baseline="0" dirty="0">
                          <a:solidFill>
                            <a:schemeClr val="bg1"/>
                          </a:solidFill>
                          <a:latin typeface="Avenir 65 medium"/>
                        </a:rPr>
                        <a:t> 1-5</a:t>
                      </a:r>
                    </a:p>
                    <a:p>
                      <a:pPr algn="ctr"/>
                      <a:r>
                        <a:rPr lang="en-US" sz="600" b="1" baseline="0" dirty="0">
                          <a:solidFill>
                            <a:schemeClr val="bg1"/>
                          </a:solidFill>
                          <a:latin typeface="Avenir 65 medium"/>
                        </a:rPr>
                        <a:t>Apr 22-26</a:t>
                      </a:r>
                    </a:p>
                    <a:p>
                      <a:pPr algn="ctr"/>
                      <a:r>
                        <a:rPr lang="en-US" sz="600" b="1" baseline="0" dirty="0">
                          <a:solidFill>
                            <a:schemeClr val="bg1"/>
                          </a:solidFill>
                          <a:latin typeface="Avenir 65 medium"/>
                        </a:rPr>
                        <a:t>May 13-17</a:t>
                      </a:r>
                    </a:p>
                    <a:p>
                      <a:pPr algn="ctr"/>
                      <a:r>
                        <a:rPr lang="en-US" sz="600" b="1" baseline="0" dirty="0">
                          <a:solidFill>
                            <a:schemeClr val="bg1"/>
                          </a:solidFill>
                          <a:latin typeface="Avenir 65 medium"/>
                        </a:rPr>
                        <a:t>Jun 3-7</a:t>
                      </a:r>
                    </a:p>
                    <a:p>
                      <a:pPr algn="ctr"/>
                      <a:endParaRPr lang="en-US" sz="800" b="1" dirty="0">
                        <a:solidFill>
                          <a:schemeClr val="bg1"/>
                        </a:solidFill>
                        <a:latin typeface="Avenir 65 medium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27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Spaghetti with Meat</a:t>
                      </a: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Sauce or Marinara Sauce</a:t>
                      </a:r>
                      <a:r>
                        <a:rPr lang="en-US" sz="70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served with</a:t>
                      </a: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Caesar or Garden Salad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Apple Crisp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kern="1200" baseline="0" dirty="0">
                          <a:solidFill>
                            <a:schemeClr val="tx1"/>
                          </a:solidFill>
                          <a:latin typeface="Avenir 65 Medium" pitchFamily="34" charset="0"/>
                          <a:ea typeface="+mn-ea"/>
                          <a:cs typeface="+mn-cs"/>
                        </a:rPr>
                        <a:t>Roasted Chicken and Fresh Vegetables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kern="1200" baseline="0" dirty="0">
                          <a:solidFill>
                            <a:schemeClr val="tx1"/>
                          </a:solidFill>
                          <a:latin typeface="Avenir 65 Medium" pitchFamily="34" charset="0"/>
                          <a:ea typeface="+mn-ea"/>
                          <a:cs typeface="+mn-cs"/>
                        </a:rPr>
                        <a:t>With Hand cut Potato Wedges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Apple Chutney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Homemade Shepherd’s Pie Strawberry Topped Salad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Homemade </a:t>
                      </a: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Meat Lasagna or Vegetarian Lasagna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Caesar or Garden Salad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Topped with Berries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Chicken Quesadilla with Baked Potato Sticks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Seasonal Vegetables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Red Cabbage and Apple Slaw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711">
                <a:tc vMerge="1">
                  <a:txBody>
                    <a:bodyPr/>
                    <a:lstStyle/>
                    <a:p>
                      <a:pPr algn="ctr"/>
                      <a:endParaRPr lang="en-US" sz="1400" b="1" i="1" dirty="0">
                        <a:solidFill>
                          <a:schemeClr val="bg1"/>
                        </a:solidFill>
                        <a:latin typeface="Avenir 65 medium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797E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Pizza Slice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Homemade Hamburger, Chicken Breast, </a:t>
                      </a:r>
                      <a:r>
                        <a:rPr lang="en-US" sz="70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Grilled Chicken Snack</a:t>
                      </a: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or 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venir 65 medium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Soft Beef Taco served with Veggie Sticks Or Garden Salad and Fruit of the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venir 65 medium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509719"/>
              </p:ext>
            </p:extLst>
          </p:nvPr>
        </p:nvGraphicFramePr>
        <p:xfrm>
          <a:off x="-4617" y="2209800"/>
          <a:ext cx="7391397" cy="2098988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  <a:tableStyleId>{16D9F66E-5EB9-4882-86FB-DCBF35E3C3E4}</a:tableStyleId>
              </a:tblPr>
              <a:tblGrid>
                <a:gridCol w="1158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81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1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venir 65 medium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B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1529">
                <a:tc rowSpan="2">
                  <a:txBody>
                    <a:bodyPr/>
                    <a:lstStyle/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Sept 10-14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Oct 1-5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Oct 22-26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Nov 12-16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Dec 3-7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Jan 14-18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Feb 4-8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Feb 25-Mar 1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Mar 18-22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Apr 8-12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Apr 29-May</a:t>
                      </a:r>
                      <a:r>
                        <a:rPr lang="en-US" sz="600" b="1" baseline="0" dirty="0">
                          <a:solidFill>
                            <a:schemeClr val="bg1"/>
                          </a:solidFill>
                          <a:latin typeface="Avenir 65 medium"/>
                        </a:rPr>
                        <a:t> 3</a:t>
                      </a:r>
                    </a:p>
                    <a:p>
                      <a:pPr algn="ctr"/>
                      <a:r>
                        <a:rPr lang="en-US" sz="600" b="1" baseline="0" dirty="0">
                          <a:solidFill>
                            <a:schemeClr val="bg1"/>
                          </a:solidFill>
                          <a:latin typeface="Avenir 65 medium"/>
                        </a:rPr>
                        <a:t>May 20-24</a:t>
                      </a:r>
                    </a:p>
                    <a:p>
                      <a:pPr algn="ctr"/>
                      <a:r>
                        <a:rPr lang="en-US" sz="600" b="1" baseline="0" dirty="0">
                          <a:solidFill>
                            <a:schemeClr val="bg1"/>
                          </a:solidFill>
                          <a:latin typeface="Avenir 65 medium"/>
                        </a:rPr>
                        <a:t>June 10-14</a:t>
                      </a:r>
                      <a:endParaRPr lang="en-US" sz="600" b="1" dirty="0">
                        <a:solidFill>
                          <a:schemeClr val="bg1"/>
                        </a:solidFill>
                        <a:latin typeface="Avenir 65 medium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27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Ham Dinner with Mashed Potatoes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Veggies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Apple Sauce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Sweet &amp; Sour Meatballs Served with Rice and</a:t>
                      </a: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Carrots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Asian Cucumber Mango Salsa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Homemade Creamy Macaroni &amp; Cheese, Ham Slice Veggie Sticks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Blueberry Crisp</a:t>
                      </a:r>
                      <a:endParaRPr lang="en-US" sz="700" baseline="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Chicken Breast Sub or Veggie Sub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Homemade Vegetable Soup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Mandarin Spinach Salad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Open Face Hot chicken Sandwich, Mashed Potatoes and Veggie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Apple Carrot Slaw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459">
                <a:tc vMerge="1">
                  <a:txBody>
                    <a:bodyPr/>
                    <a:lstStyle/>
                    <a:p>
                      <a:pPr algn="ctr"/>
                      <a:endParaRPr lang="en-US" sz="1400" b="1" i="1" dirty="0">
                        <a:solidFill>
                          <a:schemeClr val="bg1"/>
                        </a:solidFill>
                        <a:latin typeface="Avenir 65 medium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797E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Pizza Slice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Homemade Hamburger, Chicken Breast, </a:t>
                      </a:r>
                      <a:r>
                        <a:rPr lang="en-US" sz="70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Grilled Chicken Snack</a:t>
                      </a: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or 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venir 65 medium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Soft Beef Taco served with Veggie Sticks Or Garden Salad and Fruit of the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venir 65 medium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662581"/>
              </p:ext>
            </p:extLst>
          </p:nvPr>
        </p:nvGraphicFramePr>
        <p:xfrm>
          <a:off x="0" y="4343400"/>
          <a:ext cx="7415536" cy="1888129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  <a:tableStyleId>{16D9F66E-5EB9-4882-86FB-DCBF35E3C3E4}</a:tableStyleId>
              </a:tblPr>
              <a:tblGrid>
                <a:gridCol w="1183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81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1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venir 65 medium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B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B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529">
                <a:tc rowSpan="2">
                  <a:txBody>
                    <a:bodyPr/>
                    <a:lstStyle/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Sept 17-21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Oct 8-12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Oct 29-Nov</a:t>
                      </a:r>
                      <a:r>
                        <a:rPr lang="en-US" sz="600" b="1" baseline="0" dirty="0">
                          <a:solidFill>
                            <a:schemeClr val="bg1"/>
                          </a:solidFill>
                          <a:latin typeface="Avenir 65 medium"/>
                        </a:rPr>
                        <a:t> 2</a:t>
                      </a:r>
                    </a:p>
                    <a:p>
                      <a:pPr algn="ctr"/>
                      <a:r>
                        <a:rPr lang="en-US" sz="600" b="1" baseline="0" dirty="0">
                          <a:solidFill>
                            <a:schemeClr val="bg1"/>
                          </a:solidFill>
                          <a:latin typeface="Avenir 65 medium"/>
                        </a:rPr>
                        <a:t>Nov 19-23</a:t>
                      </a:r>
                    </a:p>
                    <a:p>
                      <a:pPr algn="ctr"/>
                      <a:r>
                        <a:rPr lang="en-US" sz="600" b="1" baseline="0" dirty="0">
                          <a:solidFill>
                            <a:schemeClr val="bg1"/>
                          </a:solidFill>
                          <a:latin typeface="Avenir 65 medium"/>
                        </a:rPr>
                        <a:t>Dec 10-14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Jan 21-25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Feb 11-15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Mar 4-8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Mar 25-29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Apr 15-19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May 6-10</a:t>
                      </a:r>
                    </a:p>
                    <a:p>
                      <a:pPr algn="ctr"/>
                      <a:r>
                        <a:rPr lang="en-US" sz="600" b="1" dirty="0">
                          <a:solidFill>
                            <a:schemeClr val="bg1"/>
                          </a:solidFill>
                          <a:latin typeface="Avenir 65 medium"/>
                        </a:rPr>
                        <a:t>May 27-31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27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Chicken Drums</a:t>
                      </a: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tick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Mashed Potato and Mixed Vegetables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Apple Crisp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Homemade Pancakes </a:t>
                      </a:r>
                      <a:endParaRPr lang="en-US" sz="70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topped with Fruit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Grilled Ham or no Ham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Red Cabbage and Apple Slaw</a:t>
                      </a:r>
                      <a:endParaRPr lang="en-US" sz="700" baseline="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Sloppy</a:t>
                      </a: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Joe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With Garden Salad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Topped with Berries</a:t>
                      </a:r>
                      <a:endParaRPr lang="en-US" sz="700" baseline="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Homemade             Chicken Fingers With Oven Baked Potato Sticks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Asian Pineapple Dipping Sauce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aseline="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Open Face Hot Beef Sandwich with Mashed Potatoes, Veggies and Asian Coleslaw</a:t>
                      </a: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pPr algn="ctr"/>
                      <a:endParaRPr lang="en-US" sz="1400" b="1" i="1" dirty="0">
                        <a:solidFill>
                          <a:schemeClr val="bg1"/>
                        </a:solidFill>
                        <a:latin typeface="Avenir 65 medium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797E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Pizza Slice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Homemade Hamburger, Chicken Breast, </a:t>
                      </a:r>
                      <a:r>
                        <a:rPr lang="en-US" sz="70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Grilled Chicken Snack</a:t>
                      </a:r>
                      <a:r>
                        <a:rPr lang="en-US" sz="7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 or 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venir 65 medium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65 Medium" pitchFamily="34" charset="0"/>
                          <a:ea typeface="+mn-ea"/>
                          <a:cs typeface="+mn-cs"/>
                        </a:rPr>
                        <a:t>Soft Beef Taco served with Veggie Sticks Or Garden Salad and Fruit of the 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venir 65 medium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9DA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146176"/>
              </p:ext>
            </p:extLst>
          </p:nvPr>
        </p:nvGraphicFramePr>
        <p:xfrm>
          <a:off x="7391398" y="1219200"/>
          <a:ext cx="1752602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6928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Meal Price : </a:t>
                      </a:r>
                    </a:p>
                    <a:p>
                      <a:r>
                        <a:rPr lang="en-US" sz="700" b="1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Includes Milk</a:t>
                      </a:r>
                    </a:p>
                    <a:p>
                      <a:endParaRPr lang="en-US" sz="700" b="1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endParaRPr lang="en-US" sz="70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70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Sandwiches:</a:t>
                      </a:r>
                    </a:p>
                    <a:p>
                      <a:r>
                        <a:rPr lang="en-US" sz="7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Grilled Cheese</a:t>
                      </a:r>
                    </a:p>
                    <a:p>
                      <a:r>
                        <a:rPr lang="en-US" sz="7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Chicken Salad Sandwich</a:t>
                      </a:r>
                    </a:p>
                    <a:p>
                      <a:r>
                        <a:rPr lang="en-US" sz="7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Egg</a:t>
                      </a:r>
                    </a:p>
                    <a:p>
                      <a:endParaRPr lang="en-US" sz="7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700" b="1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Drinks:</a:t>
                      </a:r>
                    </a:p>
                    <a:p>
                      <a:r>
                        <a:rPr lang="en-US" sz="7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250ml White</a:t>
                      </a:r>
                    </a:p>
                    <a:p>
                      <a:r>
                        <a:rPr lang="en-US" sz="7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Bottled Water</a:t>
                      </a:r>
                    </a:p>
                    <a:p>
                      <a:endParaRPr lang="en-US" sz="7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700" b="1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Salads:</a:t>
                      </a:r>
                    </a:p>
                    <a:p>
                      <a:r>
                        <a:rPr lang="en-US" sz="7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Caesar Salad</a:t>
                      </a:r>
                    </a:p>
                    <a:p>
                      <a:r>
                        <a:rPr lang="en-US" sz="7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Garden Salad</a:t>
                      </a:r>
                    </a:p>
                    <a:p>
                      <a:r>
                        <a:rPr lang="en-US" sz="7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Add Chicken to your salad</a:t>
                      </a:r>
                    </a:p>
                    <a:p>
                      <a:endParaRPr lang="en-US" sz="700" b="1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700" b="1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Other</a:t>
                      </a:r>
                    </a:p>
                    <a:p>
                      <a:endParaRPr lang="en-US" sz="7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700" b="1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Snacks:</a:t>
                      </a:r>
                    </a:p>
                    <a:p>
                      <a:r>
                        <a:rPr lang="en-US" sz="7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Veggies and Dip</a:t>
                      </a:r>
                    </a:p>
                    <a:p>
                      <a:r>
                        <a:rPr lang="en-US" sz="7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Crackers &amp; Cheese</a:t>
                      </a:r>
                    </a:p>
                    <a:p>
                      <a:r>
                        <a:rPr lang="en-US" sz="7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Fresh Fruit</a:t>
                      </a:r>
                    </a:p>
                    <a:p>
                      <a:r>
                        <a:rPr lang="en-US" sz="7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Fruit Cup</a:t>
                      </a:r>
                    </a:p>
                    <a:p>
                      <a:r>
                        <a:rPr lang="en-US" sz="7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Apple Slices w/Dip</a:t>
                      </a:r>
                    </a:p>
                    <a:p>
                      <a:r>
                        <a:rPr lang="en-US" sz="7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Pudding Cup</a:t>
                      </a:r>
                    </a:p>
                    <a:p>
                      <a:r>
                        <a:rPr lang="en-US" sz="7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Homemade Cookie</a:t>
                      </a:r>
                    </a:p>
                    <a:p>
                      <a:r>
                        <a:rPr lang="en-US" sz="7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Homemade Muffin</a:t>
                      </a:r>
                    </a:p>
                    <a:p>
                      <a:r>
                        <a:rPr lang="en-US" sz="7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Homemade Banana Bread</a:t>
                      </a:r>
                    </a:p>
                    <a:p>
                      <a:endParaRPr lang="en-US" sz="9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endParaRPr lang="en-US" sz="9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endParaRPr lang="en-US" sz="9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r>
                        <a:rPr lang="en-US" sz="900" b="0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Pre-order with ease at </a:t>
                      </a:r>
                      <a:r>
                        <a:rPr lang="en-US" sz="700" b="1" baseline="0" dirty="0">
                          <a:solidFill>
                            <a:schemeClr val="tx1"/>
                          </a:solidFill>
                          <a:latin typeface="Avenir 65 Medium" pitchFamily="34" charset="0"/>
                          <a:hlinkClick r:id="rId3"/>
                        </a:rPr>
                        <a:t>www.schoollunchorder.ca</a:t>
                      </a:r>
                      <a:r>
                        <a:rPr lang="en-US" sz="700" b="1" baseline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 </a:t>
                      </a:r>
                    </a:p>
                    <a:p>
                      <a:endParaRPr lang="en-US" sz="700" b="1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endParaRPr lang="en-US" sz="7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endParaRPr lang="en-US" sz="7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endParaRPr lang="en-US" sz="700" b="0" baseline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FC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$6.00</a:t>
                      </a:r>
                    </a:p>
                    <a:p>
                      <a:pPr algn="r"/>
                      <a:endParaRPr lang="en-US" sz="7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$3.25</a:t>
                      </a:r>
                    </a:p>
                    <a:p>
                      <a:pPr algn="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$3.50</a:t>
                      </a:r>
                    </a:p>
                    <a:p>
                      <a:pPr algn="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$3.00</a:t>
                      </a:r>
                    </a:p>
                    <a:p>
                      <a:pPr algn="r"/>
                      <a:endParaRPr lang="en-US" sz="7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$0.50</a:t>
                      </a:r>
                    </a:p>
                    <a:p>
                      <a:pPr algn="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$1.50</a:t>
                      </a:r>
                    </a:p>
                    <a:p>
                      <a:pPr algn="r"/>
                      <a:endParaRPr lang="en-US" sz="7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$3.50</a:t>
                      </a:r>
                    </a:p>
                    <a:p>
                      <a:pPr algn="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$3.30</a:t>
                      </a:r>
                    </a:p>
                    <a:p>
                      <a:pPr algn="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$1.25</a:t>
                      </a:r>
                    </a:p>
                    <a:p>
                      <a:pPr algn="r"/>
                      <a:endParaRPr lang="en-US" sz="7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$1.50</a:t>
                      </a:r>
                    </a:p>
                    <a:p>
                      <a:pPr algn="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$1.75</a:t>
                      </a:r>
                    </a:p>
                    <a:p>
                      <a:pPr algn="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$1.00</a:t>
                      </a:r>
                    </a:p>
                    <a:p>
                      <a:pPr algn="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$1.75</a:t>
                      </a:r>
                    </a:p>
                    <a:p>
                      <a:pPr algn="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$2.25</a:t>
                      </a:r>
                    </a:p>
                    <a:p>
                      <a:pPr algn="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$1.75</a:t>
                      </a:r>
                    </a:p>
                    <a:p>
                      <a:pPr algn="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$0.75</a:t>
                      </a:r>
                    </a:p>
                    <a:p>
                      <a:pPr algn="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$1.25</a:t>
                      </a:r>
                    </a:p>
                    <a:p>
                      <a:pPr algn="r"/>
                      <a:r>
                        <a:rPr lang="en-US" sz="700" b="0" dirty="0">
                          <a:solidFill>
                            <a:schemeClr val="tx1"/>
                          </a:solidFill>
                          <a:latin typeface="Avenir 65 Medium" pitchFamily="34" charset="0"/>
                        </a:rPr>
                        <a:t>$1.25</a:t>
                      </a:r>
                    </a:p>
                    <a:p>
                      <a:pPr algn="r"/>
                      <a:endParaRPr lang="en-US" sz="7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  <a:p>
                      <a:pPr algn="r"/>
                      <a:endParaRPr lang="en-US" sz="700" b="0" dirty="0">
                        <a:solidFill>
                          <a:schemeClr val="tx1"/>
                        </a:solidFill>
                        <a:latin typeface="Avenir 65 Medium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" name="Picture 2" descr="C:\Users\anki.macisaac\Documents\Menus\Menu Logos\K-12_Chartwells_vs angl_couleur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878" y="619369"/>
            <a:ext cx="1611962" cy="41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461718" y="152400"/>
            <a:ext cx="1682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  Middle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42773" y1="33690" x2="42773" y2="33690"/>
                        <a14:foregroundMark x1="37012" y1="39524" x2="37012" y2="39524"/>
                        <a14:foregroundMark x1="31445" y1="40714" x2="31445" y2="40714"/>
                        <a14:foregroundMark x1="31738" y1="49167" x2="31738" y2="49167"/>
                        <a14:foregroundMark x1="14453" y1="70833" x2="14453" y2="70833"/>
                        <a14:foregroundMark x1="21680" y1="66429" x2="21680" y2="66429"/>
                        <a14:foregroundMark x1="26660" y1="64286" x2="26660" y2="64286"/>
                        <a14:foregroundMark x1="32422" y1="63214" x2="32422" y2="63214"/>
                        <a14:foregroundMark x1="35059" y1="58452" x2="35059" y2="58452"/>
                        <a14:foregroundMark x1="37402" y1="68214" x2="37402" y2="68214"/>
                        <a14:foregroundMark x1="34375" y1="67500" x2="34375" y2="67500"/>
                        <a14:foregroundMark x1="42969" y1="62262" x2="42969" y2="62262"/>
                        <a14:foregroundMark x1="46777" y1="59881" x2="46777" y2="59881"/>
                        <a14:foregroundMark x1="52344" y1="55833" x2="52344" y2="55833"/>
                        <a14:foregroundMark x1="60449" y1="46190" x2="60449" y2="46190"/>
                        <a14:foregroundMark x1="67480" y1="37500" x2="67480" y2="37500"/>
                        <a14:foregroundMark x1="67773" y1="33571" x2="67773" y2="33571"/>
                        <a14:foregroundMark x1="66797" y1="40357" x2="66797" y2="40357"/>
                        <a14:foregroundMark x1="66211" y1="56190" x2="66211" y2="56190"/>
                        <a14:foregroundMark x1="76172" y1="43333" x2="76172" y2="43333"/>
                        <a14:foregroundMark x1="78027" y1="40714" x2="78027" y2="40714"/>
                        <a14:foregroundMark x1="82324" y1="36548" x2="82324" y2="36548"/>
                        <a14:foregroundMark x1="87207" y1="36905" x2="87207" y2="36905"/>
                        <a14:foregroundMark x1="88770" y1="32500" x2="88770" y2="32500"/>
                        <a14:foregroundMark x1="74414" y1="37976" x2="74414" y2="37976"/>
                        <a14:foregroundMark x1="56641" y1="35952" x2="56641" y2="35952"/>
                        <a14:foregroundMark x1="55469" y1="33929" x2="55469" y2="33929"/>
                        <a14:foregroundMark x1="50488" y1="34405" x2="50488" y2="34405"/>
                        <a14:foregroundMark x1="48242" y1="35714" x2="47949" y2="36786"/>
                        <a14:foregroundMark x1="50391" y1="54405" x2="50391" y2="54405"/>
                        <a14:foregroundMark x1="34570" y1="41429" x2="34570" y2="41429"/>
                        <a14:foregroundMark x1="40137" y1="38214" x2="40820" y2="37143"/>
                        <a14:foregroundMark x1="38867" y1="26071" x2="38867" y2="26071"/>
                        <a14:foregroundMark x1="49023" y1="21548" x2="49023" y2="21548"/>
                        <a14:foregroundMark x1="40332" y1="23690" x2="40332" y2="23690"/>
                        <a14:foregroundMark x1="20703" y1="40595" x2="20703" y2="40595"/>
                        <a14:foregroundMark x1="24023" y1="50595" x2="24023" y2="50595"/>
                        <a14:foregroundMark x1="25195" y1="49167" x2="25195" y2="49167"/>
                        <a14:foregroundMark x1="3809" y1="35952" x2="3809" y2="35952"/>
                        <a14:foregroundMark x1="43262" y1="87143" x2="43262" y2="87143"/>
                        <a14:foregroundMark x1="41113" y1="84286" x2="41113" y2="84286"/>
                        <a14:foregroundMark x1="7715" y1="19881" x2="7715" y2="19881"/>
                        <a14:foregroundMark x1="14160" y1="40357" x2="14160" y2="40357"/>
                        <a14:foregroundMark x1="17773" y1="13929" x2="17773" y2="13929"/>
                        <a14:foregroundMark x1="18750" y1="12857" x2="18750" y2="12857"/>
                        <a14:foregroundMark x1="21094" y1="11905" x2="21094" y2="11905"/>
                        <a14:foregroundMark x1="27930" y1="12262" x2="27930" y2="12262"/>
                        <a14:foregroundMark x1="32129" y1="14048" x2="32129" y2="14048"/>
                        <a14:foregroundMark x1="36328" y1="18810" x2="36328" y2="18810"/>
                        <a14:foregroundMark x1="15502" y1="51931" x2="15502" y2="51931"/>
                      </a14:backgroundRemoval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87886"/>
            <a:ext cx="685800" cy="562570"/>
          </a:xfrm>
          <a:prstGeom prst="rect">
            <a:avLst/>
          </a:prstGeom>
        </p:spPr>
      </p:pic>
      <p:sp>
        <p:nvSpPr>
          <p:cNvPr id="3" name="Round Diagonal Corner Rectangle 2"/>
          <p:cNvSpPr/>
          <p:nvPr/>
        </p:nvSpPr>
        <p:spPr>
          <a:xfrm>
            <a:off x="18473" y="6477000"/>
            <a:ext cx="7414489" cy="381000"/>
          </a:xfrm>
          <a:prstGeom prst="round2Diag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Meals made with Whole Grain and Enriched White Products, Meats and Vegetables are Local NB Products</a:t>
            </a:r>
            <a:r>
              <a:rPr lang="en-US" dirty="0"/>
              <a:t>!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2773" y1="33690" x2="42773" y2="33690"/>
                        <a14:foregroundMark x1="37012" y1="39524" x2="37012" y2="39524"/>
                        <a14:foregroundMark x1="31445" y1="40714" x2="31445" y2="40714"/>
                        <a14:foregroundMark x1="31738" y1="49167" x2="31738" y2="49167"/>
                        <a14:foregroundMark x1="14453" y1="70833" x2="14453" y2="70833"/>
                        <a14:foregroundMark x1="21680" y1="66429" x2="21680" y2="66429"/>
                        <a14:foregroundMark x1="26660" y1="64286" x2="26660" y2="64286"/>
                        <a14:foregroundMark x1="32422" y1="63214" x2="32422" y2="63214"/>
                        <a14:foregroundMark x1="35059" y1="58452" x2="35059" y2="58452"/>
                        <a14:foregroundMark x1="37402" y1="68214" x2="37402" y2="68214"/>
                        <a14:foregroundMark x1="34375" y1="67500" x2="34375" y2="67500"/>
                        <a14:foregroundMark x1="42969" y1="62262" x2="42969" y2="62262"/>
                        <a14:foregroundMark x1="46777" y1="59881" x2="46777" y2="59881"/>
                        <a14:foregroundMark x1="52344" y1="55833" x2="52344" y2="55833"/>
                        <a14:foregroundMark x1="60449" y1="46190" x2="60449" y2="46190"/>
                        <a14:foregroundMark x1="67480" y1="37500" x2="67480" y2="37500"/>
                        <a14:foregroundMark x1="67773" y1="33571" x2="67773" y2="33571"/>
                        <a14:foregroundMark x1="66797" y1="40357" x2="66797" y2="40357"/>
                        <a14:foregroundMark x1="66211" y1="56190" x2="66211" y2="56190"/>
                        <a14:foregroundMark x1="76172" y1="43333" x2="76172" y2="43333"/>
                        <a14:foregroundMark x1="78027" y1="40714" x2="78027" y2="40714"/>
                        <a14:foregroundMark x1="82324" y1="36548" x2="82324" y2="36548"/>
                        <a14:foregroundMark x1="87207" y1="36905" x2="87207" y2="36905"/>
                        <a14:foregroundMark x1="88770" y1="32500" x2="88770" y2="32500"/>
                        <a14:foregroundMark x1="74414" y1="37976" x2="74414" y2="37976"/>
                        <a14:foregroundMark x1="56641" y1="35952" x2="56641" y2="35952"/>
                        <a14:foregroundMark x1="55469" y1="33929" x2="55469" y2="33929"/>
                        <a14:foregroundMark x1="50488" y1="34405" x2="50488" y2="34405"/>
                        <a14:foregroundMark x1="48242" y1="35714" x2="47949" y2="36786"/>
                        <a14:foregroundMark x1="50391" y1="54405" x2="50391" y2="54405"/>
                        <a14:foregroundMark x1="34570" y1="41429" x2="34570" y2="41429"/>
                        <a14:foregroundMark x1="40137" y1="38214" x2="40820" y2="37143"/>
                        <a14:foregroundMark x1="38867" y1="26071" x2="38867" y2="26071"/>
                        <a14:foregroundMark x1="49023" y1="21548" x2="49023" y2="21548"/>
                        <a14:foregroundMark x1="40332" y1="23690" x2="40332" y2="23690"/>
                        <a14:foregroundMark x1="20703" y1="40595" x2="20703" y2="40595"/>
                        <a14:foregroundMark x1="24023" y1="50595" x2="24023" y2="50595"/>
                        <a14:foregroundMark x1="25195" y1="49167" x2="25195" y2="49167"/>
                        <a14:foregroundMark x1="3809" y1="35952" x2="3809" y2="35952"/>
                        <a14:foregroundMark x1="43262" y1="87143" x2="43262" y2="87143"/>
                        <a14:foregroundMark x1="41113" y1="84286" x2="41113" y2="84286"/>
                        <a14:foregroundMark x1="7715" y1="19881" x2="7715" y2="19881"/>
                        <a14:foregroundMark x1="14160" y1="40357" x2="14160" y2="40357"/>
                        <a14:foregroundMark x1="17773" y1="13929" x2="17773" y2="13929"/>
                        <a14:foregroundMark x1="18750" y1="12857" x2="18750" y2="12857"/>
                        <a14:foregroundMark x1="21094" y1="11905" x2="21094" y2="11905"/>
                        <a14:foregroundMark x1="27930" y1="12262" x2="27930" y2="12262"/>
                        <a14:foregroundMark x1="32129" y1="14048" x2="32129" y2="14048"/>
                        <a14:foregroundMark x1="36328" y1="18810" x2="36328" y2="18810"/>
                        <a14:foregroundMark x1="15502" y1="51931" x2="15502" y2="51931"/>
                      </a14:backgroundRemoval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085" y="6096000"/>
            <a:ext cx="92891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945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A2BCD83E7E234DA7A4398A5D98AA0E" ma:contentTypeVersion="0" ma:contentTypeDescription="Create a new document." ma:contentTypeScope="" ma:versionID="181e426aca6628f5c090867d6a5d72a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CC2A65-2508-42F4-974A-7607B01DC3E1}"/>
</file>

<file path=customXml/itemProps2.xml><?xml version="1.0" encoding="utf-8"?>
<ds:datastoreItem xmlns:ds="http://schemas.openxmlformats.org/officeDocument/2006/customXml" ds:itemID="{494125B7-37AC-472F-A931-E3CEEA2DCFF0}"/>
</file>

<file path=customXml/itemProps3.xml><?xml version="1.0" encoding="utf-8"?>
<ds:datastoreItem xmlns:ds="http://schemas.openxmlformats.org/officeDocument/2006/customXml" ds:itemID="{8550FC0D-EA59-4A20-A767-BC989301E86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3432</TotalTime>
  <Words>476</Words>
  <Application>Microsoft Office PowerPoint</Application>
  <PresentationFormat>On-screen Show (4:3)</PresentationFormat>
  <Paragraphs>175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65 medium</vt:lpstr>
      <vt:lpstr>Avenir 65 medium</vt:lpstr>
      <vt:lpstr>Calibri</vt:lpstr>
      <vt:lpstr>Office Theme</vt:lpstr>
      <vt:lpstr>PowerPoint Presentation</vt:lpstr>
    </vt:vector>
  </TitlesOfParts>
  <Company>Compass Group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Johnston, Meaghan</dc:creator>
  <cp:lastModifiedBy>Hebert, Trudy (ASD-S)</cp:lastModifiedBy>
  <cp:revision>190</cp:revision>
  <cp:lastPrinted>2019-04-08T13:23:13Z</cp:lastPrinted>
  <dcterms:created xsi:type="dcterms:W3CDTF">2016-06-16T11:51:33Z</dcterms:created>
  <dcterms:modified xsi:type="dcterms:W3CDTF">2019-04-08T13:41:57Z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0x01010023A2BCD83E7E234DA7A4398A5D98AA0E</vt:lpwstr>
  </property>
</Properties>
</file>