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663" r:id="rId5"/>
  </p:sldMasterIdLst>
  <p:notesMasterIdLst>
    <p:notesMasterId r:id="rId34"/>
  </p:notesMasterIdLst>
  <p:sldIdLst>
    <p:sldId id="256" r:id="rId6"/>
    <p:sldId id="348" r:id="rId7"/>
    <p:sldId id="369" r:id="rId8"/>
    <p:sldId id="280" r:id="rId9"/>
    <p:sldId id="337" r:id="rId10"/>
    <p:sldId id="285" r:id="rId11"/>
    <p:sldId id="287" r:id="rId12"/>
    <p:sldId id="370" r:id="rId13"/>
    <p:sldId id="365" r:id="rId14"/>
    <p:sldId id="372" r:id="rId15"/>
    <p:sldId id="373" r:id="rId16"/>
    <p:sldId id="367" r:id="rId17"/>
    <p:sldId id="368" r:id="rId18"/>
    <p:sldId id="292" r:id="rId19"/>
    <p:sldId id="293" r:id="rId20"/>
    <p:sldId id="350" r:id="rId21"/>
    <p:sldId id="317" r:id="rId22"/>
    <p:sldId id="340" r:id="rId23"/>
    <p:sldId id="332" r:id="rId24"/>
    <p:sldId id="323" r:id="rId25"/>
    <p:sldId id="324" r:id="rId26"/>
    <p:sldId id="327" r:id="rId27"/>
    <p:sldId id="344" r:id="rId28"/>
    <p:sldId id="371" r:id="rId29"/>
    <p:sldId id="295" r:id="rId30"/>
    <p:sldId id="351" r:id="rId31"/>
    <p:sldId id="353" r:id="rId32"/>
    <p:sldId id="345" r:id="rId33"/>
  </p:sldIdLst>
  <p:sldSz cx="9144000" cy="6858000" type="screen4x3"/>
  <p:notesSz cx="7010400" cy="9296400"/>
  <p:defaultTextStyle>
    <a:defPPr>
      <a:defRPr lang="en-US"/>
    </a:defPPr>
    <a:lvl1pPr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1pPr>
    <a:lvl2pPr marL="4572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2pPr>
    <a:lvl3pPr marL="9144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3pPr>
    <a:lvl4pPr marL="13716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4pPr>
    <a:lvl5pPr marL="18288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5pPr>
    <a:lvl6pPr marL="2286000" algn="l" defTabSz="914400" rtl="0" eaLnBrk="1" latinLnBrk="0" hangingPunct="1">
      <a:defRPr sz="2600" b="1" kern="1200">
        <a:solidFill>
          <a:schemeClr val="tx1"/>
        </a:solidFill>
        <a:latin typeface="Myriad Pro Cond" pitchFamily="34" charset="0"/>
        <a:ea typeface="ヒラギノ角ゴ Pro W3" charset="-128"/>
        <a:cs typeface="+mn-cs"/>
      </a:defRPr>
    </a:lvl6pPr>
    <a:lvl7pPr marL="2743200" algn="l" defTabSz="914400" rtl="0" eaLnBrk="1" latinLnBrk="0" hangingPunct="1">
      <a:defRPr sz="2600" b="1" kern="1200">
        <a:solidFill>
          <a:schemeClr val="tx1"/>
        </a:solidFill>
        <a:latin typeface="Myriad Pro Cond" pitchFamily="34" charset="0"/>
        <a:ea typeface="ヒラギノ角ゴ Pro W3" charset="-128"/>
        <a:cs typeface="+mn-cs"/>
      </a:defRPr>
    </a:lvl7pPr>
    <a:lvl8pPr marL="3200400" algn="l" defTabSz="914400" rtl="0" eaLnBrk="1" latinLnBrk="0" hangingPunct="1">
      <a:defRPr sz="2600" b="1" kern="1200">
        <a:solidFill>
          <a:schemeClr val="tx1"/>
        </a:solidFill>
        <a:latin typeface="Myriad Pro Cond" pitchFamily="34" charset="0"/>
        <a:ea typeface="ヒラギノ角ゴ Pro W3" charset="-128"/>
        <a:cs typeface="+mn-cs"/>
      </a:defRPr>
    </a:lvl8pPr>
    <a:lvl9pPr marL="3657600" algn="l" defTabSz="914400" rtl="0" eaLnBrk="1" latinLnBrk="0" hangingPunct="1">
      <a:defRPr sz="2600" b="1" kern="1200">
        <a:solidFill>
          <a:schemeClr val="tx1"/>
        </a:solidFill>
        <a:latin typeface="Myriad Pro Cond" pitchFamily="34"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85281"/>
    <a:srgbClr val="FF0000"/>
    <a:srgbClr val="0069AA"/>
    <a:srgbClr val="E5EB03"/>
    <a:srgbClr val="0044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72" autoAdjust="0"/>
    <p:restoredTop sz="80639" autoAdjust="0"/>
  </p:normalViewPr>
  <p:slideViewPr>
    <p:cSldViewPr>
      <p:cViewPr varScale="1">
        <p:scale>
          <a:sx n="89" d="100"/>
          <a:sy n="89" d="100"/>
        </p:scale>
        <p:origin x="125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1794" y="-9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5DAEE5-BEBE-44D0-8082-4F8C73FBC9E0}"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3746B2F7-41C4-4BDD-A326-78CA8A582CEA}">
      <dgm:prSet phldrT="[Text]"/>
      <dgm:spPr/>
      <dgm:t>
        <a:bodyPr/>
        <a:lstStyle/>
        <a:p>
          <a:r>
            <a:rPr lang="en-US" dirty="0" smtClean="0"/>
            <a:t>1. Registration</a:t>
          </a:r>
          <a:endParaRPr lang="en-US" dirty="0"/>
        </a:p>
      </dgm:t>
    </dgm:pt>
    <dgm:pt modelId="{F9F96C92-02EA-4E7C-8639-4C7A6EB0BB87}" type="parTrans" cxnId="{3FC55406-635E-4A17-963D-31B29DCFE410}">
      <dgm:prSet/>
      <dgm:spPr/>
      <dgm:t>
        <a:bodyPr/>
        <a:lstStyle/>
        <a:p>
          <a:endParaRPr lang="en-US"/>
        </a:p>
      </dgm:t>
    </dgm:pt>
    <dgm:pt modelId="{7339167A-05D5-4280-A294-5FFEBEA71CE1}" type="sibTrans" cxnId="{3FC55406-635E-4A17-963D-31B29DCFE410}">
      <dgm:prSet/>
      <dgm:spPr/>
      <dgm:t>
        <a:bodyPr/>
        <a:lstStyle/>
        <a:p>
          <a:endParaRPr lang="en-US"/>
        </a:p>
      </dgm:t>
    </dgm:pt>
    <dgm:pt modelId="{927908EB-4455-4524-BE32-F00636B06DE9}">
      <dgm:prSet phldrT="[Text]"/>
      <dgm:spPr/>
      <dgm:t>
        <a:bodyPr/>
        <a:lstStyle/>
        <a:p>
          <a:r>
            <a:rPr lang="en-US" dirty="0" smtClean="0"/>
            <a:t>2. Kick Off            October </a:t>
          </a:r>
          <a:r>
            <a:rPr lang="en-US" dirty="0" smtClean="0"/>
            <a:t>19</a:t>
          </a:r>
          <a:r>
            <a:rPr lang="en-US" baseline="30000" dirty="0" smtClean="0"/>
            <a:t>th</a:t>
          </a:r>
          <a:r>
            <a:rPr lang="en-US" dirty="0" smtClean="0"/>
            <a:t> </a:t>
          </a:r>
          <a:endParaRPr lang="en-US" dirty="0"/>
        </a:p>
      </dgm:t>
    </dgm:pt>
    <dgm:pt modelId="{DFD3C39C-A1E5-48EA-9368-EF068CEC5757}" type="parTrans" cxnId="{E1FE8D02-A752-44CB-9F8A-8AF9EB87BE22}">
      <dgm:prSet/>
      <dgm:spPr/>
      <dgm:t>
        <a:bodyPr/>
        <a:lstStyle/>
        <a:p>
          <a:endParaRPr lang="en-US"/>
        </a:p>
      </dgm:t>
    </dgm:pt>
    <dgm:pt modelId="{6F864DA4-8731-431C-940C-41D0616BF870}" type="sibTrans" cxnId="{E1FE8D02-A752-44CB-9F8A-8AF9EB87BE22}">
      <dgm:prSet/>
      <dgm:spPr/>
      <dgm:t>
        <a:bodyPr/>
        <a:lstStyle/>
        <a:p>
          <a:endParaRPr lang="en-US"/>
        </a:p>
      </dgm:t>
    </dgm:pt>
    <dgm:pt modelId="{00AEF129-E7E1-4C91-B63F-184A8F6CEBE6}">
      <dgm:prSet phldrT="[Text]"/>
      <dgm:spPr>
        <a:solidFill>
          <a:srgbClr val="FFC000"/>
        </a:solidFill>
      </dgm:spPr>
      <dgm:t>
        <a:bodyPr/>
        <a:lstStyle/>
        <a:p>
          <a:r>
            <a:rPr lang="en-US" dirty="0" smtClean="0"/>
            <a:t>3. EYE-DA                  </a:t>
          </a:r>
          <a:r>
            <a:rPr lang="en-US" dirty="0" smtClean="0"/>
            <a:t>November 6</a:t>
          </a:r>
          <a:r>
            <a:rPr lang="en-US" baseline="30000" dirty="0" smtClean="0"/>
            <a:t>th</a:t>
          </a:r>
          <a:r>
            <a:rPr lang="en-US" dirty="0" smtClean="0"/>
            <a:t> &amp; 7</a:t>
          </a:r>
          <a:r>
            <a:rPr lang="en-US" baseline="30000" dirty="0" smtClean="0"/>
            <a:t>th</a:t>
          </a:r>
          <a:r>
            <a:rPr lang="en-US" dirty="0" smtClean="0"/>
            <a:t> </a:t>
          </a:r>
          <a:endParaRPr lang="en-US" dirty="0"/>
        </a:p>
      </dgm:t>
    </dgm:pt>
    <dgm:pt modelId="{3F74068F-55DE-42B5-AEEA-9B626188A3F3}" type="parTrans" cxnId="{AFAA40F2-7349-4653-92CB-972C7FF18788}">
      <dgm:prSet/>
      <dgm:spPr/>
      <dgm:t>
        <a:bodyPr/>
        <a:lstStyle/>
        <a:p>
          <a:endParaRPr lang="en-US"/>
        </a:p>
      </dgm:t>
    </dgm:pt>
    <dgm:pt modelId="{8487CB46-4A84-460B-B3E5-FEBAFC88C6AB}" type="sibTrans" cxnId="{AFAA40F2-7349-4653-92CB-972C7FF18788}">
      <dgm:prSet/>
      <dgm:spPr/>
      <dgm:t>
        <a:bodyPr/>
        <a:lstStyle/>
        <a:p>
          <a:endParaRPr lang="en-US"/>
        </a:p>
      </dgm:t>
    </dgm:pt>
    <dgm:pt modelId="{93660CF1-0985-43D8-B7F1-37B026E83B00}">
      <dgm:prSet phldrT="[Text]"/>
      <dgm:spPr>
        <a:solidFill>
          <a:srgbClr val="F85281"/>
        </a:solidFill>
      </dgm:spPr>
      <dgm:t>
        <a:bodyPr/>
        <a:lstStyle/>
        <a:p>
          <a:r>
            <a:rPr lang="en-US" dirty="0" smtClean="0"/>
            <a:t>4. Welcome to Kindergarten January </a:t>
          </a:r>
          <a:r>
            <a:rPr lang="en-US" dirty="0" smtClean="0"/>
            <a:t>25</a:t>
          </a:r>
          <a:r>
            <a:rPr lang="en-US" baseline="30000" dirty="0" smtClean="0"/>
            <a:t>th</a:t>
          </a:r>
          <a:r>
            <a:rPr lang="en-US" dirty="0" smtClean="0"/>
            <a:t> </a:t>
          </a:r>
          <a:r>
            <a:rPr lang="en-US" dirty="0" smtClean="0"/>
            <a:t>3:30pm &amp; 5:30pm</a:t>
          </a:r>
          <a:endParaRPr lang="en-US" dirty="0"/>
        </a:p>
      </dgm:t>
    </dgm:pt>
    <dgm:pt modelId="{88FBF3B1-283C-4377-82AD-18474291257B}" type="parTrans" cxnId="{9D6104D4-5F98-4E50-A06C-4D03E93CB610}">
      <dgm:prSet/>
      <dgm:spPr/>
      <dgm:t>
        <a:bodyPr/>
        <a:lstStyle/>
        <a:p>
          <a:endParaRPr lang="en-US"/>
        </a:p>
      </dgm:t>
    </dgm:pt>
    <dgm:pt modelId="{50558035-DAC2-4B92-B998-E2FDD3E56EB0}" type="sibTrans" cxnId="{9D6104D4-5F98-4E50-A06C-4D03E93CB610}">
      <dgm:prSet/>
      <dgm:spPr/>
      <dgm:t>
        <a:bodyPr/>
        <a:lstStyle/>
        <a:p>
          <a:endParaRPr lang="en-US"/>
        </a:p>
      </dgm:t>
    </dgm:pt>
    <dgm:pt modelId="{FA34DAA4-68E4-4432-A016-B4DC54D1CBDE}">
      <dgm:prSet phldrT="[Text]"/>
      <dgm:spPr>
        <a:solidFill>
          <a:schemeClr val="accent6">
            <a:lumMod val="40000"/>
            <a:lumOff val="60000"/>
          </a:schemeClr>
        </a:solidFill>
      </dgm:spPr>
      <dgm:t>
        <a:bodyPr/>
        <a:lstStyle/>
        <a:p>
          <a:r>
            <a:rPr lang="en-US" dirty="0" smtClean="0"/>
            <a:t>5. Transition Programs</a:t>
          </a:r>
          <a:endParaRPr lang="en-US" dirty="0"/>
        </a:p>
      </dgm:t>
    </dgm:pt>
    <dgm:pt modelId="{01157516-418F-417A-BAF4-3858F1130971}" type="parTrans" cxnId="{3CCC4C16-AD74-4723-85D2-10903E3FB888}">
      <dgm:prSet/>
      <dgm:spPr/>
      <dgm:t>
        <a:bodyPr/>
        <a:lstStyle/>
        <a:p>
          <a:endParaRPr lang="en-US"/>
        </a:p>
      </dgm:t>
    </dgm:pt>
    <dgm:pt modelId="{BD31313C-DEB1-494F-A96C-1F6814E93E98}" type="sibTrans" cxnId="{3CCC4C16-AD74-4723-85D2-10903E3FB888}">
      <dgm:prSet/>
      <dgm:spPr/>
      <dgm:t>
        <a:bodyPr/>
        <a:lstStyle/>
        <a:p>
          <a:endParaRPr lang="en-US"/>
        </a:p>
      </dgm:t>
    </dgm:pt>
    <dgm:pt modelId="{866F2AFD-FFD3-488F-9B26-BA0FAA88CA82}">
      <dgm:prSet/>
      <dgm:spPr>
        <a:solidFill>
          <a:srgbClr val="FF6600"/>
        </a:solidFill>
      </dgm:spPr>
      <dgm:t>
        <a:bodyPr/>
        <a:lstStyle/>
        <a:p>
          <a:r>
            <a:rPr lang="en-US" dirty="0" smtClean="0"/>
            <a:t>6. Orientation Day    June </a:t>
          </a:r>
          <a:r>
            <a:rPr lang="en-US" dirty="0" smtClean="0"/>
            <a:t>1</a:t>
          </a:r>
          <a:r>
            <a:rPr lang="en-US" baseline="30000" dirty="0" smtClean="0"/>
            <a:t>st</a:t>
          </a:r>
          <a:r>
            <a:rPr lang="en-US" dirty="0" smtClean="0"/>
            <a:t>, 2018</a:t>
          </a:r>
          <a:endParaRPr lang="en-US" dirty="0"/>
        </a:p>
      </dgm:t>
    </dgm:pt>
    <dgm:pt modelId="{3AE0B0D0-ADF3-4C97-A6A2-5EA868212C41}" type="parTrans" cxnId="{8DD01F2B-C5AC-467F-96E0-45923100DC7E}">
      <dgm:prSet/>
      <dgm:spPr/>
      <dgm:t>
        <a:bodyPr/>
        <a:lstStyle/>
        <a:p>
          <a:endParaRPr lang="en-US"/>
        </a:p>
      </dgm:t>
    </dgm:pt>
    <dgm:pt modelId="{7CF9AB7C-08A4-4C4B-8FE6-069A44777134}" type="sibTrans" cxnId="{8DD01F2B-C5AC-467F-96E0-45923100DC7E}">
      <dgm:prSet/>
      <dgm:spPr/>
      <dgm:t>
        <a:bodyPr/>
        <a:lstStyle/>
        <a:p>
          <a:endParaRPr lang="en-US"/>
        </a:p>
      </dgm:t>
    </dgm:pt>
    <dgm:pt modelId="{D438957F-33B9-41D5-8BF2-AE67B904EC26}" type="pres">
      <dgm:prSet presAssocID="{EF5DAEE5-BEBE-44D0-8082-4F8C73FBC9E0}" presName="Name0" presStyleCnt="0">
        <dgm:presLayoutVars>
          <dgm:dir/>
          <dgm:resizeHandles val="exact"/>
        </dgm:presLayoutVars>
      </dgm:prSet>
      <dgm:spPr/>
      <dgm:t>
        <a:bodyPr/>
        <a:lstStyle/>
        <a:p>
          <a:endParaRPr lang="en-US"/>
        </a:p>
      </dgm:t>
    </dgm:pt>
    <dgm:pt modelId="{A9E346F4-FCA1-422E-9640-A99E367D6C41}" type="pres">
      <dgm:prSet presAssocID="{EF5DAEE5-BEBE-44D0-8082-4F8C73FBC9E0}" presName="cycle" presStyleCnt="0"/>
      <dgm:spPr/>
    </dgm:pt>
    <dgm:pt modelId="{8E23B365-73CA-45C4-A112-7A69E4BDD599}" type="pres">
      <dgm:prSet presAssocID="{3746B2F7-41C4-4BDD-A326-78CA8A582CEA}" presName="nodeFirstNode" presStyleLbl="node1" presStyleIdx="0" presStyleCnt="6" custScaleX="134293">
        <dgm:presLayoutVars>
          <dgm:bulletEnabled val="1"/>
        </dgm:presLayoutVars>
      </dgm:prSet>
      <dgm:spPr/>
      <dgm:t>
        <a:bodyPr/>
        <a:lstStyle/>
        <a:p>
          <a:endParaRPr lang="en-US"/>
        </a:p>
      </dgm:t>
    </dgm:pt>
    <dgm:pt modelId="{4073C4F4-C787-463B-8E2B-51382E556787}" type="pres">
      <dgm:prSet presAssocID="{7339167A-05D5-4280-A294-5FFEBEA71CE1}" presName="sibTransFirstNode" presStyleLbl="bgShp" presStyleIdx="0" presStyleCnt="1"/>
      <dgm:spPr/>
      <dgm:t>
        <a:bodyPr/>
        <a:lstStyle/>
        <a:p>
          <a:endParaRPr lang="en-US"/>
        </a:p>
      </dgm:t>
    </dgm:pt>
    <dgm:pt modelId="{CF1B952F-00A5-4E05-A7E5-D8B157B83735}" type="pres">
      <dgm:prSet presAssocID="{927908EB-4455-4524-BE32-F00636B06DE9}" presName="nodeFollowingNodes" presStyleLbl="node1" presStyleIdx="1" presStyleCnt="6" custScaleX="141551">
        <dgm:presLayoutVars>
          <dgm:bulletEnabled val="1"/>
        </dgm:presLayoutVars>
      </dgm:prSet>
      <dgm:spPr/>
      <dgm:t>
        <a:bodyPr/>
        <a:lstStyle/>
        <a:p>
          <a:endParaRPr lang="en-US"/>
        </a:p>
      </dgm:t>
    </dgm:pt>
    <dgm:pt modelId="{429FE7A3-603B-4B1F-8E49-9697E1533B9D}" type="pres">
      <dgm:prSet presAssocID="{00AEF129-E7E1-4C91-B63F-184A8F6CEBE6}" presName="nodeFollowingNodes" presStyleLbl="node1" presStyleIdx="2" presStyleCnt="6" custScaleX="146766">
        <dgm:presLayoutVars>
          <dgm:bulletEnabled val="1"/>
        </dgm:presLayoutVars>
      </dgm:prSet>
      <dgm:spPr/>
      <dgm:t>
        <a:bodyPr/>
        <a:lstStyle/>
        <a:p>
          <a:endParaRPr lang="en-US"/>
        </a:p>
      </dgm:t>
    </dgm:pt>
    <dgm:pt modelId="{9BA2C087-4239-4884-8355-22BD5226FFDA}" type="pres">
      <dgm:prSet presAssocID="{93660CF1-0985-43D8-B7F1-37B026E83B00}" presName="nodeFollowingNodes" presStyleLbl="node1" presStyleIdx="3" presStyleCnt="6" custScaleX="141788">
        <dgm:presLayoutVars>
          <dgm:bulletEnabled val="1"/>
        </dgm:presLayoutVars>
      </dgm:prSet>
      <dgm:spPr/>
      <dgm:t>
        <a:bodyPr/>
        <a:lstStyle/>
        <a:p>
          <a:endParaRPr lang="en-US"/>
        </a:p>
      </dgm:t>
    </dgm:pt>
    <dgm:pt modelId="{BB0499AF-DE23-417D-A42A-E11D7514EF3F}" type="pres">
      <dgm:prSet presAssocID="{FA34DAA4-68E4-4432-A016-B4DC54D1CBDE}" presName="nodeFollowingNodes" presStyleLbl="node1" presStyleIdx="4" presStyleCnt="6" custScaleX="140739">
        <dgm:presLayoutVars>
          <dgm:bulletEnabled val="1"/>
        </dgm:presLayoutVars>
      </dgm:prSet>
      <dgm:spPr/>
      <dgm:t>
        <a:bodyPr/>
        <a:lstStyle/>
        <a:p>
          <a:endParaRPr lang="en-US"/>
        </a:p>
      </dgm:t>
    </dgm:pt>
    <dgm:pt modelId="{722536A7-4382-4F74-924D-842D70B76385}" type="pres">
      <dgm:prSet presAssocID="{866F2AFD-FFD3-488F-9B26-BA0FAA88CA82}" presName="nodeFollowingNodes" presStyleLbl="node1" presStyleIdx="5" presStyleCnt="6" custScaleX="143347">
        <dgm:presLayoutVars>
          <dgm:bulletEnabled val="1"/>
        </dgm:presLayoutVars>
      </dgm:prSet>
      <dgm:spPr/>
      <dgm:t>
        <a:bodyPr/>
        <a:lstStyle/>
        <a:p>
          <a:endParaRPr lang="en-US"/>
        </a:p>
      </dgm:t>
    </dgm:pt>
  </dgm:ptLst>
  <dgm:cxnLst>
    <dgm:cxn modelId="{E1FE8D02-A752-44CB-9F8A-8AF9EB87BE22}" srcId="{EF5DAEE5-BEBE-44D0-8082-4F8C73FBC9E0}" destId="{927908EB-4455-4524-BE32-F00636B06DE9}" srcOrd="1" destOrd="0" parTransId="{DFD3C39C-A1E5-48EA-9368-EF068CEC5757}" sibTransId="{6F864DA4-8731-431C-940C-41D0616BF870}"/>
    <dgm:cxn modelId="{FC0C4237-EBFC-43A1-8C3A-2001DDD05620}" type="presOf" srcId="{927908EB-4455-4524-BE32-F00636B06DE9}" destId="{CF1B952F-00A5-4E05-A7E5-D8B157B83735}" srcOrd="0" destOrd="0" presId="urn:microsoft.com/office/officeart/2005/8/layout/cycle3"/>
    <dgm:cxn modelId="{FBE3BAF6-2509-4D03-B6F0-15CA1D1C2742}" type="presOf" srcId="{93660CF1-0985-43D8-B7F1-37B026E83B00}" destId="{9BA2C087-4239-4884-8355-22BD5226FFDA}" srcOrd="0" destOrd="0" presId="urn:microsoft.com/office/officeart/2005/8/layout/cycle3"/>
    <dgm:cxn modelId="{84921265-7CD2-4BF5-918E-C2028500C8F7}" type="presOf" srcId="{866F2AFD-FFD3-488F-9B26-BA0FAA88CA82}" destId="{722536A7-4382-4F74-924D-842D70B76385}" srcOrd="0" destOrd="0" presId="urn:microsoft.com/office/officeart/2005/8/layout/cycle3"/>
    <dgm:cxn modelId="{58E90FA9-7033-455C-964E-920757C72597}" type="presOf" srcId="{EF5DAEE5-BEBE-44D0-8082-4F8C73FBC9E0}" destId="{D438957F-33B9-41D5-8BF2-AE67B904EC26}" srcOrd="0" destOrd="0" presId="urn:microsoft.com/office/officeart/2005/8/layout/cycle3"/>
    <dgm:cxn modelId="{599EF727-C372-476C-959E-5F0792D162B8}" type="presOf" srcId="{00AEF129-E7E1-4C91-B63F-184A8F6CEBE6}" destId="{429FE7A3-603B-4B1F-8E49-9697E1533B9D}" srcOrd="0" destOrd="0" presId="urn:microsoft.com/office/officeart/2005/8/layout/cycle3"/>
    <dgm:cxn modelId="{9D6104D4-5F98-4E50-A06C-4D03E93CB610}" srcId="{EF5DAEE5-BEBE-44D0-8082-4F8C73FBC9E0}" destId="{93660CF1-0985-43D8-B7F1-37B026E83B00}" srcOrd="3" destOrd="0" parTransId="{88FBF3B1-283C-4377-82AD-18474291257B}" sibTransId="{50558035-DAC2-4B92-B998-E2FDD3E56EB0}"/>
    <dgm:cxn modelId="{02513177-D8FF-471D-921C-CECBC12FCFF8}" type="presOf" srcId="{7339167A-05D5-4280-A294-5FFEBEA71CE1}" destId="{4073C4F4-C787-463B-8E2B-51382E556787}" srcOrd="0" destOrd="0" presId="urn:microsoft.com/office/officeart/2005/8/layout/cycle3"/>
    <dgm:cxn modelId="{8DD01F2B-C5AC-467F-96E0-45923100DC7E}" srcId="{EF5DAEE5-BEBE-44D0-8082-4F8C73FBC9E0}" destId="{866F2AFD-FFD3-488F-9B26-BA0FAA88CA82}" srcOrd="5" destOrd="0" parTransId="{3AE0B0D0-ADF3-4C97-A6A2-5EA868212C41}" sibTransId="{7CF9AB7C-08A4-4C4B-8FE6-069A44777134}"/>
    <dgm:cxn modelId="{95B08791-2C1C-4D1A-8936-C83DED970984}" type="presOf" srcId="{3746B2F7-41C4-4BDD-A326-78CA8A582CEA}" destId="{8E23B365-73CA-45C4-A112-7A69E4BDD599}" srcOrd="0" destOrd="0" presId="urn:microsoft.com/office/officeart/2005/8/layout/cycle3"/>
    <dgm:cxn modelId="{3CCC4C16-AD74-4723-85D2-10903E3FB888}" srcId="{EF5DAEE5-BEBE-44D0-8082-4F8C73FBC9E0}" destId="{FA34DAA4-68E4-4432-A016-B4DC54D1CBDE}" srcOrd="4" destOrd="0" parTransId="{01157516-418F-417A-BAF4-3858F1130971}" sibTransId="{BD31313C-DEB1-494F-A96C-1F6814E93E98}"/>
    <dgm:cxn modelId="{3FC55406-635E-4A17-963D-31B29DCFE410}" srcId="{EF5DAEE5-BEBE-44D0-8082-4F8C73FBC9E0}" destId="{3746B2F7-41C4-4BDD-A326-78CA8A582CEA}" srcOrd="0" destOrd="0" parTransId="{F9F96C92-02EA-4E7C-8639-4C7A6EB0BB87}" sibTransId="{7339167A-05D5-4280-A294-5FFEBEA71CE1}"/>
    <dgm:cxn modelId="{AFAA40F2-7349-4653-92CB-972C7FF18788}" srcId="{EF5DAEE5-BEBE-44D0-8082-4F8C73FBC9E0}" destId="{00AEF129-E7E1-4C91-B63F-184A8F6CEBE6}" srcOrd="2" destOrd="0" parTransId="{3F74068F-55DE-42B5-AEEA-9B626188A3F3}" sibTransId="{8487CB46-4A84-460B-B3E5-FEBAFC88C6AB}"/>
    <dgm:cxn modelId="{EE541DCD-6802-413F-B449-FE4E5686F08A}" type="presOf" srcId="{FA34DAA4-68E4-4432-A016-B4DC54D1CBDE}" destId="{BB0499AF-DE23-417D-A42A-E11D7514EF3F}" srcOrd="0" destOrd="0" presId="urn:microsoft.com/office/officeart/2005/8/layout/cycle3"/>
    <dgm:cxn modelId="{CBF98794-CBFB-4F85-8BB7-A7A31D6220B8}" type="presParOf" srcId="{D438957F-33B9-41D5-8BF2-AE67B904EC26}" destId="{A9E346F4-FCA1-422E-9640-A99E367D6C41}" srcOrd="0" destOrd="0" presId="urn:microsoft.com/office/officeart/2005/8/layout/cycle3"/>
    <dgm:cxn modelId="{AB6BD58F-0604-47F3-B0D3-1972C801811F}" type="presParOf" srcId="{A9E346F4-FCA1-422E-9640-A99E367D6C41}" destId="{8E23B365-73CA-45C4-A112-7A69E4BDD599}" srcOrd="0" destOrd="0" presId="urn:microsoft.com/office/officeart/2005/8/layout/cycle3"/>
    <dgm:cxn modelId="{59517D57-25B1-4374-86B6-EAA978AA3994}" type="presParOf" srcId="{A9E346F4-FCA1-422E-9640-A99E367D6C41}" destId="{4073C4F4-C787-463B-8E2B-51382E556787}" srcOrd="1" destOrd="0" presId="urn:microsoft.com/office/officeart/2005/8/layout/cycle3"/>
    <dgm:cxn modelId="{90BC8D10-A3D5-4BF9-85C8-0BD907A36BF7}" type="presParOf" srcId="{A9E346F4-FCA1-422E-9640-A99E367D6C41}" destId="{CF1B952F-00A5-4E05-A7E5-D8B157B83735}" srcOrd="2" destOrd="0" presId="urn:microsoft.com/office/officeart/2005/8/layout/cycle3"/>
    <dgm:cxn modelId="{1883509A-ED9B-49A4-A509-06433B40D4C0}" type="presParOf" srcId="{A9E346F4-FCA1-422E-9640-A99E367D6C41}" destId="{429FE7A3-603B-4B1F-8E49-9697E1533B9D}" srcOrd="3" destOrd="0" presId="urn:microsoft.com/office/officeart/2005/8/layout/cycle3"/>
    <dgm:cxn modelId="{39B4E3F6-1809-41EE-A73E-5EC4E49C49A0}" type="presParOf" srcId="{A9E346F4-FCA1-422E-9640-A99E367D6C41}" destId="{9BA2C087-4239-4884-8355-22BD5226FFDA}" srcOrd="4" destOrd="0" presId="urn:microsoft.com/office/officeart/2005/8/layout/cycle3"/>
    <dgm:cxn modelId="{E6E4A0E1-9EB0-4C0C-AFFF-F9B5DC4DAEC7}" type="presParOf" srcId="{A9E346F4-FCA1-422E-9640-A99E367D6C41}" destId="{BB0499AF-DE23-417D-A42A-E11D7514EF3F}" srcOrd="5" destOrd="0" presId="urn:microsoft.com/office/officeart/2005/8/layout/cycle3"/>
    <dgm:cxn modelId="{2F7362B3-8B94-4B71-A3A6-E6E9FF0EE4EB}" type="presParOf" srcId="{A9E346F4-FCA1-422E-9640-A99E367D6C41}" destId="{722536A7-4382-4F74-924D-842D70B76385}"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73C4F4-C787-463B-8E2B-51382E556787}">
      <dsp:nvSpPr>
        <dsp:cNvPr id="0" name=""/>
        <dsp:cNvSpPr/>
      </dsp:nvSpPr>
      <dsp:spPr>
        <a:xfrm>
          <a:off x="1842680" y="-173235"/>
          <a:ext cx="4514906" cy="4514906"/>
        </a:xfrm>
        <a:prstGeom prst="circularArrow">
          <a:avLst>
            <a:gd name="adj1" fmla="val 5274"/>
            <a:gd name="adj2" fmla="val 312630"/>
            <a:gd name="adj3" fmla="val 13598062"/>
            <a:gd name="adj4" fmla="val 17506385"/>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23B365-73CA-45C4-A112-7A69E4BDD599}">
      <dsp:nvSpPr>
        <dsp:cNvPr id="0" name=""/>
        <dsp:cNvSpPr/>
      </dsp:nvSpPr>
      <dsp:spPr>
        <a:xfrm>
          <a:off x="2948007" y="2416"/>
          <a:ext cx="2304252" cy="8579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1. Registration</a:t>
          </a:r>
          <a:endParaRPr lang="en-US" sz="1600" kern="1200" dirty="0"/>
        </a:p>
      </dsp:txBody>
      <dsp:txXfrm>
        <a:off x="2989887" y="44296"/>
        <a:ext cx="2220492" cy="774159"/>
      </dsp:txXfrm>
    </dsp:sp>
    <dsp:sp modelId="{CF1B952F-00A5-4E05-A7E5-D8B157B83735}">
      <dsp:nvSpPr>
        <dsp:cNvPr id="0" name=""/>
        <dsp:cNvSpPr/>
      </dsp:nvSpPr>
      <dsp:spPr>
        <a:xfrm>
          <a:off x="4471956" y="918219"/>
          <a:ext cx="2428787" cy="857919"/>
        </a:xfrm>
        <a:prstGeom prst="roundRect">
          <a:avLst/>
        </a:prstGeom>
        <a:solidFill>
          <a:schemeClr val="accent2">
            <a:hueOff val="-2880000"/>
            <a:satOff val="-10001"/>
            <a:lumOff val="12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2. Kick Off            October </a:t>
          </a:r>
          <a:r>
            <a:rPr lang="en-US" sz="1600" kern="1200" dirty="0" smtClean="0"/>
            <a:t>19</a:t>
          </a:r>
          <a:r>
            <a:rPr lang="en-US" sz="1600" kern="1200" baseline="30000" dirty="0" smtClean="0"/>
            <a:t>th</a:t>
          </a:r>
          <a:r>
            <a:rPr lang="en-US" sz="1600" kern="1200" dirty="0" smtClean="0"/>
            <a:t> </a:t>
          </a:r>
          <a:endParaRPr lang="en-US" sz="1600" kern="1200" dirty="0"/>
        </a:p>
      </dsp:txBody>
      <dsp:txXfrm>
        <a:off x="4513836" y="960099"/>
        <a:ext cx="2345027" cy="774159"/>
      </dsp:txXfrm>
    </dsp:sp>
    <dsp:sp modelId="{429FE7A3-603B-4B1F-8E49-9697E1533B9D}">
      <dsp:nvSpPr>
        <dsp:cNvPr id="0" name=""/>
        <dsp:cNvSpPr/>
      </dsp:nvSpPr>
      <dsp:spPr>
        <a:xfrm>
          <a:off x="4427215" y="2749824"/>
          <a:ext cx="2518268" cy="857919"/>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3. EYE-DA                  </a:t>
          </a:r>
          <a:r>
            <a:rPr lang="en-US" sz="1600" kern="1200" dirty="0" smtClean="0"/>
            <a:t>November 6</a:t>
          </a:r>
          <a:r>
            <a:rPr lang="en-US" sz="1600" kern="1200" baseline="30000" dirty="0" smtClean="0"/>
            <a:t>th</a:t>
          </a:r>
          <a:r>
            <a:rPr lang="en-US" sz="1600" kern="1200" dirty="0" smtClean="0"/>
            <a:t> &amp; 7</a:t>
          </a:r>
          <a:r>
            <a:rPr lang="en-US" sz="1600" kern="1200" baseline="30000" dirty="0" smtClean="0"/>
            <a:t>th</a:t>
          </a:r>
          <a:r>
            <a:rPr lang="en-US" sz="1600" kern="1200" dirty="0" smtClean="0"/>
            <a:t> </a:t>
          </a:r>
          <a:endParaRPr lang="en-US" sz="1600" kern="1200" dirty="0"/>
        </a:p>
      </dsp:txBody>
      <dsp:txXfrm>
        <a:off x="4469095" y="2791704"/>
        <a:ext cx="2434508" cy="774159"/>
      </dsp:txXfrm>
    </dsp:sp>
    <dsp:sp modelId="{9BA2C087-4239-4884-8355-22BD5226FFDA}">
      <dsp:nvSpPr>
        <dsp:cNvPr id="0" name=""/>
        <dsp:cNvSpPr/>
      </dsp:nvSpPr>
      <dsp:spPr>
        <a:xfrm>
          <a:off x="2883706" y="3665626"/>
          <a:ext cx="2432854" cy="857919"/>
        </a:xfrm>
        <a:prstGeom prst="roundRect">
          <a:avLst/>
        </a:prstGeom>
        <a:solidFill>
          <a:srgbClr val="F8528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4. Welcome to Kindergarten January </a:t>
          </a:r>
          <a:r>
            <a:rPr lang="en-US" sz="1600" kern="1200" dirty="0" smtClean="0"/>
            <a:t>25</a:t>
          </a:r>
          <a:r>
            <a:rPr lang="en-US" sz="1600" kern="1200" baseline="30000" dirty="0" smtClean="0"/>
            <a:t>th</a:t>
          </a:r>
          <a:r>
            <a:rPr lang="en-US" sz="1600" kern="1200" dirty="0" smtClean="0"/>
            <a:t> </a:t>
          </a:r>
          <a:r>
            <a:rPr lang="en-US" sz="1600" kern="1200" dirty="0" smtClean="0"/>
            <a:t>3:30pm &amp; 5:30pm</a:t>
          </a:r>
          <a:endParaRPr lang="en-US" sz="1600" kern="1200" dirty="0"/>
        </a:p>
      </dsp:txBody>
      <dsp:txXfrm>
        <a:off x="2925586" y="3707506"/>
        <a:ext cx="2349094" cy="774159"/>
      </dsp:txXfrm>
    </dsp:sp>
    <dsp:sp modelId="{BB0499AF-DE23-417D-A42A-E11D7514EF3F}">
      <dsp:nvSpPr>
        <dsp:cNvPr id="0" name=""/>
        <dsp:cNvSpPr/>
      </dsp:nvSpPr>
      <dsp:spPr>
        <a:xfrm>
          <a:off x="1306489" y="2749824"/>
          <a:ext cx="2414855" cy="857919"/>
        </a:xfrm>
        <a:prstGeom prst="roundRect">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5. Transition Programs</a:t>
          </a:r>
          <a:endParaRPr lang="en-US" sz="1600" kern="1200" dirty="0"/>
        </a:p>
      </dsp:txBody>
      <dsp:txXfrm>
        <a:off x="1348369" y="2791704"/>
        <a:ext cx="2331095" cy="774159"/>
      </dsp:txXfrm>
    </dsp:sp>
    <dsp:sp modelId="{722536A7-4382-4F74-924D-842D70B76385}">
      <dsp:nvSpPr>
        <dsp:cNvPr id="0" name=""/>
        <dsp:cNvSpPr/>
      </dsp:nvSpPr>
      <dsp:spPr>
        <a:xfrm>
          <a:off x="1284115" y="918219"/>
          <a:ext cx="2459604" cy="857919"/>
        </a:xfrm>
        <a:prstGeom prst="roundRect">
          <a:avLst/>
        </a:prstGeom>
        <a:solidFill>
          <a:srgbClr val="FF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6. Orientation Day    June </a:t>
          </a:r>
          <a:r>
            <a:rPr lang="en-US" sz="1600" kern="1200" dirty="0" smtClean="0"/>
            <a:t>1</a:t>
          </a:r>
          <a:r>
            <a:rPr lang="en-US" sz="1600" kern="1200" baseline="30000" dirty="0" smtClean="0"/>
            <a:t>st</a:t>
          </a:r>
          <a:r>
            <a:rPr lang="en-US" sz="1600" kern="1200" dirty="0" smtClean="0"/>
            <a:t>, 2018</a:t>
          </a:r>
          <a:endParaRPr lang="en-US" sz="1600" kern="1200" dirty="0"/>
        </a:p>
      </dsp:txBody>
      <dsp:txXfrm>
        <a:off x="1325995" y="960099"/>
        <a:ext cx="2375844" cy="77415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lnSpc>
                <a:spcPct val="100000"/>
              </a:lnSpc>
              <a:spcBef>
                <a:spcPct val="0"/>
              </a:spcBef>
              <a:defRPr sz="1200" b="0">
                <a:latin typeface="Arial" charset="0"/>
                <a:ea typeface="ヒラギノ角ゴ Pro W3" pitchFamily="48" charset="-128"/>
                <a:cs typeface="Arial" charset="0"/>
              </a:defRPr>
            </a:lvl1pPr>
          </a:lstStyle>
          <a:p>
            <a:pPr>
              <a:defRPr/>
            </a:pPr>
            <a:endParaRPr lang="en-US"/>
          </a:p>
        </p:txBody>
      </p:sp>
      <p:sp>
        <p:nvSpPr>
          <p:cNvPr id="921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lnSpc>
                <a:spcPct val="100000"/>
              </a:lnSpc>
              <a:spcBef>
                <a:spcPct val="0"/>
              </a:spcBef>
              <a:defRPr sz="1200" b="0">
                <a:latin typeface="Arial" charset="0"/>
                <a:ea typeface="ヒラギノ角ゴ Pro W3" pitchFamily="48" charset="-128"/>
                <a:cs typeface="Arial"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lnSpc>
                <a:spcPct val="100000"/>
              </a:lnSpc>
              <a:spcBef>
                <a:spcPct val="0"/>
              </a:spcBef>
              <a:defRPr sz="1200" b="0">
                <a:latin typeface="Arial" charset="0"/>
                <a:ea typeface="ヒラギノ角ゴ Pro W3" pitchFamily="48" charset="-128"/>
                <a:cs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lnSpc>
                <a:spcPct val="100000"/>
              </a:lnSpc>
              <a:spcBef>
                <a:spcPct val="0"/>
              </a:spcBef>
              <a:defRPr sz="1200" b="0">
                <a:latin typeface="Arial" charset="0"/>
              </a:defRPr>
            </a:lvl1pPr>
          </a:lstStyle>
          <a:p>
            <a:pPr>
              <a:defRPr/>
            </a:pPr>
            <a:fld id="{41B2F5FE-7A1A-4865-8E05-AD045426678B}" type="slidenum">
              <a:rPr lang="en-US"/>
              <a:pPr>
                <a:defRPr/>
              </a:pPr>
              <a:t>‹#›</a:t>
            </a:fld>
            <a:endParaRPr lang="en-US"/>
          </a:p>
        </p:txBody>
      </p:sp>
    </p:spTree>
    <p:extLst>
      <p:ext uri="{BB962C8B-B14F-4D97-AF65-F5344CB8AC3E}">
        <p14:creationId xmlns:p14="http://schemas.microsoft.com/office/powerpoint/2010/main" val="4100152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registration package with you to refer to throughout the presentation.</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a:t>
            </a:fld>
            <a:endParaRPr lang="en-US"/>
          </a:p>
        </p:txBody>
      </p:sp>
    </p:spTree>
    <p:extLst>
      <p:ext uri="{BB962C8B-B14F-4D97-AF65-F5344CB8AC3E}">
        <p14:creationId xmlns:p14="http://schemas.microsoft.com/office/powerpoint/2010/main" val="790825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smtClean="0">
                <a:solidFill>
                  <a:schemeClr val="tx2"/>
                </a:solidFill>
                <a:latin typeface="Myriad Pro" pitchFamily="34" charset="0"/>
              </a:rPr>
              <a:t>Talking points: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chemeClr val="tx2"/>
                </a:solidFill>
                <a:latin typeface="Myriad Pro" pitchFamily="34" charset="0"/>
              </a:rPr>
              <a:t>Encourage</a:t>
            </a:r>
            <a:r>
              <a:rPr lang="en-US" sz="1200" baseline="0" dirty="0" smtClean="0">
                <a:solidFill>
                  <a:schemeClr val="tx2"/>
                </a:solidFill>
                <a:latin typeface="Myriad Pro" pitchFamily="34" charset="0"/>
              </a:rPr>
              <a:t> y</a:t>
            </a:r>
            <a:r>
              <a:rPr lang="en-US" sz="1200" dirty="0" smtClean="0">
                <a:solidFill>
                  <a:schemeClr val="tx2"/>
                </a:solidFill>
                <a:latin typeface="Myriad Pro" pitchFamily="34" charset="0"/>
              </a:rPr>
              <a:t>our child to use proper grammar and speech sounds when he/she speaks.  Re-phrase and repeat if he/she is not.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chemeClr val="tx2"/>
                </a:solidFill>
                <a:latin typeface="Myriad Pro" pitchFamily="34" charset="0"/>
              </a:rPr>
              <a:t>Talk about the book you read (the people, animals and events in the story).  Introduce new words and concepts to your child when you read.  Talk about the meaning of words.   Show the video (next slide) which illustrates the</a:t>
            </a:r>
            <a:r>
              <a:rPr lang="en-US" sz="1200" baseline="0" dirty="0" smtClean="0">
                <a:solidFill>
                  <a:schemeClr val="tx2"/>
                </a:solidFill>
                <a:latin typeface="Myriad Pro" pitchFamily="34" charset="0"/>
              </a:rPr>
              <a:t> interaction between reader/child when reading. </a:t>
            </a:r>
            <a:endParaRPr lang="en-US" sz="1200" dirty="0" smtClean="0">
              <a:solidFill>
                <a:schemeClr val="tx2"/>
              </a:solidFill>
              <a:latin typeface="Myriad Pro"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smtClean="0">
              <a:solidFill>
                <a:schemeClr val="tx2"/>
              </a:solidFill>
              <a:latin typeface="Myriad Pro"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36868" name="Slide Number Placeholder 3"/>
          <p:cNvSpPr>
            <a:spLocks noGrp="1"/>
          </p:cNvSpPr>
          <p:nvPr>
            <p:ph type="sldNum" sz="quarter" idx="5"/>
          </p:nvPr>
        </p:nvSpPr>
        <p:spPr>
          <a:noFill/>
        </p:spPr>
        <p:txBody>
          <a:bodyPr/>
          <a:lstStyle/>
          <a:p>
            <a:fld id="{78A94653-0882-49EA-B0A6-A7C24768E34B}" type="slidenum">
              <a:rPr lang="en-US" smtClean="0"/>
              <a:pPr/>
              <a:t>10</a:t>
            </a:fld>
            <a:endParaRPr lang="en-US" smtClean="0"/>
          </a:p>
        </p:txBody>
      </p:sp>
    </p:spTree>
    <p:extLst>
      <p:ext uri="{BB962C8B-B14F-4D97-AF65-F5344CB8AC3E}">
        <p14:creationId xmlns:p14="http://schemas.microsoft.com/office/powerpoint/2010/main" val="1510732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video plays you</a:t>
            </a:r>
            <a:r>
              <a:rPr lang="en-US" baseline="0" dirty="0" smtClean="0"/>
              <a:t> can point out how the reader encourages the child to participate in the story telling, to complete rhymes and draws attention to letters in the book.</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11</a:t>
            </a:fld>
            <a:endParaRPr lang="en-US"/>
          </a:p>
        </p:txBody>
      </p:sp>
    </p:spTree>
    <p:extLst>
      <p:ext uri="{BB962C8B-B14F-4D97-AF65-F5344CB8AC3E}">
        <p14:creationId xmlns:p14="http://schemas.microsoft.com/office/powerpoint/2010/main" val="966947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latin typeface="Myriad Pro" pitchFamily="34" charset="0"/>
              </a:rPr>
              <a:t>Model reading and writing for your child as often as possible.  It can be as simple as reading a message on a sign or making a grocery list together.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smtClean="0">
                <a:latin typeface="Myriad Pro" pitchFamily="34" charset="0"/>
              </a:rPr>
              <a:t>Help your child create stories that have a beginning, middle and end that are connected and make logical sense.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smtClean="0">
                <a:latin typeface="Myriad Pro" pitchFamily="34" charset="0"/>
              </a:rPr>
              <a:t>3 step direction</a:t>
            </a:r>
            <a:r>
              <a:rPr lang="en-US" sz="1200" b="0" baseline="0" dirty="0" smtClean="0">
                <a:latin typeface="Myriad Pro" pitchFamily="34" charset="0"/>
              </a:rPr>
              <a:t> example: get your jammies on, brush your teeth, and pick out a story.</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smtClean="0">
              <a:latin typeface="Myriad Pro"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12</a:t>
            </a:fld>
            <a:endParaRPr lang="en-US"/>
          </a:p>
        </p:txBody>
      </p:sp>
    </p:spTree>
    <p:extLst>
      <p:ext uri="{BB962C8B-B14F-4D97-AF65-F5344CB8AC3E}">
        <p14:creationId xmlns:p14="http://schemas.microsoft.com/office/powerpoint/2010/main" val="3212094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principal: If TWM staff are not available to deliver this portion of the presentation, and</a:t>
            </a:r>
            <a:r>
              <a:rPr lang="en-US" baseline="0" dirty="0" smtClean="0"/>
              <a:t> you are not comfortable to discuss this slide, you may wish to delete the slide or simply mention that this chart represents the development of speech sounds in the early years.</a:t>
            </a:r>
          </a:p>
          <a:p>
            <a:endParaRPr lang="en-US" baseline="0" dirty="0" smtClean="0"/>
          </a:p>
          <a:p>
            <a:r>
              <a:rPr lang="en-US" baseline="0" dirty="0" smtClean="0"/>
              <a:t>Again, mention that parents should contact TWM if they have questions about </a:t>
            </a:r>
            <a:r>
              <a:rPr lang="en-US" baseline="0" smtClean="0"/>
              <a:t>their child’</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13</a:t>
            </a:fld>
            <a:endParaRPr lang="en-US"/>
          </a:p>
        </p:txBody>
      </p:sp>
    </p:spTree>
    <p:extLst>
      <p:ext uri="{BB962C8B-B14F-4D97-AF65-F5344CB8AC3E}">
        <p14:creationId xmlns:p14="http://schemas.microsoft.com/office/powerpoint/2010/main" val="1398534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activities</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14</a:t>
            </a:fld>
            <a:endParaRPr lang="en-US"/>
          </a:p>
        </p:txBody>
      </p:sp>
    </p:spTree>
    <p:extLst>
      <p:ext uri="{BB962C8B-B14F-4D97-AF65-F5344CB8AC3E}">
        <p14:creationId xmlns:p14="http://schemas.microsoft.com/office/powerpoint/2010/main" val="317478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activities to support gross</a:t>
            </a:r>
            <a:r>
              <a:rPr lang="en-US" baseline="0" dirty="0" smtClean="0"/>
              <a:t> motor development.</a:t>
            </a:r>
            <a:endParaRPr lang="en-US" dirty="0" smtClean="0"/>
          </a:p>
          <a:p>
            <a:endParaRPr lang="en-US" dirty="0" smtClean="0"/>
          </a:p>
          <a:p>
            <a:r>
              <a:rPr lang="en-US" dirty="0" smtClean="0"/>
              <a:t>Next we are going to look at</a:t>
            </a:r>
            <a:r>
              <a:rPr lang="en-US" baseline="0" dirty="0" smtClean="0"/>
              <a:t> the EYE-DA, which stands for:  Early Years Evaluation – Direct Assessment. The EYE-DA is designed to give both parents and school information about their child’s skills in all of the domains we just looked at.</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15</a:t>
            </a:fld>
            <a:endParaRPr lang="en-US"/>
          </a:p>
        </p:txBody>
      </p:sp>
    </p:spTree>
    <p:extLst>
      <p:ext uri="{BB962C8B-B14F-4D97-AF65-F5344CB8AC3E}">
        <p14:creationId xmlns:p14="http://schemas.microsoft.com/office/powerpoint/2010/main" val="2539264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Next we are going to look at</a:t>
            </a:r>
            <a:r>
              <a:rPr lang="en-US" baseline="0" dirty="0" smtClean="0"/>
              <a:t> the EYE-DA, which stands for:  Early Years Evaluation – Direct Assessment. The EYE-DA is designed to give both parents and school information about their child’s skills in all of the domains we just looked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16</a:t>
            </a:fld>
            <a:endParaRPr lang="en-US"/>
          </a:p>
        </p:txBody>
      </p:sp>
    </p:spTree>
    <p:extLst>
      <p:ext uri="{BB962C8B-B14F-4D97-AF65-F5344CB8AC3E}">
        <p14:creationId xmlns:p14="http://schemas.microsoft.com/office/powerpoint/2010/main" val="1995831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fld id="{53CDEE67-57AB-415D-9ED2-EA39ADEC8C5D}" type="slidenum">
              <a:rPr lang="en-US" smtClean="0"/>
              <a:pPr/>
              <a:t>17</a:t>
            </a:fld>
            <a:endParaRPr lang="en-US" smtClean="0"/>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a:lstStyle/>
          <a:p>
            <a:pPr algn="l"/>
            <a:r>
              <a:rPr lang="en-CA" b="0" dirty="0" smtClean="0"/>
              <a:t>This part of the Transition to Kindergarten often causes the most anxiety for parents.</a:t>
            </a:r>
            <a:r>
              <a:rPr lang="en-CA" b="0" baseline="0" dirty="0" smtClean="0"/>
              <a:t> We all worry about our children and receiving a ‘report’ on their development can feel like our child is being judged or that we are being judged as parents. That is NOT the intent. The EYE-DA is a TOOL for parents and schools that provides us with information on how we can support children to ensure their school entry is positive and smooth. Look at the EYE-DA as an opportunity to access support and/services your child may benefit from </a:t>
            </a:r>
            <a:r>
              <a:rPr lang="en-CA" b="0" i="1" baseline="0" dirty="0" smtClean="0"/>
              <a:t>before</a:t>
            </a:r>
            <a:r>
              <a:rPr lang="en-CA" b="0" baseline="0" dirty="0" smtClean="0"/>
              <a:t> they start school.</a:t>
            </a:r>
            <a:endParaRPr lang="en-CA" b="0" dirty="0" smtClean="0"/>
          </a:p>
        </p:txBody>
      </p:sp>
    </p:spTree>
    <p:extLst>
      <p:ext uri="{BB962C8B-B14F-4D97-AF65-F5344CB8AC3E}">
        <p14:creationId xmlns:p14="http://schemas.microsoft.com/office/powerpoint/2010/main" val="3399527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18</a:t>
            </a:fld>
            <a:endParaRPr lang="en-US"/>
          </a:p>
        </p:txBody>
      </p:sp>
    </p:spTree>
    <p:extLst>
      <p:ext uri="{BB962C8B-B14F-4D97-AF65-F5344CB8AC3E}">
        <p14:creationId xmlns:p14="http://schemas.microsoft.com/office/powerpoint/2010/main" val="2907424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a:spcBef>
                <a:spcPts val="1815"/>
              </a:spcBef>
              <a:spcAft>
                <a:spcPts val="605"/>
              </a:spcAft>
            </a:pPr>
            <a:r>
              <a:rPr lang="en-US" dirty="0" smtClean="0">
                <a:solidFill>
                  <a:schemeClr val="tx2"/>
                </a:solidFill>
              </a:rPr>
              <a:t>The key areas assessed by the EYE-DA are linked to children's readiness to learn at school. Social</a:t>
            </a:r>
            <a:r>
              <a:rPr lang="en-US" baseline="0" dirty="0" smtClean="0">
                <a:solidFill>
                  <a:schemeClr val="tx2"/>
                </a:solidFill>
              </a:rPr>
              <a:t> and emotional development is NOT assessed by the EYE-DA but is an equally important area of development.</a:t>
            </a:r>
          </a:p>
          <a:p>
            <a:pPr>
              <a:spcBef>
                <a:spcPts val="1815"/>
              </a:spcBef>
              <a:spcAft>
                <a:spcPts val="605"/>
              </a:spcAft>
            </a:pPr>
            <a:endParaRPr lang="en-US" baseline="0" dirty="0" smtClean="0">
              <a:solidFill>
                <a:schemeClr val="tx2"/>
              </a:solidFill>
            </a:endParaRPr>
          </a:p>
          <a:p>
            <a:pPr>
              <a:spcBef>
                <a:spcPts val="1815"/>
              </a:spcBef>
              <a:spcAft>
                <a:spcPts val="605"/>
              </a:spcAft>
            </a:pPr>
            <a:r>
              <a:rPr lang="en-US" baseline="0" dirty="0" smtClean="0">
                <a:solidFill>
                  <a:schemeClr val="tx2"/>
                </a:solidFill>
              </a:rPr>
              <a:t>Refer to the EYE-DA pamphlet (with you in the registration package) for further explanations of each area assessed by the EYE-DA. Mention that a copy of the pamphlet came in the registration package.</a:t>
            </a:r>
          </a:p>
          <a:p>
            <a:pPr>
              <a:spcBef>
                <a:spcPts val="1815"/>
              </a:spcBef>
              <a:spcAft>
                <a:spcPts val="605"/>
              </a:spcAft>
            </a:pPr>
            <a:endParaRPr lang="en-US" baseline="0" dirty="0" smtClean="0">
              <a:solidFill>
                <a:schemeClr val="tx2"/>
              </a:solidFill>
            </a:endParaRPr>
          </a:p>
          <a:p>
            <a:pPr>
              <a:spcBef>
                <a:spcPts val="1815"/>
              </a:spcBef>
              <a:spcAft>
                <a:spcPts val="605"/>
              </a:spcAft>
            </a:pPr>
            <a:r>
              <a:rPr lang="en-US" baseline="0" dirty="0" smtClean="0">
                <a:solidFill>
                  <a:schemeClr val="tx2"/>
                </a:solidFill>
              </a:rPr>
              <a:t>For parents of children with additional needs, the EYE-DA may not be a comprehensive assessment. However, the process of coming to the school, meeting with FACE staff and participating in the parts of the assessment may be worthwhile. Feel free to discuss this with FACE before your scheduled EYE-DA appointment.</a:t>
            </a:r>
          </a:p>
          <a:p>
            <a:pPr>
              <a:spcBef>
                <a:spcPts val="1815"/>
              </a:spcBef>
              <a:spcAft>
                <a:spcPts val="605"/>
              </a:spcAft>
            </a:pPr>
            <a:endParaRPr lang="en-US" baseline="0" dirty="0" smtClean="0">
              <a:solidFill>
                <a:schemeClr val="tx2"/>
              </a:solidFill>
            </a:endParaRPr>
          </a:p>
          <a:p>
            <a:pPr>
              <a:spcBef>
                <a:spcPts val="1815"/>
              </a:spcBef>
              <a:spcAft>
                <a:spcPts val="605"/>
              </a:spcAft>
            </a:pPr>
            <a:endParaRPr lang="en-US" dirty="0" smtClean="0">
              <a:solidFill>
                <a:schemeClr val="tx2"/>
              </a:solidFill>
            </a:endParaRPr>
          </a:p>
          <a:p>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a:lstStyle/>
          <a:p>
            <a:fld id="{8449D7EB-4781-4AA4-85A1-9201DF1FF2F6}" type="slidenum">
              <a:rPr lang="en-CA" smtClean="0"/>
              <a:pPr/>
              <a:t>19</a:t>
            </a:fld>
            <a:endParaRPr lang="en-CA" smtClean="0"/>
          </a:p>
        </p:txBody>
      </p:sp>
    </p:spTree>
    <p:extLst>
      <p:ext uri="{BB962C8B-B14F-4D97-AF65-F5344CB8AC3E}">
        <p14:creationId xmlns:p14="http://schemas.microsoft.com/office/powerpoint/2010/main" val="3272470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you may want to talk about:</a:t>
            </a:r>
          </a:p>
          <a:p>
            <a:r>
              <a:rPr lang="en-US" dirty="0" smtClean="0"/>
              <a:t>Daily</a:t>
            </a:r>
            <a:r>
              <a:rPr lang="en-US" baseline="0" dirty="0" smtClean="0"/>
              <a:t> Schedule</a:t>
            </a:r>
          </a:p>
          <a:p>
            <a:r>
              <a:rPr lang="en-US" baseline="0" dirty="0" smtClean="0"/>
              <a:t>How many </a:t>
            </a:r>
            <a:r>
              <a:rPr lang="en-US" baseline="0" dirty="0" err="1" smtClean="0"/>
              <a:t>childen</a:t>
            </a:r>
            <a:r>
              <a:rPr lang="en-US" baseline="0" dirty="0" smtClean="0"/>
              <a:t> registered for  Kindergarten to date?</a:t>
            </a:r>
          </a:p>
          <a:p>
            <a:r>
              <a:rPr lang="en-US" baseline="0" dirty="0" smtClean="0"/>
              <a:t>How many classes for next year?</a:t>
            </a:r>
          </a:p>
          <a:p>
            <a:r>
              <a:rPr lang="en-US" baseline="0" dirty="0" smtClean="0"/>
              <a:t>Refer to the school handbook or website.</a:t>
            </a:r>
          </a:p>
          <a:p>
            <a:r>
              <a:rPr lang="en-US" baseline="0" dirty="0" smtClean="0"/>
              <a:t>How information on bussing will be shared.</a:t>
            </a:r>
          </a:p>
          <a:p>
            <a:r>
              <a:rPr lang="en-US" baseline="0" dirty="0" smtClean="0"/>
              <a:t>Health concerns or learning needs.  Let us know.</a:t>
            </a:r>
          </a:p>
          <a:p>
            <a:r>
              <a:rPr lang="en-US" baseline="0" dirty="0" smtClean="0"/>
              <a:t>Idea:  Use Grade 5 school leaders to talk about their schools.</a:t>
            </a:r>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a:t>
            </a:fld>
            <a:endParaRPr lang="en-US"/>
          </a:p>
        </p:txBody>
      </p:sp>
    </p:spTree>
    <p:extLst>
      <p:ext uri="{BB962C8B-B14F-4D97-AF65-F5344CB8AC3E}">
        <p14:creationId xmlns:p14="http://schemas.microsoft.com/office/powerpoint/2010/main" val="193700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5"/>
              </a:spcAft>
              <a:buClr>
                <a:schemeClr val="tx2"/>
              </a:buClr>
              <a:defRPr/>
            </a:pPr>
            <a:r>
              <a:rPr lang="en-US" dirty="0" smtClean="0">
                <a:cs typeface="Helvetica" pitchFamily="34" charset="0"/>
              </a:rPr>
              <a:t>If a child is anxious and</a:t>
            </a:r>
            <a:r>
              <a:rPr lang="en-US" baseline="0" dirty="0" smtClean="0">
                <a:cs typeface="Helvetica" pitchFamily="34" charset="0"/>
              </a:rPr>
              <a:t> is resistant to separate from his/her parent or guardian, the parent/guardian is welcome to accompany the child in to the area where the EYE-DA will be administered. (Parents will be directed not to participate with their child during the EYE-DA, however).</a:t>
            </a:r>
            <a:endParaRPr lang="en-CA" sz="1100" dirty="0" smtClean="0">
              <a:solidFill>
                <a:schemeClr val="tx1">
                  <a:lumMod val="95000"/>
                  <a:lumOff val="5000"/>
                </a:schemeClr>
              </a:solidFill>
            </a:endParaRPr>
          </a:p>
          <a:p>
            <a:pPr>
              <a:spcAft>
                <a:spcPts val="605"/>
              </a:spcAft>
              <a:buClr>
                <a:schemeClr val="tx2"/>
              </a:buClr>
              <a:defRPr/>
            </a:pPr>
            <a:endParaRPr lang="en-CA" sz="1100" dirty="0" smtClean="0">
              <a:solidFill>
                <a:srgbClr val="002060"/>
              </a:solidFill>
            </a:endParaRPr>
          </a:p>
          <a:p>
            <a:pPr>
              <a:spcAft>
                <a:spcPts val="605"/>
              </a:spcAft>
              <a:buClr>
                <a:schemeClr val="tx2"/>
              </a:buClr>
              <a:defRPr/>
            </a:pPr>
            <a:endParaRPr lang="en-CA" sz="1100" dirty="0" smtClean="0">
              <a:solidFill>
                <a:srgbClr val="002060"/>
              </a:solidFill>
            </a:endParaRPr>
          </a:p>
          <a:p>
            <a:pPr>
              <a:spcAft>
                <a:spcPts val="605"/>
              </a:spcAft>
              <a:buClr>
                <a:schemeClr val="tx2"/>
              </a:buClr>
              <a:defRPr/>
            </a:pPr>
            <a:endParaRPr lang="en-CA" sz="1100" dirty="0" smtClean="0">
              <a:solidFill>
                <a:srgbClr val="002060"/>
              </a:solidFill>
            </a:endParaRPr>
          </a:p>
          <a:p>
            <a:pPr>
              <a:spcAft>
                <a:spcPts val="605"/>
              </a:spcAft>
              <a:buClr>
                <a:schemeClr val="tx2"/>
              </a:buClr>
              <a:defRPr/>
            </a:pPr>
            <a:r>
              <a:rPr lang="en-US" sz="1100" b="1" dirty="0" smtClean="0">
                <a:solidFill>
                  <a:schemeClr val="tx1">
                    <a:lumMod val="95000"/>
                    <a:lumOff val="5000"/>
                  </a:schemeClr>
                </a:solidFill>
                <a:cs typeface="Calibri" pitchFamily="34" charset="0"/>
              </a:rPr>
              <a:t>			</a:t>
            </a:r>
          </a:p>
          <a:p>
            <a:pPr>
              <a:spcAft>
                <a:spcPts val="605"/>
              </a:spcAft>
              <a:buClr>
                <a:schemeClr val="tx2"/>
              </a:buClr>
              <a:defRPr/>
            </a:pPr>
            <a:r>
              <a:rPr lang="en-US" sz="1100" b="1" dirty="0" smtClean="0">
                <a:solidFill>
                  <a:schemeClr val="tx1">
                    <a:lumMod val="95000"/>
                    <a:lumOff val="5000"/>
                  </a:schemeClr>
                </a:solidFill>
                <a:cs typeface="Calibri" pitchFamily="34" charset="0"/>
              </a:rPr>
              <a:t>			</a:t>
            </a:r>
            <a:endParaRPr lang="en-US" sz="1100" dirty="0" smtClean="0">
              <a:cs typeface="Helvetica" pitchFamily="34" charset="0"/>
            </a:endParaRPr>
          </a:p>
          <a:p>
            <a:pPr>
              <a:spcAft>
                <a:spcPts val="605"/>
              </a:spcAft>
              <a:buClr>
                <a:schemeClr val="tx2"/>
              </a:buClr>
              <a:defRPr/>
            </a:pPr>
            <a:endParaRPr lang="en-US" sz="1100" b="1" dirty="0" smtClean="0">
              <a:solidFill>
                <a:schemeClr val="accent2"/>
              </a:solidFill>
              <a:cs typeface="Helvetica" pitchFamily="34" charset="0"/>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2696D67A-EBC9-4853-8FEC-1EF84EC916AE}" type="slidenum">
              <a:rPr lang="en-CA" smtClean="0"/>
              <a:pPr/>
              <a:t>20</a:t>
            </a:fld>
            <a:endParaRPr lang="en-CA" smtClean="0"/>
          </a:p>
        </p:txBody>
      </p:sp>
    </p:spTree>
    <p:extLst>
      <p:ext uri="{BB962C8B-B14F-4D97-AF65-F5344CB8AC3E}">
        <p14:creationId xmlns:p14="http://schemas.microsoft.com/office/powerpoint/2010/main" val="1332220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324" indent="3202">
              <a:defRPr/>
            </a:pPr>
            <a:r>
              <a:rPr lang="en-US" sz="1400" dirty="0" smtClean="0">
                <a:ea typeface="Helvetica" charset="0"/>
                <a:cs typeface="Helvetica" charset="0"/>
              </a:rPr>
              <a:t>Parents may wonder if the school uses the EYE-DA information to ‘group’ or label children, but the primary support of this evaluation is to provide support</a:t>
            </a:r>
            <a:r>
              <a:rPr lang="en-US" sz="1400" baseline="0" dirty="0" smtClean="0">
                <a:ea typeface="Helvetica" charset="0"/>
                <a:cs typeface="Helvetica" charset="0"/>
              </a:rPr>
              <a:t> for children PRIOR to coming to school.</a:t>
            </a:r>
            <a:r>
              <a:rPr lang="en-US" sz="1400" dirty="0" smtClean="0">
                <a:ea typeface="Helvetica" charset="0"/>
                <a:cs typeface="Helvetica" charset="0"/>
              </a:rPr>
              <a:t/>
            </a:r>
            <a:br>
              <a:rPr lang="en-US" sz="1400" dirty="0" smtClean="0">
                <a:ea typeface="Helvetica" charset="0"/>
                <a:cs typeface="Helvetica" charset="0"/>
              </a:rPr>
            </a:br>
            <a:endParaRPr lang="en-US" sz="1400" dirty="0">
              <a:solidFill>
                <a:srgbClr val="002060"/>
              </a:solidFill>
            </a:endParaRPr>
          </a:p>
        </p:txBody>
      </p:sp>
      <p:sp>
        <p:nvSpPr>
          <p:cNvPr id="46084" name="Slide Number Placeholder 3"/>
          <p:cNvSpPr>
            <a:spLocks noGrp="1"/>
          </p:cNvSpPr>
          <p:nvPr>
            <p:ph type="sldNum" sz="quarter" idx="5"/>
          </p:nvPr>
        </p:nvSpPr>
        <p:spPr bwMode="auto">
          <a:noFill/>
          <a:ln>
            <a:miter lim="800000"/>
            <a:headEnd/>
            <a:tailEnd/>
          </a:ln>
        </p:spPr>
        <p:txBody>
          <a:bodyPr/>
          <a:lstStyle/>
          <a:p>
            <a:fld id="{C7C41605-023D-457A-8813-B02D3B40139B}" type="slidenum">
              <a:rPr lang="en-CA" smtClean="0"/>
              <a:pPr/>
              <a:t>21</a:t>
            </a:fld>
            <a:endParaRPr lang="en-CA" smtClean="0"/>
          </a:p>
        </p:txBody>
      </p:sp>
    </p:spTree>
    <p:extLst>
      <p:ext uri="{BB962C8B-B14F-4D97-AF65-F5344CB8AC3E}">
        <p14:creationId xmlns:p14="http://schemas.microsoft.com/office/powerpoint/2010/main" val="3850987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a:lstStyle/>
          <a:p>
            <a:r>
              <a:rPr lang="en-CA" sz="2800" b="1" dirty="0" smtClean="0">
                <a:solidFill>
                  <a:srgbClr val="002060"/>
                </a:solidFill>
                <a:cs typeface="Helvetica" charset="0"/>
              </a:rPr>
              <a:t>EYE-DA Child Report</a:t>
            </a:r>
          </a:p>
          <a:p>
            <a:r>
              <a:rPr lang="en-CA" sz="2800" b="1" dirty="0" smtClean="0">
                <a:solidFill>
                  <a:srgbClr val="002060"/>
                </a:solidFill>
                <a:cs typeface="Helvetica" charset="0"/>
              </a:rPr>
              <a:t>If your child’s results show one red or two or more yellow results, a FACE educator will contact you to discuss the results and answer any questions you may have and give you some guidance on how to support your child’s development. Additional supports may be discussed at this time or</a:t>
            </a:r>
            <a:r>
              <a:rPr lang="en-CA" sz="2800" b="1" baseline="0" dirty="0" smtClean="0">
                <a:solidFill>
                  <a:srgbClr val="002060"/>
                </a:solidFill>
                <a:cs typeface="Helvetica" charset="0"/>
              </a:rPr>
              <a:t> opportunities in the community that may assist you in supporting your child.  </a:t>
            </a:r>
            <a:r>
              <a:rPr lang="en-CA" sz="2800" b="1" dirty="0" smtClean="0">
                <a:solidFill>
                  <a:srgbClr val="002060"/>
                </a:solidFill>
                <a:cs typeface="Helvetica" charset="0"/>
              </a:rPr>
              <a:t/>
            </a:r>
            <a:br>
              <a:rPr lang="en-CA" sz="2800" b="1" dirty="0" smtClean="0">
                <a:solidFill>
                  <a:srgbClr val="002060"/>
                </a:solidFill>
                <a:cs typeface="Helvetica" charset="0"/>
              </a:rPr>
            </a:br>
            <a:r>
              <a:rPr lang="en-CA" sz="2800" b="1" dirty="0" smtClean="0">
                <a:solidFill>
                  <a:srgbClr val="002060"/>
                </a:solidFill>
                <a:cs typeface="Helvetica" charset="0"/>
              </a:rPr>
              <a:t/>
            </a:r>
            <a:br>
              <a:rPr lang="en-CA" sz="2800" b="1" dirty="0" smtClean="0">
                <a:solidFill>
                  <a:srgbClr val="002060"/>
                </a:solidFill>
                <a:cs typeface="Helvetica" charset="0"/>
              </a:rPr>
            </a:br>
            <a:endParaRPr lang="en-CA" dirty="0" smtClean="0"/>
          </a:p>
        </p:txBody>
      </p:sp>
      <p:sp>
        <p:nvSpPr>
          <p:cNvPr id="49156" name="Slide Number Placeholder 3"/>
          <p:cNvSpPr>
            <a:spLocks noGrp="1"/>
          </p:cNvSpPr>
          <p:nvPr>
            <p:ph type="sldNum" sz="quarter" idx="5"/>
          </p:nvPr>
        </p:nvSpPr>
        <p:spPr bwMode="auto">
          <a:noFill/>
          <a:ln>
            <a:miter lim="800000"/>
            <a:headEnd/>
            <a:tailEnd/>
          </a:ln>
        </p:spPr>
        <p:txBody>
          <a:bodyPr/>
          <a:lstStyle/>
          <a:p>
            <a:fld id="{92094E00-9F4D-49E3-A046-B61EF4A6A562}" type="slidenum">
              <a:rPr lang="en-CA" smtClean="0"/>
              <a:pPr/>
              <a:t>22</a:t>
            </a:fld>
            <a:endParaRPr lang="en-CA" smtClean="0"/>
          </a:p>
        </p:txBody>
      </p:sp>
    </p:spTree>
    <p:extLst>
      <p:ext uri="{BB962C8B-B14F-4D97-AF65-F5344CB8AC3E}">
        <p14:creationId xmlns:p14="http://schemas.microsoft.com/office/powerpoint/2010/main" val="3999510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Remind</a:t>
            </a:r>
            <a:r>
              <a:rPr lang="en-US" baseline="0" dirty="0" smtClean="0"/>
              <a:t> parents that they are their child’s first and best teacher. Most ‘issues’ that come up from the EYE-DA can and should be addressed by continued engagement in activities that will enrich your child. For example, if your child’s fine motor results were ‘yellow’, provide them with the chance to play with materials that support these skills such as play-</a:t>
            </a:r>
            <a:r>
              <a:rPr lang="en-US" baseline="0" dirty="0" err="1" smtClean="0"/>
              <a:t>doh</a:t>
            </a:r>
            <a:r>
              <a:rPr lang="en-US" baseline="0" dirty="0" smtClean="0"/>
              <a:t>, lacing beads, and cutting activities. </a:t>
            </a:r>
          </a:p>
          <a:p>
            <a:endParaRPr lang="en-US" baseline="0" dirty="0" smtClean="0"/>
          </a:p>
          <a:p>
            <a:r>
              <a:rPr lang="en-US" baseline="0" dirty="0" smtClean="0"/>
              <a:t>We would encourage you to share and celebrate the results with your child’s caregivers.  Should your child attend a licensed child care facility the early childhood educators would welcome the opportunity to discuss the results and to celebrate and assist as needed.</a:t>
            </a:r>
          </a:p>
          <a:p>
            <a:endParaRPr lang="en-US" baseline="0" dirty="0" smtClean="0"/>
          </a:p>
          <a:p>
            <a:r>
              <a:rPr lang="en-US" dirty="0" smtClean="0"/>
              <a:t>Emphasize that this is a snap shot</a:t>
            </a:r>
            <a:r>
              <a:rPr lang="en-US" baseline="0" dirty="0" smtClean="0"/>
              <a:t> from a particular day. If the results do not seem like an accurate representation of our child’s skills, you can use the information you have to take a closer look at those areas of development.</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23</a:t>
            </a:fld>
            <a:endParaRPr lang="en-US"/>
          </a:p>
        </p:txBody>
      </p:sp>
    </p:spTree>
    <p:extLst>
      <p:ext uri="{BB962C8B-B14F-4D97-AF65-F5344CB8AC3E}">
        <p14:creationId xmlns:p14="http://schemas.microsoft.com/office/powerpoint/2010/main" val="517092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parent of the date of your event.</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24</a:t>
            </a:fld>
            <a:endParaRPr lang="en-US"/>
          </a:p>
        </p:txBody>
      </p:sp>
    </p:spTree>
    <p:extLst>
      <p:ext uri="{BB962C8B-B14F-4D97-AF65-F5344CB8AC3E}">
        <p14:creationId xmlns:p14="http://schemas.microsoft.com/office/powerpoint/2010/main" val="1759987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A58FF3E-CD44-4474-B219-4F3020BAFB73}" type="slidenum">
              <a:rPr lang="en-US" smtClean="0"/>
              <a:pPr/>
              <a:t>25</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CA" dirty="0" smtClean="0"/>
          </a:p>
        </p:txBody>
      </p:sp>
    </p:spTree>
    <p:extLst>
      <p:ext uri="{BB962C8B-B14F-4D97-AF65-F5344CB8AC3E}">
        <p14:creationId xmlns:p14="http://schemas.microsoft.com/office/powerpoint/2010/main" val="863403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Parents/ caregivers and their children attend Welcome to Kindergarten orientation sessions at their neighborhood school, where they receive early learning and literacy resources, and learn how to use them at home. The orientation helps create the foundation for positive relationships between parents, educators and community agencies that sets the stage for future success. </a:t>
            </a:r>
          </a:p>
          <a:p>
            <a:endParaRPr lang="en-US" dirty="0" smtClean="0"/>
          </a:p>
          <a:p>
            <a:r>
              <a:rPr lang="en-US" dirty="0" smtClean="0"/>
              <a:t>The materials in the bag and the activities that you will do at the Welcome to Kindergarten event will help you support</a:t>
            </a:r>
            <a:r>
              <a:rPr lang="en-US" baseline="0" dirty="0" smtClean="0"/>
              <a:t> the skills evaluated by the EYE-DA.</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26</a:t>
            </a:fld>
            <a:endParaRPr lang="en-US"/>
          </a:p>
        </p:txBody>
      </p:sp>
    </p:spTree>
    <p:extLst>
      <p:ext uri="{BB962C8B-B14F-4D97-AF65-F5344CB8AC3E}">
        <p14:creationId xmlns:p14="http://schemas.microsoft.com/office/powerpoint/2010/main" val="3922936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Orientation Day is a ‘mini’ kindergarten</a:t>
            </a:r>
            <a:r>
              <a:rPr lang="en-US" baseline="0" dirty="0" smtClean="0"/>
              <a:t> day that will give your child the opportunity to spend time in a kindergarten classroom with a kindergarten teacher doing activities typical of a day at kindergarten. Children will also have a snack and have time to play on the playground (weather permitting). The highlight of this day is usually the school bus orientation where children will learn how to ride the bus safely and then go for a short ride. You will receive more information about this event as the date approaches. </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27</a:t>
            </a:fld>
            <a:endParaRPr lang="en-US"/>
          </a:p>
        </p:txBody>
      </p:sp>
    </p:spTree>
    <p:extLst>
      <p:ext uri="{BB962C8B-B14F-4D97-AF65-F5344CB8AC3E}">
        <p14:creationId xmlns:p14="http://schemas.microsoft.com/office/powerpoint/2010/main" val="1681461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in your dates.</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28</a:t>
            </a:fld>
            <a:endParaRPr lang="en-US"/>
          </a:p>
        </p:txBody>
      </p:sp>
    </p:spTree>
    <p:extLst>
      <p:ext uri="{BB962C8B-B14F-4D97-AF65-F5344CB8AC3E}">
        <p14:creationId xmlns:p14="http://schemas.microsoft.com/office/powerpoint/2010/main" val="161745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transition events that will happen during the school year</a:t>
            </a:r>
            <a:r>
              <a:rPr lang="en-US" baseline="0" dirty="0" smtClean="0"/>
              <a:t> and mention that we will be discussing each event this evening.</a:t>
            </a:r>
          </a:p>
          <a:p>
            <a:r>
              <a:rPr lang="en-US" baseline="0" dirty="0" smtClean="0"/>
              <a:t>Mention the ‘Kindergarten Events’ handout that was given to them at registration that has the dates for each event happening during the year. Bring the handout with you and show it to them. You may want extra copies on hand in case they have been lost.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3</a:t>
            </a:fld>
            <a:endParaRPr lang="en-US"/>
          </a:p>
        </p:txBody>
      </p:sp>
    </p:spTree>
    <p:extLst>
      <p:ext uri="{BB962C8B-B14F-4D97-AF65-F5344CB8AC3E}">
        <p14:creationId xmlns:p14="http://schemas.microsoft.com/office/powerpoint/2010/main" val="77839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Talking points after reading the slide:</a:t>
            </a:r>
          </a:p>
          <a:p>
            <a:r>
              <a:rPr lang="en-US" baseline="0" dirty="0" smtClean="0"/>
              <a:t>The importance of the parents’ role in a child’s education and encourage them to remain involved throughout their child’s education.</a:t>
            </a:r>
          </a:p>
          <a:p>
            <a:r>
              <a:rPr lang="en-US" baseline="0" dirty="0" smtClean="0"/>
              <a:t>It is natural to have some level of anxiety and concern during this time of transition to school (for both parents and children). Participating in the transition activities throughout the year will help to lessen this anxiety so your child’s transition is a positive experience.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4</a:t>
            </a:fld>
            <a:endParaRPr lang="en-US"/>
          </a:p>
        </p:txBody>
      </p:sp>
    </p:spTree>
    <p:extLst>
      <p:ext uri="{BB962C8B-B14F-4D97-AF65-F5344CB8AC3E}">
        <p14:creationId xmlns:p14="http://schemas.microsoft.com/office/powerpoint/2010/main" val="1479407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There are key developmental domains that we</a:t>
            </a:r>
            <a:r>
              <a:rPr lang="en-US" b="1" baseline="0" dirty="0" smtClean="0"/>
              <a:t> can support to help ensure a smooth transition to school for your child.</a:t>
            </a:r>
          </a:p>
          <a:p>
            <a:r>
              <a:rPr lang="en-US" b="1" dirty="0" smtClean="0"/>
              <a:t>What do these domains mean?</a:t>
            </a:r>
          </a:p>
          <a:p>
            <a:r>
              <a:rPr lang="en-US" b="1" dirty="0" smtClean="0"/>
              <a:t>Social development</a:t>
            </a:r>
            <a:r>
              <a:rPr lang="en-US" dirty="0" smtClean="0"/>
              <a:t>:</a:t>
            </a:r>
            <a:r>
              <a:rPr lang="en-US" baseline="0" dirty="0" smtClean="0"/>
              <a:t> sharing, taking turns, playing with others, level of independence, making decisions.</a:t>
            </a:r>
          </a:p>
          <a:p>
            <a:r>
              <a:rPr lang="en-US" b="1" baseline="0" dirty="0" smtClean="0"/>
              <a:t>Emotional Development: </a:t>
            </a:r>
            <a:r>
              <a:rPr lang="en-US" b="0" baseline="0" dirty="0" smtClean="0"/>
              <a:t>understanding feelings, taking responsibility, taking risks, ability to solve problems</a:t>
            </a:r>
          </a:p>
          <a:p>
            <a:r>
              <a:rPr lang="en-US" b="1" baseline="0" dirty="0" smtClean="0"/>
              <a:t>Motor development</a:t>
            </a:r>
            <a:r>
              <a:rPr lang="en-US" b="0" baseline="0" dirty="0" smtClean="0"/>
              <a:t>: running, jumping, climbing (gross motor) holding scissors and pencils, using zippers and buttons etc. (fine motor)</a:t>
            </a:r>
          </a:p>
          <a:p>
            <a:r>
              <a:rPr lang="en-US" b="1" baseline="0" dirty="0" smtClean="0"/>
              <a:t>Language/Intellectual Development</a:t>
            </a:r>
            <a:r>
              <a:rPr lang="en-US" b="0" baseline="0" dirty="0" smtClean="0"/>
              <a:t>: conversation/oral language, knows rhymes and songs, knowing about books, awareness of numbers and letters</a:t>
            </a:r>
          </a:p>
          <a:p>
            <a:endParaRPr lang="en-US" b="0" baseline="0" dirty="0" smtClean="0"/>
          </a:p>
          <a:p>
            <a:r>
              <a:rPr lang="en-US" b="0" baseline="0" dirty="0" smtClean="0"/>
              <a:t>We will now have a closer look at each of these domains and what you can do with your child to support them.</a:t>
            </a:r>
          </a:p>
          <a:p>
            <a:endParaRPr lang="en-US" b="0" baseline="0" dirty="0" smtClean="0"/>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5</a:t>
            </a:fld>
            <a:endParaRPr lang="en-US"/>
          </a:p>
        </p:txBody>
      </p:sp>
    </p:spTree>
    <p:extLst>
      <p:ext uri="{BB962C8B-B14F-4D97-AF65-F5344CB8AC3E}">
        <p14:creationId xmlns:p14="http://schemas.microsoft.com/office/powerpoint/2010/main" val="275192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examples of activities that</a:t>
            </a:r>
            <a:r>
              <a:rPr lang="en-US" baseline="0" dirty="0" smtClean="0"/>
              <a:t> you can do with your child to support social development.</a:t>
            </a:r>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6</a:t>
            </a:fld>
            <a:endParaRPr lang="en-US"/>
          </a:p>
        </p:txBody>
      </p:sp>
    </p:spTree>
    <p:extLst>
      <p:ext uri="{BB962C8B-B14F-4D97-AF65-F5344CB8AC3E}">
        <p14:creationId xmlns:p14="http://schemas.microsoft.com/office/powerpoint/2010/main" val="258822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activities (2 slides that look the same but have different content).</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7</a:t>
            </a:fld>
            <a:endParaRPr lang="en-US"/>
          </a:p>
        </p:txBody>
      </p:sp>
    </p:spTree>
    <p:extLst>
      <p:ext uri="{BB962C8B-B14F-4D97-AF65-F5344CB8AC3E}">
        <p14:creationId xmlns:p14="http://schemas.microsoft.com/office/powerpoint/2010/main" val="361986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activities</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8</a:t>
            </a:fld>
            <a:endParaRPr lang="en-US"/>
          </a:p>
        </p:txBody>
      </p:sp>
    </p:spTree>
    <p:extLst>
      <p:ext uri="{BB962C8B-B14F-4D97-AF65-F5344CB8AC3E}">
        <p14:creationId xmlns:p14="http://schemas.microsoft.com/office/powerpoint/2010/main" val="33721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following four slides may be delivered by Talk With Me staff. If they are not available you may wish to </a:t>
            </a:r>
            <a:r>
              <a:rPr lang="en-US" baseline="0" dirty="0" err="1" smtClean="0"/>
              <a:t>paraphase</a:t>
            </a:r>
            <a:r>
              <a:rPr lang="en-US" baseline="0" dirty="0" smtClean="0"/>
              <a:t> or read the slides. </a:t>
            </a:r>
            <a:r>
              <a:rPr lang="en-US" sz="1200" baseline="0" dirty="0" smtClean="0">
                <a:solidFill>
                  <a:schemeClr val="tx2"/>
                </a:solidFill>
                <a:latin typeface="Myriad Pro" pitchFamily="34" charset="0"/>
              </a:rPr>
              <a:t>Encourage parents to contact Talk With ME</a:t>
            </a:r>
            <a:r>
              <a:rPr lang="en-US" sz="1200" dirty="0" smtClean="0">
                <a:solidFill>
                  <a:schemeClr val="tx2"/>
                </a:solidFill>
                <a:latin typeface="Myriad Pro" pitchFamily="34" charset="0"/>
              </a:rPr>
              <a:t> if they have concerns or are</a:t>
            </a:r>
            <a:r>
              <a:rPr lang="en-US" sz="1200" baseline="0" dirty="0" smtClean="0">
                <a:solidFill>
                  <a:schemeClr val="tx2"/>
                </a:solidFill>
                <a:latin typeface="Myriad Pro" pitchFamily="34" charset="0"/>
              </a:rPr>
              <a:t> unsure if you child is developing these skills appropriately. Emphasize that early detection of difficulties is important.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solidFill>
                  <a:schemeClr val="tx2"/>
                </a:solidFill>
                <a:latin typeface="Myriad Pro" pitchFamily="34" charset="0"/>
              </a:rPr>
              <a:t>Handouts for Talk With Me are in the registration package – you can show it at this time.</a:t>
            </a:r>
            <a:endParaRPr lang="en-US" sz="1200" dirty="0" smtClean="0">
              <a:solidFill>
                <a:schemeClr val="tx2"/>
              </a:solidFill>
              <a:latin typeface="Myriad Pro" pitchFamily="34" charset="0"/>
            </a:endParaRPr>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9</a:t>
            </a:fld>
            <a:endParaRPr lang="en-US"/>
          </a:p>
        </p:txBody>
      </p:sp>
    </p:spTree>
    <p:extLst>
      <p:ext uri="{BB962C8B-B14F-4D97-AF65-F5344CB8AC3E}">
        <p14:creationId xmlns:p14="http://schemas.microsoft.com/office/powerpoint/2010/main" val="334703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C0EAD005-1AD3-4CB4-98B8-60FD2173F4DC}"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8EC4785-10C1-46B7-8700-86D03E2E49E4}"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7AC7148D-CAAB-4811-9575-91A011126335}"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a:lvl1pPr>
          </a:lstStyle>
          <a:p>
            <a:pPr>
              <a:defRPr/>
            </a:pPr>
            <a:fld id="{E73E9764-5C03-4B97-9731-40CE70AC1C5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pPr>
              <a:defRPr/>
            </a:pPr>
            <a:fld id="{4D9659FE-FC40-4927-A6DA-DB7401DA7D6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pPr>
              <a:defRPr/>
            </a:pPr>
            <a:fld id="{E9E11EA2-0F37-495C-BF67-36C046DBB7C9}"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FBA6A351-DE40-4FB8-9596-767F4A929A13}"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91075DCD-4E5C-4B45-9E50-CBF823E13CA5}"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5AF2C2DC-894C-4F49-B391-9E5A2B877609}"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5FDA43B9-C6BB-46CA-B646-864FF61A1C40}"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328613"/>
            <a:ext cx="2028825" cy="5767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7513" y="328613"/>
            <a:ext cx="5935662" cy="5767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E5D7F280-D87B-4C57-BD57-79AC4EE57D86}"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7513" y="328613"/>
            <a:ext cx="8116887" cy="814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371600"/>
            <a:ext cx="80772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3"/>
          <p:cNvSpPr>
            <a:spLocks noGrp="1"/>
          </p:cNvSpPr>
          <p:nvPr>
            <p:ph type="sldNum" sz="quarter" idx="4"/>
          </p:nvPr>
        </p:nvSpPr>
        <p:spPr>
          <a:xfrm>
            <a:off x="76200" y="6477000"/>
            <a:ext cx="2133600" cy="381000"/>
          </a:xfrm>
          <a:prstGeom prst="rect">
            <a:avLst/>
          </a:prstGeom>
          <a:ln/>
        </p:spPr>
        <p:txBody>
          <a:bodyPr vert="horz" wrap="square" lIns="91440" tIns="45720" rIns="91440" bIns="45720" numCol="1" anchor="t" anchorCtr="0" compatLnSpc="1">
            <a:prstTxWarp prst="textNoShape">
              <a:avLst/>
            </a:prstTxWarp>
          </a:bodyPr>
          <a:lstStyle>
            <a:lvl1pPr>
              <a:defRPr sz="1600">
                <a:solidFill>
                  <a:schemeClr val="bg1"/>
                </a:solidFill>
                <a:latin typeface="Arial Narrow" pitchFamily="34" charset="0"/>
              </a:defRPr>
            </a:lvl1pPr>
          </a:lstStyle>
          <a:p>
            <a:pPr eaLnBrk="0" hangingPunct="0">
              <a:lnSpc>
                <a:spcPct val="100000"/>
              </a:lnSpc>
              <a:spcBef>
                <a:spcPct val="0"/>
              </a:spcBef>
              <a:defRPr/>
            </a:pPr>
            <a:fld id="{97DED427-3103-473C-808D-365EF40B2CF3}" type="slidenum">
              <a:rPr lang="en-US" b="0">
                <a:solidFill>
                  <a:srgbClr val="FFFFFF"/>
                </a:solidFill>
              </a:rPr>
              <a:pPr eaLnBrk="0" hangingPunct="0">
                <a:lnSpc>
                  <a:spcPct val="100000"/>
                </a:lnSpc>
                <a:spcBef>
                  <a:spcPct val="0"/>
                </a:spcBef>
                <a:defRPr/>
              </a:pPr>
              <a:t>‹#›</a:t>
            </a:fld>
            <a:endParaRPr lang="en-US" b="0" dirty="0">
              <a:solidFill>
                <a:srgbClr val="FFFFFF"/>
              </a:solidFill>
            </a:endParaRPr>
          </a:p>
        </p:txBody>
      </p:sp>
      <p:pic>
        <p:nvPicPr>
          <p:cNvPr id="1029" name="Picture 9" descr="Branded-Footer-Design3.jpg"/>
          <p:cNvPicPr>
            <a:picLocks noChangeAspect="1"/>
          </p:cNvPicPr>
          <p:nvPr/>
        </p:nvPicPr>
        <p:blipFill>
          <a:blip r:embed="rId13" cstate="print"/>
          <a:srcRect/>
          <a:stretch>
            <a:fillRect/>
          </a:stretch>
        </p:blipFill>
        <p:spPr bwMode="auto">
          <a:xfrm>
            <a:off x="0" y="5019675"/>
            <a:ext cx="9144000" cy="1838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rtl="0" eaLnBrk="1" fontAlgn="base" hangingPunct="1">
        <a:spcBef>
          <a:spcPct val="0"/>
        </a:spcBef>
        <a:spcAft>
          <a:spcPct val="0"/>
        </a:spcAft>
        <a:defRPr sz="3600" b="1">
          <a:solidFill>
            <a:srgbClr val="00549F"/>
          </a:solidFill>
          <a:latin typeface="+mj-lt"/>
          <a:ea typeface="+mj-ea"/>
          <a:cs typeface="+mj-cs"/>
        </a:defRPr>
      </a:lvl1pPr>
      <a:lvl2pPr algn="l" rtl="0" eaLnBrk="1" fontAlgn="base" hangingPunct="1">
        <a:spcBef>
          <a:spcPct val="0"/>
        </a:spcBef>
        <a:spcAft>
          <a:spcPct val="0"/>
        </a:spcAft>
        <a:defRPr sz="3600" b="1">
          <a:solidFill>
            <a:srgbClr val="00549F"/>
          </a:solidFill>
          <a:latin typeface="Arial" charset="0"/>
          <a:ea typeface="ヒラギノ角ゴ Pro W3" pitchFamily="48" charset="-128"/>
        </a:defRPr>
      </a:lvl2pPr>
      <a:lvl3pPr algn="l" rtl="0" eaLnBrk="1" fontAlgn="base" hangingPunct="1">
        <a:spcBef>
          <a:spcPct val="0"/>
        </a:spcBef>
        <a:spcAft>
          <a:spcPct val="0"/>
        </a:spcAft>
        <a:defRPr sz="3600" b="1">
          <a:solidFill>
            <a:srgbClr val="00549F"/>
          </a:solidFill>
          <a:latin typeface="Arial" charset="0"/>
          <a:ea typeface="ヒラギノ角ゴ Pro W3" pitchFamily="48" charset="-128"/>
        </a:defRPr>
      </a:lvl3pPr>
      <a:lvl4pPr algn="l" rtl="0" eaLnBrk="1" fontAlgn="base" hangingPunct="1">
        <a:spcBef>
          <a:spcPct val="0"/>
        </a:spcBef>
        <a:spcAft>
          <a:spcPct val="0"/>
        </a:spcAft>
        <a:defRPr sz="3600" b="1">
          <a:solidFill>
            <a:srgbClr val="00549F"/>
          </a:solidFill>
          <a:latin typeface="Arial" charset="0"/>
          <a:ea typeface="ヒラギノ角ゴ Pro W3" pitchFamily="48" charset="-128"/>
        </a:defRPr>
      </a:lvl4pPr>
      <a:lvl5pPr algn="l" rtl="0" eaLnBrk="1" fontAlgn="base" hangingPunct="1">
        <a:spcBef>
          <a:spcPct val="0"/>
        </a:spcBef>
        <a:spcAft>
          <a:spcPct val="0"/>
        </a:spcAft>
        <a:defRPr sz="3600" b="1">
          <a:solidFill>
            <a:srgbClr val="00549F"/>
          </a:solidFill>
          <a:latin typeface="Arial" charset="0"/>
          <a:ea typeface="ヒラギノ角ゴ Pro W3" pitchFamily="48" charset="-128"/>
        </a:defRPr>
      </a:lvl5pPr>
      <a:lvl6pPr marL="457200" algn="l" rtl="0" eaLnBrk="1" fontAlgn="base" hangingPunct="1">
        <a:spcBef>
          <a:spcPct val="0"/>
        </a:spcBef>
        <a:spcAft>
          <a:spcPct val="0"/>
        </a:spcAft>
        <a:defRPr sz="3600" b="1">
          <a:solidFill>
            <a:srgbClr val="00549F"/>
          </a:solidFill>
          <a:latin typeface="Arial" charset="0"/>
          <a:ea typeface="ヒラギノ角ゴ Pro W3" pitchFamily="48" charset="-128"/>
        </a:defRPr>
      </a:lvl6pPr>
      <a:lvl7pPr marL="914400" algn="l" rtl="0" eaLnBrk="1" fontAlgn="base" hangingPunct="1">
        <a:spcBef>
          <a:spcPct val="0"/>
        </a:spcBef>
        <a:spcAft>
          <a:spcPct val="0"/>
        </a:spcAft>
        <a:defRPr sz="3600" b="1">
          <a:solidFill>
            <a:srgbClr val="00549F"/>
          </a:solidFill>
          <a:latin typeface="Arial" charset="0"/>
          <a:ea typeface="ヒラギノ角ゴ Pro W3" pitchFamily="48" charset="-128"/>
        </a:defRPr>
      </a:lvl7pPr>
      <a:lvl8pPr marL="1371600" algn="l" rtl="0" eaLnBrk="1" fontAlgn="base" hangingPunct="1">
        <a:spcBef>
          <a:spcPct val="0"/>
        </a:spcBef>
        <a:spcAft>
          <a:spcPct val="0"/>
        </a:spcAft>
        <a:defRPr sz="3600" b="1">
          <a:solidFill>
            <a:srgbClr val="00549F"/>
          </a:solidFill>
          <a:latin typeface="Arial" charset="0"/>
          <a:ea typeface="ヒラギノ角ゴ Pro W3" pitchFamily="48" charset="-128"/>
        </a:defRPr>
      </a:lvl8pPr>
      <a:lvl9pPr marL="1828800" algn="l" rtl="0" eaLnBrk="1" fontAlgn="base" hangingPunct="1">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1" fontAlgn="base" hangingPunct="1">
        <a:spcBef>
          <a:spcPct val="20000"/>
        </a:spcBef>
        <a:spcAft>
          <a:spcPct val="0"/>
        </a:spcAft>
        <a:buChar char="•"/>
        <a:defRPr sz="2800">
          <a:solidFill>
            <a:srgbClr val="464646"/>
          </a:solidFill>
          <a:latin typeface="+mn-lt"/>
          <a:ea typeface="+mn-ea"/>
          <a:cs typeface="+mn-cs"/>
        </a:defRPr>
      </a:lvl1pPr>
      <a:lvl2pPr marL="742950" indent="-285750" algn="l" rtl="0" eaLnBrk="1" fontAlgn="base" hangingPunct="1">
        <a:spcBef>
          <a:spcPct val="20000"/>
        </a:spcBef>
        <a:spcAft>
          <a:spcPct val="0"/>
        </a:spcAft>
        <a:buChar char="–"/>
        <a:defRPr sz="2400">
          <a:solidFill>
            <a:srgbClr val="464646"/>
          </a:solidFill>
          <a:latin typeface="+mn-lt"/>
          <a:ea typeface="+mn-ea"/>
        </a:defRPr>
      </a:lvl2pPr>
      <a:lvl3pPr marL="1143000" indent="-228600" algn="l" rtl="0" eaLnBrk="1" fontAlgn="base" hangingPunct="1">
        <a:spcBef>
          <a:spcPct val="20000"/>
        </a:spcBef>
        <a:spcAft>
          <a:spcPct val="0"/>
        </a:spcAft>
        <a:buChar char="•"/>
        <a:defRPr sz="2400">
          <a:solidFill>
            <a:srgbClr val="464646"/>
          </a:solidFill>
          <a:latin typeface="+mn-lt"/>
          <a:ea typeface="+mn-ea"/>
        </a:defRPr>
      </a:lvl3pPr>
      <a:lvl4pPr marL="1600200" indent="-228600" algn="l" rtl="0" eaLnBrk="1" fontAlgn="base" hangingPunct="1">
        <a:spcBef>
          <a:spcPct val="20000"/>
        </a:spcBef>
        <a:spcAft>
          <a:spcPct val="0"/>
        </a:spcAft>
        <a:buChar char="–"/>
        <a:defRPr sz="2000">
          <a:solidFill>
            <a:srgbClr val="464646"/>
          </a:solidFill>
          <a:latin typeface="+mn-lt"/>
          <a:ea typeface="+mn-ea"/>
        </a:defRPr>
      </a:lvl4pPr>
      <a:lvl5pPr marL="2057400" indent="-228600" algn="l" rtl="0" eaLnBrk="1" fontAlgn="base" hangingPunct="1">
        <a:spcBef>
          <a:spcPct val="20000"/>
        </a:spcBef>
        <a:spcAft>
          <a:spcPct val="0"/>
        </a:spcAft>
        <a:buChar char="»"/>
        <a:defRPr sz="2000">
          <a:solidFill>
            <a:srgbClr val="464646"/>
          </a:solidFill>
          <a:latin typeface="+mn-lt"/>
          <a:ea typeface="+mn-ea"/>
        </a:defRPr>
      </a:lvl5pPr>
      <a:lvl6pPr marL="2514600" indent="-228600" algn="l" rtl="0" eaLnBrk="1" fontAlgn="base" hangingPunct="1">
        <a:spcBef>
          <a:spcPct val="20000"/>
        </a:spcBef>
        <a:spcAft>
          <a:spcPct val="0"/>
        </a:spcAft>
        <a:buChar char="»"/>
        <a:defRPr sz="2000">
          <a:solidFill>
            <a:srgbClr val="464646"/>
          </a:solidFill>
          <a:latin typeface="+mn-lt"/>
          <a:ea typeface="+mn-ea"/>
        </a:defRPr>
      </a:lvl6pPr>
      <a:lvl7pPr marL="2971800" indent="-228600" algn="l" rtl="0" eaLnBrk="1" fontAlgn="base" hangingPunct="1">
        <a:spcBef>
          <a:spcPct val="20000"/>
        </a:spcBef>
        <a:spcAft>
          <a:spcPct val="0"/>
        </a:spcAft>
        <a:buChar char="»"/>
        <a:defRPr sz="2000">
          <a:solidFill>
            <a:srgbClr val="464646"/>
          </a:solidFill>
          <a:latin typeface="+mn-lt"/>
          <a:ea typeface="+mn-ea"/>
        </a:defRPr>
      </a:lvl7pPr>
      <a:lvl8pPr marL="3429000" indent="-228600" algn="l" rtl="0" eaLnBrk="1" fontAlgn="base" hangingPunct="1">
        <a:spcBef>
          <a:spcPct val="20000"/>
        </a:spcBef>
        <a:spcAft>
          <a:spcPct val="0"/>
        </a:spcAft>
        <a:buChar char="»"/>
        <a:defRPr sz="2000">
          <a:solidFill>
            <a:srgbClr val="464646"/>
          </a:solidFill>
          <a:latin typeface="+mn-lt"/>
          <a:ea typeface="+mn-ea"/>
        </a:defRPr>
      </a:lvl8pPr>
      <a:lvl9pPr marL="3886200" indent="-228600" algn="l" rtl="0" eaLnBrk="1" fontAlgn="base" hangingPunct="1">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eb1.nbed.nb.ca/sites/asd-s/1930/Pages/default.asp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descr="slide1"/>
          <p:cNvPicPr>
            <a:picLocks noChangeAspect="1" noChangeArrowheads="1"/>
          </p:cNvPicPr>
          <p:nvPr/>
        </p:nvPicPr>
        <p:blipFill>
          <a:blip r:embed="rId3" cstate="print"/>
          <a:srcRect/>
          <a:stretch>
            <a:fillRect/>
          </a:stretch>
        </p:blipFill>
        <p:spPr bwMode="auto">
          <a:xfrm>
            <a:off x="-109538" y="0"/>
            <a:ext cx="9144001" cy="6858000"/>
          </a:xfrm>
          <a:prstGeom prst="rect">
            <a:avLst/>
          </a:prstGeom>
          <a:noFill/>
          <a:ln w="9525">
            <a:noFill/>
            <a:miter lim="800000"/>
            <a:headEnd/>
            <a:tailEnd/>
          </a:ln>
        </p:spPr>
      </p:pic>
      <p:sp>
        <p:nvSpPr>
          <p:cNvPr id="1027" name="Rectangle 9"/>
          <p:cNvSpPr>
            <a:spLocks noGrp="1" noChangeArrowheads="1"/>
          </p:cNvSpPr>
          <p:nvPr>
            <p:ph type="ctrTitle"/>
          </p:nvPr>
        </p:nvSpPr>
        <p:spPr bwMode="auto">
          <a:xfrm>
            <a:off x="0" y="549275"/>
            <a:ext cx="5724525" cy="14700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200" dirty="0" smtClean="0">
                <a:solidFill>
                  <a:srgbClr val="0069AA"/>
                </a:solidFill>
                <a:latin typeface="Arial" pitchFamily="34" charset="0"/>
              </a:rPr>
              <a:t>Kick Off to Kindergarten</a:t>
            </a:r>
            <a:r>
              <a:rPr lang="en-US" dirty="0" smtClean="0">
                <a:solidFill>
                  <a:srgbClr val="0069AA"/>
                </a:solidFill>
                <a:latin typeface="Arial" pitchFamily="34" charset="0"/>
              </a:rPr>
              <a:t/>
            </a:r>
            <a:br>
              <a:rPr lang="en-US" dirty="0" smtClean="0">
                <a:solidFill>
                  <a:srgbClr val="0069AA"/>
                </a:solidFill>
                <a:latin typeface="Arial" pitchFamily="34" charset="0"/>
              </a:rPr>
            </a:br>
            <a:endParaRPr lang="en-US" sz="3800" i="1" dirty="0" smtClean="0">
              <a:solidFill>
                <a:srgbClr val="0069AA"/>
              </a:solidFill>
              <a:latin typeface="Arial" pitchFamily="34" charset="0"/>
            </a:endParaRPr>
          </a:p>
        </p:txBody>
      </p:sp>
      <p:pic>
        <p:nvPicPr>
          <p:cNvPr id="1028" name="Picture 2"/>
          <p:cNvPicPr>
            <a:picLocks noChangeAspect="1"/>
          </p:cNvPicPr>
          <p:nvPr/>
        </p:nvPicPr>
        <p:blipFill>
          <a:blip r:embed="rId4" cstate="print"/>
          <a:srcRect/>
          <a:stretch>
            <a:fillRect/>
          </a:stretch>
        </p:blipFill>
        <p:spPr bwMode="auto">
          <a:xfrm>
            <a:off x="323528" y="5805264"/>
            <a:ext cx="2181225" cy="84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slide16"/>
          <p:cNvPicPr>
            <a:picLocks noChangeAspect="1" noChangeArrowheads="1"/>
          </p:cNvPicPr>
          <p:nvPr/>
        </p:nvPicPr>
        <p:blipFill>
          <a:blip r:embed="rId3"/>
          <a:srcRect/>
          <a:stretch>
            <a:fillRect/>
          </a:stretch>
        </p:blipFill>
        <p:spPr bwMode="auto">
          <a:xfrm>
            <a:off x="0" y="3694113"/>
            <a:ext cx="9144000" cy="3163887"/>
          </a:xfrm>
          <a:prstGeom prst="rect">
            <a:avLst/>
          </a:prstGeom>
          <a:noFill/>
          <a:ln w="9525">
            <a:noFill/>
            <a:miter lim="800000"/>
            <a:headEnd/>
            <a:tailEnd/>
          </a:ln>
        </p:spPr>
      </p:pic>
      <p:sp>
        <p:nvSpPr>
          <p:cNvPr id="11267" name="Text Box 7"/>
          <p:cNvSpPr txBox="1">
            <a:spLocks noChangeArrowheads="1"/>
          </p:cNvSpPr>
          <p:nvPr/>
        </p:nvSpPr>
        <p:spPr bwMode="auto">
          <a:xfrm>
            <a:off x="395288" y="404813"/>
            <a:ext cx="8424862" cy="5399087"/>
          </a:xfrm>
          <a:prstGeom prst="rect">
            <a:avLst/>
          </a:prstGeom>
          <a:noFill/>
          <a:ln w="9525" algn="ctr">
            <a:noFill/>
            <a:miter lim="800000"/>
            <a:headEnd/>
            <a:tailEnd/>
          </a:ln>
        </p:spPr>
        <p:txBody>
          <a:bodyPr/>
          <a:lstStyle/>
          <a:p>
            <a:pPr marL="180975" indent="-180975">
              <a:lnSpc>
                <a:spcPct val="70000"/>
              </a:lnSpc>
              <a:spcBef>
                <a:spcPct val="50000"/>
              </a:spcBef>
            </a:pPr>
            <a:r>
              <a:rPr lang="en-US" sz="4400" dirty="0">
                <a:solidFill>
                  <a:srgbClr val="002060"/>
                </a:solidFill>
                <a:latin typeface="+mj-lt"/>
                <a:ea typeface="Arial" charset="0"/>
                <a:cs typeface="Helvetica" charset="0"/>
              </a:rPr>
              <a:t>Language Development</a:t>
            </a:r>
            <a:r>
              <a:rPr lang="en-US" sz="4000" dirty="0">
                <a:solidFill>
                  <a:srgbClr val="FF3300"/>
                </a:solidFill>
                <a:latin typeface="Calibri" pitchFamily="34" charset="0"/>
              </a:rPr>
              <a:t/>
            </a:r>
            <a:br>
              <a:rPr lang="en-US" sz="4000" dirty="0">
                <a:solidFill>
                  <a:srgbClr val="FF3300"/>
                </a:solidFill>
                <a:latin typeface="Calibri" pitchFamily="34" charset="0"/>
              </a:rPr>
            </a:br>
            <a:endParaRPr lang="en-US" sz="3000" dirty="0">
              <a:solidFill>
                <a:srgbClr val="FF3300"/>
              </a:solidFill>
              <a:latin typeface="Calibri" pitchFamily="34" charset="0"/>
            </a:endParaRPr>
          </a:p>
          <a:p>
            <a:pPr marL="180975" indent="-180975">
              <a:lnSpc>
                <a:spcPct val="110000"/>
              </a:lnSpc>
              <a:buFontTx/>
              <a:buChar char="•"/>
            </a:pPr>
            <a:r>
              <a:rPr lang="en-US" sz="2400" b="0" dirty="0">
                <a:solidFill>
                  <a:schemeClr val="tx2"/>
                </a:solidFill>
                <a:latin typeface="Myriad Pro" pitchFamily="34" charset="0"/>
              </a:rPr>
              <a:t>Talk with your child; allow time for him/her to respond.</a:t>
            </a:r>
          </a:p>
          <a:p>
            <a:pPr marL="180975" indent="-180975">
              <a:lnSpc>
                <a:spcPct val="110000"/>
              </a:lnSpc>
              <a:buFontTx/>
              <a:buChar char="•"/>
            </a:pPr>
            <a:r>
              <a:rPr lang="en-US" sz="2400" b="0" dirty="0" smtClean="0">
                <a:solidFill>
                  <a:schemeClr val="tx2"/>
                </a:solidFill>
                <a:latin typeface="Myriad Pro" pitchFamily="34" charset="0"/>
              </a:rPr>
              <a:t>Sing </a:t>
            </a:r>
            <a:r>
              <a:rPr lang="en-US" sz="2400" b="0" dirty="0">
                <a:solidFill>
                  <a:schemeClr val="tx2"/>
                </a:solidFill>
                <a:latin typeface="Myriad Pro" pitchFamily="34" charset="0"/>
              </a:rPr>
              <a:t>songs and recite nursery </a:t>
            </a:r>
            <a:r>
              <a:rPr lang="en-US" sz="2400" b="0" dirty="0" smtClean="0">
                <a:solidFill>
                  <a:schemeClr val="tx2"/>
                </a:solidFill>
                <a:latin typeface="Myriad Pro" pitchFamily="34" charset="0"/>
              </a:rPr>
              <a:t>rhymes; encourage </a:t>
            </a:r>
            <a:r>
              <a:rPr lang="en-US" sz="2400" b="0" dirty="0">
                <a:solidFill>
                  <a:schemeClr val="tx2"/>
                </a:solidFill>
                <a:latin typeface="Myriad Pro" pitchFamily="34" charset="0"/>
              </a:rPr>
              <a:t>your child to repeat parts of them.</a:t>
            </a:r>
          </a:p>
          <a:p>
            <a:pPr marL="180975" indent="-180975">
              <a:lnSpc>
                <a:spcPct val="110000"/>
              </a:lnSpc>
              <a:buFontTx/>
              <a:buChar char="•"/>
            </a:pPr>
            <a:r>
              <a:rPr lang="en-US" sz="2400" b="0" dirty="0">
                <a:solidFill>
                  <a:schemeClr val="tx2"/>
                </a:solidFill>
                <a:latin typeface="Myriad Pro" pitchFamily="34" charset="0"/>
              </a:rPr>
              <a:t>Encourage your child to help you around the house. </a:t>
            </a:r>
            <a:r>
              <a:rPr lang="en-US" sz="2400" b="0" dirty="0" smtClean="0">
                <a:solidFill>
                  <a:schemeClr val="tx2"/>
                </a:solidFill>
                <a:latin typeface="Myriad Pro" pitchFamily="34" charset="0"/>
              </a:rPr>
              <a:t>Teach </a:t>
            </a:r>
            <a:r>
              <a:rPr lang="en-US" sz="2400" b="0" dirty="0">
                <a:solidFill>
                  <a:schemeClr val="tx2"/>
                </a:solidFill>
                <a:latin typeface="Myriad Pro" pitchFamily="34" charset="0"/>
              </a:rPr>
              <a:t>him/her to </a:t>
            </a:r>
            <a:r>
              <a:rPr lang="en-US" sz="2400" b="0" dirty="0" smtClean="0">
                <a:solidFill>
                  <a:schemeClr val="tx2"/>
                </a:solidFill>
                <a:latin typeface="Myriad Pro" pitchFamily="34" charset="0"/>
              </a:rPr>
              <a:t>categorize </a:t>
            </a:r>
            <a:r>
              <a:rPr lang="en-US" sz="2400" b="0" dirty="0">
                <a:solidFill>
                  <a:schemeClr val="tx2"/>
                </a:solidFill>
                <a:latin typeface="Myriad Pro" pitchFamily="34" charset="0"/>
              </a:rPr>
              <a:t>and organize by size, shape, </a:t>
            </a:r>
            <a:r>
              <a:rPr lang="en-US" sz="2400" b="0" dirty="0" smtClean="0">
                <a:solidFill>
                  <a:schemeClr val="tx2"/>
                </a:solidFill>
                <a:latin typeface="Myriad Pro" pitchFamily="34" charset="0"/>
              </a:rPr>
              <a:t/>
            </a:r>
            <a:br>
              <a:rPr lang="en-US" sz="2400" b="0" dirty="0" smtClean="0">
                <a:solidFill>
                  <a:schemeClr val="tx2"/>
                </a:solidFill>
                <a:latin typeface="Myriad Pro" pitchFamily="34" charset="0"/>
              </a:rPr>
            </a:br>
            <a:r>
              <a:rPr lang="en-US" sz="2400" b="0" dirty="0" err="1" smtClean="0">
                <a:solidFill>
                  <a:schemeClr val="tx2"/>
                </a:solidFill>
                <a:latin typeface="Myriad Pro" pitchFamily="34" charset="0"/>
              </a:rPr>
              <a:t>colour</a:t>
            </a:r>
            <a:r>
              <a:rPr lang="en-US" sz="2400" b="0" dirty="0">
                <a:solidFill>
                  <a:schemeClr val="tx2"/>
                </a:solidFill>
                <a:latin typeface="Myriad Pro" pitchFamily="34" charset="0"/>
              </a:rPr>
              <a:t>, etc….   </a:t>
            </a:r>
            <a:endParaRPr lang="en-US" sz="2400" b="0" dirty="0" smtClean="0">
              <a:solidFill>
                <a:schemeClr val="tx2"/>
              </a:solidFill>
              <a:latin typeface="Myriad Pro" pitchFamily="34" charset="0"/>
            </a:endParaRPr>
          </a:p>
          <a:p>
            <a:pPr marL="180975" indent="-180975">
              <a:lnSpc>
                <a:spcPct val="110000"/>
              </a:lnSpc>
              <a:buFontTx/>
              <a:buChar char="•"/>
            </a:pPr>
            <a:r>
              <a:rPr lang="en-US" sz="2400" b="0" dirty="0">
                <a:solidFill>
                  <a:schemeClr val="tx2"/>
                </a:solidFill>
                <a:latin typeface="Myriad Pro" pitchFamily="34" charset="0"/>
              </a:rPr>
              <a:t>Read to your child as often as you can and encourage him/her to read along with you.</a:t>
            </a:r>
          </a:p>
          <a:p>
            <a:pPr marL="180975" indent="-180975">
              <a:lnSpc>
                <a:spcPct val="110000"/>
              </a:lnSpc>
              <a:buFontTx/>
              <a:buChar char="•"/>
            </a:pPr>
            <a:endParaRPr lang="en-US" sz="2400" b="0" dirty="0">
              <a:solidFill>
                <a:schemeClr val="tx2"/>
              </a:solidFill>
              <a:latin typeface="Myriad Pro" pitchFamily="34" charset="0"/>
            </a:endParaRPr>
          </a:p>
        </p:txBody>
      </p:sp>
    </p:spTree>
    <p:extLst>
      <p:ext uri="{BB962C8B-B14F-4D97-AF65-F5344CB8AC3E}">
        <p14:creationId xmlns:p14="http://schemas.microsoft.com/office/powerpoint/2010/main" val="54570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With Your Child</a:t>
            </a:r>
            <a:endParaRPr lang="en-US" dirty="0"/>
          </a:p>
        </p:txBody>
      </p:sp>
      <p:pic>
        <p:nvPicPr>
          <p:cNvPr id="4" name="TW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1687" b="21687"/>
          <a:stretch/>
        </p:blipFill>
        <p:spPr>
          <a:xfrm>
            <a:off x="282161" y="1196752"/>
            <a:ext cx="8579677" cy="4752528"/>
          </a:xfrm>
          <a:prstGeom prst="rect">
            <a:avLst/>
          </a:prstGeom>
        </p:spPr>
      </p:pic>
    </p:spTree>
    <p:extLst>
      <p:ext uri="{BB962C8B-B14F-4D97-AF65-F5344CB8AC3E}">
        <p14:creationId xmlns:p14="http://schemas.microsoft.com/office/powerpoint/2010/main" val="733856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descr="slide11"/>
          <p:cNvPicPr>
            <a:picLocks noChangeAspect="1" noChangeArrowheads="1"/>
          </p:cNvPicPr>
          <p:nvPr/>
        </p:nvPicPr>
        <p:blipFill>
          <a:blip r:embed="rId3"/>
          <a:srcRect/>
          <a:stretch>
            <a:fillRect/>
          </a:stretch>
        </p:blipFill>
        <p:spPr bwMode="auto">
          <a:xfrm>
            <a:off x="0" y="0"/>
            <a:ext cx="3749675" cy="6858000"/>
          </a:xfrm>
          <a:prstGeom prst="rect">
            <a:avLst/>
          </a:prstGeom>
          <a:noFill/>
          <a:ln w="9525">
            <a:noFill/>
            <a:miter lim="800000"/>
            <a:headEnd/>
            <a:tailEnd/>
          </a:ln>
        </p:spPr>
      </p:pic>
      <p:sp>
        <p:nvSpPr>
          <p:cNvPr id="12291" name="Text Box 9"/>
          <p:cNvSpPr txBox="1">
            <a:spLocks noChangeArrowheads="1"/>
          </p:cNvSpPr>
          <p:nvPr/>
        </p:nvSpPr>
        <p:spPr bwMode="auto">
          <a:xfrm>
            <a:off x="3563938" y="620688"/>
            <a:ext cx="5400550" cy="5354662"/>
          </a:xfrm>
          <a:prstGeom prst="rect">
            <a:avLst/>
          </a:prstGeom>
          <a:noFill/>
          <a:ln w="9525" algn="ctr">
            <a:noFill/>
            <a:miter lim="800000"/>
            <a:headEnd/>
            <a:tailEnd/>
          </a:ln>
        </p:spPr>
        <p:txBody>
          <a:bodyPr/>
          <a:lstStyle/>
          <a:p>
            <a:pPr marL="180975" indent="-180975">
              <a:lnSpc>
                <a:spcPct val="110000"/>
              </a:lnSpc>
              <a:buFontTx/>
              <a:buChar char="•"/>
            </a:pPr>
            <a:r>
              <a:rPr lang="en-US" sz="2400" b="0" dirty="0">
                <a:latin typeface="Myriad Pro" pitchFamily="34" charset="0"/>
              </a:rPr>
              <a:t>Encourage your child to count things and look for numbers in the environment.</a:t>
            </a:r>
          </a:p>
          <a:p>
            <a:pPr marL="180975" indent="-180975">
              <a:lnSpc>
                <a:spcPct val="110000"/>
              </a:lnSpc>
              <a:buFontTx/>
              <a:buChar char="•"/>
            </a:pPr>
            <a:r>
              <a:rPr lang="en-US" sz="2400" b="0" dirty="0" smtClean="0">
                <a:latin typeface="Myriad Pro" pitchFamily="34" charset="0"/>
              </a:rPr>
              <a:t>Give your child </a:t>
            </a:r>
            <a:r>
              <a:rPr lang="en-US" sz="2400" b="0" dirty="0">
                <a:latin typeface="Myriad Pro" pitchFamily="34" charset="0"/>
              </a:rPr>
              <a:t>three-step directions </a:t>
            </a:r>
            <a:r>
              <a:rPr lang="en-US" sz="2400" b="0" dirty="0" smtClean="0">
                <a:latin typeface="Myriad Pro" pitchFamily="34" charset="0"/>
              </a:rPr>
              <a:t>to follow without </a:t>
            </a:r>
            <a:r>
              <a:rPr lang="en-US" sz="2400" b="0" dirty="0">
                <a:latin typeface="Myriad Pro" pitchFamily="34" charset="0"/>
              </a:rPr>
              <a:t>help from you</a:t>
            </a:r>
            <a:r>
              <a:rPr lang="en-US" sz="2400" b="0" dirty="0" smtClean="0">
                <a:latin typeface="Myriad Pro" pitchFamily="34" charset="0"/>
              </a:rPr>
              <a:t>.</a:t>
            </a:r>
            <a:endParaRPr lang="en-US" sz="2400" b="0" dirty="0">
              <a:latin typeface="Myriad Pro" pitchFamily="34" charset="0"/>
            </a:endParaRPr>
          </a:p>
          <a:p>
            <a:pPr marL="180975" indent="-180975">
              <a:lnSpc>
                <a:spcPct val="110000"/>
              </a:lnSpc>
              <a:buFontTx/>
              <a:buChar char="•"/>
            </a:pPr>
            <a:r>
              <a:rPr lang="en-US" sz="2400" b="0" dirty="0">
                <a:latin typeface="Myriad Pro" pitchFamily="34" charset="0"/>
              </a:rPr>
              <a:t>Find ways to display your child’s name. </a:t>
            </a:r>
          </a:p>
          <a:p>
            <a:pPr marL="180975" indent="-180975">
              <a:lnSpc>
                <a:spcPct val="110000"/>
              </a:lnSpc>
              <a:buFontTx/>
              <a:buChar char="•"/>
            </a:pPr>
            <a:r>
              <a:rPr lang="en-US" sz="2400" b="0" dirty="0" smtClean="0">
                <a:latin typeface="Myriad Pro" pitchFamily="34" charset="0"/>
              </a:rPr>
              <a:t>Ask </a:t>
            </a:r>
            <a:r>
              <a:rPr lang="en-US" sz="2400" b="0" dirty="0">
                <a:latin typeface="Myriad Pro" pitchFamily="34" charset="0"/>
              </a:rPr>
              <a:t>your child to talk about his/her drawings and writings.</a:t>
            </a:r>
          </a:p>
          <a:p>
            <a:pPr marL="180975" indent="-180975">
              <a:lnSpc>
                <a:spcPct val="110000"/>
              </a:lnSpc>
              <a:buFontTx/>
              <a:buChar char="•"/>
            </a:pPr>
            <a:r>
              <a:rPr lang="en-US" sz="2400" b="0" dirty="0">
                <a:latin typeface="Myriad Pro" pitchFamily="34" charset="0"/>
              </a:rPr>
              <a:t>Ask your child to tell you about specific events in their day</a:t>
            </a:r>
            <a:r>
              <a:rPr lang="en-US" sz="2400" b="0" dirty="0" smtClean="0">
                <a:latin typeface="Myriad Pro" pitchFamily="34" charset="0"/>
              </a:rPr>
              <a:t>.  </a:t>
            </a:r>
            <a:endParaRPr lang="en-US" sz="2400" b="0" dirty="0">
              <a:latin typeface="Myriad Pro" pitchFamily="34" charset="0"/>
            </a:endParaRPr>
          </a:p>
        </p:txBody>
      </p:sp>
    </p:spTree>
    <p:extLst>
      <p:ext uri="{BB962C8B-B14F-4D97-AF65-F5344CB8AC3E}">
        <p14:creationId xmlns:p14="http://schemas.microsoft.com/office/powerpoint/2010/main" val="2228756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5" descr="60411_Chart"/>
          <p:cNvPicPr>
            <a:picLocks noGrp="1" noChangeAspect="1" noChangeArrowheads="1"/>
          </p:cNvPicPr>
          <p:nvPr>
            <p:ph type="body" idx="1"/>
          </p:nvPr>
        </p:nvPicPr>
        <p:blipFill>
          <a:blip r:embed="rId3"/>
          <a:srcRect/>
          <a:stretch>
            <a:fillRect/>
          </a:stretch>
        </p:blipFill>
        <p:spPr bwMode="auto">
          <a:xfrm>
            <a:off x="1042988" y="0"/>
            <a:ext cx="7073900" cy="6858000"/>
          </a:xfrm>
          <a:noFill/>
          <a:ln>
            <a:miter lim="800000"/>
            <a:headEnd/>
            <a:tailEnd/>
          </a:ln>
        </p:spPr>
      </p:pic>
    </p:spTree>
    <p:extLst>
      <p:ext uri="{BB962C8B-B14F-4D97-AF65-F5344CB8AC3E}">
        <p14:creationId xmlns:p14="http://schemas.microsoft.com/office/powerpoint/2010/main" val="2863326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descr="slide13"/>
          <p:cNvPicPr>
            <a:picLocks noChangeAspect="1" noChangeArrowheads="1"/>
          </p:cNvPicPr>
          <p:nvPr/>
        </p:nvPicPr>
        <p:blipFill>
          <a:blip r:embed="rId3" cstate="print"/>
          <a:srcRect/>
          <a:stretch>
            <a:fillRect/>
          </a:stretch>
        </p:blipFill>
        <p:spPr bwMode="auto">
          <a:xfrm>
            <a:off x="0" y="3713163"/>
            <a:ext cx="9144000" cy="3144837"/>
          </a:xfrm>
          <a:prstGeom prst="rect">
            <a:avLst/>
          </a:prstGeom>
          <a:noFill/>
          <a:ln w="9525">
            <a:noFill/>
            <a:miter lim="800000"/>
            <a:headEnd/>
            <a:tailEnd/>
          </a:ln>
        </p:spPr>
      </p:pic>
      <p:sp>
        <p:nvSpPr>
          <p:cNvPr id="15363" name="Text Box 9"/>
          <p:cNvSpPr txBox="1">
            <a:spLocks noChangeArrowheads="1"/>
          </p:cNvSpPr>
          <p:nvPr/>
        </p:nvSpPr>
        <p:spPr bwMode="auto">
          <a:xfrm>
            <a:off x="712428" y="52947"/>
            <a:ext cx="7719144" cy="5039047"/>
          </a:xfrm>
          <a:prstGeom prst="rect">
            <a:avLst/>
          </a:prstGeom>
          <a:noFill/>
          <a:ln w="9525">
            <a:noFill/>
            <a:miter lim="800000"/>
            <a:headEnd/>
            <a:tailEnd/>
          </a:ln>
        </p:spPr>
        <p:txBody>
          <a:bodyPr/>
          <a:lstStyle/>
          <a:p>
            <a:pPr marL="180975" indent="-180975">
              <a:lnSpc>
                <a:spcPct val="110000"/>
              </a:lnSpc>
              <a:spcBef>
                <a:spcPct val="0"/>
              </a:spcBef>
            </a:pPr>
            <a:r>
              <a:rPr lang="en-US" sz="4400" dirty="0">
                <a:solidFill>
                  <a:srgbClr val="002060"/>
                </a:solidFill>
                <a:latin typeface="+mj-lt"/>
                <a:ea typeface="Arial" charset="0"/>
                <a:cs typeface="Helvetica" charset="0"/>
              </a:rPr>
              <a:t>Fine Motor Development</a:t>
            </a:r>
          </a:p>
          <a:p>
            <a:pPr marL="180975" indent="-180975">
              <a:lnSpc>
                <a:spcPct val="110000"/>
              </a:lnSpc>
              <a:spcBef>
                <a:spcPct val="0"/>
              </a:spcBef>
            </a:pPr>
            <a:endParaRPr lang="en-US" sz="4000" b="0" dirty="0">
              <a:solidFill>
                <a:srgbClr val="0069AA"/>
              </a:solidFill>
              <a:latin typeface="Arial" pitchFamily="34" charset="0"/>
            </a:endParaRPr>
          </a:p>
          <a:p>
            <a:pPr marL="180975" indent="-180975">
              <a:lnSpc>
                <a:spcPct val="110000"/>
              </a:lnSpc>
              <a:spcBef>
                <a:spcPct val="0"/>
              </a:spcBef>
              <a:buFontTx/>
              <a:buChar char="•"/>
            </a:pPr>
            <a:r>
              <a:rPr lang="en-US" sz="2800" b="0" dirty="0">
                <a:latin typeface="Arial" pitchFamily="34" charset="0"/>
              </a:rPr>
              <a:t>Encourage your child to draw, colour, cut and glue </a:t>
            </a:r>
            <a:r>
              <a:rPr lang="en-US" sz="2800" b="0" dirty="0" smtClean="0">
                <a:latin typeface="Arial" pitchFamily="34" charset="0"/>
              </a:rPr>
              <a:t>things. </a:t>
            </a:r>
          </a:p>
          <a:p>
            <a:pPr marL="180975" indent="-180975">
              <a:lnSpc>
                <a:spcPct val="110000"/>
              </a:lnSpc>
              <a:spcBef>
                <a:spcPct val="0"/>
              </a:spcBef>
              <a:buFontTx/>
              <a:buChar char="•"/>
            </a:pPr>
            <a:r>
              <a:rPr lang="en-US" sz="2800" b="0" dirty="0" smtClean="0">
                <a:latin typeface="Arial" pitchFamily="34" charset="0"/>
              </a:rPr>
              <a:t>Provide your child with play-</a:t>
            </a:r>
            <a:r>
              <a:rPr lang="en-US" sz="2800" b="0" dirty="0" err="1" smtClean="0">
                <a:latin typeface="Arial" pitchFamily="34" charset="0"/>
              </a:rPr>
              <a:t>doh</a:t>
            </a:r>
            <a:r>
              <a:rPr lang="en-US" sz="2800" b="0" dirty="0" smtClean="0">
                <a:latin typeface="Arial" pitchFamily="34" charset="0"/>
              </a:rPr>
              <a:t> or clay to use</a:t>
            </a:r>
          </a:p>
          <a:p>
            <a:pPr marL="180975" indent="-180975">
              <a:lnSpc>
                <a:spcPct val="110000"/>
              </a:lnSpc>
              <a:spcBef>
                <a:spcPct val="0"/>
              </a:spcBef>
              <a:buFontTx/>
              <a:buChar char="•"/>
            </a:pPr>
            <a:r>
              <a:rPr lang="en-US" sz="2800" b="0" dirty="0" smtClean="0">
                <a:latin typeface="Arial" pitchFamily="34" charset="0"/>
              </a:rPr>
              <a:t>Encourage </a:t>
            </a:r>
            <a:r>
              <a:rPr lang="en-US" sz="2800" b="0" dirty="0">
                <a:latin typeface="Arial" pitchFamily="34" charset="0"/>
              </a:rPr>
              <a:t>stringing things like beads and macaroni to make necklaces to wear.</a:t>
            </a:r>
          </a:p>
          <a:p>
            <a:pPr marL="180975" indent="-180975">
              <a:lnSpc>
                <a:spcPct val="110000"/>
              </a:lnSpc>
              <a:spcBef>
                <a:spcPct val="0"/>
              </a:spcBef>
              <a:buFontTx/>
              <a:buChar char="•"/>
            </a:pPr>
            <a:r>
              <a:rPr lang="en-US" sz="2800" b="0" dirty="0">
                <a:latin typeface="Arial" pitchFamily="34" charset="0"/>
              </a:rPr>
              <a:t>Encourage your child to button shirts and </a:t>
            </a:r>
            <a:br>
              <a:rPr lang="en-US" sz="2800" b="0" dirty="0">
                <a:latin typeface="Arial" pitchFamily="34" charset="0"/>
              </a:rPr>
            </a:br>
            <a:r>
              <a:rPr lang="en-US" sz="2800" b="0" dirty="0">
                <a:latin typeface="Arial" pitchFamily="34" charset="0"/>
              </a:rPr>
              <a:t>pants, </a:t>
            </a:r>
            <a:r>
              <a:rPr lang="en-US" sz="2800" b="0" dirty="0" smtClean="0">
                <a:latin typeface="Arial" pitchFamily="34" charset="0"/>
              </a:rPr>
              <a:t>and </a:t>
            </a:r>
            <a:r>
              <a:rPr lang="en-US" sz="2800" b="0" dirty="0">
                <a:latin typeface="Arial" pitchFamily="34" charset="0"/>
              </a:rPr>
              <a:t>zipper jackets.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9"/>
          <p:cNvSpPr txBox="1">
            <a:spLocks noChangeArrowheads="1"/>
          </p:cNvSpPr>
          <p:nvPr/>
        </p:nvSpPr>
        <p:spPr bwMode="auto">
          <a:xfrm>
            <a:off x="818604" y="711721"/>
            <a:ext cx="7416800" cy="5399087"/>
          </a:xfrm>
          <a:prstGeom prst="rect">
            <a:avLst/>
          </a:prstGeom>
          <a:noFill/>
          <a:ln w="9525">
            <a:noFill/>
            <a:miter lim="800000"/>
            <a:headEnd/>
            <a:tailEnd/>
          </a:ln>
        </p:spPr>
        <p:txBody>
          <a:bodyPr/>
          <a:lstStyle/>
          <a:p>
            <a:pPr marL="180975" indent="-180975">
              <a:lnSpc>
                <a:spcPct val="110000"/>
              </a:lnSpc>
              <a:spcBef>
                <a:spcPct val="0"/>
              </a:spcBef>
            </a:pPr>
            <a:r>
              <a:rPr lang="en-US" sz="4400" dirty="0">
                <a:solidFill>
                  <a:srgbClr val="002060"/>
                </a:solidFill>
                <a:latin typeface="+mj-lt"/>
                <a:ea typeface="Arial" charset="0"/>
                <a:cs typeface="Helvetica" charset="0"/>
              </a:rPr>
              <a:t>Gross Motor Development</a:t>
            </a:r>
            <a:r>
              <a:rPr lang="en-US" sz="4000" b="0" dirty="0">
                <a:solidFill>
                  <a:srgbClr val="0069AA"/>
                </a:solidFill>
                <a:latin typeface="Arial" pitchFamily="34" charset="0"/>
              </a:rPr>
              <a:t/>
            </a:r>
            <a:br>
              <a:rPr lang="en-US" sz="4000" b="0" dirty="0">
                <a:solidFill>
                  <a:srgbClr val="0069AA"/>
                </a:solidFill>
                <a:latin typeface="Arial" pitchFamily="34" charset="0"/>
              </a:rPr>
            </a:br>
            <a:endParaRPr lang="en-US" sz="2800" b="0" dirty="0">
              <a:solidFill>
                <a:srgbClr val="0069AA"/>
              </a:solidFill>
              <a:latin typeface="Arial" pitchFamily="34" charset="0"/>
            </a:endParaRPr>
          </a:p>
          <a:p>
            <a:pPr marL="180975" indent="-180975">
              <a:lnSpc>
                <a:spcPct val="110000"/>
              </a:lnSpc>
              <a:spcBef>
                <a:spcPct val="0"/>
              </a:spcBef>
              <a:buFontTx/>
              <a:buChar char="•"/>
            </a:pPr>
            <a:r>
              <a:rPr lang="en-US" sz="2800" b="0" dirty="0" smtClean="0">
                <a:solidFill>
                  <a:schemeClr val="tx2"/>
                </a:solidFill>
                <a:latin typeface="Arial" pitchFamily="34" charset="0"/>
              </a:rPr>
              <a:t>Provide opportunities for your child to run, jump and play outdoors.</a:t>
            </a:r>
            <a:endParaRPr lang="en-US" sz="2800" b="0" dirty="0">
              <a:solidFill>
                <a:schemeClr val="tx2"/>
              </a:solidFill>
              <a:latin typeface="Arial" pitchFamily="34" charset="0"/>
            </a:endParaRPr>
          </a:p>
          <a:p>
            <a:pPr marL="180975" indent="-180975">
              <a:lnSpc>
                <a:spcPct val="110000"/>
              </a:lnSpc>
              <a:spcBef>
                <a:spcPct val="0"/>
              </a:spcBef>
              <a:buFontTx/>
              <a:buChar char="•"/>
            </a:pPr>
            <a:r>
              <a:rPr lang="en-US" sz="2800" b="0" dirty="0">
                <a:solidFill>
                  <a:schemeClr val="tx2"/>
                </a:solidFill>
                <a:latin typeface="Arial" pitchFamily="34" charset="0"/>
              </a:rPr>
              <a:t>Set an example of an active lifestyle by spending time playing catch, walking </a:t>
            </a:r>
            <a:br>
              <a:rPr lang="en-US" sz="2800" b="0" dirty="0">
                <a:solidFill>
                  <a:schemeClr val="tx2"/>
                </a:solidFill>
                <a:latin typeface="Arial" pitchFamily="34" charset="0"/>
              </a:rPr>
            </a:br>
            <a:r>
              <a:rPr lang="en-US" sz="2800" b="0" dirty="0">
                <a:solidFill>
                  <a:schemeClr val="tx2"/>
                </a:solidFill>
                <a:latin typeface="Arial" pitchFamily="34" charset="0"/>
              </a:rPr>
              <a:t>skating, biking, etc</a:t>
            </a:r>
            <a:r>
              <a:rPr lang="en-US" sz="2800" b="0" dirty="0" smtClean="0">
                <a:solidFill>
                  <a:schemeClr val="tx2"/>
                </a:solidFill>
                <a:latin typeface="Arial" pitchFamily="34" charset="0"/>
              </a:rPr>
              <a:t>.</a:t>
            </a:r>
          </a:p>
          <a:p>
            <a:pPr marL="180975" indent="-180975">
              <a:lnSpc>
                <a:spcPct val="110000"/>
              </a:lnSpc>
              <a:spcBef>
                <a:spcPct val="0"/>
              </a:spcBef>
              <a:buFontTx/>
              <a:buChar char="•"/>
            </a:pPr>
            <a:r>
              <a:rPr lang="en-US" sz="2800" b="0" dirty="0" smtClean="0">
                <a:solidFill>
                  <a:schemeClr val="tx2"/>
                </a:solidFill>
                <a:latin typeface="Arial" pitchFamily="34" charset="0"/>
              </a:rPr>
              <a:t>Visit the school playground so your child can become familiar with the playground.</a:t>
            </a:r>
            <a:endParaRPr lang="en-US" sz="2800" b="0" dirty="0">
              <a:solidFill>
                <a:schemeClr val="tx2"/>
              </a:solidFill>
              <a:latin typeface="Arial" pitchFamily="34" charset="0"/>
            </a:endParaRPr>
          </a:p>
          <a:p>
            <a:pPr marL="180975" indent="-180975">
              <a:lnSpc>
                <a:spcPct val="110000"/>
              </a:lnSpc>
              <a:spcBef>
                <a:spcPct val="0"/>
              </a:spcBef>
              <a:buFontTx/>
              <a:buChar char="•"/>
            </a:pPr>
            <a:r>
              <a:rPr lang="en-US" sz="2800" b="0" dirty="0">
                <a:solidFill>
                  <a:schemeClr val="tx2"/>
                </a:solidFill>
                <a:latin typeface="Arial" pitchFamily="34" charset="0"/>
              </a:rPr>
              <a:t>Dance with your child to music.</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 y="2504202"/>
            <a:ext cx="9026777" cy="207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4510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714375"/>
            <a:ext cx="8229600" cy="1143000"/>
          </a:xfrm>
        </p:spPr>
        <p:txBody>
          <a:bodyPr/>
          <a:lstStyle/>
          <a:p>
            <a:pPr eaLnBrk="1" hangingPunct="1"/>
            <a:r>
              <a:rPr lang="en-US" b="1" dirty="0" smtClean="0">
                <a:solidFill>
                  <a:srgbClr val="002060"/>
                </a:solidFill>
                <a:cs typeface="Helvetica" charset="0"/>
              </a:rPr>
              <a:t>What is the EYE-DA?</a:t>
            </a:r>
          </a:p>
        </p:txBody>
      </p:sp>
      <p:sp>
        <p:nvSpPr>
          <p:cNvPr id="20483" name="Rectangle 3"/>
          <p:cNvSpPr>
            <a:spLocks noGrp="1" noChangeArrowheads="1"/>
          </p:cNvSpPr>
          <p:nvPr>
            <p:ph idx="1"/>
          </p:nvPr>
        </p:nvSpPr>
        <p:spPr>
          <a:xfrm>
            <a:off x="395536" y="1844675"/>
            <a:ext cx="8496943" cy="1443038"/>
          </a:xfrm>
        </p:spPr>
        <p:txBody>
          <a:bodyPr/>
          <a:lstStyle/>
          <a:p>
            <a:pPr marL="0" indent="0">
              <a:buFont typeface="Arial" charset="0"/>
              <a:buNone/>
            </a:pPr>
            <a:r>
              <a:rPr lang="en-US" sz="2400" dirty="0" smtClean="0">
                <a:cs typeface="Helvetica" charset="0"/>
              </a:rPr>
              <a:t>The </a:t>
            </a:r>
            <a:r>
              <a:rPr lang="en-US" sz="2400" b="1" i="1" dirty="0" smtClean="0">
                <a:cs typeface="Helvetica" charset="0"/>
              </a:rPr>
              <a:t>Early Years Evaluation-Direct Assessment (EYE-DA) </a:t>
            </a:r>
            <a:r>
              <a:rPr lang="en-US" sz="2400" b="1" dirty="0" smtClean="0">
                <a:cs typeface="Helvetica" charset="0"/>
              </a:rPr>
              <a:t/>
            </a:r>
            <a:br>
              <a:rPr lang="en-US" sz="2400" b="1" dirty="0" smtClean="0">
                <a:cs typeface="Helvetica" charset="0"/>
              </a:rPr>
            </a:br>
            <a:r>
              <a:rPr lang="en-US" sz="2400" dirty="0" smtClean="0"/>
              <a:t>is an assessment administered individually with </a:t>
            </a:r>
            <a:br>
              <a:rPr lang="en-US" sz="2400" dirty="0" smtClean="0"/>
            </a:br>
            <a:r>
              <a:rPr lang="en-US" sz="2400" dirty="0" smtClean="0"/>
              <a:t>pre-kindergarten children.</a:t>
            </a:r>
            <a:endParaRPr lang="en-CA" sz="2400" b="1" dirty="0" smtClean="0"/>
          </a:p>
        </p:txBody>
      </p:sp>
      <p:pic>
        <p:nvPicPr>
          <p:cNvPr id="9" name="Picture 8" descr="SBP0357170.JPG"/>
          <p:cNvPicPr>
            <a:picLocks noChangeAspect="1"/>
          </p:cNvPicPr>
          <p:nvPr/>
        </p:nvPicPr>
        <p:blipFill>
          <a:blip r:embed="rId3" cstate="print"/>
          <a:srcRect/>
          <a:stretch>
            <a:fillRect/>
          </a:stretch>
        </p:blipFill>
        <p:spPr>
          <a:xfrm>
            <a:off x="4364831" y="3356992"/>
            <a:ext cx="4014787" cy="2034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485" name="Picture 33"/>
          <p:cNvPicPr>
            <a:picLocks noChangeAspect="1" noChangeArrowheads="1"/>
          </p:cNvPicPr>
          <p:nvPr/>
        </p:nvPicPr>
        <p:blipFill>
          <a:blip r:embed="rId4" cstate="print"/>
          <a:srcRect/>
          <a:stretch>
            <a:fillRect/>
          </a:stretch>
        </p:blipFill>
        <p:spPr bwMode="auto">
          <a:xfrm>
            <a:off x="6372225" y="6264275"/>
            <a:ext cx="2714625" cy="544513"/>
          </a:xfrm>
          <a:prstGeom prst="rect">
            <a:avLst/>
          </a:prstGeom>
          <a:noFill/>
          <a:ln w="9525" algn="ctr">
            <a:noFill/>
            <a:miter lim="800000"/>
            <a:headEnd/>
            <a:tailEnd/>
          </a:ln>
        </p:spPr>
      </p:pic>
      <p:sp>
        <p:nvSpPr>
          <p:cNvPr id="2" name="TextBox 1"/>
          <p:cNvSpPr txBox="1"/>
          <p:nvPr/>
        </p:nvSpPr>
        <p:spPr>
          <a:xfrm>
            <a:off x="323528" y="3573016"/>
            <a:ext cx="3600400" cy="2160591"/>
          </a:xfrm>
          <a:prstGeom prst="rect">
            <a:avLst/>
          </a:prstGeom>
          <a:noFill/>
        </p:spPr>
        <p:txBody>
          <a:bodyPr wrap="square" rtlCol="0">
            <a:spAutoFit/>
          </a:bodyPr>
          <a:lstStyle/>
          <a:p>
            <a:r>
              <a:rPr lang="en-US" sz="2400" b="0" dirty="0" smtClean="0"/>
              <a:t>Family and Child Education (</a:t>
            </a:r>
            <a:r>
              <a:rPr lang="en-US" sz="2400" dirty="0" smtClean="0"/>
              <a:t>FACE</a:t>
            </a:r>
            <a:r>
              <a:rPr lang="en-US" sz="2400" b="0" dirty="0" smtClean="0"/>
              <a:t>) – Anglophone South </a:t>
            </a:r>
          </a:p>
          <a:p>
            <a:r>
              <a:rPr lang="en-US" sz="2400" b="0" dirty="0"/>
              <a:t>a</a:t>
            </a:r>
            <a:r>
              <a:rPr lang="en-US" sz="2400" b="0" dirty="0" smtClean="0"/>
              <a:t>dministers the EYE-DA and provides support to parents and children.</a:t>
            </a:r>
            <a:endParaRPr lang="en-US" sz="2400" b="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marL="180975" indent="-180975">
              <a:lnSpc>
                <a:spcPct val="110000"/>
              </a:lnSpc>
            </a:pPr>
            <a:r>
              <a:rPr lang="en-CA" sz="4400" dirty="0">
                <a:solidFill>
                  <a:srgbClr val="002060"/>
                </a:solidFill>
                <a:ea typeface="Arial" charset="0"/>
                <a:cs typeface="Helvetica" charset="0"/>
              </a:rPr>
              <a:t>EYE-DA</a:t>
            </a:r>
            <a:r>
              <a:rPr lang="en-CA" dirty="0" smtClean="0"/>
              <a:t> </a:t>
            </a:r>
            <a:r>
              <a:rPr lang="en-CA" sz="4400" dirty="0">
                <a:solidFill>
                  <a:srgbClr val="002060"/>
                </a:solidFill>
                <a:ea typeface="Arial" charset="0"/>
                <a:cs typeface="Helvetica" charset="0"/>
              </a:rPr>
              <a:t>FYIs</a:t>
            </a:r>
            <a:endParaRPr lang="en-US" sz="4400" dirty="0">
              <a:solidFill>
                <a:srgbClr val="002060"/>
              </a:solidFill>
              <a:ea typeface="Arial" charset="0"/>
              <a:cs typeface="Helvetica" charset="0"/>
            </a:endParaRPr>
          </a:p>
        </p:txBody>
      </p:sp>
      <p:sp>
        <p:nvSpPr>
          <p:cNvPr id="3" name="Content Placeholder 2"/>
          <p:cNvSpPr>
            <a:spLocks noGrp="1"/>
          </p:cNvSpPr>
          <p:nvPr>
            <p:ph idx="1"/>
          </p:nvPr>
        </p:nvSpPr>
        <p:spPr>
          <a:xfrm>
            <a:off x="457200" y="1676400"/>
            <a:ext cx="8077200" cy="4419600"/>
          </a:xfrm>
        </p:spPr>
        <p:txBody>
          <a:bodyPr/>
          <a:lstStyle/>
          <a:p>
            <a:pPr marL="180975" indent="-180975">
              <a:lnSpc>
                <a:spcPct val="110000"/>
              </a:lnSpc>
              <a:spcBef>
                <a:spcPct val="0"/>
              </a:spcBef>
              <a:buFont typeface="Arial" pitchFamily="34" charset="0"/>
              <a:buChar char="•"/>
            </a:pPr>
            <a:r>
              <a:rPr lang="en-US" dirty="0" smtClean="0">
                <a:latin typeface="Arial" pitchFamily="34" charset="0"/>
              </a:rPr>
              <a:t>The EYE-DA is a ‘snap-shot’ of a child’s skills at a particular time. </a:t>
            </a:r>
          </a:p>
          <a:p>
            <a:pPr marL="180975" indent="-180975">
              <a:lnSpc>
                <a:spcPct val="110000"/>
              </a:lnSpc>
              <a:spcBef>
                <a:spcPct val="0"/>
              </a:spcBef>
              <a:buFont typeface="Arial" pitchFamily="34" charset="0"/>
              <a:buChar char="•"/>
            </a:pPr>
            <a:r>
              <a:rPr lang="en-US" dirty="0" smtClean="0">
                <a:latin typeface="Arial" pitchFamily="34" charset="0"/>
              </a:rPr>
              <a:t>Occasionally that snap shot will not accurately reflect a child’s skills (a very shy child or a child who does not feel well, for example).</a:t>
            </a:r>
          </a:p>
          <a:p>
            <a:pPr marL="180975" indent="-180975">
              <a:lnSpc>
                <a:spcPct val="110000"/>
              </a:lnSpc>
              <a:spcBef>
                <a:spcPct val="0"/>
              </a:spcBef>
              <a:buFont typeface="Arial" pitchFamily="34" charset="0"/>
              <a:buChar char="•"/>
            </a:pPr>
            <a:r>
              <a:rPr lang="en-CA" dirty="0" smtClean="0"/>
              <a:t>The evaluator will make note of anything that may affect the child’s results.</a:t>
            </a:r>
          </a:p>
          <a:p>
            <a:endParaRPr lang="en-US" dirty="0" smtClean="0"/>
          </a:p>
          <a:p>
            <a:pPr>
              <a:defRPr/>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7544" y="548680"/>
            <a:ext cx="8229600" cy="1143000"/>
          </a:xfrm>
        </p:spPr>
        <p:txBody>
          <a:bodyPr/>
          <a:lstStyle/>
          <a:p>
            <a:r>
              <a:rPr lang="en-US" b="1" dirty="0" smtClean="0">
                <a:solidFill>
                  <a:srgbClr val="002060"/>
                </a:solidFill>
                <a:cs typeface="Helvetica" charset="0"/>
              </a:rPr>
              <a:t>What does the EYE-DA assess?</a:t>
            </a:r>
            <a:r>
              <a:rPr lang="en-US" dirty="0" smtClean="0"/>
              <a:t/>
            </a:r>
            <a:br>
              <a:rPr lang="en-US" dirty="0" smtClean="0"/>
            </a:br>
            <a:r>
              <a:rPr lang="en-US" dirty="0" smtClean="0"/>
              <a:t/>
            </a:r>
            <a:br>
              <a:rPr lang="en-US" dirty="0" smtClean="0"/>
            </a:br>
            <a:endParaRPr lang="en-US" dirty="0" smtClean="0"/>
          </a:p>
        </p:txBody>
      </p:sp>
      <p:sp>
        <p:nvSpPr>
          <p:cNvPr id="21507" name="Content Placeholder 2"/>
          <p:cNvSpPr>
            <a:spLocks noGrp="1"/>
          </p:cNvSpPr>
          <p:nvPr>
            <p:ph idx="1"/>
          </p:nvPr>
        </p:nvSpPr>
        <p:spPr>
          <a:xfrm>
            <a:off x="457200" y="2143125"/>
            <a:ext cx="8229600" cy="4525963"/>
          </a:xfrm>
        </p:spPr>
        <p:txBody>
          <a:bodyPr/>
          <a:lstStyle/>
          <a:p>
            <a:pPr>
              <a:spcBef>
                <a:spcPts val="1800"/>
              </a:spcBef>
              <a:spcAft>
                <a:spcPts val="600"/>
              </a:spcAft>
            </a:pPr>
            <a:r>
              <a:rPr lang="en-US" sz="2400" dirty="0" smtClean="0"/>
              <a:t>The EYE-DA assesses your child’s developmental strengths and areas that may require some support prior to school entry.</a:t>
            </a:r>
          </a:p>
          <a:p>
            <a:pPr>
              <a:spcBef>
                <a:spcPts val="1800"/>
              </a:spcBef>
              <a:spcAft>
                <a:spcPts val="600"/>
              </a:spcAft>
            </a:pPr>
            <a:r>
              <a:rPr lang="en-US" sz="2400" dirty="0" smtClean="0"/>
              <a:t>The EYE-DA assesses four key areas of early childhood development: Awareness of Self and Environment, Cognitive Skills, Language and Communication, and Physical Development. </a:t>
            </a:r>
          </a:p>
          <a:p>
            <a:pPr>
              <a:spcBef>
                <a:spcPts val="1800"/>
              </a:spcBef>
              <a:spcAft>
                <a:spcPts val="600"/>
              </a:spcAft>
            </a:pPr>
            <a:r>
              <a:rPr lang="en-US" sz="2400" dirty="0" smtClean="0"/>
              <a:t>These key areas are linked to children's readiness to learn at school.</a:t>
            </a:r>
          </a:p>
          <a:p>
            <a:pPr>
              <a:buFont typeface="Arial" charset="0"/>
              <a:buNone/>
            </a:pPr>
            <a:endParaRPr lang="en-US" dirty="0" smtClean="0"/>
          </a:p>
          <a:p>
            <a:endParaRPr lang="en-US" dirty="0" smtClean="0"/>
          </a:p>
        </p:txBody>
      </p:sp>
      <p:pic>
        <p:nvPicPr>
          <p:cNvPr id="21508" name="Picture 6" descr="C:\Users\ahaley\AppData\Local\Microsoft\Windows\Temporary Internet Files\Content.Outlook\T8JWQX18\KSI_logo.png"/>
          <p:cNvPicPr>
            <a:picLocks noChangeAspect="1" noChangeArrowheads="1"/>
          </p:cNvPicPr>
          <p:nvPr/>
        </p:nvPicPr>
        <p:blipFill>
          <a:blip r:embed="rId3" cstate="print"/>
          <a:srcRect/>
          <a:stretch>
            <a:fillRect/>
          </a:stretch>
        </p:blipFill>
        <p:spPr bwMode="auto">
          <a:xfrm>
            <a:off x="6516688" y="6237288"/>
            <a:ext cx="2517775" cy="504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Our School</a:t>
            </a:r>
            <a:endParaRPr lang="en-US" dirty="0"/>
          </a:p>
        </p:txBody>
      </p:sp>
      <p:sp>
        <p:nvSpPr>
          <p:cNvPr id="3" name="Content Placeholder 2"/>
          <p:cNvSpPr>
            <a:spLocks noGrp="1"/>
          </p:cNvSpPr>
          <p:nvPr>
            <p:ph idx="1"/>
          </p:nvPr>
        </p:nvSpPr>
        <p:spPr/>
        <p:txBody>
          <a:bodyPr/>
          <a:lstStyle/>
          <a:p>
            <a:r>
              <a:rPr lang="en-US" dirty="0" smtClean="0">
                <a:hlinkClick r:id="rId3"/>
              </a:rPr>
              <a:t>Hand book and other information: </a:t>
            </a:r>
            <a:r>
              <a:rPr lang="en-US" i="1" dirty="0" smtClean="0">
                <a:hlinkClick r:id="rId3"/>
              </a:rPr>
              <a:t>http</a:t>
            </a:r>
            <a:r>
              <a:rPr lang="en-US" i="1" dirty="0">
                <a:hlinkClick r:id="rId3"/>
              </a:rPr>
              <a:t>://</a:t>
            </a:r>
            <a:r>
              <a:rPr lang="en-US" i="1" dirty="0" smtClean="0">
                <a:hlinkClick r:id="rId3"/>
              </a:rPr>
              <a:t>web1.nbed.nb.ca/sites/asd-s/1930/Pages/default.aspx</a:t>
            </a:r>
            <a:r>
              <a:rPr lang="en-US" i="1" dirty="0" smtClean="0"/>
              <a:t> </a:t>
            </a:r>
          </a:p>
          <a:p>
            <a:r>
              <a:rPr lang="en-US" i="1" dirty="0" smtClean="0"/>
              <a:t>Example:</a:t>
            </a:r>
          </a:p>
          <a:p>
            <a:pPr lvl="1"/>
            <a:r>
              <a:rPr lang="en-US" i="1" dirty="0" smtClean="0"/>
              <a:t>Population- Approximately </a:t>
            </a:r>
            <a:r>
              <a:rPr lang="en-US" i="1" dirty="0" smtClean="0"/>
              <a:t>400</a:t>
            </a:r>
            <a:endParaRPr lang="en-US" i="1" dirty="0" smtClean="0"/>
          </a:p>
          <a:p>
            <a:pPr lvl="1"/>
            <a:r>
              <a:rPr lang="en-US" i="1" dirty="0" smtClean="0"/>
              <a:t>Hours- 8:05am-1:35pm</a:t>
            </a:r>
          </a:p>
          <a:p>
            <a:pPr lvl="1"/>
            <a:r>
              <a:rPr lang="en-US" i="1" dirty="0"/>
              <a:t>A</a:t>
            </a:r>
            <a:r>
              <a:rPr lang="en-US" i="1" dirty="0" smtClean="0"/>
              <a:t>ctivities</a:t>
            </a:r>
            <a:endParaRPr lang="en-US" i="1" dirty="0"/>
          </a:p>
        </p:txBody>
      </p:sp>
    </p:spTree>
    <p:extLst>
      <p:ext uri="{BB962C8B-B14F-4D97-AF65-F5344CB8AC3E}">
        <p14:creationId xmlns:p14="http://schemas.microsoft.com/office/powerpoint/2010/main" val="2045710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549275"/>
            <a:ext cx="8229600" cy="1143000"/>
          </a:xfrm>
        </p:spPr>
        <p:txBody>
          <a:bodyPr/>
          <a:lstStyle/>
          <a:p>
            <a:pPr>
              <a:defRPr/>
            </a:pPr>
            <a:r>
              <a:rPr lang="en-CA" b="1" dirty="0" smtClean="0">
                <a:solidFill>
                  <a:srgbClr val="002060"/>
                </a:solidFill>
                <a:latin typeface="+mn-lt"/>
                <a:cs typeface="Helvetica" pitchFamily="34" charset="0"/>
              </a:rPr>
              <a:t>EYE-Direct Assessment</a:t>
            </a:r>
          </a:p>
        </p:txBody>
      </p:sp>
      <p:sp>
        <p:nvSpPr>
          <p:cNvPr id="32771" name="Rectangle 3"/>
          <p:cNvSpPr>
            <a:spLocks noGrp="1" noChangeArrowheads="1"/>
          </p:cNvSpPr>
          <p:nvPr>
            <p:ph idx="1"/>
          </p:nvPr>
        </p:nvSpPr>
        <p:spPr>
          <a:xfrm>
            <a:off x="539750" y="1557338"/>
            <a:ext cx="7848600" cy="4248150"/>
          </a:xfrm>
        </p:spPr>
        <p:txBody>
          <a:bodyPr/>
          <a:lstStyle/>
          <a:p>
            <a:pPr>
              <a:spcAft>
                <a:spcPts val="600"/>
              </a:spcAft>
              <a:buClr>
                <a:schemeClr val="tx2"/>
              </a:buClr>
              <a:defRPr/>
            </a:pPr>
            <a:r>
              <a:rPr lang="en-US" sz="2400" dirty="0" smtClean="0">
                <a:cs typeface="Helvetica" pitchFamily="34" charset="0"/>
              </a:rPr>
              <a:t>The EYE-DA takes approximately 45 minutes per child.</a:t>
            </a:r>
          </a:p>
          <a:p>
            <a:pPr>
              <a:spcAft>
                <a:spcPts val="600"/>
              </a:spcAft>
              <a:buClr>
                <a:schemeClr val="tx2"/>
              </a:buClr>
              <a:defRPr/>
            </a:pPr>
            <a:r>
              <a:rPr lang="en-CA" sz="2400" dirty="0" smtClean="0">
                <a:solidFill>
                  <a:schemeClr val="tx1">
                    <a:lumMod val="95000"/>
                    <a:lumOff val="5000"/>
                  </a:schemeClr>
                </a:solidFill>
              </a:rPr>
              <a:t>Colourful pictures and physical activities make the</a:t>
            </a:r>
            <a:r>
              <a:rPr lang="en-CA" sz="2400" dirty="0" smtClean="0"/>
              <a:t> EYE-DA </a:t>
            </a:r>
            <a:r>
              <a:rPr lang="en-CA" sz="2400" dirty="0" smtClean="0">
                <a:solidFill>
                  <a:schemeClr val="tx1">
                    <a:lumMod val="95000"/>
                    <a:lumOff val="5000"/>
                  </a:schemeClr>
                </a:solidFill>
              </a:rPr>
              <a:t>fun for children.</a:t>
            </a:r>
            <a:endParaRPr lang="en-CA" sz="2000" dirty="0" smtClean="0">
              <a:solidFill>
                <a:schemeClr val="tx1">
                  <a:lumMod val="95000"/>
                  <a:lumOff val="5000"/>
                </a:schemeClr>
              </a:solidFill>
            </a:endParaRPr>
          </a:p>
          <a:p>
            <a:pPr>
              <a:spcAft>
                <a:spcPts val="600"/>
              </a:spcAft>
              <a:buClr>
                <a:schemeClr val="tx2"/>
              </a:buClr>
              <a:defRPr/>
            </a:pPr>
            <a:r>
              <a:rPr lang="en-CA" sz="2400" dirty="0">
                <a:solidFill>
                  <a:schemeClr val="tx1">
                    <a:lumMod val="95000"/>
                    <a:lumOff val="5000"/>
                  </a:schemeClr>
                </a:solidFill>
              </a:rPr>
              <a:t>Most children enjoy doing the EYE-DA</a:t>
            </a:r>
          </a:p>
          <a:p>
            <a:pPr>
              <a:spcAft>
                <a:spcPts val="600"/>
              </a:spcAft>
              <a:buClr>
                <a:schemeClr val="tx2"/>
              </a:buClr>
              <a:defRPr/>
            </a:pPr>
            <a:endParaRPr lang="en-CA" sz="2000" dirty="0" smtClean="0">
              <a:solidFill>
                <a:srgbClr val="002060"/>
              </a:solidFill>
            </a:endParaRPr>
          </a:p>
          <a:p>
            <a:pPr marL="0" indent="0">
              <a:spcAft>
                <a:spcPts val="600"/>
              </a:spcAft>
              <a:buClr>
                <a:schemeClr val="tx2"/>
              </a:buClr>
              <a:buFont typeface="Arial" charset="0"/>
              <a:buNone/>
              <a:defRPr/>
            </a:pPr>
            <a:endParaRPr lang="en-CA" sz="2000" dirty="0" smtClean="0">
              <a:solidFill>
                <a:srgbClr val="002060"/>
              </a:solidFill>
            </a:endParaRPr>
          </a:p>
          <a:p>
            <a:pPr marL="0" indent="0">
              <a:spcAft>
                <a:spcPts val="600"/>
              </a:spcAft>
              <a:buClr>
                <a:schemeClr val="tx2"/>
              </a:buClr>
              <a:buFont typeface="Arial" charset="0"/>
              <a:buNone/>
              <a:defRPr/>
            </a:pPr>
            <a:r>
              <a:rPr lang="en-US" sz="2000" b="1" dirty="0" smtClean="0">
                <a:solidFill>
                  <a:schemeClr val="tx1">
                    <a:lumMod val="95000"/>
                    <a:lumOff val="5000"/>
                  </a:schemeClr>
                </a:solidFill>
                <a:cs typeface="Calibri" pitchFamily="34" charset="0"/>
              </a:rPr>
              <a:t>			</a:t>
            </a:r>
          </a:p>
          <a:p>
            <a:pPr marL="0" indent="0">
              <a:spcAft>
                <a:spcPts val="600"/>
              </a:spcAft>
              <a:buClr>
                <a:schemeClr val="tx2"/>
              </a:buClr>
              <a:buFont typeface="Arial" charset="0"/>
              <a:buNone/>
              <a:defRPr/>
            </a:pPr>
            <a:r>
              <a:rPr lang="en-US" sz="2000" b="1" dirty="0">
                <a:solidFill>
                  <a:schemeClr val="tx1">
                    <a:lumMod val="95000"/>
                    <a:lumOff val="5000"/>
                  </a:schemeClr>
                </a:solidFill>
                <a:cs typeface="Calibri" pitchFamily="34" charset="0"/>
              </a:rPr>
              <a:t>	</a:t>
            </a:r>
            <a:r>
              <a:rPr lang="en-US" sz="2000" b="1" dirty="0" smtClean="0">
                <a:solidFill>
                  <a:schemeClr val="tx1">
                    <a:lumMod val="95000"/>
                    <a:lumOff val="5000"/>
                  </a:schemeClr>
                </a:solidFill>
                <a:cs typeface="Calibri" pitchFamily="34" charset="0"/>
              </a:rPr>
              <a:t>		</a:t>
            </a:r>
            <a:endParaRPr lang="en-US" sz="2000" dirty="0" smtClean="0">
              <a:cs typeface="Helvetica" pitchFamily="34" charset="0"/>
            </a:endParaRPr>
          </a:p>
          <a:p>
            <a:pPr marL="0" indent="0">
              <a:spcAft>
                <a:spcPts val="600"/>
              </a:spcAft>
              <a:buClr>
                <a:schemeClr val="tx2"/>
              </a:buClr>
              <a:buFont typeface="Arial" charset="0"/>
              <a:buNone/>
              <a:defRPr/>
            </a:pPr>
            <a:endParaRPr lang="en-US" sz="2000" b="1" dirty="0" smtClean="0">
              <a:solidFill>
                <a:schemeClr val="accent2"/>
              </a:solidFill>
              <a:cs typeface="Helvetica" pitchFamily="34" charset="0"/>
            </a:endParaRPr>
          </a:p>
        </p:txBody>
      </p:sp>
      <p:grpSp>
        <p:nvGrpSpPr>
          <p:cNvPr id="2" name="Group 1"/>
          <p:cNvGrpSpPr>
            <a:grpSpLocks/>
          </p:cNvGrpSpPr>
          <p:nvPr/>
        </p:nvGrpSpPr>
        <p:grpSpPr bwMode="auto">
          <a:xfrm>
            <a:off x="684213" y="3795713"/>
            <a:ext cx="7848600" cy="2297112"/>
            <a:chOff x="251520" y="3212976"/>
            <a:chExt cx="8568952" cy="2304256"/>
          </a:xfrm>
        </p:grpSpPr>
        <p:pic>
          <p:nvPicPr>
            <p:cNvPr id="7" name="Picture 6" descr="snapshot_014.png"/>
            <p:cNvPicPr>
              <a:picLocks noChangeAspect="1"/>
            </p:cNvPicPr>
            <p:nvPr/>
          </p:nvPicPr>
          <p:blipFill>
            <a:blip r:embed="rId3" cstate="print"/>
            <a:srcRect/>
            <a:stretch>
              <a:fillRect/>
            </a:stretch>
          </p:blipFill>
          <p:spPr>
            <a:xfrm>
              <a:off x="6314088" y="3212976"/>
              <a:ext cx="2506384" cy="2304256"/>
            </a:xfrm>
            <a:prstGeom prst="rect">
              <a:avLst/>
            </a:prstGeom>
            <a:ln>
              <a:noFill/>
            </a:ln>
            <a:effectLst>
              <a:softEdge rad="112500"/>
            </a:effectLst>
          </p:spPr>
        </p:pic>
        <p:pic>
          <p:nvPicPr>
            <p:cNvPr id="8" name="Picture 7" descr="snapshot_012.png"/>
            <p:cNvPicPr>
              <a:picLocks noChangeAspect="1"/>
            </p:cNvPicPr>
            <p:nvPr/>
          </p:nvPicPr>
          <p:blipFill>
            <a:blip r:embed="rId4" cstate="print"/>
            <a:srcRect/>
            <a:stretch>
              <a:fillRect/>
            </a:stretch>
          </p:blipFill>
          <p:spPr>
            <a:xfrm>
              <a:off x="251520" y="3429000"/>
              <a:ext cx="3092393" cy="2016224"/>
            </a:xfrm>
            <a:prstGeom prst="rect">
              <a:avLst/>
            </a:prstGeom>
            <a:ln>
              <a:noFill/>
            </a:ln>
            <a:effectLst>
              <a:softEdge rad="112500"/>
            </a:effectLst>
          </p:spPr>
        </p:pic>
        <p:pic>
          <p:nvPicPr>
            <p:cNvPr id="9" name="Picture 2" descr="photoforgephoto"/>
            <p:cNvPicPr>
              <a:picLocks noChangeAspect="1" noChangeArrowheads="1"/>
            </p:cNvPicPr>
            <p:nvPr/>
          </p:nvPicPr>
          <p:blipFill>
            <a:blip r:embed="rId5" cstate="print"/>
            <a:srcRect/>
            <a:stretch>
              <a:fillRect/>
            </a:stretch>
          </p:blipFill>
          <p:spPr bwMode="auto">
            <a:xfrm>
              <a:off x="3419872" y="3429000"/>
              <a:ext cx="2776538" cy="2082800"/>
            </a:xfrm>
            <a:prstGeom prst="rect">
              <a:avLst/>
            </a:prstGeom>
            <a:ln>
              <a:noFill/>
            </a:ln>
            <a:effectLst>
              <a:softEdge rad="112500"/>
            </a:effec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39552" y="404664"/>
            <a:ext cx="8229600" cy="1143000"/>
          </a:xfrm>
        </p:spPr>
        <p:txBody>
          <a:bodyPr/>
          <a:lstStyle/>
          <a:p>
            <a:pPr eaLnBrk="1" hangingPunct="1">
              <a:lnSpc>
                <a:spcPct val="110000"/>
              </a:lnSpc>
              <a:defRPr/>
            </a:pPr>
            <a:r>
              <a:rPr lang="en-US" b="1" dirty="0">
                <a:solidFill>
                  <a:srgbClr val="002060"/>
                </a:solidFill>
                <a:latin typeface="+mn-lt"/>
                <a:cs typeface="Helvetica" pitchFamily="34" charset="0"/>
              </a:rPr>
              <a:t>What is the </a:t>
            </a:r>
            <a:r>
              <a:rPr lang="en-US" b="1" dirty="0" smtClean="0">
                <a:solidFill>
                  <a:srgbClr val="002060"/>
                </a:solidFill>
                <a:latin typeface="+mn-lt"/>
                <a:cs typeface="Helvetica" pitchFamily="34" charset="0"/>
              </a:rPr>
              <a:t>EYE-DA used </a:t>
            </a:r>
            <a:r>
              <a:rPr lang="en-US" b="1" dirty="0">
                <a:solidFill>
                  <a:srgbClr val="002060"/>
                </a:solidFill>
                <a:latin typeface="+mn-lt"/>
                <a:cs typeface="Helvetica" pitchFamily="34" charset="0"/>
              </a:rPr>
              <a:t>for?</a:t>
            </a:r>
          </a:p>
        </p:txBody>
      </p:sp>
      <p:sp>
        <p:nvSpPr>
          <p:cNvPr id="3" name="Content Placeholder 2"/>
          <p:cNvSpPr>
            <a:spLocks noGrp="1"/>
          </p:cNvSpPr>
          <p:nvPr>
            <p:ph idx="1"/>
          </p:nvPr>
        </p:nvSpPr>
        <p:spPr>
          <a:xfrm>
            <a:off x="457200" y="1639887"/>
            <a:ext cx="8470900" cy="3301281"/>
          </a:xfrm>
        </p:spPr>
        <p:txBody>
          <a:bodyPr/>
          <a:lstStyle/>
          <a:p>
            <a:pPr marL="169863" indent="3175">
              <a:buFont typeface="Arial" charset="0"/>
              <a:buNone/>
              <a:defRPr/>
            </a:pPr>
            <a:r>
              <a:rPr lang="en-US" sz="2800" dirty="0" smtClean="0">
                <a:ea typeface="Helvetica" charset="0"/>
                <a:cs typeface="Helvetica" charset="0"/>
              </a:rPr>
              <a:t>The EYE-DA is used to:</a:t>
            </a:r>
          </a:p>
          <a:p>
            <a:pPr marL="169863" indent="3175">
              <a:buFont typeface="Arial" charset="0"/>
              <a:buNone/>
              <a:defRPr/>
            </a:pPr>
            <a:endParaRPr lang="en-US" sz="1200" b="1" dirty="0" smtClean="0">
              <a:ea typeface="Helvetica" charset="0"/>
              <a:cs typeface="Helvetica" charset="0"/>
            </a:endParaRPr>
          </a:p>
          <a:p>
            <a:pPr marL="1368000" eaLnBrk="1" hangingPunct="1">
              <a:spcBef>
                <a:spcPts val="1200"/>
              </a:spcBef>
              <a:buClr>
                <a:srgbClr val="92D050"/>
              </a:buClr>
              <a:buFont typeface="Wingdings" pitchFamily="2" charset="2"/>
              <a:buChar char="ü"/>
              <a:defRPr/>
            </a:pPr>
            <a:r>
              <a:rPr lang="en-US" sz="2800" b="1" dirty="0" smtClean="0">
                <a:solidFill>
                  <a:srgbClr val="92D050"/>
                </a:solidFill>
              </a:rPr>
              <a:t>Assess</a:t>
            </a:r>
            <a:r>
              <a:rPr lang="en-US" sz="2800" dirty="0" smtClean="0">
                <a:solidFill>
                  <a:srgbClr val="92D050"/>
                </a:solidFill>
              </a:rPr>
              <a:t> </a:t>
            </a:r>
            <a:r>
              <a:rPr lang="en-US" sz="2800" dirty="0"/>
              <a:t>areas of </a:t>
            </a:r>
            <a:r>
              <a:rPr lang="en-US" sz="2800" dirty="0" smtClean="0"/>
              <a:t>strength</a:t>
            </a:r>
          </a:p>
          <a:p>
            <a:pPr marL="1368000" eaLnBrk="1" hangingPunct="1">
              <a:spcBef>
                <a:spcPts val="1200"/>
              </a:spcBef>
              <a:buClr>
                <a:srgbClr val="92D050"/>
              </a:buClr>
              <a:buFont typeface="Wingdings" pitchFamily="2" charset="2"/>
              <a:buChar char="ü"/>
              <a:defRPr/>
            </a:pPr>
            <a:r>
              <a:rPr lang="en-US" sz="2800" b="1" dirty="0" smtClean="0">
                <a:solidFill>
                  <a:srgbClr val="92D050"/>
                </a:solidFill>
                <a:cs typeface="Helvetica" pitchFamily="34" charset="0"/>
              </a:rPr>
              <a:t>Identify areas where children may benefit from additional support</a:t>
            </a:r>
            <a:endParaRPr lang="en-CA" sz="2800" dirty="0">
              <a:cs typeface="Helvetica" pitchFamily="34" charset="0"/>
            </a:endParaRPr>
          </a:p>
          <a:p>
            <a:pPr marL="1368000" eaLnBrk="1" hangingPunct="1">
              <a:spcBef>
                <a:spcPts val="1200"/>
              </a:spcBef>
              <a:buClr>
                <a:srgbClr val="92D050"/>
              </a:buClr>
              <a:buFont typeface="Wingdings" pitchFamily="2" charset="2"/>
              <a:buChar char="ü"/>
              <a:defRPr/>
            </a:pPr>
            <a:r>
              <a:rPr lang="en-US" sz="2800" dirty="0" smtClean="0"/>
              <a:t>Help facilitate </a:t>
            </a:r>
            <a:r>
              <a:rPr lang="en-US" sz="2800" b="1" dirty="0">
                <a:solidFill>
                  <a:srgbClr val="92D050"/>
                </a:solidFill>
              </a:rPr>
              <a:t>a positive transition</a:t>
            </a:r>
            <a:r>
              <a:rPr lang="en-US" sz="2800" b="1" dirty="0"/>
              <a:t> </a:t>
            </a:r>
            <a:r>
              <a:rPr lang="en-US" sz="2800" dirty="0"/>
              <a:t>to </a:t>
            </a:r>
            <a:r>
              <a:rPr lang="en-US" sz="2800" dirty="0" smtClean="0"/>
              <a:t>school.</a:t>
            </a:r>
            <a:endParaRPr lang="en-US" sz="2800" dirty="0" smtClean="0">
              <a:solidFill>
                <a:srgbClr val="002060"/>
              </a:solidFill>
            </a:endParaRPr>
          </a:p>
        </p:txBody>
      </p:sp>
      <p:pic>
        <p:nvPicPr>
          <p:cNvPr id="27652" name="Picture 3"/>
          <p:cNvPicPr>
            <a:picLocks noChangeAspect="1"/>
          </p:cNvPicPr>
          <p:nvPr/>
        </p:nvPicPr>
        <p:blipFill>
          <a:blip r:embed="rId3" cstate="print"/>
          <a:srcRect/>
          <a:stretch>
            <a:fillRect/>
          </a:stretch>
        </p:blipFill>
        <p:spPr bwMode="auto">
          <a:xfrm>
            <a:off x="6410325" y="6165850"/>
            <a:ext cx="2517775" cy="504825"/>
          </a:xfrm>
          <a:prstGeom prst="rect">
            <a:avLst/>
          </a:prstGeom>
          <a:noFill/>
          <a:ln w="9525">
            <a:noFill/>
            <a:miter lim="800000"/>
            <a:headEnd/>
            <a:tailEnd/>
          </a:ln>
        </p:spPr>
      </p:pic>
      <p:sp>
        <p:nvSpPr>
          <p:cNvPr id="2" name="TextBox 1"/>
          <p:cNvSpPr txBox="1"/>
          <p:nvPr/>
        </p:nvSpPr>
        <p:spPr>
          <a:xfrm>
            <a:off x="539552" y="5137948"/>
            <a:ext cx="8388548" cy="1532727"/>
          </a:xfrm>
          <a:prstGeom prst="rect">
            <a:avLst/>
          </a:prstGeom>
          <a:noFill/>
        </p:spPr>
        <p:txBody>
          <a:bodyPr wrap="square" rtlCol="0">
            <a:spAutoFit/>
          </a:bodyPr>
          <a:lstStyle/>
          <a:p>
            <a:r>
              <a:rPr lang="en-US" b="0" dirty="0"/>
              <a:t>Parents will receive information about their child’s development that will guide them to support their child at home, </a:t>
            </a:r>
            <a:r>
              <a:rPr lang="en-US" b="0" dirty="0" smtClean="0"/>
              <a:t>daycare </a:t>
            </a:r>
            <a:r>
              <a:rPr lang="en-US" b="0" dirty="0"/>
              <a:t>or, if needed, additional supports in the community.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68313" y="441325"/>
            <a:ext cx="3043237" cy="6083300"/>
          </a:xfrm>
        </p:spPr>
        <p:txBody>
          <a:bodyPr/>
          <a:lstStyle/>
          <a:p>
            <a:pPr eaLnBrk="1" hangingPunct="1">
              <a:defRPr/>
            </a:pPr>
            <a:r>
              <a:rPr lang="en-CA" sz="4000" b="1" dirty="0" smtClean="0">
                <a:solidFill>
                  <a:srgbClr val="002060"/>
                </a:solidFill>
                <a:latin typeface="+mn-lt"/>
                <a:cs typeface="Helvetica" pitchFamily="34" charset="0"/>
              </a:rPr>
              <a:t>EYE-DA Child Report</a:t>
            </a:r>
            <a:br>
              <a:rPr lang="en-CA" sz="4000" b="1" dirty="0" smtClean="0">
                <a:solidFill>
                  <a:srgbClr val="002060"/>
                </a:solidFill>
                <a:latin typeface="+mn-lt"/>
                <a:cs typeface="Helvetica" pitchFamily="34" charset="0"/>
              </a:rPr>
            </a:br>
            <a:r>
              <a:rPr lang="en-CA" sz="4000" b="1" dirty="0" smtClean="0">
                <a:solidFill>
                  <a:srgbClr val="002060"/>
                </a:solidFill>
                <a:latin typeface="+mn-lt"/>
                <a:cs typeface="Helvetica" pitchFamily="34" charset="0"/>
              </a:rPr>
              <a:t/>
            </a:r>
            <a:br>
              <a:rPr lang="en-CA" sz="4000" b="1" dirty="0" smtClean="0">
                <a:solidFill>
                  <a:srgbClr val="002060"/>
                </a:solidFill>
                <a:latin typeface="+mn-lt"/>
                <a:cs typeface="Helvetica" pitchFamily="34" charset="0"/>
              </a:rPr>
            </a:br>
            <a:r>
              <a:rPr lang="en-US" sz="2400" dirty="0"/>
              <a:t>This report lists each of the developmental </a:t>
            </a:r>
            <a:r>
              <a:rPr lang="en-US" sz="2400" dirty="0" smtClean="0"/>
              <a:t>areas, </a:t>
            </a:r>
            <a:r>
              <a:rPr lang="en-US" sz="2400" dirty="0"/>
              <a:t>along with examples describing each area, and a </a:t>
            </a:r>
            <a:r>
              <a:rPr lang="en-US" sz="2400" dirty="0" smtClean="0"/>
              <a:t>colour </a:t>
            </a:r>
            <a:r>
              <a:rPr lang="en-US" sz="2400" dirty="0"/>
              <a:t>coded box </a:t>
            </a:r>
            <a:r>
              <a:rPr lang="en-US" sz="2400" dirty="0" smtClean="0"/>
              <a:t>showing the </a:t>
            </a:r>
            <a:r>
              <a:rPr lang="en-US" sz="2400" dirty="0"/>
              <a:t>child’s results.</a:t>
            </a:r>
            <a:endParaRPr lang="en-US" sz="2400" b="1" dirty="0" smtClean="0">
              <a:solidFill>
                <a:srgbClr val="002060"/>
              </a:solidFill>
              <a:latin typeface="+mn-lt"/>
              <a:cs typeface="Helvetica" pitchFamily="34" charset="0"/>
            </a:endParaRPr>
          </a:p>
        </p:txBody>
      </p:sp>
      <p:pic>
        <p:nvPicPr>
          <p:cNvPr id="67587" name="Picture 3" descr="EYE-DA Draft Report English - small.png"/>
          <p:cNvPicPr>
            <a:picLocks noChangeAspect="1"/>
          </p:cNvPicPr>
          <p:nvPr/>
        </p:nvPicPr>
        <p:blipFill rotWithShape="1">
          <a:blip r:embed="rId3" cstate="print"/>
          <a:srcRect l="5996" r="2254" b="6594"/>
          <a:stretch/>
        </p:blipFill>
        <p:spPr bwMode="auto">
          <a:xfrm>
            <a:off x="3924300" y="-15875"/>
            <a:ext cx="5184775" cy="6829425"/>
          </a:xfrm>
          <a:prstGeom prst="rect">
            <a:avLst/>
          </a:prstGeom>
          <a:ln>
            <a:noFill/>
          </a:ln>
          <a:effectLst>
            <a:outerShdw blurRad="190500" algn="tl" rotWithShape="0">
              <a:srgbClr val="000000">
                <a:alpha val="70000"/>
              </a:srgbClr>
            </a:outerShdw>
          </a:effectLs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95536" y="332656"/>
            <a:ext cx="8116887" cy="814387"/>
          </a:xfrm>
        </p:spPr>
        <p:txBody>
          <a:bodyPr/>
          <a:lstStyle/>
          <a:p>
            <a:pPr marL="180975" indent="-180975">
              <a:lnSpc>
                <a:spcPct val="110000"/>
              </a:lnSpc>
            </a:pPr>
            <a:r>
              <a:rPr lang="en-US" sz="2800" dirty="0">
                <a:solidFill>
                  <a:srgbClr val="002060"/>
                </a:solidFill>
                <a:latin typeface="+mn-lt"/>
                <a:ea typeface="Arial" charset="0"/>
                <a:cs typeface="Helvetica" pitchFamily="34" charset="0"/>
              </a:rPr>
              <a:t>I have the EYE-DA report, what do I do now?</a:t>
            </a:r>
          </a:p>
        </p:txBody>
      </p:sp>
      <p:sp>
        <p:nvSpPr>
          <p:cNvPr id="3" name="Content Placeholder 2"/>
          <p:cNvSpPr>
            <a:spLocks noGrp="1"/>
          </p:cNvSpPr>
          <p:nvPr>
            <p:ph idx="1"/>
          </p:nvPr>
        </p:nvSpPr>
        <p:spPr>
          <a:xfrm>
            <a:off x="395536" y="980728"/>
            <a:ext cx="8496944" cy="4896544"/>
          </a:xfrm>
        </p:spPr>
        <p:txBody>
          <a:bodyPr/>
          <a:lstStyle/>
          <a:p>
            <a:pPr marL="180975" indent="-180975">
              <a:lnSpc>
                <a:spcPct val="110000"/>
              </a:lnSpc>
              <a:spcBef>
                <a:spcPct val="0"/>
              </a:spcBef>
            </a:pPr>
            <a:r>
              <a:rPr lang="en-US" sz="2400" dirty="0" smtClean="0">
                <a:latin typeface="Arial" pitchFamily="34" charset="0"/>
              </a:rPr>
              <a:t>Continue to engage in activities with your child that support his/her development.</a:t>
            </a:r>
          </a:p>
          <a:p>
            <a:pPr marL="180975" indent="-180975">
              <a:lnSpc>
                <a:spcPct val="110000"/>
              </a:lnSpc>
              <a:spcBef>
                <a:spcPct val="0"/>
              </a:spcBef>
            </a:pPr>
            <a:r>
              <a:rPr lang="en-US" sz="2400" dirty="0" smtClean="0">
                <a:latin typeface="Arial" pitchFamily="34" charset="0"/>
              </a:rPr>
              <a:t>If your child’s EYE-DA results concern you and you would like to discuss them with FACE, you are encouraged to contact them.</a:t>
            </a:r>
          </a:p>
          <a:p>
            <a:pPr marL="180975" indent="-180975">
              <a:lnSpc>
                <a:spcPct val="110000"/>
              </a:lnSpc>
              <a:spcBef>
                <a:spcPct val="0"/>
              </a:spcBef>
            </a:pPr>
            <a:r>
              <a:rPr lang="en-US" sz="2400" dirty="0" smtClean="0">
                <a:latin typeface="Arial" pitchFamily="34" charset="0"/>
              </a:rPr>
              <a:t>A ‘red’ or ‘yellow’ does not mean that there is something wrong with your child. </a:t>
            </a:r>
            <a:endParaRPr lang="en-US" sz="2400" dirty="0">
              <a:latin typeface="Arial" pitchFamily="34" charset="0"/>
            </a:endParaRPr>
          </a:p>
          <a:p>
            <a:pPr marL="180975" indent="-180975">
              <a:lnSpc>
                <a:spcPct val="110000"/>
              </a:lnSpc>
              <a:spcBef>
                <a:spcPct val="0"/>
              </a:spcBef>
            </a:pPr>
            <a:r>
              <a:rPr lang="en-CA" sz="2400" dirty="0" smtClean="0">
                <a:latin typeface="Arial" pitchFamily="34" charset="0"/>
              </a:rPr>
              <a:t>For some children, individual support will be offered by </a:t>
            </a:r>
            <a:r>
              <a:rPr lang="en-US" sz="2400" dirty="0" smtClean="0">
                <a:latin typeface="Arial" pitchFamily="34" charset="0"/>
              </a:rPr>
              <a:t>FACE:</a:t>
            </a:r>
          </a:p>
          <a:p>
            <a:pPr marL="635000" lvl="1" indent="-180975">
              <a:lnSpc>
                <a:spcPct val="110000"/>
              </a:lnSpc>
              <a:spcBef>
                <a:spcPct val="0"/>
              </a:spcBef>
            </a:pPr>
            <a:r>
              <a:rPr lang="en-US" dirty="0" smtClean="0">
                <a:latin typeface="Arial" pitchFamily="34" charset="0"/>
              </a:rPr>
              <a:t>Home programming</a:t>
            </a:r>
          </a:p>
          <a:p>
            <a:pPr marL="635000" lvl="1" indent="-180975">
              <a:lnSpc>
                <a:spcPct val="110000"/>
              </a:lnSpc>
              <a:spcBef>
                <a:spcPct val="0"/>
              </a:spcBef>
            </a:pPr>
            <a:r>
              <a:rPr lang="en-US" dirty="0" smtClean="0">
                <a:latin typeface="Arial" pitchFamily="34" charset="0"/>
              </a:rPr>
              <a:t>Play, Learn, and Go program</a:t>
            </a:r>
          </a:p>
          <a:p>
            <a:pPr marL="635000" lvl="1" indent="-180975">
              <a:lnSpc>
                <a:spcPct val="110000"/>
              </a:lnSpc>
              <a:spcBef>
                <a:spcPct val="0"/>
              </a:spcBef>
            </a:pPr>
            <a:r>
              <a:rPr lang="en-US" dirty="0" smtClean="0">
                <a:latin typeface="Arial" pitchFamily="34" charset="0"/>
              </a:rPr>
              <a:t>Referral to Talk with Me or other community</a:t>
            </a:r>
            <a:br>
              <a:rPr lang="en-US" dirty="0" smtClean="0">
                <a:latin typeface="Arial" pitchFamily="34" charset="0"/>
              </a:rPr>
            </a:br>
            <a:r>
              <a:rPr lang="en-US" dirty="0" smtClean="0">
                <a:latin typeface="Arial" pitchFamily="34" charset="0"/>
              </a:rPr>
              <a:t> agencies</a:t>
            </a:r>
          </a:p>
          <a:p>
            <a:pPr>
              <a:defRPr/>
            </a:pP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EC4785-10C1-46B7-8700-86D03E2E49E4}" type="slidenum">
              <a:rPr lang="en-US" smtClean="0">
                <a:solidFill>
                  <a:srgbClr val="FFFFFF"/>
                </a:solidFill>
              </a:rPr>
              <a:pPr>
                <a:defRPr/>
              </a:pPr>
              <a:t>24</a:t>
            </a:fld>
            <a:endParaRPr lang="en-US" dirty="0">
              <a:solidFill>
                <a:srgbClr val="FFFFFF"/>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84067"/>
            <a:ext cx="8568920" cy="167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057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banner"/>
          <p:cNvPicPr>
            <a:picLocks noChangeAspect="1" noChangeArrowheads="1"/>
          </p:cNvPicPr>
          <p:nvPr/>
        </p:nvPicPr>
        <p:blipFill>
          <a:blip r:embed="rId3" cstate="print"/>
          <a:srcRect/>
          <a:stretch>
            <a:fillRect/>
          </a:stretch>
        </p:blipFill>
        <p:spPr bwMode="auto">
          <a:xfrm>
            <a:off x="5715000" y="0"/>
            <a:ext cx="3429000" cy="6858000"/>
          </a:xfrm>
          <a:prstGeom prst="rect">
            <a:avLst/>
          </a:prstGeom>
          <a:noFill/>
          <a:ln w="9525">
            <a:noFill/>
            <a:miter lim="800000"/>
            <a:headEnd/>
            <a:tailEnd/>
          </a:ln>
        </p:spPr>
      </p:pic>
      <p:sp>
        <p:nvSpPr>
          <p:cNvPr id="30723" name="Text Box 5"/>
          <p:cNvSpPr txBox="1">
            <a:spLocks noChangeArrowheads="1"/>
          </p:cNvSpPr>
          <p:nvPr/>
        </p:nvSpPr>
        <p:spPr bwMode="auto">
          <a:xfrm>
            <a:off x="539750" y="690563"/>
            <a:ext cx="4968875" cy="5399087"/>
          </a:xfrm>
          <a:prstGeom prst="rect">
            <a:avLst/>
          </a:prstGeom>
          <a:noFill/>
          <a:ln w="9525">
            <a:noFill/>
            <a:miter lim="800000"/>
            <a:headEnd/>
            <a:tailEnd/>
          </a:ln>
        </p:spPr>
        <p:txBody>
          <a:bodyPr/>
          <a:lstStyle/>
          <a:p>
            <a:pPr>
              <a:spcBef>
                <a:spcPct val="50000"/>
              </a:spcBef>
            </a:pPr>
            <a:r>
              <a:rPr lang="en-US" sz="4000" b="0" dirty="0">
                <a:solidFill>
                  <a:srgbClr val="0069AA"/>
                </a:solidFill>
                <a:latin typeface="Arial" pitchFamily="34" charset="0"/>
              </a:rPr>
              <a:t>Welcome to Kindergarten </a:t>
            </a:r>
            <a:r>
              <a:rPr lang="en-US" sz="4000" b="0" dirty="0" smtClean="0">
                <a:solidFill>
                  <a:srgbClr val="0069AA"/>
                </a:solidFill>
                <a:latin typeface="Arial" pitchFamily="34" charset="0"/>
              </a:rPr>
              <a:t>Event</a:t>
            </a:r>
            <a:r>
              <a:rPr lang="en-US" b="0" dirty="0">
                <a:latin typeface="Arial" pitchFamily="34" charset="0"/>
              </a:rPr>
              <a:t/>
            </a:r>
            <a:br>
              <a:rPr lang="en-US" b="0" dirty="0">
                <a:latin typeface="Arial" pitchFamily="34" charset="0"/>
              </a:rPr>
            </a:br>
            <a:r>
              <a:rPr lang="en-US" b="0" dirty="0" smtClean="0">
                <a:latin typeface="Arial" pitchFamily="34" charset="0"/>
              </a:rPr>
              <a:t>The </a:t>
            </a:r>
            <a:r>
              <a:rPr lang="en-US" dirty="0" smtClean="0">
                <a:solidFill>
                  <a:srgbClr val="0069AA"/>
                </a:solidFill>
                <a:latin typeface="Arial" pitchFamily="34" charset="0"/>
              </a:rPr>
              <a:t>Welcome </a:t>
            </a:r>
            <a:r>
              <a:rPr lang="en-US" dirty="0">
                <a:solidFill>
                  <a:srgbClr val="0069AA"/>
                </a:solidFill>
                <a:latin typeface="Arial" pitchFamily="34" charset="0"/>
              </a:rPr>
              <a:t>to Kindergarten™</a:t>
            </a:r>
            <a:r>
              <a:rPr lang="en-US" b="0" dirty="0">
                <a:latin typeface="Arial" pitchFamily="34" charset="0"/>
              </a:rPr>
              <a:t> </a:t>
            </a:r>
            <a:r>
              <a:rPr lang="en-US" b="0" dirty="0" smtClean="0">
                <a:latin typeface="Arial" pitchFamily="34" charset="0"/>
              </a:rPr>
              <a:t>program has </a:t>
            </a:r>
            <a:r>
              <a:rPr lang="en-US" b="0" dirty="0">
                <a:latin typeface="Arial" pitchFamily="34" charset="0"/>
              </a:rPr>
              <a:t>been developed to provide pre-school children (and their families) with resources and experiences to begin their formal education with a foundation in early learning nurtured in their homes</a:t>
            </a:r>
            <a:r>
              <a:rPr lang="en-US" b="0" dirty="0" smtClean="0">
                <a:latin typeface="Arial" pitchFamily="34" charset="0"/>
              </a:rPr>
              <a:t>. The program </a:t>
            </a:r>
            <a:r>
              <a:rPr lang="en-US" b="0" dirty="0">
                <a:latin typeface="Arial" pitchFamily="34" charset="0"/>
              </a:rPr>
              <a:t>was developed by The Learning </a:t>
            </a:r>
            <a:r>
              <a:rPr lang="en-US" b="0" dirty="0" smtClean="0">
                <a:latin typeface="Arial" pitchFamily="34" charset="0"/>
              </a:rPr>
              <a:t>Partnership, a </a:t>
            </a:r>
            <a:r>
              <a:rPr lang="en-US" b="0" dirty="0">
                <a:latin typeface="Arial" pitchFamily="34" charset="0"/>
              </a:rPr>
              <a:t>national </a:t>
            </a:r>
            <a:r>
              <a:rPr lang="en-US" b="0" dirty="0" smtClean="0">
                <a:latin typeface="Arial" pitchFamily="34" charset="0"/>
              </a:rPr>
              <a:t>not-for-profit organization</a:t>
            </a:r>
            <a:r>
              <a:rPr lang="en-US" b="0" dirty="0">
                <a:latin typeface="Arial" pitchFamily="34" charset="0"/>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002060"/>
                </a:solidFill>
                <a:latin typeface="+mn-lt"/>
                <a:ea typeface="Arial" charset="0"/>
                <a:cs typeface="Helvetica" pitchFamily="34" charset="0"/>
              </a:rPr>
              <a:t>Welcome to Kindergarten</a:t>
            </a:r>
          </a:p>
        </p:txBody>
      </p:sp>
      <p:sp>
        <p:nvSpPr>
          <p:cNvPr id="4" name="Slide Number Placeholder 3"/>
          <p:cNvSpPr>
            <a:spLocks noGrp="1"/>
          </p:cNvSpPr>
          <p:nvPr>
            <p:ph type="sldNum" sz="quarter" idx="10"/>
          </p:nvPr>
        </p:nvSpPr>
        <p:spPr/>
        <p:txBody>
          <a:bodyPr/>
          <a:lstStyle/>
          <a:p>
            <a:pPr>
              <a:defRPr/>
            </a:pPr>
            <a:fld id="{D8EC4785-10C1-46B7-8700-86D03E2E49E4}" type="slidenum">
              <a:rPr lang="en-US" smtClean="0">
                <a:solidFill>
                  <a:srgbClr val="FFFFFF"/>
                </a:solidFill>
              </a:rPr>
              <a:pPr>
                <a:defRPr/>
              </a:pPr>
              <a:t>26</a:t>
            </a:fld>
            <a:endParaRPr lang="en-US" dirty="0">
              <a:solidFill>
                <a:srgbClr val="FFFFFF"/>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196752"/>
            <a:ext cx="5103385"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225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002060"/>
                </a:solidFill>
                <a:latin typeface="+mn-lt"/>
                <a:cs typeface="Helvetica" pitchFamily="34" charset="0"/>
              </a:rPr>
              <a:t>Orientation Day</a:t>
            </a:r>
          </a:p>
        </p:txBody>
      </p:sp>
      <p:sp>
        <p:nvSpPr>
          <p:cNvPr id="3" name="Content Placeholder 2"/>
          <p:cNvSpPr>
            <a:spLocks noGrp="1"/>
          </p:cNvSpPr>
          <p:nvPr>
            <p:ph idx="1"/>
          </p:nvPr>
        </p:nvSpPr>
        <p:spPr/>
        <p:txBody>
          <a:bodyPr/>
          <a:lstStyle/>
          <a:p>
            <a:r>
              <a:rPr lang="en-US" dirty="0" smtClean="0"/>
              <a:t>Friday June </a:t>
            </a:r>
            <a:r>
              <a:rPr lang="en-US" dirty="0" smtClean="0"/>
              <a:t>1</a:t>
            </a:r>
            <a:r>
              <a:rPr lang="en-US" baseline="30000" dirty="0" smtClean="0"/>
              <a:t>st</a:t>
            </a:r>
            <a:r>
              <a:rPr lang="en-US" dirty="0" smtClean="0"/>
              <a:t>, 2018</a:t>
            </a:r>
            <a:endParaRPr lang="en-US" dirty="0" smtClean="0"/>
          </a:p>
          <a:p>
            <a:r>
              <a:rPr lang="en-US" dirty="0" smtClean="0"/>
              <a:t>Half of the students will come at 8:45-11:15 and half at 11:15-1:45</a:t>
            </a:r>
            <a:endParaRPr lang="en-US" dirty="0"/>
          </a:p>
          <a:p>
            <a:r>
              <a:rPr lang="en-US" dirty="0"/>
              <a:t>Bus </a:t>
            </a:r>
            <a:r>
              <a:rPr lang="en-US" dirty="0" smtClean="0"/>
              <a:t>information- we will have bussing info envelope for orientation day</a:t>
            </a:r>
            <a:endParaRPr lang="en-US" dirty="0"/>
          </a:p>
          <a:p>
            <a:endParaRPr lang="en-US" dirty="0"/>
          </a:p>
        </p:txBody>
      </p:sp>
      <p:pic>
        <p:nvPicPr>
          <p:cNvPr id="1030" name="Picture 6" descr="C:\Users\gh7559\AppData\Local\Microsoft\Windows\Temporary Internet Files\Content.IE5\Y0PG7FNF\schoolbus_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050" y="4365104"/>
            <a:ext cx="2498589" cy="194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72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marL="180975" indent="-180975">
              <a:lnSpc>
                <a:spcPct val="110000"/>
              </a:lnSpc>
            </a:pPr>
            <a:r>
              <a:rPr lang="en-US" b="0" dirty="0" smtClean="0">
                <a:solidFill>
                  <a:srgbClr val="0069AA"/>
                </a:solidFill>
                <a:latin typeface="Arial" pitchFamily="34" charset="0"/>
              </a:rPr>
              <a:t>Questions?</a:t>
            </a:r>
            <a:endParaRPr lang="en-US" dirty="0" smtClean="0"/>
          </a:p>
        </p:txBody>
      </p:sp>
      <p:sp>
        <p:nvSpPr>
          <p:cNvPr id="3" name="Content Placeholder 2"/>
          <p:cNvSpPr>
            <a:spLocks noGrp="1"/>
          </p:cNvSpPr>
          <p:nvPr>
            <p:ph idx="1"/>
          </p:nvPr>
        </p:nvSpPr>
        <p:spPr>
          <a:xfrm>
            <a:off x="457200" y="1676400"/>
            <a:ext cx="8077200" cy="4419600"/>
          </a:xfrm>
        </p:spPr>
        <p:txBody>
          <a:bodyPr/>
          <a:lstStyle/>
          <a:p>
            <a:pPr marL="457200" lvl="1" indent="0">
              <a:buNone/>
              <a:defRPr/>
            </a:pPr>
            <a:endParaRPr lang="en-US" sz="2800" dirty="0" smtClean="0">
              <a:latin typeface="Arial" pitchFamily="34" charset="0"/>
            </a:endParaRPr>
          </a:p>
          <a:p>
            <a:pPr>
              <a:defRPr/>
            </a:pPr>
            <a:r>
              <a:rPr lang="en-US" dirty="0" smtClean="0">
                <a:latin typeface="Arial" pitchFamily="34" charset="0"/>
              </a:rPr>
              <a:t>FACE: </a:t>
            </a:r>
            <a:r>
              <a:rPr lang="en-US" b="1" dirty="0" smtClean="0">
                <a:latin typeface="Arial" pitchFamily="34" charset="0"/>
              </a:rPr>
              <a:t>1-855-383-5437</a:t>
            </a:r>
          </a:p>
          <a:p>
            <a:pPr>
              <a:defRPr/>
            </a:pPr>
            <a:endParaRPr lang="en-US" b="1" dirty="0" smtClean="0">
              <a:latin typeface="Arial" pitchFamily="34" charset="0"/>
            </a:endParaRPr>
          </a:p>
          <a:p>
            <a:pPr>
              <a:defRPr/>
            </a:pPr>
            <a:r>
              <a:rPr lang="en-US" dirty="0" smtClean="0">
                <a:latin typeface="Arial" pitchFamily="34" charset="0"/>
              </a:rPr>
              <a:t>Talk With Me</a:t>
            </a:r>
            <a:r>
              <a:rPr lang="en-US" b="1" dirty="0" smtClean="0">
                <a:latin typeface="Arial" pitchFamily="34" charset="0"/>
              </a:rPr>
              <a:t>: </a:t>
            </a:r>
            <a:r>
              <a:rPr lang="en-CA" b="1" dirty="0">
                <a:latin typeface="Arial" pitchFamily="34" charset="0"/>
              </a:rPr>
              <a:t>1-877-492-8255</a:t>
            </a:r>
            <a:endParaRPr lang="en-US" b="1" dirty="0">
              <a:latin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Calendar of Events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7150921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7016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slide3"/>
          <p:cNvPicPr>
            <a:picLocks noChangeAspect="1" noChangeArrowheads="1"/>
          </p:cNvPicPr>
          <p:nvPr/>
        </p:nvPicPr>
        <p:blipFill>
          <a:blip r:embed="rId3" cstate="print"/>
          <a:srcRect/>
          <a:stretch>
            <a:fillRect/>
          </a:stretch>
        </p:blipFill>
        <p:spPr bwMode="auto">
          <a:xfrm>
            <a:off x="0" y="0"/>
            <a:ext cx="3776663" cy="6858000"/>
          </a:xfrm>
          <a:prstGeom prst="rect">
            <a:avLst/>
          </a:prstGeom>
          <a:noFill/>
          <a:ln w="9525">
            <a:noFill/>
            <a:miter lim="800000"/>
            <a:headEnd/>
            <a:tailEnd/>
          </a:ln>
        </p:spPr>
      </p:pic>
      <p:sp>
        <p:nvSpPr>
          <p:cNvPr id="3075" name="Text Box 7"/>
          <p:cNvSpPr txBox="1">
            <a:spLocks noChangeArrowheads="1"/>
          </p:cNvSpPr>
          <p:nvPr/>
        </p:nvSpPr>
        <p:spPr bwMode="auto">
          <a:xfrm>
            <a:off x="3851275" y="1095375"/>
            <a:ext cx="4897438" cy="4093428"/>
          </a:xfrm>
          <a:prstGeom prst="rect">
            <a:avLst/>
          </a:prstGeom>
          <a:noFill/>
          <a:ln w="9525">
            <a:noFill/>
            <a:miter lim="800000"/>
            <a:headEnd/>
            <a:tailEnd/>
          </a:ln>
        </p:spPr>
        <p:txBody>
          <a:bodyPr>
            <a:spAutoFit/>
          </a:bodyPr>
          <a:lstStyle/>
          <a:p>
            <a:pPr eaLnBrk="0" hangingPunct="0">
              <a:lnSpc>
                <a:spcPct val="100000"/>
              </a:lnSpc>
              <a:spcBef>
                <a:spcPct val="0"/>
              </a:spcBef>
            </a:pPr>
            <a:r>
              <a:rPr lang="en-US" b="0" dirty="0">
                <a:latin typeface="Arial" pitchFamily="34" charset="0"/>
              </a:rPr>
              <a:t>A child’s formal education begins in kindergarten, but learning begins at birth. </a:t>
            </a:r>
            <a:r>
              <a:rPr lang="en-US" b="0" dirty="0" smtClean="0">
                <a:latin typeface="Arial" pitchFamily="34" charset="0"/>
              </a:rPr>
              <a:t>You have been your child’s first and best teacher during </a:t>
            </a:r>
            <a:r>
              <a:rPr lang="en-US" b="0" dirty="0">
                <a:latin typeface="Arial" pitchFamily="34" charset="0"/>
              </a:rPr>
              <a:t>those critical first five years of life. </a:t>
            </a:r>
            <a:r>
              <a:rPr lang="en-US" b="0" dirty="0" smtClean="0">
                <a:latin typeface="Arial" pitchFamily="34" charset="0"/>
              </a:rPr>
              <a:t>You will continue to support your child through this transition year and in the years to come.</a:t>
            </a:r>
            <a:endParaRPr lang="en-US" b="0" dirty="0">
              <a:latin typeface="Arial" pitchFamily="34" charset="0"/>
            </a:endParaRPr>
          </a:p>
          <a:p>
            <a:pPr eaLnBrk="0" hangingPunct="0">
              <a:lnSpc>
                <a:spcPct val="100000"/>
              </a:lnSpc>
              <a:spcBef>
                <a:spcPct val="0"/>
              </a:spcBef>
            </a:pPr>
            <a:r>
              <a:rPr lang="en-US" b="0" dirty="0">
                <a:latin typeface="Arial" pitchFamily="34"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marL="180975" indent="-180975">
              <a:lnSpc>
                <a:spcPct val="110000"/>
              </a:lnSpc>
            </a:pPr>
            <a:r>
              <a:rPr lang="en-US" sz="4400" dirty="0">
                <a:solidFill>
                  <a:srgbClr val="002060"/>
                </a:solidFill>
                <a:ea typeface="Arial" charset="0"/>
                <a:cs typeface="Helvetica" charset="0"/>
              </a:rPr>
              <a:t>Developmental Growth of </a:t>
            </a:r>
            <a:r>
              <a:rPr lang="en-US" sz="4400" dirty="0" smtClean="0">
                <a:solidFill>
                  <a:srgbClr val="002060"/>
                </a:solidFill>
                <a:ea typeface="Arial" charset="0"/>
                <a:cs typeface="Helvetica" charset="0"/>
              </a:rPr>
              <a:t>Your Four Year-old</a:t>
            </a:r>
            <a:endParaRPr lang="en-US" sz="4400" dirty="0">
              <a:solidFill>
                <a:srgbClr val="002060"/>
              </a:solidFill>
              <a:ea typeface="Arial" charset="0"/>
              <a:cs typeface="Helvetica" charset="0"/>
            </a:endParaRPr>
          </a:p>
        </p:txBody>
      </p:sp>
      <p:sp>
        <p:nvSpPr>
          <p:cNvPr id="3" name="Content Placeholder 2"/>
          <p:cNvSpPr>
            <a:spLocks noGrp="1"/>
          </p:cNvSpPr>
          <p:nvPr>
            <p:ph idx="1"/>
          </p:nvPr>
        </p:nvSpPr>
        <p:spPr>
          <a:xfrm>
            <a:off x="467544" y="1916832"/>
            <a:ext cx="8077200" cy="4419600"/>
          </a:xfrm>
        </p:spPr>
        <p:txBody>
          <a:bodyPr/>
          <a:lstStyle/>
          <a:p>
            <a:pPr marL="180975" indent="-180975">
              <a:lnSpc>
                <a:spcPct val="110000"/>
              </a:lnSpc>
              <a:spcBef>
                <a:spcPct val="0"/>
              </a:spcBef>
            </a:pPr>
            <a:r>
              <a:rPr lang="en-US" dirty="0" smtClean="0">
                <a:latin typeface="Arial" pitchFamily="34" charset="0"/>
              </a:rPr>
              <a:t>These developmental domains are key to your child’s transition to school:</a:t>
            </a:r>
          </a:p>
          <a:p>
            <a:pPr marL="180975" indent="-180975">
              <a:lnSpc>
                <a:spcPct val="110000"/>
              </a:lnSpc>
              <a:spcBef>
                <a:spcPct val="0"/>
              </a:spcBef>
            </a:pPr>
            <a:endParaRPr lang="en-US" dirty="0">
              <a:latin typeface="Arial" pitchFamily="34" charset="0"/>
            </a:endParaRPr>
          </a:p>
          <a:p>
            <a:pPr marL="635000" lvl="1" indent="-180975">
              <a:lnSpc>
                <a:spcPct val="110000"/>
              </a:lnSpc>
              <a:spcBef>
                <a:spcPct val="0"/>
              </a:spcBef>
            </a:pPr>
            <a:r>
              <a:rPr lang="en-US" dirty="0" smtClean="0">
                <a:latin typeface="Arial" pitchFamily="34" charset="0"/>
              </a:rPr>
              <a:t>Social Development</a:t>
            </a:r>
          </a:p>
          <a:p>
            <a:pPr marL="635000" lvl="1" indent="-180975">
              <a:lnSpc>
                <a:spcPct val="110000"/>
              </a:lnSpc>
              <a:spcBef>
                <a:spcPct val="0"/>
              </a:spcBef>
            </a:pPr>
            <a:r>
              <a:rPr lang="en-US" dirty="0" smtClean="0">
                <a:latin typeface="Arial" pitchFamily="34" charset="0"/>
              </a:rPr>
              <a:t>Emotional Development</a:t>
            </a:r>
          </a:p>
          <a:p>
            <a:pPr marL="635000" lvl="1" indent="-180975">
              <a:lnSpc>
                <a:spcPct val="110000"/>
              </a:lnSpc>
              <a:spcBef>
                <a:spcPct val="0"/>
              </a:spcBef>
            </a:pPr>
            <a:r>
              <a:rPr lang="en-US" dirty="0" smtClean="0">
                <a:latin typeface="Arial" pitchFamily="34" charset="0"/>
              </a:rPr>
              <a:t>Motor Development </a:t>
            </a:r>
          </a:p>
          <a:p>
            <a:pPr marL="635000" lvl="1" indent="-180975">
              <a:lnSpc>
                <a:spcPct val="110000"/>
              </a:lnSpc>
              <a:spcBef>
                <a:spcPct val="0"/>
              </a:spcBef>
            </a:pPr>
            <a:r>
              <a:rPr lang="en-US" dirty="0" smtClean="0">
                <a:latin typeface="Arial" pitchFamily="34" charset="0"/>
              </a:rPr>
              <a:t>Language/Intellectual Development</a:t>
            </a:r>
          </a:p>
          <a:p>
            <a:pPr lvl="1">
              <a:defRPr/>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slide8"/>
          <p:cNvPicPr>
            <a:picLocks noChangeAspect="1" noChangeArrowheads="1"/>
          </p:cNvPicPr>
          <p:nvPr/>
        </p:nvPicPr>
        <p:blipFill>
          <a:blip r:embed="rId3" cstate="print"/>
          <a:srcRect/>
          <a:stretch>
            <a:fillRect/>
          </a:stretch>
        </p:blipFill>
        <p:spPr bwMode="auto">
          <a:xfrm>
            <a:off x="0" y="3713163"/>
            <a:ext cx="9144000" cy="3144837"/>
          </a:xfrm>
          <a:prstGeom prst="rect">
            <a:avLst/>
          </a:prstGeom>
          <a:noFill/>
          <a:ln w="9525">
            <a:noFill/>
            <a:miter lim="800000"/>
            <a:headEnd/>
            <a:tailEnd/>
          </a:ln>
        </p:spPr>
      </p:pic>
      <p:sp>
        <p:nvSpPr>
          <p:cNvPr id="7171" name="Text Box 6"/>
          <p:cNvSpPr txBox="1">
            <a:spLocks noChangeArrowheads="1"/>
          </p:cNvSpPr>
          <p:nvPr/>
        </p:nvSpPr>
        <p:spPr bwMode="auto">
          <a:xfrm>
            <a:off x="827088" y="549275"/>
            <a:ext cx="7416800" cy="5399088"/>
          </a:xfrm>
          <a:prstGeom prst="rect">
            <a:avLst/>
          </a:prstGeom>
          <a:noFill/>
          <a:ln w="9525">
            <a:noFill/>
            <a:miter lim="800000"/>
            <a:headEnd/>
            <a:tailEnd/>
          </a:ln>
        </p:spPr>
        <p:txBody>
          <a:bodyPr/>
          <a:lstStyle/>
          <a:p>
            <a:pPr marL="180975" indent="-180975" defTabSz="179388">
              <a:lnSpc>
                <a:spcPct val="110000"/>
              </a:lnSpc>
              <a:spcBef>
                <a:spcPct val="0"/>
              </a:spcBef>
            </a:pPr>
            <a:r>
              <a:rPr lang="en-US" sz="4400" dirty="0">
                <a:solidFill>
                  <a:srgbClr val="002060"/>
                </a:solidFill>
                <a:latin typeface="+mj-lt"/>
                <a:ea typeface="Arial" charset="0"/>
                <a:cs typeface="Helvetica" charset="0"/>
              </a:rPr>
              <a:t>Social Development</a:t>
            </a:r>
          </a:p>
          <a:p>
            <a:pPr marL="180975" indent="-180975" defTabSz="179388">
              <a:lnSpc>
                <a:spcPct val="110000"/>
              </a:lnSpc>
              <a:spcBef>
                <a:spcPct val="0"/>
              </a:spcBef>
            </a:pPr>
            <a:endParaRPr lang="en-US" sz="3000" b="0" dirty="0">
              <a:latin typeface="Arial" pitchFamily="34" charset="0"/>
            </a:endParaRPr>
          </a:p>
          <a:p>
            <a:pPr marL="180975" indent="-180975" defTabSz="179388">
              <a:lnSpc>
                <a:spcPct val="110000"/>
              </a:lnSpc>
              <a:spcBef>
                <a:spcPct val="0"/>
              </a:spcBef>
              <a:buFontTx/>
              <a:buChar char="•"/>
            </a:pPr>
            <a:r>
              <a:rPr lang="en-US" sz="2800" b="0" dirty="0">
                <a:latin typeface="Arial" pitchFamily="34" charset="0"/>
              </a:rPr>
              <a:t>Play simple games with your child.</a:t>
            </a:r>
          </a:p>
          <a:p>
            <a:pPr marL="180975" indent="-180975" defTabSz="179388">
              <a:lnSpc>
                <a:spcPct val="110000"/>
              </a:lnSpc>
              <a:spcBef>
                <a:spcPct val="0"/>
              </a:spcBef>
              <a:buFontTx/>
              <a:buChar char="•"/>
            </a:pPr>
            <a:r>
              <a:rPr lang="en-US" sz="2800" b="0" dirty="0">
                <a:latin typeface="Arial" pitchFamily="34" charset="0"/>
              </a:rPr>
              <a:t>Talk about how it feels to share and take turns.</a:t>
            </a:r>
          </a:p>
          <a:p>
            <a:pPr marL="180975" indent="-180975" defTabSz="179388">
              <a:lnSpc>
                <a:spcPct val="110000"/>
              </a:lnSpc>
              <a:spcBef>
                <a:spcPct val="0"/>
              </a:spcBef>
              <a:buFontTx/>
              <a:buChar char="•"/>
            </a:pPr>
            <a:r>
              <a:rPr lang="en-US" b="0" dirty="0">
                <a:latin typeface="Arial" pitchFamily="34" charset="0"/>
              </a:rPr>
              <a:t>Help your child wait to have a turn playing </a:t>
            </a:r>
            <a:br>
              <a:rPr lang="en-US" b="0" dirty="0">
                <a:latin typeface="Arial" pitchFamily="34" charset="0"/>
              </a:rPr>
            </a:br>
            <a:r>
              <a:rPr lang="en-US" b="0" dirty="0">
                <a:latin typeface="Arial" pitchFamily="34" charset="0"/>
              </a:rPr>
              <a:t>with a toy.</a:t>
            </a:r>
          </a:p>
          <a:p>
            <a:pPr marL="180975" indent="-180975" defTabSz="179388">
              <a:buFontTx/>
              <a:buChar char="•"/>
            </a:pPr>
            <a:r>
              <a:rPr lang="en-US" b="0" dirty="0">
                <a:latin typeface="Arial" pitchFamily="34" charset="0"/>
              </a:rPr>
              <a:t>Encourage your child to do things independently (e.g., getting dressed, </a:t>
            </a:r>
            <a:br>
              <a:rPr lang="en-US" b="0" dirty="0">
                <a:latin typeface="Arial" pitchFamily="34" charset="0"/>
              </a:rPr>
            </a:br>
            <a:r>
              <a:rPr lang="en-US" b="0" dirty="0">
                <a:latin typeface="Arial" pitchFamily="34" charset="0"/>
              </a:rPr>
              <a:t>brushing teeth).</a:t>
            </a:r>
          </a:p>
          <a:p>
            <a:pPr marL="180975" indent="-180975" defTabSz="179388"/>
            <a:endParaRPr lang="en-US" b="0" dirty="0">
              <a:latin typeface="Arial" pitchFamily="34" charset="0"/>
            </a:endParaRPr>
          </a:p>
          <a:p>
            <a:pPr marL="180975" indent="-180975" defTabSz="179388">
              <a:lnSpc>
                <a:spcPct val="110000"/>
              </a:lnSpc>
              <a:spcBef>
                <a:spcPct val="0"/>
              </a:spcBef>
              <a:buFontTx/>
              <a:buChar char="•"/>
            </a:pPr>
            <a:endParaRPr lang="en-US" b="0" dirty="0">
              <a:latin typeface="Arial" pitchFamily="34" charset="0"/>
            </a:endParaRPr>
          </a:p>
          <a:p>
            <a:pPr marL="180975" indent="-180975" defTabSz="179388">
              <a:lnSpc>
                <a:spcPct val="110000"/>
              </a:lnSpc>
              <a:spcBef>
                <a:spcPct val="0"/>
              </a:spcBef>
              <a:buFontTx/>
              <a:buChar char="•"/>
            </a:pPr>
            <a:endParaRPr lang="en-US" sz="2800" b="0" dirty="0">
              <a:latin typeface="Arial" pitchFamily="34" charset="0"/>
            </a:endParaRPr>
          </a:p>
          <a:p>
            <a:pPr marL="180975" indent="-180975" defTabSz="179388">
              <a:buFontTx/>
              <a:buChar char="•"/>
            </a:pPr>
            <a:endParaRPr lang="en-US" sz="2800" b="0" dirty="0">
              <a:latin typeface="Arial" pitchFamily="34" charset="0"/>
            </a:endParaRPr>
          </a:p>
          <a:p>
            <a:pPr marL="180975" indent="-180975" defTabSz="179388">
              <a:lnSpc>
                <a:spcPct val="80000"/>
              </a:lnSpc>
            </a:pPr>
            <a:endParaRPr lang="en-US" sz="2400" b="0" dirty="0">
              <a:latin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bwMode="auto">
          <a:xfrm>
            <a:off x="323529" y="690563"/>
            <a:ext cx="7417122" cy="53990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0975" indent="-180975" algn="ctr" eaLnBrk="1" hangingPunct="1">
              <a:lnSpc>
                <a:spcPct val="80000"/>
              </a:lnSpc>
              <a:buFontTx/>
              <a:buNone/>
              <a:defRPr/>
            </a:pPr>
            <a:r>
              <a:rPr lang="en-US" sz="4400" b="1" dirty="0">
                <a:solidFill>
                  <a:srgbClr val="002060"/>
                </a:solidFill>
                <a:latin typeface="+mj-lt"/>
                <a:cs typeface="Helvetica" charset="0"/>
              </a:rPr>
              <a:t>Emotional Development</a:t>
            </a:r>
          </a:p>
          <a:p>
            <a:pPr marL="180975" indent="-180975" eaLnBrk="1" hangingPunct="1">
              <a:lnSpc>
                <a:spcPct val="80000"/>
              </a:lnSpc>
              <a:buFontTx/>
              <a:buNone/>
              <a:defRPr/>
            </a:pPr>
            <a:endParaRPr lang="en-US" sz="3000" dirty="0" smtClean="0">
              <a:solidFill>
                <a:srgbClr val="0069AA"/>
              </a:solidFill>
              <a:latin typeface="Arial" pitchFamily="34" charset="0"/>
              <a:ea typeface="ヒラギノ角ゴ Pro W3" charset="-128"/>
            </a:endParaRPr>
          </a:p>
          <a:p>
            <a:pPr marL="180975" indent="-180975" eaLnBrk="1" hangingPunct="1">
              <a:lnSpc>
                <a:spcPct val="80000"/>
              </a:lnSpc>
              <a:defRPr/>
            </a:pPr>
            <a:r>
              <a:rPr lang="en-US" sz="2600" dirty="0" smtClean="0">
                <a:latin typeface="Arial" pitchFamily="34" charset="0"/>
                <a:ea typeface="ヒラギノ角ゴ Pro W3" charset="-128"/>
              </a:rPr>
              <a:t>Help your child develop ways to work out a solution to a problem.</a:t>
            </a:r>
          </a:p>
          <a:p>
            <a:pPr marL="0" indent="0" eaLnBrk="1" hangingPunct="1">
              <a:lnSpc>
                <a:spcPct val="80000"/>
              </a:lnSpc>
              <a:buFontTx/>
              <a:buNone/>
              <a:defRPr/>
            </a:pPr>
            <a:endParaRPr lang="en-US" sz="2600" dirty="0" smtClean="0">
              <a:latin typeface="Arial" pitchFamily="34" charset="0"/>
              <a:ea typeface="ヒラギノ角ゴ Pro W3" charset="-128"/>
            </a:endParaRPr>
          </a:p>
          <a:p>
            <a:pPr marL="180975" indent="-180975" eaLnBrk="1" hangingPunct="1">
              <a:lnSpc>
                <a:spcPct val="80000"/>
              </a:lnSpc>
              <a:defRPr/>
            </a:pPr>
            <a:r>
              <a:rPr lang="en-US" sz="2600" dirty="0" smtClean="0">
                <a:latin typeface="Arial" pitchFamily="34" charset="0"/>
                <a:ea typeface="ヒラギノ角ゴ Pro W3" charset="-128"/>
              </a:rPr>
              <a:t>Talk to your child about feelings (e.g., happiness, sadness, anger) so he or she can make good choices about how to act when he or she has these feelings.</a:t>
            </a:r>
          </a:p>
        </p:txBody>
      </p:sp>
      <p:pic>
        <p:nvPicPr>
          <p:cNvPr id="9219" name="Picture 3" descr="C:\Users\sandra.nickerson\AppData\Local\Microsoft\Windows\Temporary Internet Files\Content.IE5\Z4020DN8\MP900442427[1].jpg"/>
          <p:cNvPicPr>
            <a:picLocks noChangeAspect="1" noChangeArrowheads="1"/>
          </p:cNvPicPr>
          <p:nvPr/>
        </p:nvPicPr>
        <p:blipFill>
          <a:blip r:embed="rId3" cstate="print"/>
          <a:srcRect/>
          <a:stretch>
            <a:fillRect/>
          </a:stretch>
        </p:blipFill>
        <p:spPr bwMode="auto">
          <a:xfrm>
            <a:off x="4500563" y="4365625"/>
            <a:ext cx="4038600" cy="223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bwMode="auto">
          <a:xfrm>
            <a:off x="323529" y="690563"/>
            <a:ext cx="7417122" cy="53990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0975" indent="-180975" algn="ctr" eaLnBrk="1" hangingPunct="1">
              <a:lnSpc>
                <a:spcPct val="80000"/>
              </a:lnSpc>
              <a:buFontTx/>
              <a:buNone/>
              <a:defRPr/>
            </a:pPr>
            <a:r>
              <a:rPr lang="en-US" sz="4400" b="1" dirty="0">
                <a:solidFill>
                  <a:srgbClr val="002060"/>
                </a:solidFill>
                <a:latin typeface="+mj-lt"/>
                <a:cs typeface="Helvetica" charset="0"/>
              </a:rPr>
              <a:t>Emotional Development</a:t>
            </a:r>
          </a:p>
          <a:p>
            <a:pPr marL="180975" indent="-180975" eaLnBrk="1" hangingPunct="1">
              <a:lnSpc>
                <a:spcPct val="80000"/>
              </a:lnSpc>
              <a:buFontTx/>
              <a:buNone/>
              <a:defRPr/>
            </a:pPr>
            <a:endParaRPr lang="en-US" sz="4400" b="1" dirty="0">
              <a:solidFill>
                <a:srgbClr val="002060"/>
              </a:solidFill>
              <a:latin typeface="+mj-lt"/>
              <a:cs typeface="Helvetica" charset="0"/>
            </a:endParaRPr>
          </a:p>
          <a:p>
            <a:pPr marL="180975" indent="-180975" eaLnBrk="1" hangingPunct="1">
              <a:lnSpc>
                <a:spcPct val="80000"/>
              </a:lnSpc>
              <a:defRPr/>
            </a:pPr>
            <a:r>
              <a:rPr lang="en-US" sz="2400" dirty="0">
                <a:latin typeface="Arial" pitchFamily="34" charset="0"/>
              </a:rPr>
              <a:t>Help your child feel more secure by having regular routines such as bedtime, mealtimes, </a:t>
            </a:r>
            <a:r>
              <a:rPr lang="en-US" sz="2400" dirty="0" smtClean="0">
                <a:latin typeface="Arial" pitchFamily="34" charset="0"/>
              </a:rPr>
              <a:t>etc.</a:t>
            </a:r>
            <a:endParaRPr lang="en-US" sz="2400" dirty="0">
              <a:latin typeface="Arial" pitchFamily="34" charset="0"/>
            </a:endParaRPr>
          </a:p>
          <a:p>
            <a:pPr marL="180975" indent="-180975" eaLnBrk="1" hangingPunct="1">
              <a:lnSpc>
                <a:spcPct val="80000"/>
              </a:lnSpc>
              <a:defRPr/>
            </a:pPr>
            <a:endParaRPr lang="en-US" sz="2400" dirty="0">
              <a:latin typeface="Arial" pitchFamily="34" charset="0"/>
            </a:endParaRPr>
          </a:p>
          <a:p>
            <a:pPr marL="180975" indent="-180975" eaLnBrk="1" hangingPunct="1">
              <a:lnSpc>
                <a:spcPct val="80000"/>
              </a:lnSpc>
              <a:defRPr/>
            </a:pPr>
            <a:r>
              <a:rPr lang="en-US" sz="2400" dirty="0">
                <a:latin typeface="Arial" pitchFamily="34" charset="0"/>
              </a:rPr>
              <a:t>Encourage your child to take responsibility by assigning simple chores (put away toys), etc.</a:t>
            </a:r>
          </a:p>
          <a:p>
            <a:pPr marL="180975" indent="-180975" eaLnBrk="1" hangingPunct="1">
              <a:lnSpc>
                <a:spcPct val="80000"/>
              </a:lnSpc>
              <a:defRPr/>
            </a:pPr>
            <a:endParaRPr lang="en-US" sz="2400" dirty="0">
              <a:latin typeface="Arial" pitchFamily="34" charset="0"/>
            </a:endParaRPr>
          </a:p>
          <a:p>
            <a:pPr marL="180975" indent="-180975" eaLnBrk="1" hangingPunct="1">
              <a:lnSpc>
                <a:spcPct val="80000"/>
              </a:lnSpc>
              <a:defRPr/>
            </a:pPr>
            <a:r>
              <a:rPr lang="en-US" sz="2400" dirty="0">
                <a:latin typeface="Arial" pitchFamily="34" charset="0"/>
              </a:rPr>
              <a:t>Encourage your child to try new activities.</a:t>
            </a:r>
          </a:p>
        </p:txBody>
      </p:sp>
      <p:pic>
        <p:nvPicPr>
          <p:cNvPr id="9219" name="Picture 3" descr="C:\Users\sandra.nickerson\AppData\Local\Microsoft\Windows\Temporary Internet Files\Content.IE5\Z4020DN8\MP900442427[1].jpg"/>
          <p:cNvPicPr>
            <a:picLocks noChangeAspect="1" noChangeArrowheads="1"/>
          </p:cNvPicPr>
          <p:nvPr/>
        </p:nvPicPr>
        <p:blipFill>
          <a:blip r:embed="rId3" cstate="print"/>
          <a:srcRect/>
          <a:stretch>
            <a:fillRect/>
          </a:stretch>
        </p:blipFill>
        <p:spPr bwMode="auto">
          <a:xfrm>
            <a:off x="4500563" y="4365625"/>
            <a:ext cx="4038600" cy="2232025"/>
          </a:xfrm>
          <a:prstGeom prst="rect">
            <a:avLst/>
          </a:prstGeom>
          <a:noFill/>
          <a:ln w="9525">
            <a:noFill/>
            <a:miter lim="800000"/>
            <a:headEnd/>
            <a:tailEnd/>
          </a:ln>
        </p:spPr>
      </p:pic>
    </p:spTree>
    <p:extLst>
      <p:ext uri="{BB962C8B-B14F-4D97-AF65-F5344CB8AC3E}">
        <p14:creationId xmlns:p14="http://schemas.microsoft.com/office/powerpoint/2010/main" val="4184255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slide10"/>
          <p:cNvPicPr>
            <a:picLocks noChangeAspect="1" noChangeArrowheads="1"/>
          </p:cNvPicPr>
          <p:nvPr/>
        </p:nvPicPr>
        <p:blipFill>
          <a:blip r:embed="rId3"/>
          <a:srcRect/>
          <a:stretch>
            <a:fillRect/>
          </a:stretch>
        </p:blipFill>
        <p:spPr bwMode="auto">
          <a:xfrm>
            <a:off x="0" y="4627563"/>
            <a:ext cx="9144000" cy="2230437"/>
          </a:xfrm>
          <a:prstGeom prst="rect">
            <a:avLst/>
          </a:prstGeom>
          <a:noFill/>
          <a:ln w="9525">
            <a:noFill/>
            <a:miter lim="800000"/>
            <a:headEnd/>
            <a:tailEnd/>
          </a:ln>
        </p:spPr>
      </p:pic>
      <p:sp>
        <p:nvSpPr>
          <p:cNvPr id="10243" name="Text Box 7"/>
          <p:cNvSpPr txBox="1">
            <a:spLocks noChangeArrowheads="1"/>
          </p:cNvSpPr>
          <p:nvPr/>
        </p:nvSpPr>
        <p:spPr bwMode="auto">
          <a:xfrm>
            <a:off x="806112" y="548679"/>
            <a:ext cx="7416800" cy="5399087"/>
          </a:xfrm>
          <a:prstGeom prst="rect">
            <a:avLst/>
          </a:prstGeom>
          <a:noFill/>
          <a:ln w="9525" algn="ctr">
            <a:noFill/>
            <a:miter lim="800000"/>
            <a:headEnd/>
            <a:tailEnd/>
          </a:ln>
        </p:spPr>
        <p:txBody>
          <a:bodyPr/>
          <a:lstStyle/>
          <a:p>
            <a:pPr marL="180975" indent="-180975">
              <a:lnSpc>
                <a:spcPct val="110000"/>
              </a:lnSpc>
            </a:pPr>
            <a:r>
              <a:rPr lang="en-US" sz="4400" dirty="0">
                <a:solidFill>
                  <a:srgbClr val="002060"/>
                </a:solidFill>
                <a:latin typeface="+mj-lt"/>
                <a:ea typeface="Arial" charset="0"/>
                <a:cs typeface="Helvetica" charset="0"/>
              </a:rPr>
              <a:t>Language &amp; Intellectual Development </a:t>
            </a:r>
          </a:p>
          <a:p>
            <a:pPr marL="180975" indent="-180975">
              <a:lnSpc>
                <a:spcPct val="110000"/>
              </a:lnSpc>
            </a:pPr>
            <a:endParaRPr lang="en-US" sz="3000" dirty="0">
              <a:solidFill>
                <a:schemeClr val="tx2"/>
              </a:solidFill>
              <a:latin typeface="Myriad Pro" pitchFamily="34" charset="0"/>
            </a:endParaRPr>
          </a:p>
          <a:p>
            <a:pPr marL="180975" indent="-180975">
              <a:lnSpc>
                <a:spcPct val="110000"/>
              </a:lnSpc>
              <a:buFontTx/>
              <a:buChar char="•"/>
            </a:pPr>
            <a:r>
              <a:rPr lang="en-US" sz="3000" b="0" dirty="0">
                <a:solidFill>
                  <a:schemeClr val="tx2"/>
                </a:solidFill>
                <a:latin typeface="Myriad Pro" pitchFamily="34" charset="0"/>
              </a:rPr>
              <a:t>Having conversations/oral language</a:t>
            </a:r>
          </a:p>
          <a:p>
            <a:pPr marL="180975" indent="-180975">
              <a:lnSpc>
                <a:spcPct val="110000"/>
              </a:lnSpc>
              <a:buFontTx/>
              <a:buChar char="•"/>
            </a:pPr>
            <a:r>
              <a:rPr lang="en-US" sz="3000" b="0" dirty="0">
                <a:solidFill>
                  <a:schemeClr val="tx2"/>
                </a:solidFill>
                <a:latin typeface="Myriad Pro" pitchFamily="34" charset="0"/>
              </a:rPr>
              <a:t>Being familiar with rhymes and songs </a:t>
            </a:r>
          </a:p>
          <a:p>
            <a:pPr marL="180975" indent="-180975">
              <a:lnSpc>
                <a:spcPct val="110000"/>
              </a:lnSpc>
              <a:buFontTx/>
              <a:buChar char="•"/>
            </a:pPr>
            <a:r>
              <a:rPr lang="en-US" sz="3000" b="0" dirty="0">
                <a:solidFill>
                  <a:schemeClr val="tx2"/>
                </a:solidFill>
                <a:latin typeface="Myriad Pro" pitchFamily="34" charset="0"/>
              </a:rPr>
              <a:t>Knowing about books</a:t>
            </a:r>
          </a:p>
          <a:p>
            <a:pPr marL="180975" indent="-180975">
              <a:lnSpc>
                <a:spcPct val="110000"/>
              </a:lnSpc>
              <a:buFontTx/>
              <a:buChar char="•"/>
            </a:pPr>
            <a:r>
              <a:rPr lang="en-US" sz="3000" b="0" dirty="0">
                <a:solidFill>
                  <a:schemeClr val="tx2"/>
                </a:solidFill>
                <a:latin typeface="Myriad Pro" pitchFamily="34" charset="0"/>
              </a:rPr>
              <a:t>Awareness of numbers and letters</a:t>
            </a:r>
          </a:p>
          <a:p>
            <a:pPr marL="180975" indent="-180975">
              <a:lnSpc>
                <a:spcPct val="110000"/>
              </a:lnSpc>
              <a:buFontTx/>
              <a:buChar char="•"/>
            </a:pPr>
            <a:endParaRPr lang="en-US" sz="3000" dirty="0">
              <a:solidFill>
                <a:schemeClr val="tx2"/>
              </a:solidFill>
              <a:latin typeface="Myriad Pro" pitchFamily="34" charset="0"/>
            </a:endParaRPr>
          </a:p>
        </p:txBody>
      </p:sp>
    </p:spTree>
    <p:extLst>
      <p:ext uri="{BB962C8B-B14F-4D97-AF65-F5344CB8AC3E}">
        <p14:creationId xmlns:p14="http://schemas.microsoft.com/office/powerpoint/2010/main" val="202181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sz="2600" b="1" i="0" u="none" strike="noStrike" cap="none" normalizeH="0" baseline="0" smtClean="0">
            <a:ln>
              <a:noFill/>
            </a:ln>
            <a:solidFill>
              <a:schemeClr val="tx1"/>
            </a:solidFill>
            <a:effectLst/>
            <a:latin typeface="Myriad Pro Cond" pitchFamily="34" charset="0"/>
            <a:ea typeface="ヒラギノ角ゴ Pro W3" pitchFamily="48"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sz="2600" b="1" i="0" u="none" strike="noStrike" cap="none" normalizeH="0" baseline="0" smtClean="0">
            <a:ln>
              <a:noFill/>
            </a:ln>
            <a:solidFill>
              <a:schemeClr val="tx1"/>
            </a:solidFill>
            <a:effectLst/>
            <a:latin typeface="Myriad Pro Cond" pitchFamily="34" charset="0"/>
            <a:ea typeface="ヒラギノ角ゴ Pro W3" pitchFamily="48" charset="-128"/>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arly Intervention Services Feb 2013">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81AF303BA5A104A908BB72CE1C7F0DC" ma:contentTypeVersion="0" ma:contentTypeDescription="Create a new document." ma:contentTypeScope="" ma:versionID="d24962cf1725ab2c15ba44367f6986f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652F02-4A5B-4D66-864F-E8D63B061BDF}"/>
</file>

<file path=customXml/itemProps2.xml><?xml version="1.0" encoding="utf-8"?>
<ds:datastoreItem xmlns:ds="http://schemas.openxmlformats.org/officeDocument/2006/customXml" ds:itemID="{77707B7D-15D2-4875-87DE-B27EA906E906}"/>
</file>

<file path=customXml/itemProps3.xml><?xml version="1.0" encoding="utf-8"?>
<ds:datastoreItem xmlns:ds="http://schemas.openxmlformats.org/officeDocument/2006/customXml" ds:itemID="{AC595D13-C74A-47B7-90DE-BF6E0897E05C}"/>
</file>

<file path=docProps/app.xml><?xml version="1.0" encoding="utf-8"?>
<Properties xmlns="http://schemas.openxmlformats.org/officeDocument/2006/extended-properties" xmlns:vt="http://schemas.openxmlformats.org/officeDocument/2006/docPropsVTypes">
  <Template/>
  <TotalTime>6011</TotalTime>
  <Words>2415</Words>
  <Application>Microsoft Office PowerPoint</Application>
  <PresentationFormat>On-screen Show (4:3)</PresentationFormat>
  <Paragraphs>220</Paragraphs>
  <Slides>28</Slides>
  <Notes>28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Arial Narrow</vt:lpstr>
      <vt:lpstr>Calibri</vt:lpstr>
      <vt:lpstr>Helvetica</vt:lpstr>
      <vt:lpstr>Myriad Pro</vt:lpstr>
      <vt:lpstr>Myriad Pro Cond</vt:lpstr>
      <vt:lpstr>Wingdings</vt:lpstr>
      <vt:lpstr>ヒラギノ角ゴ Pro W3</vt:lpstr>
      <vt:lpstr>Custom Design</vt:lpstr>
      <vt:lpstr>Early Intervention Services Feb 2013</vt:lpstr>
      <vt:lpstr>Kick Off to Kindergarten </vt:lpstr>
      <vt:lpstr>Welcome to Our School</vt:lpstr>
      <vt:lpstr>Calendar of Events</vt:lpstr>
      <vt:lpstr>PowerPoint Presentation</vt:lpstr>
      <vt:lpstr>Developmental Growth of Your Four Year-old</vt:lpstr>
      <vt:lpstr>PowerPoint Presentation</vt:lpstr>
      <vt:lpstr>PowerPoint Presentation</vt:lpstr>
      <vt:lpstr>PowerPoint Presentation</vt:lpstr>
      <vt:lpstr>PowerPoint Presentation</vt:lpstr>
      <vt:lpstr>PowerPoint Presentation</vt:lpstr>
      <vt:lpstr>Reading With Your Child</vt:lpstr>
      <vt:lpstr>PowerPoint Presentation</vt:lpstr>
      <vt:lpstr>PowerPoint Presentation</vt:lpstr>
      <vt:lpstr>PowerPoint Presentation</vt:lpstr>
      <vt:lpstr>PowerPoint Presentation</vt:lpstr>
      <vt:lpstr>PowerPoint Presentation</vt:lpstr>
      <vt:lpstr>What is the EYE-DA?</vt:lpstr>
      <vt:lpstr>EYE-DA FYIs</vt:lpstr>
      <vt:lpstr>What does the EYE-DA assess?  </vt:lpstr>
      <vt:lpstr>EYE-Direct Assessment</vt:lpstr>
      <vt:lpstr>What is the EYE-DA used for?</vt:lpstr>
      <vt:lpstr>EYE-DA Child Report  This report lists each of the developmental areas, along with examples describing each area, and a colour coded box showing the child’s results.</vt:lpstr>
      <vt:lpstr>I have the EYE-DA report, what do I do now?</vt:lpstr>
      <vt:lpstr>PowerPoint Presentation</vt:lpstr>
      <vt:lpstr>PowerPoint Presentation</vt:lpstr>
      <vt:lpstr>Welcome to Kindergarten</vt:lpstr>
      <vt:lpstr>Orientation Day</vt:lpstr>
      <vt:lpstr>Questions?</vt:lpstr>
    </vt:vector>
  </TitlesOfParts>
  <Company>NBDOE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Information System School Requirements Workshop</dc:title>
  <dc:creator>NBDOE</dc:creator>
  <cp:lastModifiedBy>Dobbin, Ashley (ASD-S)</cp:lastModifiedBy>
  <cp:revision>162</cp:revision>
  <cp:lastPrinted>2013-10-09T17:42:35Z</cp:lastPrinted>
  <dcterms:created xsi:type="dcterms:W3CDTF">2010-10-18T18:28:35Z</dcterms:created>
  <dcterms:modified xsi:type="dcterms:W3CDTF">2017-10-18T17:08:45Z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Status">
    <vt:lpwstr>Draft</vt:lpwstr>
  </property>
  <property fmtid="{D5CDD505-2E9C-101B-9397-08002B2CF9AE}" pid="3" name="ContentType">
    <vt:lpwstr>Document</vt:lpwstr>
  </property>
  <property fmtid="{D5CDD505-2E9C-101B-9397-08002B2CF9AE}" pid="4" name="ContentTypeId">
    <vt:lpwstr>0x010100F81AF303BA5A104A908BB72CE1C7F0DC</vt:lpwstr>
  </property>
</Properties>
</file>