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3" r:id="rId3"/>
    <p:sldId id="265" r:id="rId4"/>
    <p:sldId id="270" r:id="rId5"/>
    <p:sldId id="272" r:id="rId6"/>
    <p:sldId id="273" r:id="rId7"/>
    <p:sldId id="271" r:id="rId8"/>
    <p:sldId id="266" r:id="rId9"/>
    <p:sldId id="274" r:id="rId10"/>
    <p:sldId id="267" r:id="rId11"/>
    <p:sldId id="268" r:id="rId12"/>
    <p:sldId id="269" r:id="rId13"/>
    <p:sldId id="275" r:id="rId14"/>
    <p:sldId id="276" r:id="rId15"/>
    <p:sldId id="264" r:id="rId16"/>
    <p:sldId id="257" r:id="rId17"/>
    <p:sldId id="258" r:id="rId18"/>
    <p:sldId id="259" r:id="rId19"/>
    <p:sldId id="260" r:id="rId20"/>
    <p:sldId id="277" r:id="rId21"/>
    <p:sldId id="261" r:id="rId2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0"/>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3" autoAdjust="0"/>
    <p:restoredTop sz="94692" autoAdjust="0"/>
  </p:normalViewPr>
  <p:slideViewPr>
    <p:cSldViewPr>
      <p:cViewPr varScale="1">
        <p:scale>
          <a:sx n="67" d="100"/>
          <a:sy n="67" d="100"/>
        </p:scale>
        <p:origin x="-1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B30EDBD-1C2D-4C1E-B459-B60219FAB484}" type="datetimeFigureOut">
              <a:rPr lang="ko-KR" altLang="en-US" smtClean="0"/>
              <a:pPr/>
              <a:t>2011-05-27</a:t>
            </a:fld>
            <a:endParaRPr lang="ko-KR"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ko-KR"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BEDD84E-25D4-4983-8AA1-2863C96F08D9}" type="slidenum">
              <a:rPr lang="ko-KR" altLang="en-US" smtClean="0"/>
              <a:pPr/>
              <a:t>‹#›</a:t>
            </a:fld>
            <a:endParaRPr lang="ko-KR"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5" name="Date Placeholder 4"/>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BEDD84E-25D4-4983-8AA1-2863C96F08D9}" type="slidenum">
              <a:rPr lang="ko-KR" altLang="en-US" smtClean="0"/>
              <a:pPr/>
              <a:t>‹#›</a:t>
            </a:fld>
            <a:endParaRPr lang="ko-KR" altLang="en-US"/>
          </a:p>
        </p:txBody>
      </p:sp>
      <p:sp>
        <p:nvSpPr>
          <p:cNvPr id="9" name="Content Placeholder 8"/>
          <p:cNvSpPr>
            <a:spLocks noGrp="1"/>
          </p:cNvSpPr>
          <p:nvPr>
            <p:ph sz="quarter" idx="13"/>
          </p:nvPr>
        </p:nvSpPr>
        <p:spPr>
          <a:xfrm>
            <a:off x="1042416" y="2313432"/>
            <a:ext cx="3419856" cy="349300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7" name="Slide Number Placeholder 6"/>
          <p:cNvSpPr>
            <a:spLocks noGrp="1"/>
          </p:cNvSpPr>
          <p:nvPr>
            <p:ph type="sldNum" sz="quarter" idx="12"/>
          </p:nvPr>
        </p:nvSpPr>
        <p:spPr/>
        <p:txBody>
          <a:bodyPr/>
          <a:lstStyle/>
          <a:p>
            <a:fld id="{4BEDD84E-25D4-4983-8AA1-2863C96F08D9}" type="slidenum">
              <a:rPr lang="ko-KR" altLang="en-US" smtClean="0"/>
              <a:pPr/>
              <a:t>‹#›</a:t>
            </a:fld>
            <a:endParaRPr lang="ko-KR"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ko-KR"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ko-KR" altLang="en-US" smtClean="0"/>
              <a:t>마스터 제목 스타일 편집</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ko-KR" altLang="en-US" smtClean="0"/>
              <a:t>마스터 제목 스타일 편집</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FB30EDBD-1C2D-4C1E-B459-B60219FAB484}" type="datetimeFigureOut">
              <a:rPr lang="ko-KR" altLang="en-US" smtClean="0"/>
              <a:pPr/>
              <a:t>2011-05-27</a:t>
            </a:fld>
            <a:endParaRPr lang="ko-KR"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ko-KR" altLang="en-US"/>
          </a:p>
        </p:txBody>
      </p:sp>
      <p:sp>
        <p:nvSpPr>
          <p:cNvPr id="7" name="Slide Number Placeholder 6"/>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B30EDBD-1C2D-4C1E-B459-B60219FAB484}" type="datetimeFigureOut">
              <a:rPr lang="ko-KR" altLang="en-US" smtClean="0"/>
              <a:pPr/>
              <a:t>2011-05-27</a:t>
            </a:fld>
            <a:endParaRPr lang="ko-KR"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ko-KR"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BEDD84E-25D4-4983-8AA1-2863C96F08D9}"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defTabSz="914400" rtl="0" eaLnBrk="1" latinLnBrk="1" hangingPunct="1">
        <a:spcBef>
          <a:spcPct val="0"/>
        </a:spcBef>
        <a:buNone/>
        <a:defRPr sz="40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274320" algn="l" defTabSz="914400" rtl="0" eaLnBrk="1" latinLnBrk="1"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1"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1"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1"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1"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1"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ology4kids.com/files/plants_main.html" TargetMode="External"/><Relationship Id="rId2" Type="http://schemas.openxmlformats.org/officeDocument/2006/relationships/hyperlink" Target="http://www.sciencekids.co.nz/plants.html" TargetMode="External"/><Relationship Id="rId1" Type="http://schemas.openxmlformats.org/officeDocument/2006/relationships/slideLayout" Target="../slideLayouts/slideLayout4.xml"/><Relationship Id="rId6" Type="http://schemas.openxmlformats.org/officeDocument/2006/relationships/image" Target="../media/image26.gif"/><Relationship Id="rId5" Type="http://schemas.openxmlformats.org/officeDocument/2006/relationships/hyperlink" Target="http://urbanext.illinois.edu/gpe/gpe.html" TargetMode="External"/><Relationship Id="rId4" Type="http://schemas.openxmlformats.org/officeDocument/2006/relationships/hyperlink" Target="http://www.neok12.com/Plants.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p:cNvSpPr>
            <a:spLocks noChangeArrowheads="1" noChangeShapeType="1" noTextEdit="1"/>
          </p:cNvSpPr>
          <p:nvPr/>
        </p:nvSpPr>
        <p:spPr bwMode="auto">
          <a:xfrm>
            <a:off x="107504" y="116632"/>
            <a:ext cx="4320480" cy="1584176"/>
          </a:xfrm>
          <a:prstGeom prst="rect">
            <a:avLst/>
          </a:prstGeom>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pic>
        <p:nvPicPr>
          <p:cNvPr id="1033" name="Picture 9" descr="C:\Users\1joon2\AppData\Local\Microsoft\Windows\Temporary Internet Files\Content.IE5\BB1I3EUG\MP90043313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9636" y="3140968"/>
            <a:ext cx="3664771"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1joon2\AppData\Local\Microsoft\Windows\Temporary Internet Files\Content.IE5\D5MTXVQU\MP90043306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0693" y="-27384"/>
            <a:ext cx="3672409"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C:\Users\1joon2\AppData\Local\Microsoft\Windows\Temporary Internet Files\Content.IE5\BB1I3EUG\MC90041789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11" y="1700808"/>
            <a:ext cx="4464496" cy="515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51428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11560" y="1534144"/>
            <a:ext cx="7992888" cy="4703168"/>
          </a:xfrm>
        </p:spPr>
        <p:txBody>
          <a:bodyPr>
            <a:noAutofit/>
          </a:bodyPr>
          <a:lstStyle/>
          <a:p>
            <a:r>
              <a:rPr lang="en-CA" altLang="ko-KR" sz="1600" dirty="0" smtClean="0"/>
              <a:t>The </a:t>
            </a:r>
            <a:r>
              <a:rPr lang="en-CA" altLang="ko-KR" sz="1600" dirty="0"/>
              <a:t>life of a plant begins as a </a:t>
            </a:r>
            <a:r>
              <a:rPr lang="en-CA" altLang="ko-KR" sz="1600" b="1" dirty="0"/>
              <a:t>seed</a:t>
            </a:r>
            <a:r>
              <a:rPr lang="en-CA" altLang="ko-KR" sz="1600" dirty="0"/>
              <a:t>. Within the seed is the embryo, endosperm and the seed coat. The </a:t>
            </a:r>
            <a:r>
              <a:rPr lang="en-CA" altLang="ko-KR" sz="1600" b="1" dirty="0"/>
              <a:t>embryo</a:t>
            </a:r>
            <a:r>
              <a:rPr lang="en-CA" altLang="ko-KR" sz="1600" dirty="0"/>
              <a:t> is the </a:t>
            </a:r>
            <a:r>
              <a:rPr lang="en-CA" altLang="ko-KR" sz="1600" dirty="0" err="1"/>
              <a:t>developping</a:t>
            </a:r>
            <a:r>
              <a:rPr lang="en-CA" altLang="ko-KR" sz="1600" dirty="0"/>
              <a:t> plant, this is what will eventually become the fully mature plant. The </a:t>
            </a:r>
            <a:r>
              <a:rPr lang="en-CA" altLang="ko-KR" sz="1600" b="1" dirty="0"/>
              <a:t>endosperm </a:t>
            </a:r>
            <a:r>
              <a:rPr lang="en-CA" altLang="ko-KR" sz="1600" dirty="0"/>
              <a:t>is the nutrient-rich tissue which provides </a:t>
            </a:r>
            <a:r>
              <a:rPr lang="en-CA" altLang="ko-KR" sz="1600" dirty="0" err="1"/>
              <a:t>nourrishement</a:t>
            </a:r>
            <a:r>
              <a:rPr lang="en-CA" altLang="ko-KR" sz="1600" dirty="0"/>
              <a:t> (food) for the </a:t>
            </a:r>
            <a:r>
              <a:rPr lang="en-CA" altLang="ko-KR" sz="1600" dirty="0" err="1"/>
              <a:t>developping</a:t>
            </a:r>
            <a:r>
              <a:rPr lang="en-CA" altLang="ko-KR" sz="1600" dirty="0"/>
              <a:t> embryo. Thirdly the </a:t>
            </a:r>
            <a:r>
              <a:rPr lang="en-CA" altLang="ko-KR" sz="1600" b="1" dirty="0"/>
              <a:t>seed coat </a:t>
            </a:r>
            <a:r>
              <a:rPr lang="en-CA" altLang="ko-KR" sz="1600" dirty="0"/>
              <a:t>is the tough outer covering of the seed, the seed coat encloses and protects the embryo and endosperm. </a:t>
            </a:r>
            <a:endParaRPr lang="ko-KR" altLang="ko-KR" sz="1600" dirty="0"/>
          </a:p>
          <a:p>
            <a:pPr marL="68580" indent="0">
              <a:buNone/>
            </a:pPr>
            <a:endParaRPr lang="en-CA" altLang="ko-KR" sz="1600" dirty="0"/>
          </a:p>
          <a:p>
            <a:r>
              <a:rPr lang="en-CA" altLang="ko-KR" sz="1600" dirty="0" smtClean="0"/>
              <a:t>When </a:t>
            </a:r>
            <a:r>
              <a:rPr lang="en-CA" altLang="ko-KR" sz="1600" dirty="0"/>
              <a:t>the conditions are right (enough warmth, daylight, and water) </a:t>
            </a:r>
            <a:r>
              <a:rPr lang="en-CA" altLang="ko-KR" sz="1600" b="1" dirty="0"/>
              <a:t>germination </a:t>
            </a:r>
            <a:r>
              <a:rPr lang="en-CA" altLang="ko-KR" sz="1600" dirty="0"/>
              <a:t>begins. That is the embryo will begin to grow. (Up until this point it was dormant/ asleep). A root will grow out of the protective seed coat and search for water in the soil or environment. Then seed leaves push up from the soil which contain </a:t>
            </a:r>
            <a:r>
              <a:rPr lang="en-CA" altLang="ko-KR" sz="1600" dirty="0" err="1"/>
              <a:t>nurtients</a:t>
            </a:r>
            <a:r>
              <a:rPr lang="en-CA" altLang="ko-KR" sz="1600" dirty="0"/>
              <a:t> from the endosperm. Afterwards real leaves develop and begin to harness energy from the sun. As well, nutrients and water from the soil are absorbed by the roots and the plant develops until maturation (a fully grown plant).</a:t>
            </a:r>
            <a:endParaRPr lang="ko-KR" altLang="ko-KR" sz="1600" dirty="0"/>
          </a:p>
          <a:p>
            <a:endParaRPr lang="en-CA" altLang="ko-KR" sz="1600" dirty="0" smtClean="0"/>
          </a:p>
          <a:p>
            <a:r>
              <a:rPr lang="en-CA" altLang="ko-KR" sz="1600" dirty="0" smtClean="0"/>
              <a:t>The </a:t>
            </a:r>
            <a:r>
              <a:rPr lang="en-CA" altLang="ko-KR" sz="1600" dirty="0"/>
              <a:t>fully mature plant will begin releasing seeds and the cycle begins again.</a:t>
            </a:r>
            <a:endParaRPr lang="ko-KR" altLang="ko-KR" sz="1600" dirty="0"/>
          </a:p>
          <a:p>
            <a:pPr marL="68580" indent="0">
              <a:buNone/>
            </a:pPr>
            <a:endParaRPr lang="ko-KR" altLang="ko-KR" sz="1600" dirty="0"/>
          </a:p>
        </p:txBody>
      </p:sp>
      <p:sp>
        <p:nvSpPr>
          <p:cNvPr id="4" name="직사각형 3"/>
          <p:cNvSpPr/>
          <p:nvPr/>
        </p:nvSpPr>
        <p:spPr>
          <a:xfrm>
            <a:off x="827584" y="764703"/>
            <a:ext cx="4410182" cy="769441"/>
          </a:xfrm>
          <a:prstGeom prst="rect">
            <a:avLst/>
          </a:prstGeom>
          <a:noFill/>
        </p:spPr>
        <p:txBody>
          <a:bodyPr wrap="none" lIns="91440" tIns="45720" rIns="91440" bIns="45720">
            <a:spAutoFit/>
          </a:bodyPr>
          <a:lstStyle/>
          <a:p>
            <a:pPr algn="ctr"/>
            <a:r>
              <a:rPr lang="en-US" altLang="ko-KR"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Life of a plant</a:t>
            </a:r>
            <a:endParaRPr lang="en-US" altLang="ko-KR"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25025796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down)">
                                      <p:cBhvr>
                                        <p:cTn id="50" dur="580">
                                          <p:stCondLst>
                                            <p:cond delay="0"/>
                                          </p:stCondLst>
                                        </p:cTn>
                                        <p:tgtEl>
                                          <p:spTgt spid="3">
                                            <p:txEl>
                                              <p:pRg st="4" end="4"/>
                                            </p:txEl>
                                          </p:spTgt>
                                        </p:tgtEl>
                                      </p:cBhvr>
                                    </p:animEffect>
                                    <p:anim calcmode="lin" valueType="num">
                                      <p:cBhvr>
                                        <p:cTn id="5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4" end="4"/>
                                            </p:txEl>
                                          </p:spTgt>
                                        </p:tgtEl>
                                      </p:cBhvr>
                                      <p:to x="100000" y="60000"/>
                                    </p:animScale>
                                    <p:animScale>
                                      <p:cBhvr>
                                        <p:cTn id="57" dur="166" decel="50000">
                                          <p:stCondLst>
                                            <p:cond delay="676"/>
                                          </p:stCondLst>
                                        </p:cTn>
                                        <p:tgtEl>
                                          <p:spTgt spid="3">
                                            <p:txEl>
                                              <p:pRg st="4" end="4"/>
                                            </p:txEl>
                                          </p:spTgt>
                                        </p:tgtEl>
                                      </p:cBhvr>
                                      <p:to x="100000" y="100000"/>
                                    </p:animScale>
                                    <p:animScale>
                                      <p:cBhvr>
                                        <p:cTn id="58" dur="26">
                                          <p:stCondLst>
                                            <p:cond delay="1312"/>
                                          </p:stCondLst>
                                        </p:cTn>
                                        <p:tgtEl>
                                          <p:spTgt spid="3">
                                            <p:txEl>
                                              <p:pRg st="4" end="4"/>
                                            </p:txEl>
                                          </p:spTgt>
                                        </p:tgtEl>
                                      </p:cBhvr>
                                      <p:to x="100000" y="80000"/>
                                    </p:animScale>
                                    <p:animScale>
                                      <p:cBhvr>
                                        <p:cTn id="59" dur="166" decel="50000">
                                          <p:stCondLst>
                                            <p:cond delay="1338"/>
                                          </p:stCondLst>
                                        </p:cTn>
                                        <p:tgtEl>
                                          <p:spTgt spid="3">
                                            <p:txEl>
                                              <p:pRg st="4" end="4"/>
                                            </p:txEl>
                                          </p:spTgt>
                                        </p:tgtEl>
                                      </p:cBhvr>
                                      <p:to x="100000" y="100000"/>
                                    </p:animScale>
                                    <p:animScale>
                                      <p:cBhvr>
                                        <p:cTn id="60" dur="26">
                                          <p:stCondLst>
                                            <p:cond delay="1642"/>
                                          </p:stCondLst>
                                        </p:cTn>
                                        <p:tgtEl>
                                          <p:spTgt spid="3">
                                            <p:txEl>
                                              <p:pRg st="4" end="4"/>
                                            </p:txEl>
                                          </p:spTgt>
                                        </p:tgtEl>
                                      </p:cBhvr>
                                      <p:to x="100000" y="90000"/>
                                    </p:animScale>
                                    <p:animScale>
                                      <p:cBhvr>
                                        <p:cTn id="61" dur="166" decel="50000">
                                          <p:stCondLst>
                                            <p:cond delay="1668"/>
                                          </p:stCondLst>
                                        </p:cTn>
                                        <p:tgtEl>
                                          <p:spTgt spid="3">
                                            <p:txEl>
                                              <p:pRg st="4" end="4"/>
                                            </p:txEl>
                                          </p:spTgt>
                                        </p:tgtEl>
                                      </p:cBhvr>
                                      <p:to x="100000" y="100000"/>
                                    </p:animScale>
                                    <p:animScale>
                                      <p:cBhvr>
                                        <p:cTn id="62" dur="26">
                                          <p:stCondLst>
                                            <p:cond delay="1808"/>
                                          </p:stCondLst>
                                        </p:cTn>
                                        <p:tgtEl>
                                          <p:spTgt spid="3">
                                            <p:txEl>
                                              <p:pRg st="4" end="4"/>
                                            </p:txEl>
                                          </p:spTgt>
                                        </p:tgtEl>
                                      </p:cBhvr>
                                      <p:to x="100000" y="95000"/>
                                    </p:animScale>
                                    <p:animScale>
                                      <p:cBhvr>
                                        <p:cTn id="6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340768"/>
            <a:ext cx="7992888"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
        <p:nvSpPr>
          <p:cNvPr id="4" name="직사각형 3"/>
          <p:cNvSpPr/>
          <p:nvPr/>
        </p:nvSpPr>
        <p:spPr>
          <a:xfrm>
            <a:off x="660993" y="642918"/>
            <a:ext cx="7782900" cy="707886"/>
          </a:xfrm>
          <a:prstGeom prst="rect">
            <a:avLst/>
          </a:prstGeom>
          <a:noFill/>
        </p:spPr>
        <p:txBody>
          <a:bodyPr wrap="none" lIns="91440" tIns="45720" rIns="91440" bIns="45720">
            <a:spAutoFit/>
          </a:bodyPr>
          <a:lstStyle/>
          <a:p>
            <a:pPr algn="ctr"/>
            <a:r>
              <a:rPr lang="en-US" altLang="ko-KR"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Life cycle of a plant-Detail</a:t>
            </a:r>
            <a:endParaRPr lang="en-US" altLang="ko-KR"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31887694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692696"/>
            <a:ext cx="7812732" cy="3456384"/>
          </a:xfrm>
          <a:prstGeom prst="rect">
            <a:avLst/>
          </a:prstGeom>
          <a:noFill/>
          <a:ln w="9525">
            <a:noFill/>
            <a:miter lim="800000"/>
            <a:headEnd/>
            <a:tailEnd/>
          </a:ln>
        </p:spPr>
      </p:pic>
      <p:sp>
        <p:nvSpPr>
          <p:cNvPr id="4"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
        <p:nvSpPr>
          <p:cNvPr id="3" name="내용 개체 틀 2"/>
          <p:cNvSpPr>
            <a:spLocks noGrp="1"/>
          </p:cNvSpPr>
          <p:nvPr>
            <p:ph sz="quarter" idx="13"/>
          </p:nvPr>
        </p:nvSpPr>
        <p:spPr>
          <a:xfrm>
            <a:off x="467544" y="4328480"/>
            <a:ext cx="8208912" cy="3493008"/>
          </a:xfrm>
        </p:spPr>
        <p:txBody>
          <a:bodyPr/>
          <a:lstStyle/>
          <a:p>
            <a:pPr marL="525780" indent="-457200">
              <a:buFont typeface="+mj-lt"/>
              <a:buAutoNum type="arabicParenR"/>
            </a:pPr>
            <a:r>
              <a:rPr lang="en-US" altLang="ko-KR" dirty="0" smtClean="0"/>
              <a:t>Water enters through the </a:t>
            </a:r>
            <a:r>
              <a:rPr lang="en-US" altLang="ko-KR" b="1" dirty="0" err="1" smtClean="0"/>
              <a:t>Micropyle</a:t>
            </a:r>
            <a:r>
              <a:rPr lang="en-US" altLang="ko-KR" b="1" dirty="0" smtClean="0"/>
              <a:t> </a:t>
            </a:r>
            <a:r>
              <a:rPr lang="en-US" altLang="ko-KR" dirty="0" smtClean="0"/>
              <a:t>and other condition for germination are meet.  </a:t>
            </a:r>
          </a:p>
          <a:p>
            <a:pPr marL="525780" indent="-457200">
              <a:buFont typeface="+mj-lt"/>
              <a:buAutoNum type="arabicParenR"/>
            </a:pPr>
            <a:r>
              <a:rPr lang="en-US" altLang="ko-KR" dirty="0" smtClean="0"/>
              <a:t>Causes the cells to start dividing and starch is turned into sugar. </a:t>
            </a:r>
          </a:p>
          <a:p>
            <a:pPr marL="525780" indent="-457200">
              <a:buFont typeface="+mj-lt"/>
              <a:buAutoNum type="arabicParenR"/>
            </a:pPr>
            <a:r>
              <a:rPr lang="en-US" altLang="ko-KR" dirty="0" smtClean="0"/>
              <a:t>The sugar is used for growth</a:t>
            </a:r>
          </a:p>
          <a:p>
            <a:pPr marL="525780" indent="-457200">
              <a:buFont typeface="+mj-lt"/>
              <a:buAutoNum type="arabicParenR"/>
            </a:pPr>
            <a:endParaRPr lang="en-US" altLang="ko-KR" dirty="0" smtClean="0"/>
          </a:p>
          <a:p>
            <a:pPr marL="525780" indent="-457200">
              <a:buFont typeface="+mj-lt"/>
              <a:buAutoNum type="arabicParenR"/>
            </a:pPr>
            <a:endParaRPr lang="ko-KR" altLang="en-US" dirty="0"/>
          </a:p>
        </p:txBody>
      </p:sp>
      <p:sp>
        <p:nvSpPr>
          <p:cNvPr id="8" name="직사각형 7"/>
          <p:cNvSpPr/>
          <p:nvPr/>
        </p:nvSpPr>
        <p:spPr>
          <a:xfrm>
            <a:off x="467544" y="284455"/>
            <a:ext cx="3672408" cy="1200329"/>
          </a:xfrm>
          <a:prstGeom prst="rect">
            <a:avLst/>
          </a:prstGeom>
          <a:noFill/>
        </p:spPr>
        <p:txBody>
          <a:bodyPr wrap="square" lIns="91440" tIns="45720" rIns="91440" bIns="45720">
            <a:spAutoFit/>
          </a:bodyPr>
          <a:lstStyle/>
          <a:p>
            <a:pPr algn="ctr"/>
            <a:r>
              <a:rPr lang="en-US" altLang="ko-KR"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Germination Steps</a:t>
            </a:r>
            <a:endParaRPr lang="en-US" altLang="ko-KR"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346436442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폭발 1 10"/>
          <p:cNvSpPr/>
          <p:nvPr/>
        </p:nvSpPr>
        <p:spPr>
          <a:xfrm>
            <a:off x="467544" y="620688"/>
            <a:ext cx="7992888" cy="597666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1259632" y="2564904"/>
            <a:ext cx="6624736" cy="1754326"/>
          </a:xfrm>
          <a:prstGeom prst="rect">
            <a:avLst/>
          </a:prstGeom>
          <a:noFill/>
        </p:spPr>
        <p:txBody>
          <a:bodyPr wrap="squar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Activities and Discussion</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40939615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2588607" y="764703"/>
            <a:ext cx="3927678" cy="769441"/>
          </a:xfrm>
          <a:prstGeom prst="rect">
            <a:avLst/>
          </a:prstGeom>
          <a:noFill/>
        </p:spPr>
        <p:txBody>
          <a:bodyPr wrap="none" lIns="91440" tIns="45720" rIns="91440" bIns="45720">
            <a:spAutoFit/>
          </a:bodyPr>
          <a:lstStyle/>
          <a:p>
            <a:pPr algn="ctr"/>
            <a:r>
              <a:rPr lang="en-US" altLang="ko-KR"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Introduction</a:t>
            </a:r>
            <a:endParaRPr lang="en-US" altLang="ko-KR"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내용 개체 틀 10"/>
          <p:cNvSpPr>
            <a:spLocks noGrp="1"/>
          </p:cNvSpPr>
          <p:nvPr>
            <p:ph sz="quarter" idx="13"/>
          </p:nvPr>
        </p:nvSpPr>
        <p:spPr>
          <a:xfrm>
            <a:off x="683568" y="1534144"/>
            <a:ext cx="3778704" cy="4847184"/>
          </a:xfrm>
        </p:spPr>
        <p:txBody>
          <a:bodyPr>
            <a:normAutofit lnSpcReduction="10000"/>
          </a:bodyPr>
          <a:lstStyle/>
          <a:p>
            <a:r>
              <a:rPr lang="en-US" altLang="ko-KR" b="1" spc="300" dirty="0">
                <a:ln w="11430" cmpd="sng">
                  <a:solidFill>
                    <a:schemeClr val="accent1">
                      <a:tint val="10000"/>
                    </a:schemeClr>
                  </a:solidFill>
                  <a:prstDash val="solid"/>
                  <a:miter lim="800000"/>
                </a:ln>
                <a:effectLst>
                  <a:glow rad="45500">
                    <a:schemeClr val="accent1">
                      <a:satMod val="220000"/>
                      <a:alpha val="35000"/>
                    </a:schemeClr>
                  </a:glow>
                </a:effectLst>
              </a:rPr>
              <a:t>Look at the following pictures of seeds and come up with a way to categorize these seeds into groups and discuss with the class how you came up with these categories. (e.g. monocots or dicots)</a:t>
            </a:r>
          </a:p>
          <a:p>
            <a:endParaRPr lang="ko-KR" altLang="en-US" dirty="0"/>
          </a:p>
        </p:txBody>
      </p:sp>
      <p:pic>
        <p:nvPicPr>
          <p:cNvPr id="3075" name="Picture 3" descr="C:\Users\1joon2\AppData\Local\Microsoft\Windows\Temporary Internet Files\Content.IE5\T3BFG7X1\MC90043382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1039" y="1844824"/>
            <a:ext cx="3465377" cy="4464496"/>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7903493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arn(inVertical)">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barn(inVertical)">
                                      <p:cBhvr>
                                        <p:cTn id="1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Jumbo_Virginia_Peanuts_Seeds.jpg"/>
          <p:cNvPicPr>
            <a:picLocks noChangeAspect="1"/>
          </p:cNvPicPr>
          <p:nvPr/>
        </p:nvPicPr>
        <p:blipFill>
          <a:blip r:embed="rId2" cstate="print"/>
          <a:stretch>
            <a:fillRect/>
          </a:stretch>
        </p:blipFill>
        <p:spPr>
          <a:xfrm>
            <a:off x="827584" y="2276872"/>
            <a:ext cx="3240360" cy="3888432"/>
          </a:xfrm>
          <a:prstGeom prst="rect">
            <a:avLst/>
          </a:prstGeom>
        </p:spPr>
      </p:pic>
      <p:pic>
        <p:nvPicPr>
          <p:cNvPr id="6" name="그림 5" descr="peanut.jpg"/>
          <p:cNvPicPr>
            <a:picLocks noChangeAspect="1"/>
          </p:cNvPicPr>
          <p:nvPr/>
        </p:nvPicPr>
        <p:blipFill>
          <a:blip r:embed="rId3" cstate="print"/>
          <a:stretch>
            <a:fillRect/>
          </a:stretch>
        </p:blipFill>
        <p:spPr>
          <a:xfrm>
            <a:off x="4355976" y="2276872"/>
            <a:ext cx="4287139" cy="3923922"/>
          </a:xfrm>
          <a:prstGeom prst="rect">
            <a:avLst/>
          </a:prstGeom>
        </p:spPr>
      </p:pic>
      <p:sp>
        <p:nvSpPr>
          <p:cNvPr id="8" name="직사각형 7"/>
          <p:cNvSpPr/>
          <p:nvPr/>
        </p:nvSpPr>
        <p:spPr>
          <a:xfrm>
            <a:off x="44574" y="698756"/>
            <a:ext cx="4515953" cy="923330"/>
          </a:xfrm>
          <a:prstGeom prst="rect">
            <a:avLst/>
          </a:prstGeom>
          <a:noFill/>
        </p:spPr>
        <p:txBody>
          <a:bodyPr wrap="squar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Peanuts</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42885468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51720" y="620688"/>
            <a:ext cx="5338936" cy="1066130"/>
          </a:xfrm>
        </p:spPr>
        <p:txBody>
          <a:bodyPr/>
          <a:lstStyle/>
          <a:p>
            <a:r>
              <a:rPr lang="en-US" b="1" dirty="0" smtClean="0"/>
              <a:t>PEA</a:t>
            </a:r>
            <a:endParaRPr lang="en-US" b="1" dirty="0"/>
          </a:p>
        </p:txBody>
      </p:sp>
      <p:pic>
        <p:nvPicPr>
          <p:cNvPr id="4" name="내용 개체 틀 3" descr="pea-4.gif"/>
          <p:cNvPicPr>
            <a:picLocks noGrp="1" noChangeAspect="1"/>
          </p:cNvPicPr>
          <p:nvPr>
            <p:ph idx="1"/>
          </p:nvPr>
        </p:nvPicPr>
        <p:blipFill>
          <a:blip r:embed="rId2" cstate="print"/>
          <a:stretch>
            <a:fillRect/>
          </a:stretch>
        </p:blipFill>
        <p:spPr>
          <a:xfrm>
            <a:off x="4427984" y="2276872"/>
            <a:ext cx="3528392" cy="3133725"/>
          </a:xfrm>
        </p:spPr>
      </p:pic>
      <p:pic>
        <p:nvPicPr>
          <p:cNvPr id="5" name="그림 4" descr="pea-seeds.jpg"/>
          <p:cNvPicPr>
            <a:picLocks noChangeAspect="1"/>
          </p:cNvPicPr>
          <p:nvPr/>
        </p:nvPicPr>
        <p:blipFill>
          <a:blip r:embed="rId3" cstate="print"/>
          <a:stretch>
            <a:fillRect/>
          </a:stretch>
        </p:blipFill>
        <p:spPr>
          <a:xfrm>
            <a:off x="827584" y="2060848"/>
            <a:ext cx="3259460" cy="3562350"/>
          </a:xfrm>
          <a:prstGeom prst="rect">
            <a:avLst/>
          </a:prstGeom>
        </p:spPr>
      </p:pic>
      <p:sp>
        <p:nvSpPr>
          <p:cNvPr id="6"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620688"/>
            <a:ext cx="8229600" cy="1143000"/>
          </a:xfrm>
        </p:spPr>
        <p:txBody>
          <a:bodyPr/>
          <a:lstStyle/>
          <a:p>
            <a:r>
              <a:rPr lang="en-US" b="1" dirty="0" smtClean="0"/>
              <a:t>GRASS SEED</a:t>
            </a:r>
            <a:endParaRPr lang="en-US" b="1" dirty="0"/>
          </a:p>
        </p:txBody>
      </p:sp>
      <p:pic>
        <p:nvPicPr>
          <p:cNvPr id="4" name="내용 개체 틀 3" descr="46438_grass_seed_md.gif"/>
          <p:cNvPicPr>
            <a:picLocks noGrp="1" noChangeAspect="1"/>
          </p:cNvPicPr>
          <p:nvPr>
            <p:ph idx="1"/>
          </p:nvPr>
        </p:nvPicPr>
        <p:blipFill>
          <a:blip r:embed="rId2" cstate="print"/>
          <a:stretch>
            <a:fillRect/>
          </a:stretch>
        </p:blipFill>
        <p:spPr>
          <a:xfrm>
            <a:off x="4860032" y="2132857"/>
            <a:ext cx="3333750" cy="3604306"/>
          </a:xfrm>
        </p:spPr>
      </p:pic>
      <p:pic>
        <p:nvPicPr>
          <p:cNvPr id="5" name="그림 4" descr="grass-seed.jpg"/>
          <p:cNvPicPr>
            <a:picLocks noChangeAspect="1"/>
          </p:cNvPicPr>
          <p:nvPr/>
        </p:nvPicPr>
        <p:blipFill>
          <a:blip r:embed="rId3" cstate="print"/>
          <a:stretch>
            <a:fillRect/>
          </a:stretch>
        </p:blipFill>
        <p:spPr>
          <a:xfrm>
            <a:off x="827584" y="2132856"/>
            <a:ext cx="3627779" cy="3672408"/>
          </a:xfrm>
          <a:prstGeom prst="rect">
            <a:avLst/>
          </a:prstGeom>
        </p:spPr>
      </p:pic>
      <p:sp>
        <p:nvSpPr>
          <p:cNvPr id="6"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491880" y="548680"/>
            <a:ext cx="5652120" cy="1152128"/>
          </a:xfrm>
        </p:spPr>
        <p:txBody>
          <a:bodyPr/>
          <a:lstStyle/>
          <a:p>
            <a:r>
              <a:rPr lang="en-US" b="1" dirty="0" smtClean="0"/>
              <a:t>BEAN</a:t>
            </a:r>
            <a:endParaRPr lang="en-US" b="1" dirty="0"/>
          </a:p>
        </p:txBody>
      </p:sp>
      <p:pic>
        <p:nvPicPr>
          <p:cNvPr id="4" name="내용 개체 틀 3" descr="bean%20seed%203.gif"/>
          <p:cNvPicPr>
            <a:picLocks noGrp="1" noChangeAspect="1"/>
          </p:cNvPicPr>
          <p:nvPr>
            <p:ph idx="1"/>
          </p:nvPr>
        </p:nvPicPr>
        <p:blipFill>
          <a:blip r:embed="rId2" cstate="print"/>
          <a:stretch>
            <a:fillRect/>
          </a:stretch>
        </p:blipFill>
        <p:spPr>
          <a:xfrm>
            <a:off x="2722194" y="2324100"/>
            <a:ext cx="3418625" cy="3508375"/>
          </a:xfrm>
        </p:spPr>
      </p:pic>
      <p:pic>
        <p:nvPicPr>
          <p:cNvPr id="5" name="그림 4" descr="image070.jpg"/>
          <p:cNvPicPr>
            <a:picLocks noChangeAspect="1"/>
          </p:cNvPicPr>
          <p:nvPr/>
        </p:nvPicPr>
        <p:blipFill>
          <a:blip r:embed="rId3" cstate="print"/>
          <a:srcRect r="42583"/>
          <a:stretch>
            <a:fillRect/>
          </a:stretch>
        </p:blipFill>
        <p:spPr>
          <a:xfrm>
            <a:off x="4932040" y="1844824"/>
            <a:ext cx="3240360" cy="2357438"/>
          </a:xfrm>
          <a:prstGeom prst="rect">
            <a:avLst/>
          </a:prstGeom>
        </p:spPr>
      </p:pic>
      <p:pic>
        <p:nvPicPr>
          <p:cNvPr id="6" name="그림 5" descr="img019.jpg"/>
          <p:cNvPicPr>
            <a:picLocks noChangeAspect="1"/>
          </p:cNvPicPr>
          <p:nvPr/>
        </p:nvPicPr>
        <p:blipFill>
          <a:blip r:embed="rId4" cstate="print"/>
          <a:stretch>
            <a:fillRect/>
          </a:stretch>
        </p:blipFill>
        <p:spPr>
          <a:xfrm>
            <a:off x="395536" y="3501008"/>
            <a:ext cx="4032448" cy="3024336"/>
          </a:xfrm>
          <a:prstGeom prst="rect">
            <a:avLst/>
          </a:prstGeom>
        </p:spPr>
      </p:pic>
      <p:pic>
        <p:nvPicPr>
          <p:cNvPr id="7" name="그림 6" descr="ni15.jpg"/>
          <p:cNvPicPr>
            <a:picLocks noChangeAspect="1"/>
          </p:cNvPicPr>
          <p:nvPr/>
        </p:nvPicPr>
        <p:blipFill>
          <a:blip r:embed="rId5" cstate="print"/>
          <a:stretch>
            <a:fillRect/>
          </a:stretch>
        </p:blipFill>
        <p:spPr>
          <a:xfrm>
            <a:off x="683568" y="404664"/>
            <a:ext cx="2828925" cy="2857500"/>
          </a:xfrm>
          <a:prstGeom prst="rect">
            <a:avLst/>
          </a:prstGeom>
        </p:spPr>
      </p:pic>
      <p:sp>
        <p:nvSpPr>
          <p:cNvPr id="8"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27584" y="692696"/>
            <a:ext cx="2952328" cy="1143000"/>
          </a:xfrm>
        </p:spPr>
        <p:txBody>
          <a:bodyPr/>
          <a:lstStyle/>
          <a:p>
            <a:r>
              <a:rPr lang="en-US" b="1" dirty="0" smtClean="0"/>
              <a:t>CORN</a:t>
            </a:r>
            <a:endParaRPr lang="en-US" b="1" dirty="0"/>
          </a:p>
        </p:txBody>
      </p:sp>
      <p:pic>
        <p:nvPicPr>
          <p:cNvPr id="4" name="내용 개체 틀 3" descr="corn-kernel-anatomy.png"/>
          <p:cNvPicPr>
            <a:picLocks noGrp="1" noChangeAspect="1"/>
          </p:cNvPicPr>
          <p:nvPr>
            <p:ph idx="1"/>
          </p:nvPr>
        </p:nvPicPr>
        <p:blipFill>
          <a:blip r:embed="rId2" cstate="print"/>
          <a:stretch>
            <a:fillRect/>
          </a:stretch>
        </p:blipFill>
        <p:spPr>
          <a:xfrm>
            <a:off x="611560" y="2492896"/>
            <a:ext cx="3810000" cy="3957439"/>
          </a:xfrm>
        </p:spPr>
      </p:pic>
      <p:pic>
        <p:nvPicPr>
          <p:cNvPr id="7" name="그림 6" descr="untitled.png"/>
          <p:cNvPicPr>
            <a:picLocks noChangeAspect="1"/>
          </p:cNvPicPr>
          <p:nvPr/>
        </p:nvPicPr>
        <p:blipFill>
          <a:blip r:embed="rId3" cstate="print"/>
          <a:stretch>
            <a:fillRect/>
          </a:stretch>
        </p:blipFill>
        <p:spPr>
          <a:xfrm>
            <a:off x="4644008" y="1052736"/>
            <a:ext cx="3888432" cy="5256584"/>
          </a:xfrm>
          <a:prstGeom prst="rect">
            <a:avLst/>
          </a:prstGeom>
        </p:spPr>
      </p:pic>
      <p:sp>
        <p:nvSpPr>
          <p:cNvPr id="8"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a:t>
            </a: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1joon2\AppData\Local\Microsoft\Windows\Temporary Internet Files\Content.IE5\BB1I3EUG\MP90044668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251520"/>
            <a:ext cx="3528392" cy="51298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내용 개체 틀 2"/>
          <p:cNvSpPr>
            <a:spLocks noGrp="1"/>
          </p:cNvSpPr>
          <p:nvPr>
            <p:ph idx="1"/>
          </p:nvPr>
        </p:nvSpPr>
        <p:spPr>
          <a:xfrm>
            <a:off x="827584" y="1340768"/>
            <a:ext cx="4896544" cy="5112568"/>
          </a:xfrm>
        </p:spPr>
        <p:txBody>
          <a:bodyPr>
            <a:noAutofit/>
          </a:bodyPr>
          <a:lstStyle/>
          <a:p>
            <a:pPr marL="342900" lvl="1"/>
            <a:r>
              <a:rPr lang="en-US" altLang="ko-KR" sz="2600" dirty="0"/>
              <a:t>Terms</a:t>
            </a:r>
          </a:p>
          <a:p>
            <a:r>
              <a:rPr lang="en-US" altLang="ko-KR" sz="2600" dirty="0" smtClean="0"/>
              <a:t>What is a seed?</a:t>
            </a:r>
          </a:p>
          <a:p>
            <a:r>
              <a:rPr lang="en-US" altLang="ko-KR" sz="2600" dirty="0" smtClean="0"/>
              <a:t>What </a:t>
            </a:r>
            <a:r>
              <a:rPr lang="en-US" altLang="ko-KR" sz="2600" dirty="0"/>
              <a:t>will you see in a seed</a:t>
            </a:r>
            <a:r>
              <a:rPr lang="en-US" altLang="ko-KR" sz="2600" dirty="0" smtClean="0"/>
              <a:t>?</a:t>
            </a:r>
          </a:p>
          <a:p>
            <a:r>
              <a:rPr lang="en-US" altLang="ko-KR" sz="2600" dirty="0" smtClean="0"/>
              <a:t>Monocots &amp;Dicots</a:t>
            </a:r>
          </a:p>
          <a:p>
            <a:r>
              <a:rPr lang="en-US" altLang="ko-KR" sz="2600" dirty="0" smtClean="0"/>
              <a:t>Seed parts</a:t>
            </a:r>
          </a:p>
          <a:p>
            <a:r>
              <a:rPr lang="en-US" altLang="ko-KR" sz="2600" dirty="0" smtClean="0"/>
              <a:t>Life cycle of plant</a:t>
            </a:r>
          </a:p>
          <a:p>
            <a:r>
              <a:rPr lang="en-US" altLang="ko-KR" sz="2600" dirty="0"/>
              <a:t>Germination Steps</a:t>
            </a:r>
          </a:p>
          <a:p>
            <a:r>
              <a:rPr lang="en-US" altLang="ko-KR" sz="2600" dirty="0" smtClean="0"/>
              <a:t>Pictures of seeds and their parts</a:t>
            </a:r>
          </a:p>
          <a:p>
            <a:r>
              <a:rPr lang="en-US" altLang="ko-KR" sz="2600" dirty="0" smtClean="0"/>
              <a:t>Activities  &amp; Discussion </a:t>
            </a:r>
          </a:p>
          <a:p>
            <a:r>
              <a:rPr lang="en-US" altLang="ko-KR" sz="2600" dirty="0" smtClean="0"/>
              <a:t>Activity websites </a:t>
            </a:r>
          </a:p>
          <a:p>
            <a:endParaRPr lang="ko-KR" altLang="en-US" sz="2600" dirty="0"/>
          </a:p>
        </p:txBody>
      </p:sp>
      <p:sp>
        <p:nvSpPr>
          <p:cNvPr id="4"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
        <p:nvSpPr>
          <p:cNvPr id="5" name="직사각형 4"/>
          <p:cNvSpPr/>
          <p:nvPr/>
        </p:nvSpPr>
        <p:spPr>
          <a:xfrm>
            <a:off x="776127" y="548680"/>
            <a:ext cx="6316153" cy="923330"/>
          </a:xfrm>
          <a:prstGeom prst="rect">
            <a:avLst/>
          </a:prstGeom>
          <a:noFill/>
        </p:spPr>
        <p:txBody>
          <a:bodyPr wrap="non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Table of Content</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9319985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폭발 1 10"/>
          <p:cNvSpPr/>
          <p:nvPr/>
        </p:nvSpPr>
        <p:spPr>
          <a:xfrm>
            <a:off x="467544" y="620688"/>
            <a:ext cx="7992888" cy="597666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1500166" y="1928802"/>
            <a:ext cx="5857916" cy="3477875"/>
          </a:xfrm>
          <a:prstGeom prst="rect">
            <a:avLst/>
          </a:prstGeom>
          <a:noFill/>
        </p:spPr>
        <p:txBody>
          <a:bodyPr wrap="squar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You can also test     your friend if they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 their seed parts,  terms and life cycle!!!!!!!!!!!</a:t>
            </a:r>
            <a:endPar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a:t>
            </a: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539552" y="724114"/>
            <a:ext cx="7776864" cy="1446550"/>
          </a:xfrm>
          <a:prstGeom prst="rect">
            <a:avLst/>
          </a:prstGeom>
          <a:noFill/>
        </p:spPr>
        <p:txBody>
          <a:bodyPr wrap="square" lIns="91440" tIns="45720" rIns="91440" bIns="45720">
            <a:spAutoFit/>
          </a:bodyPr>
          <a:lstStyle/>
          <a:p>
            <a:pPr algn="ctr"/>
            <a:r>
              <a:rPr lang="en-US" altLang="ko-KR"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Other activities on Internet</a:t>
            </a:r>
            <a:endParaRPr lang="en-US" altLang="ko-KR"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내용 개체 틀 2"/>
          <p:cNvSpPr>
            <a:spLocks noGrp="1"/>
          </p:cNvSpPr>
          <p:nvPr>
            <p:ph sz="quarter" idx="13"/>
          </p:nvPr>
        </p:nvSpPr>
        <p:spPr>
          <a:xfrm>
            <a:off x="683568" y="2313432"/>
            <a:ext cx="3778704" cy="4067896"/>
          </a:xfrm>
        </p:spPr>
        <p:txBody>
          <a:bodyPr>
            <a:normAutofit fontScale="85000" lnSpcReduction="20000"/>
          </a:bodyPr>
          <a:lstStyle/>
          <a:p>
            <a:r>
              <a:rPr lang="en-US" altLang="ko-KR" dirty="0"/>
              <a:t>Games, pictures, facts and quizzes - </a:t>
            </a:r>
            <a:r>
              <a:rPr lang="en-US" altLang="ko-KR" u="sng" dirty="0">
                <a:hlinkClick r:id="rId2"/>
              </a:rPr>
              <a:t>http://www.sciencekids.co.nz/plants.html</a:t>
            </a:r>
            <a:endParaRPr lang="ko-KR" altLang="ko-KR" dirty="0"/>
          </a:p>
          <a:p>
            <a:r>
              <a:rPr lang="en-US" altLang="ko-KR" dirty="0"/>
              <a:t>Advanced plant info - </a:t>
            </a:r>
            <a:r>
              <a:rPr lang="en-US" altLang="ko-KR" u="sng" dirty="0">
                <a:hlinkClick r:id="rId3"/>
              </a:rPr>
              <a:t>http://www.biology4kids.com/files/plants_main.html</a:t>
            </a:r>
            <a:endParaRPr lang="ko-KR" altLang="ko-KR" dirty="0"/>
          </a:p>
          <a:p>
            <a:r>
              <a:rPr lang="en-US" altLang="ko-KR" dirty="0"/>
              <a:t>Easy games, Range of videos - </a:t>
            </a:r>
            <a:r>
              <a:rPr lang="en-US" altLang="ko-KR" u="sng" dirty="0">
                <a:hlinkClick r:id="rId4"/>
              </a:rPr>
              <a:t>http://www.neok12.com/Plants.htm</a:t>
            </a:r>
            <a:endParaRPr lang="ko-KR" altLang="ko-KR" dirty="0"/>
          </a:p>
          <a:p>
            <a:r>
              <a:rPr lang="en-US" altLang="ko-KR" dirty="0"/>
              <a:t>Interactive website for beginners - </a:t>
            </a:r>
            <a:r>
              <a:rPr lang="en-US" altLang="ko-KR" u="sng" dirty="0">
                <a:hlinkClick r:id="rId5"/>
              </a:rPr>
              <a:t>http://</a:t>
            </a:r>
            <a:r>
              <a:rPr lang="en-US" altLang="ko-KR" u="sng" dirty="0" smtClean="0">
                <a:hlinkClick r:id="rId5"/>
              </a:rPr>
              <a:t>urbanext.illinois.edu/gpe/gpe.html</a:t>
            </a:r>
            <a:endParaRPr lang="en-US" altLang="ko-KR" dirty="0"/>
          </a:p>
          <a:p>
            <a:endParaRPr lang="en-US" dirty="0"/>
          </a:p>
        </p:txBody>
      </p:sp>
      <p:sp>
        <p:nvSpPr>
          <p:cNvPr id="4"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pic>
        <p:nvPicPr>
          <p:cNvPr id="4098" name="Picture 2" descr="C:\Users\1joon2\AppData\Local\Microsoft\Windows\Temporary Internet Files\Content.IE5\T3BFG7X1\MM900286747[1].gif"/>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50502" y="2348880"/>
            <a:ext cx="2916138" cy="374441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barn(inVertical)">
                                      <p:cBhvr>
                                        <p:cTn id="3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11560" y="1340768"/>
            <a:ext cx="7992888" cy="5256584"/>
          </a:xfrm>
        </p:spPr>
        <p:txBody>
          <a:bodyPr>
            <a:normAutofit fontScale="92500" lnSpcReduction="20000"/>
          </a:bodyPr>
          <a:lstStyle/>
          <a:p>
            <a:r>
              <a:rPr lang="en-US" altLang="ko-KR" b="1" dirty="0"/>
              <a:t>E</a:t>
            </a:r>
            <a:r>
              <a:rPr lang="en-US" altLang="ko-KR" b="1" dirty="0" smtClean="0"/>
              <a:t>mbryo</a:t>
            </a:r>
            <a:r>
              <a:rPr lang="en-US" altLang="ko-KR" dirty="0"/>
              <a:t> - developing plant still inside the seed. The embryo has cotyledons (embryonic leaves), a root cap, a food source and a </a:t>
            </a:r>
            <a:r>
              <a:rPr lang="en-US" altLang="ko-KR" dirty="0" err="1"/>
              <a:t>plumule</a:t>
            </a:r>
            <a:r>
              <a:rPr lang="en-US" altLang="ko-KR" dirty="0"/>
              <a:t> (shoot</a:t>
            </a:r>
            <a:r>
              <a:rPr lang="en-US" altLang="ko-KR" dirty="0" smtClean="0"/>
              <a:t>).</a:t>
            </a:r>
            <a:endParaRPr lang="en-US" altLang="ko-KR" dirty="0"/>
          </a:p>
          <a:p>
            <a:r>
              <a:rPr lang="en-US" altLang="ko-KR" b="1" dirty="0" err="1" smtClean="0"/>
              <a:t>Micropyle</a:t>
            </a:r>
            <a:r>
              <a:rPr lang="en-US" altLang="ko-KR" dirty="0"/>
              <a:t> - the small pore in a seed that </a:t>
            </a:r>
            <a:r>
              <a:rPr lang="en-US" altLang="ko-KR" dirty="0" smtClean="0"/>
              <a:t>allows </a:t>
            </a:r>
            <a:r>
              <a:rPr lang="en-US" altLang="ko-KR" dirty="0"/>
              <a:t>water </a:t>
            </a:r>
            <a:r>
              <a:rPr lang="en-US" altLang="ko-KR" dirty="0" smtClean="0"/>
              <a:t>absorption</a:t>
            </a:r>
          </a:p>
          <a:p>
            <a:r>
              <a:rPr lang="en-US" altLang="ko-KR" b="1" dirty="0" smtClean="0"/>
              <a:t>Primary Root </a:t>
            </a:r>
            <a:r>
              <a:rPr lang="en-US" altLang="ko-KR" b="1" dirty="0"/>
              <a:t>(hypocotyl)</a:t>
            </a:r>
            <a:r>
              <a:rPr lang="en-US" altLang="ko-KR" dirty="0"/>
              <a:t> - the part of the stem of a sprouting plant that is above the root and below the stalk of the cotyledon (seed leaves</a:t>
            </a:r>
            <a:r>
              <a:rPr lang="en-US" altLang="ko-KR" dirty="0" smtClean="0"/>
              <a:t>)</a:t>
            </a:r>
          </a:p>
          <a:p>
            <a:r>
              <a:rPr lang="en-US" altLang="ko-KR" b="1" dirty="0" smtClean="0"/>
              <a:t>Seed </a:t>
            </a:r>
            <a:r>
              <a:rPr lang="en-US" altLang="ko-KR" b="1" dirty="0"/>
              <a:t>coat (</a:t>
            </a:r>
            <a:r>
              <a:rPr lang="en-US" altLang="ko-KR" b="1" dirty="0" err="1"/>
              <a:t>testa</a:t>
            </a:r>
            <a:r>
              <a:rPr lang="en-US" altLang="ko-KR" b="1" dirty="0"/>
              <a:t>)</a:t>
            </a:r>
            <a:r>
              <a:rPr lang="en-US" altLang="ko-KR" dirty="0"/>
              <a:t> - seed coat is the outer, protective layer covering the </a:t>
            </a:r>
            <a:r>
              <a:rPr lang="en-US" altLang="ko-KR" dirty="0" smtClean="0"/>
              <a:t>seed</a:t>
            </a:r>
          </a:p>
          <a:p>
            <a:r>
              <a:rPr lang="en-US" altLang="ko-KR" b="1" dirty="0"/>
              <a:t>embryonic leaves</a:t>
            </a:r>
            <a:r>
              <a:rPr lang="en-CA" altLang="ko-KR" b="1" dirty="0"/>
              <a:t> </a:t>
            </a:r>
            <a:r>
              <a:rPr lang="en-US" altLang="ko-KR" dirty="0"/>
              <a:t>- the embryonic leaf within a </a:t>
            </a:r>
            <a:r>
              <a:rPr lang="en-US" altLang="ko-KR" dirty="0" smtClean="0"/>
              <a:t>seed</a:t>
            </a:r>
            <a:endParaRPr lang="ko-KR" altLang="en-US" dirty="0"/>
          </a:p>
          <a:p>
            <a:r>
              <a:rPr lang="en-US" altLang="ko-KR" b="1" dirty="0" smtClean="0"/>
              <a:t>Cotyledon</a:t>
            </a:r>
            <a:r>
              <a:rPr lang="en-US" altLang="ko-KR" dirty="0" smtClean="0"/>
              <a:t>- large part of embryo and the first leaf to grow and provides nourishment to the various parts of embryo during growth. </a:t>
            </a:r>
            <a:r>
              <a:rPr lang="en-US" altLang="ko-KR" dirty="0"/>
              <a:t> </a:t>
            </a:r>
            <a:endParaRPr lang="en-US" altLang="ko-KR" dirty="0" smtClean="0"/>
          </a:p>
          <a:p>
            <a:r>
              <a:rPr lang="en-US" altLang="ko-KR" b="1" dirty="0" smtClean="0"/>
              <a:t>Endosperm</a:t>
            </a:r>
            <a:r>
              <a:rPr lang="en-US" altLang="ko-KR" dirty="0" smtClean="0"/>
              <a:t>- </a:t>
            </a:r>
            <a:r>
              <a:rPr lang="en-US" dirty="0" smtClean="0"/>
              <a:t>The nutritive tissue within seeds of flowering plants, surrounding and absorbed by the embryo.</a:t>
            </a:r>
            <a:endParaRPr lang="ko-KR" altLang="en-US" b="1" dirty="0"/>
          </a:p>
        </p:txBody>
      </p:sp>
      <p:sp>
        <p:nvSpPr>
          <p:cNvPr id="4" name="직사각형 4"/>
          <p:cNvSpPr>
            <a:spLocks noGrp="1"/>
          </p:cNvSpPr>
          <p:nvPr>
            <p:ph type="title"/>
          </p:nvPr>
        </p:nvSpPr>
        <p:spPr>
          <a:xfrm>
            <a:off x="827584" y="404664"/>
            <a:ext cx="2287806" cy="769441"/>
          </a:xfrm>
          <a:prstGeom prst="rect">
            <a:avLst/>
          </a:prstGeom>
          <a:noFill/>
        </p:spPr>
        <p:txBody>
          <a:bodyPr wrap="square" lIns="91440" tIns="45720" rIns="91440" bIns="45720">
            <a:spAutoFit/>
          </a:bodyPr>
          <a:lstStyle/>
          <a:p>
            <a:pPr algn="ctr"/>
            <a:r>
              <a:rPr lang="en-US" altLang="ko-KR"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Terms</a:t>
            </a:r>
            <a:endParaRPr lang="en-US" altLang="ko-KR"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4026171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heel(1)">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
        <p:nvSpPr>
          <p:cNvPr id="5" name="직사각형 4"/>
          <p:cNvSpPr/>
          <p:nvPr/>
        </p:nvSpPr>
        <p:spPr>
          <a:xfrm>
            <a:off x="755576" y="764704"/>
            <a:ext cx="5341527" cy="923330"/>
          </a:xfrm>
          <a:prstGeom prst="rect">
            <a:avLst/>
          </a:prstGeom>
          <a:noFill/>
        </p:spPr>
        <p:txBody>
          <a:bodyPr wrap="non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is Seed?</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내용 개체 틀 5"/>
          <p:cNvSpPr>
            <a:spLocks noGrp="1"/>
          </p:cNvSpPr>
          <p:nvPr>
            <p:ph idx="1"/>
          </p:nvPr>
        </p:nvSpPr>
        <p:spPr>
          <a:xfrm>
            <a:off x="755576" y="1688034"/>
            <a:ext cx="7632848" cy="4144595"/>
          </a:xfrm>
        </p:spPr>
        <p:txBody>
          <a:bodyPr>
            <a:normAutofit/>
          </a:bodyPr>
          <a:lstStyle/>
          <a:p>
            <a:r>
              <a:rPr lang="en-CA" altLang="ko-KR" dirty="0" smtClean="0"/>
              <a:t>Seeds are the beginnings of a new plant. From the seeds new plants grow; however, they do not start to grow until they receive the things they need to grow, such as adequate soil, water and sunlight. When seed receive the things needed to grow, it is called </a:t>
            </a:r>
            <a:r>
              <a:rPr lang="en-CA" altLang="ko-KR" b="1" dirty="0" smtClean="0"/>
              <a:t>germination</a:t>
            </a:r>
            <a:r>
              <a:rPr lang="en-CA" altLang="ko-KR" dirty="0" smtClean="0"/>
              <a:t>. All seeds are different and unique and require different condition to germinate. However, most seeds have three main parts in common; </a:t>
            </a:r>
            <a:r>
              <a:rPr lang="en-CA" altLang="ko-KR" b="1" dirty="0" smtClean="0"/>
              <a:t>the seed, coat, endosperm and embryo. </a:t>
            </a:r>
          </a:p>
          <a:p>
            <a:endParaRPr lang="en-CA" altLang="ko-KR"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11560" y="1899078"/>
            <a:ext cx="7920879" cy="4338234"/>
          </a:xfrm>
        </p:spPr>
        <p:txBody>
          <a:bodyPr>
            <a:normAutofit lnSpcReduction="10000"/>
          </a:bodyPr>
          <a:lstStyle/>
          <a:p>
            <a:r>
              <a:rPr lang="en-CA" altLang="ko-KR" dirty="0"/>
              <a:t>Seed is very similar to eggs. Like eggs are covered with eggshells for protection, seeds are covered by a layer called </a:t>
            </a:r>
            <a:r>
              <a:rPr lang="en-CA" altLang="ko-KR" b="1" dirty="0"/>
              <a:t>seed coat. </a:t>
            </a:r>
            <a:r>
              <a:rPr lang="en-CA" altLang="ko-KR" dirty="0"/>
              <a:t>Inside the seed, there is something called </a:t>
            </a:r>
            <a:r>
              <a:rPr lang="en-CA" altLang="ko-KR" b="1" dirty="0"/>
              <a:t>endosperm</a:t>
            </a:r>
            <a:r>
              <a:rPr lang="en-CA" altLang="ko-KR" dirty="0"/>
              <a:t>, where food that will used for seed to grow into plant is stored</a:t>
            </a:r>
            <a:r>
              <a:rPr lang="en-CA" altLang="ko-KR" dirty="0" smtClean="0"/>
              <a:t>. Also inside the seed there is an </a:t>
            </a:r>
            <a:r>
              <a:rPr lang="en-CA" altLang="ko-KR" b="1" dirty="0" smtClean="0"/>
              <a:t>embryo</a:t>
            </a:r>
            <a:r>
              <a:rPr lang="en-CA" altLang="ko-KR" dirty="0" smtClean="0"/>
              <a:t>, which is will grow into a plant. The embryo has </a:t>
            </a:r>
            <a:r>
              <a:rPr lang="en-US" altLang="ko-KR" b="1" dirty="0"/>
              <a:t>the primary roots, cotyledons, </a:t>
            </a:r>
            <a:r>
              <a:rPr lang="en-US" altLang="ko-KR" dirty="0"/>
              <a:t>and</a:t>
            </a:r>
            <a:r>
              <a:rPr lang="en-US" altLang="ko-KR" b="1" dirty="0"/>
              <a:t> embryonic </a:t>
            </a:r>
            <a:r>
              <a:rPr lang="en-US" altLang="ko-KR" b="1" dirty="0" smtClean="0"/>
              <a:t>leaves</a:t>
            </a:r>
            <a:r>
              <a:rPr lang="en-CA" altLang="ko-KR" b="1" dirty="0" smtClean="0"/>
              <a:t>. </a:t>
            </a:r>
            <a:r>
              <a:rPr lang="en-CA" altLang="ko-KR" dirty="0" smtClean="0"/>
              <a:t>Addition to these structures you will also see </a:t>
            </a:r>
            <a:r>
              <a:rPr lang="en-US" altLang="ko-KR" b="1" dirty="0" err="1" smtClean="0"/>
              <a:t>Micropyle</a:t>
            </a:r>
            <a:r>
              <a:rPr lang="en-US" altLang="ko-KR" dirty="0" smtClean="0"/>
              <a:t>, which is a small </a:t>
            </a:r>
            <a:r>
              <a:rPr lang="en-US" altLang="ko-KR" dirty="0"/>
              <a:t>pore in a seed </a:t>
            </a:r>
            <a:r>
              <a:rPr lang="en-US" altLang="ko-KR" dirty="0" smtClean="0"/>
              <a:t>that allows </a:t>
            </a:r>
            <a:r>
              <a:rPr lang="en-US" altLang="ko-KR" dirty="0"/>
              <a:t>water </a:t>
            </a:r>
            <a:r>
              <a:rPr lang="en-US" altLang="ko-KR" dirty="0" smtClean="0"/>
              <a:t>absorption during germination and growth.</a:t>
            </a:r>
            <a:endParaRPr lang="en-US" altLang="ko-KR" dirty="0"/>
          </a:p>
          <a:p>
            <a:endParaRPr lang="en-CA" altLang="ko-KR" b="1" dirty="0"/>
          </a:p>
        </p:txBody>
      </p:sp>
      <p:sp>
        <p:nvSpPr>
          <p:cNvPr id="4" name="직사각형 3"/>
          <p:cNvSpPr/>
          <p:nvPr/>
        </p:nvSpPr>
        <p:spPr>
          <a:xfrm>
            <a:off x="3841838" y="993502"/>
            <a:ext cx="184731" cy="923330"/>
          </a:xfrm>
          <a:prstGeom prst="rect">
            <a:avLst/>
          </a:prstGeom>
          <a:noFill/>
        </p:spPr>
        <p:txBody>
          <a:bodyPr wrap="none" lIns="91440" tIns="45720" rIns="91440" bIns="45720">
            <a:spAutoFit/>
          </a:bodyPr>
          <a:lstStyle/>
          <a:p>
            <a:pPr algn="ct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직사각형 4"/>
          <p:cNvSpPr/>
          <p:nvPr/>
        </p:nvSpPr>
        <p:spPr>
          <a:xfrm>
            <a:off x="756437" y="578004"/>
            <a:ext cx="6983915" cy="1323439"/>
          </a:xfrm>
          <a:prstGeom prst="rect">
            <a:avLst/>
          </a:prstGeom>
          <a:noFill/>
        </p:spPr>
        <p:txBody>
          <a:bodyPr wrap="square" lIns="91440" tIns="45720" rIns="91440" bIns="45720">
            <a:spAutoFit/>
          </a:bodyPr>
          <a:lstStyle/>
          <a:p>
            <a:r>
              <a:rPr lang="en-US" altLang="ko-KR"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you will see in plants!</a:t>
            </a:r>
            <a:endParaRPr lang="en-US" altLang="ko-KR"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265866745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a:xfrm>
            <a:off x="755576" y="1688034"/>
            <a:ext cx="3706696" cy="4118406"/>
          </a:xfrm>
        </p:spPr>
        <p:txBody>
          <a:bodyPr>
            <a:normAutofit/>
          </a:bodyPr>
          <a:lstStyle/>
          <a:p>
            <a:r>
              <a:rPr lang="en-US" altLang="ko-KR" dirty="0" smtClean="0"/>
              <a:t>There are two types of seeds. All seeds are one of the following, monocots and dicots. Monocots seeds have only one </a:t>
            </a:r>
            <a:r>
              <a:rPr lang="en-US" altLang="ko-KR" b="1" dirty="0" smtClean="0"/>
              <a:t>cotyledon </a:t>
            </a:r>
            <a:r>
              <a:rPr lang="en-US" altLang="ko-KR" dirty="0" smtClean="0"/>
              <a:t> and dicots seeds have two </a:t>
            </a:r>
            <a:r>
              <a:rPr lang="en-US" altLang="ko-KR" b="1" dirty="0" smtClean="0"/>
              <a:t>cotyledons. </a:t>
            </a:r>
            <a:endParaRPr lang="ko-KR" altLang="en-US" dirty="0"/>
          </a:p>
        </p:txBody>
      </p:sp>
      <p:sp>
        <p:nvSpPr>
          <p:cNvPr id="4" name="직사각형 3"/>
          <p:cNvSpPr/>
          <p:nvPr/>
        </p:nvSpPr>
        <p:spPr>
          <a:xfrm>
            <a:off x="518757" y="764704"/>
            <a:ext cx="7077579" cy="923330"/>
          </a:xfrm>
          <a:prstGeom prst="rect">
            <a:avLst/>
          </a:prstGeom>
          <a:noFill/>
        </p:spPr>
        <p:txBody>
          <a:bodyPr wrap="non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Monocots &amp; Dicots</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1715957"/>
            <a:ext cx="3960440" cy="380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499992" y="5517232"/>
            <a:ext cx="3960440" cy="646331"/>
          </a:xfrm>
          <a:prstGeom prst="rect">
            <a:avLst/>
          </a:prstGeom>
          <a:noFill/>
        </p:spPr>
        <p:txBody>
          <a:bodyPr wrap="square" rtlCol="0">
            <a:spAutoFit/>
          </a:bodyPr>
          <a:lstStyle/>
          <a:p>
            <a:r>
              <a:rPr lang="en-US" altLang="ko-KR" b="1" dirty="0" smtClean="0"/>
              <a:t>Other ways to distinguish between monocots and dicots </a:t>
            </a:r>
            <a:endParaRPr lang="ko-KR" altLang="en-US" b="1" dirty="0"/>
          </a:p>
        </p:txBody>
      </p:sp>
      <p:sp>
        <p:nvSpPr>
          <p:cNvPr id="11"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209586132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5304" y="1340768"/>
            <a:ext cx="7864847"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직사각형 8"/>
          <p:cNvSpPr/>
          <p:nvPr/>
        </p:nvSpPr>
        <p:spPr>
          <a:xfrm>
            <a:off x="659024" y="561454"/>
            <a:ext cx="6797054" cy="923330"/>
          </a:xfrm>
          <a:prstGeom prst="rect">
            <a:avLst/>
          </a:prstGeom>
          <a:noFill/>
        </p:spPr>
        <p:txBody>
          <a:bodyPr wrap="non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Seed Parts-simple</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p:cTn id="25" dur="500" fill="hold"/>
                                        <p:tgtEl>
                                          <p:spTgt spid="1029"/>
                                        </p:tgtEl>
                                        <p:attrNameLst>
                                          <p:attrName>ppt_w</p:attrName>
                                        </p:attrNameLst>
                                      </p:cBhvr>
                                      <p:tavLst>
                                        <p:tav tm="0">
                                          <p:val>
                                            <p:fltVal val="0"/>
                                          </p:val>
                                        </p:tav>
                                        <p:tav tm="100000">
                                          <p:val>
                                            <p:strVal val="#ppt_w"/>
                                          </p:val>
                                        </p:tav>
                                      </p:tavLst>
                                    </p:anim>
                                    <p:anim calcmode="lin" valueType="num">
                                      <p:cBhvr>
                                        <p:cTn id="26" dur="500" fill="hold"/>
                                        <p:tgtEl>
                                          <p:spTgt spid="1029"/>
                                        </p:tgtEl>
                                        <p:attrNameLst>
                                          <p:attrName>ppt_h</p:attrName>
                                        </p:attrNameLst>
                                      </p:cBhvr>
                                      <p:tavLst>
                                        <p:tav tm="0">
                                          <p:val>
                                            <p:fltVal val="0"/>
                                          </p:val>
                                        </p:tav>
                                        <p:tav tm="100000">
                                          <p:val>
                                            <p:strVal val="#ppt_h"/>
                                          </p:val>
                                        </p:tav>
                                      </p:tavLst>
                                    </p:anim>
                                    <p:animEffect transition="in" filter="fade">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1Cown-SQBqg/TZpRjlD8VRI/AAAAAAAAH_Q/_xjLpvf-nRI/s1600/monocotyledon+dicotyledon+seed+growth.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84784"/>
            <a:ext cx="7848872" cy="48965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직사각형 4"/>
          <p:cNvSpPr/>
          <p:nvPr/>
        </p:nvSpPr>
        <p:spPr>
          <a:xfrm>
            <a:off x="603724" y="561454"/>
            <a:ext cx="6907660" cy="923330"/>
          </a:xfrm>
          <a:prstGeom prst="rect">
            <a:avLst/>
          </a:prstGeom>
          <a:noFill/>
        </p:spPr>
        <p:txBody>
          <a:bodyPr wrap="non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Seed Parts-growth</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35709531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02.edu-cdn.com/files/static/wiley/9780471586289/SEED_PARTS_EXTERIOR_AND_INTERIOR_02.GIF"/>
          <p:cNvPicPr>
            <a:picLocks noChangeAspect="1" noChangeArrowheads="1"/>
          </p:cNvPicPr>
          <p:nvPr/>
        </p:nvPicPr>
        <p:blipFill>
          <a:blip r:embed="rId2" cstate="print"/>
          <a:srcRect/>
          <a:stretch>
            <a:fillRect/>
          </a:stretch>
        </p:blipFill>
        <p:spPr bwMode="auto">
          <a:xfrm>
            <a:off x="899592" y="1801992"/>
            <a:ext cx="3528392" cy="4502677"/>
          </a:xfrm>
          <a:prstGeom prst="rect">
            <a:avLst/>
          </a:prstGeom>
          <a:noFill/>
        </p:spPr>
      </p:pic>
      <p:pic>
        <p:nvPicPr>
          <p:cNvPr id="6" name="Picture 4" descr="Seed Parts: Exterior and Interior"/>
          <p:cNvPicPr>
            <a:picLocks noChangeAspect="1" noChangeArrowheads="1"/>
          </p:cNvPicPr>
          <p:nvPr/>
        </p:nvPicPr>
        <p:blipFill>
          <a:blip r:embed="rId3" cstate="print"/>
          <a:srcRect/>
          <a:stretch>
            <a:fillRect/>
          </a:stretch>
        </p:blipFill>
        <p:spPr bwMode="auto">
          <a:xfrm>
            <a:off x="4572000" y="1801992"/>
            <a:ext cx="3528392" cy="4507328"/>
          </a:xfrm>
          <a:prstGeom prst="rect">
            <a:avLst/>
          </a:prstGeom>
          <a:noFill/>
        </p:spPr>
      </p:pic>
      <p:sp>
        <p:nvSpPr>
          <p:cNvPr id="7" name="직사각형 6"/>
          <p:cNvSpPr/>
          <p:nvPr/>
        </p:nvSpPr>
        <p:spPr>
          <a:xfrm>
            <a:off x="790474" y="561454"/>
            <a:ext cx="6534161" cy="923330"/>
          </a:xfrm>
          <a:prstGeom prst="rect">
            <a:avLst/>
          </a:prstGeom>
          <a:noFill/>
        </p:spPr>
        <p:txBody>
          <a:bodyPr wrap="none" lIns="91440" tIns="45720" rIns="91440" bIns="45720">
            <a:spAutoFit/>
          </a:bodyPr>
          <a:lstStyle/>
          <a:p>
            <a:pPr algn="ctr"/>
            <a:r>
              <a:rPr lang="en-US" altLang="ko-K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Seed Parts-Detail</a:t>
            </a:r>
            <a:endParaRPr lang="en-US" altLang="ko-K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WordArt 4"/>
          <p:cNvSpPr>
            <a:spLocks noChangeArrowheads="1" noChangeShapeType="1" noTextEdit="1"/>
          </p:cNvSpPr>
          <p:nvPr/>
        </p:nvSpPr>
        <p:spPr bwMode="auto">
          <a:xfrm>
            <a:off x="4932040" y="44624"/>
            <a:ext cx="3024336" cy="504056"/>
          </a:xfrm>
          <a:prstGeom prst="rect">
            <a:avLst/>
          </a:prstGeom>
          <a:effectLst/>
        </p:spPr>
        <p:txBody>
          <a:bodyPr wrap="none" fromWordArt="1">
            <a:prstTxWarp prst="textPlain">
              <a:avLst>
                <a:gd name="adj" fmla="val 50000"/>
              </a:avLst>
            </a:prstTxWarp>
          </a:bodyPr>
          <a:lstStyle/>
          <a:p>
            <a:pPr algn="ctr" rtl="0">
              <a:buNone/>
            </a:pPr>
            <a:r>
              <a:rPr lang="en-CA" altLang="ko-KR"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rPr>
              <a:t>Plants and Seeds</a:t>
            </a:r>
            <a:endParaRPr lang="ko-KR" alt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andles" pitchFamily="2" charset="0"/>
            </a:endParaRPr>
          </a:p>
        </p:txBody>
      </p:sp>
    </p:spTree>
    <p:extLst>
      <p:ext uri="{BB962C8B-B14F-4D97-AF65-F5344CB8AC3E}">
        <p14:creationId xmlns:p14="http://schemas.microsoft.com/office/powerpoint/2010/main" xmlns="" val="20909044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오스틴">
  <a:themeElements>
    <a:clrScheme name="오스틴">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오스틴">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오스틴">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DB4555EC509D41A69A30C9202E9A27" ma:contentTypeVersion="1" ma:contentTypeDescription="Create a new document." ma:contentTypeScope="" ma:versionID="1f9b15661e8229f693cc5416f91b36ce">
  <xsd:schema xmlns:xsd="http://www.w3.org/2001/XMLSchema" xmlns:xs="http://www.w3.org/2001/XMLSchema" xmlns:p="http://schemas.microsoft.com/office/2006/metadata/properties" xmlns:ns1="http://schemas.microsoft.com/sharepoint/v3" targetNamespace="http://schemas.microsoft.com/office/2006/metadata/properties" ma:root="true" ma:fieldsID="3ffcb63cf412a1a4d696cfef295d772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E252A0-E47A-460E-8616-5A5F16E80549}"/>
</file>

<file path=customXml/itemProps2.xml><?xml version="1.0" encoding="utf-8"?>
<ds:datastoreItem xmlns:ds="http://schemas.openxmlformats.org/officeDocument/2006/customXml" ds:itemID="{A3E4342C-AB21-429B-8C3A-1695DEFDDF08}"/>
</file>

<file path=customXml/itemProps3.xml><?xml version="1.0" encoding="utf-8"?>
<ds:datastoreItem xmlns:ds="http://schemas.openxmlformats.org/officeDocument/2006/customXml" ds:itemID="{BE0EB8C0-258B-460B-AB4C-BF6CC18C84BF}"/>
</file>

<file path=docProps/app.xml><?xml version="1.0" encoding="utf-8"?>
<Properties xmlns="http://schemas.openxmlformats.org/officeDocument/2006/extended-properties" xmlns:vt="http://schemas.openxmlformats.org/officeDocument/2006/docPropsVTypes">
  <Template>Austin</Template>
  <TotalTime>200</TotalTime>
  <Words>718</Words>
  <Application>Microsoft Office PowerPoint</Application>
  <PresentationFormat>On-screen Show (4:3)</PresentationFormat>
  <Paragraphs>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오스틴</vt:lpstr>
      <vt:lpstr>Slide 1</vt:lpstr>
      <vt:lpstr>Slide 2</vt:lpstr>
      <vt:lpstr>Terms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PEA</vt:lpstr>
      <vt:lpstr>GRASS SEED</vt:lpstr>
      <vt:lpstr>BEAN</vt:lpstr>
      <vt:lpstr>CORN</vt:lpstr>
      <vt:lpstr>Slide 20</vt:lpstr>
      <vt:lpstr>Other activities on Internet</vt:lpstr>
    </vt:vector>
  </TitlesOfParts>
  <Company>R&amp;D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PEANUT</dc:title>
  <dc:creator>Microsoft Corporation</dc:creator>
  <cp:lastModifiedBy>ED06</cp:lastModifiedBy>
  <cp:revision>24</cp:revision>
  <dcterms:created xsi:type="dcterms:W3CDTF">2006-10-05T04:04:58Z</dcterms:created>
  <dcterms:modified xsi:type="dcterms:W3CDTF">2011-05-27T12:53:30Z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0x01010031DB4555EC509D41A69A30C9202E9A27</vt:lpwstr>
  </property>
</Properties>
</file>