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2"/>
  </p:notesMasterIdLst>
  <p:sldIdLst>
    <p:sldId id="256" r:id="rId5"/>
    <p:sldId id="282" r:id="rId6"/>
    <p:sldId id="285" r:id="rId7"/>
    <p:sldId id="270" r:id="rId8"/>
    <p:sldId id="269" r:id="rId9"/>
    <p:sldId id="260" r:id="rId10"/>
    <p:sldId id="259" r:id="rId11"/>
    <p:sldId id="271" r:id="rId12"/>
    <p:sldId id="272" r:id="rId13"/>
    <p:sldId id="273" r:id="rId14"/>
    <p:sldId id="274" r:id="rId15"/>
    <p:sldId id="275" r:id="rId16"/>
    <p:sldId id="276" r:id="rId17"/>
    <p:sldId id="278" r:id="rId18"/>
    <p:sldId id="277" r:id="rId19"/>
    <p:sldId id="279"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34588" autoAdjust="0"/>
  </p:normalViewPr>
  <p:slideViewPr>
    <p:cSldViewPr>
      <p:cViewPr varScale="1">
        <p:scale>
          <a:sx n="26" d="100"/>
          <a:sy n="26" d="100"/>
        </p:scale>
        <p:origin x="171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0E281-A96C-434D-8DEF-3F604CA54C58}"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17261560-27B4-4420-83B9-286CAB70E52C}">
      <dgm:prSet phldrT="[Text]"/>
      <dgm:spPr/>
      <dgm:t>
        <a:bodyPr/>
        <a:lstStyle/>
        <a:p>
          <a:r>
            <a:rPr lang="en-US" dirty="0"/>
            <a:t>Step 1</a:t>
          </a:r>
        </a:p>
      </dgm:t>
    </dgm:pt>
    <dgm:pt modelId="{F8DCC84C-68AD-4477-A5E9-460D47EE58E2}" type="parTrans" cxnId="{8F92EEC2-641C-4DE9-B1CD-690380394C8D}">
      <dgm:prSet/>
      <dgm:spPr/>
      <dgm:t>
        <a:bodyPr/>
        <a:lstStyle/>
        <a:p>
          <a:endParaRPr lang="en-US"/>
        </a:p>
      </dgm:t>
    </dgm:pt>
    <dgm:pt modelId="{1E680FD6-311C-4924-9A0F-C0C2478F0EE8}" type="sibTrans" cxnId="{8F92EEC2-641C-4DE9-B1CD-690380394C8D}">
      <dgm:prSet/>
      <dgm:spPr/>
      <dgm:t>
        <a:bodyPr/>
        <a:lstStyle/>
        <a:p>
          <a:endParaRPr lang="en-US"/>
        </a:p>
      </dgm:t>
    </dgm:pt>
    <dgm:pt modelId="{173EFC85-A2E1-436D-8B07-B8E3D4D41D5E}">
      <dgm:prSet phldrT="[Text]"/>
      <dgm:spPr/>
      <dgm:t>
        <a:bodyPr/>
        <a:lstStyle/>
        <a:p>
          <a:r>
            <a:rPr lang="en-US" b="1" dirty="0">
              <a:solidFill>
                <a:schemeClr val="accent3"/>
              </a:solidFill>
            </a:rPr>
            <a:t>Higher Nutritional Value</a:t>
          </a:r>
        </a:p>
      </dgm:t>
    </dgm:pt>
    <dgm:pt modelId="{FC64D7C1-3BD8-41B7-ADE7-E7C857EC3509}" type="parTrans" cxnId="{C0145E6D-8DB7-466C-8B8A-1A4C78E0C913}">
      <dgm:prSet/>
      <dgm:spPr/>
      <dgm:t>
        <a:bodyPr/>
        <a:lstStyle/>
        <a:p>
          <a:endParaRPr lang="en-US"/>
        </a:p>
      </dgm:t>
    </dgm:pt>
    <dgm:pt modelId="{314AF1AD-7563-4864-9E66-44019DE9D854}" type="sibTrans" cxnId="{C0145E6D-8DB7-466C-8B8A-1A4C78E0C913}">
      <dgm:prSet/>
      <dgm:spPr/>
      <dgm:t>
        <a:bodyPr/>
        <a:lstStyle/>
        <a:p>
          <a:endParaRPr lang="en-US"/>
        </a:p>
      </dgm:t>
    </dgm:pt>
    <dgm:pt modelId="{95E59B66-0AC5-4610-8113-E459BBD15BFF}">
      <dgm:prSet phldrT="[Text]"/>
      <dgm:spPr/>
      <dgm:t>
        <a:bodyPr/>
        <a:lstStyle/>
        <a:p>
          <a:r>
            <a:rPr lang="en-US" b="1" dirty="0">
              <a:solidFill>
                <a:schemeClr val="accent2"/>
              </a:solidFill>
            </a:rPr>
            <a:t>Lower Nutritional Value</a:t>
          </a:r>
        </a:p>
      </dgm:t>
    </dgm:pt>
    <dgm:pt modelId="{E7C87BC5-6F6E-4600-AF03-9D2B526A9F74}" type="parTrans" cxnId="{196D30A6-BFC1-4A74-9BC1-6FD2565A7B9F}">
      <dgm:prSet/>
      <dgm:spPr/>
      <dgm:t>
        <a:bodyPr/>
        <a:lstStyle/>
        <a:p>
          <a:endParaRPr lang="en-US"/>
        </a:p>
      </dgm:t>
    </dgm:pt>
    <dgm:pt modelId="{8488CBED-FB07-41E2-AADD-B3994E52ABA7}" type="sibTrans" cxnId="{196D30A6-BFC1-4A74-9BC1-6FD2565A7B9F}">
      <dgm:prSet/>
      <dgm:spPr/>
      <dgm:t>
        <a:bodyPr/>
        <a:lstStyle/>
        <a:p>
          <a:endParaRPr lang="en-US"/>
        </a:p>
      </dgm:t>
    </dgm:pt>
    <dgm:pt modelId="{26D0F659-F72F-4D56-B7A6-FD40030AF9CD}">
      <dgm:prSet phldrT="[Text]"/>
      <dgm:spPr/>
      <dgm:t>
        <a:bodyPr/>
        <a:lstStyle/>
        <a:p>
          <a:r>
            <a:rPr lang="en-US" dirty="0"/>
            <a:t>Step 2</a:t>
          </a:r>
        </a:p>
      </dgm:t>
    </dgm:pt>
    <dgm:pt modelId="{035A8690-0340-4345-96AB-AF97E57EFDA7}" type="parTrans" cxnId="{CBDB1746-D9B8-486F-822F-6E5E2338C273}">
      <dgm:prSet/>
      <dgm:spPr/>
      <dgm:t>
        <a:bodyPr/>
        <a:lstStyle/>
        <a:p>
          <a:endParaRPr lang="en-US"/>
        </a:p>
      </dgm:t>
    </dgm:pt>
    <dgm:pt modelId="{35F7FEAF-77F6-4704-9A24-1895AAE76884}" type="sibTrans" cxnId="{CBDB1746-D9B8-486F-822F-6E5E2338C273}">
      <dgm:prSet/>
      <dgm:spPr/>
      <dgm:t>
        <a:bodyPr/>
        <a:lstStyle/>
        <a:p>
          <a:endParaRPr lang="en-US"/>
        </a:p>
      </dgm:t>
    </dgm:pt>
    <dgm:pt modelId="{57768713-6605-44D9-BA32-6D948F9A961B}">
      <dgm:prSet phldrT="[Text]"/>
      <dgm:spPr/>
      <dgm:t>
        <a:bodyPr/>
        <a:lstStyle/>
        <a:p>
          <a:r>
            <a:rPr lang="en-US" b="1" dirty="0">
              <a:solidFill>
                <a:schemeClr val="accent3"/>
              </a:solidFill>
            </a:rPr>
            <a:t>Meets criteria</a:t>
          </a:r>
        </a:p>
      </dgm:t>
    </dgm:pt>
    <dgm:pt modelId="{47E22B1C-3FBC-4EA2-A0F9-794BFA6C702A}" type="parTrans" cxnId="{1229D9CC-F386-481D-A90F-20114CBDE1B1}">
      <dgm:prSet/>
      <dgm:spPr/>
      <dgm:t>
        <a:bodyPr/>
        <a:lstStyle/>
        <a:p>
          <a:endParaRPr lang="en-US"/>
        </a:p>
      </dgm:t>
    </dgm:pt>
    <dgm:pt modelId="{1DE9B0C9-3967-4D63-8A3E-F5A100D51FAB}" type="sibTrans" cxnId="{1229D9CC-F386-481D-A90F-20114CBDE1B1}">
      <dgm:prSet/>
      <dgm:spPr/>
      <dgm:t>
        <a:bodyPr/>
        <a:lstStyle/>
        <a:p>
          <a:endParaRPr lang="en-US"/>
        </a:p>
      </dgm:t>
    </dgm:pt>
    <dgm:pt modelId="{E3CC2502-1402-40A7-B934-B824E74CC647}">
      <dgm:prSet phldrT="[Text]"/>
      <dgm:spPr/>
      <dgm:t>
        <a:bodyPr/>
        <a:lstStyle/>
        <a:p>
          <a:r>
            <a:rPr lang="en-US" b="1" dirty="0">
              <a:solidFill>
                <a:schemeClr val="accent2"/>
              </a:solidFill>
            </a:rPr>
            <a:t>Doesn’t meet criteria</a:t>
          </a:r>
        </a:p>
      </dgm:t>
    </dgm:pt>
    <dgm:pt modelId="{F65B7C85-8881-4765-A016-731D643498DA}" type="parTrans" cxnId="{A737E053-A171-45EE-8DBB-B59B31605876}">
      <dgm:prSet/>
      <dgm:spPr/>
      <dgm:t>
        <a:bodyPr/>
        <a:lstStyle/>
        <a:p>
          <a:endParaRPr lang="en-US"/>
        </a:p>
      </dgm:t>
    </dgm:pt>
    <dgm:pt modelId="{075D8807-DB38-48C4-8CEA-E23FA84B8ACC}" type="sibTrans" cxnId="{A737E053-A171-45EE-8DBB-B59B31605876}">
      <dgm:prSet/>
      <dgm:spPr/>
      <dgm:t>
        <a:bodyPr/>
        <a:lstStyle/>
        <a:p>
          <a:endParaRPr lang="en-US"/>
        </a:p>
      </dgm:t>
    </dgm:pt>
    <dgm:pt modelId="{8511B3D3-A980-4844-A01C-6EE0D06CD0E7}">
      <dgm:prSet phldrT="[Text]"/>
      <dgm:spPr/>
      <dgm:t>
        <a:bodyPr/>
        <a:lstStyle/>
        <a:p>
          <a:r>
            <a:rPr lang="en-US" b="1" dirty="0">
              <a:solidFill>
                <a:schemeClr val="accent4"/>
              </a:solidFill>
            </a:rPr>
            <a:t>Not on a list</a:t>
          </a:r>
        </a:p>
      </dgm:t>
    </dgm:pt>
    <dgm:pt modelId="{8214AE35-61EB-4E9A-8B0F-157195CDAF6A}" type="parTrans" cxnId="{EBF5E2A1-8BE5-4C0B-88EF-34E8CABE77D0}">
      <dgm:prSet/>
      <dgm:spPr/>
      <dgm:t>
        <a:bodyPr/>
        <a:lstStyle/>
        <a:p>
          <a:endParaRPr lang="en-US"/>
        </a:p>
      </dgm:t>
    </dgm:pt>
    <dgm:pt modelId="{6DE9462A-8FD5-4167-89D8-9C6823F05552}" type="sibTrans" cxnId="{EBF5E2A1-8BE5-4C0B-88EF-34E8CABE77D0}">
      <dgm:prSet/>
      <dgm:spPr/>
      <dgm:t>
        <a:bodyPr/>
        <a:lstStyle/>
        <a:p>
          <a:endParaRPr lang="en-US"/>
        </a:p>
      </dgm:t>
    </dgm:pt>
    <dgm:pt modelId="{6256F3BF-6986-40A7-9CFB-011A7E660DFF}" type="pres">
      <dgm:prSet presAssocID="{43D0E281-A96C-434D-8DEF-3F604CA54C58}" presName="Name0" presStyleCnt="0">
        <dgm:presLayoutVars>
          <dgm:dir/>
          <dgm:animLvl val="lvl"/>
          <dgm:resizeHandles val="exact"/>
        </dgm:presLayoutVars>
      </dgm:prSet>
      <dgm:spPr/>
      <dgm:t>
        <a:bodyPr/>
        <a:lstStyle/>
        <a:p>
          <a:endParaRPr lang="en-US"/>
        </a:p>
      </dgm:t>
    </dgm:pt>
    <dgm:pt modelId="{1EDFD616-5782-41AA-9AF7-61CB3217818F}" type="pres">
      <dgm:prSet presAssocID="{43D0E281-A96C-434D-8DEF-3F604CA54C58}" presName="tSp" presStyleCnt="0"/>
      <dgm:spPr/>
    </dgm:pt>
    <dgm:pt modelId="{BE8E7F21-8714-4132-ACF5-CF3D1E0C581E}" type="pres">
      <dgm:prSet presAssocID="{43D0E281-A96C-434D-8DEF-3F604CA54C58}" presName="bSp" presStyleCnt="0"/>
      <dgm:spPr/>
    </dgm:pt>
    <dgm:pt modelId="{017A2A23-F6B0-4418-9E88-599ADEBF7C8E}" type="pres">
      <dgm:prSet presAssocID="{43D0E281-A96C-434D-8DEF-3F604CA54C58}" presName="process" presStyleCnt="0"/>
      <dgm:spPr/>
    </dgm:pt>
    <dgm:pt modelId="{8B488BDC-6B31-4FE0-A92A-535B63271977}" type="pres">
      <dgm:prSet presAssocID="{17261560-27B4-4420-83B9-286CAB70E52C}" presName="composite1" presStyleCnt="0"/>
      <dgm:spPr/>
    </dgm:pt>
    <dgm:pt modelId="{EDE8A0AB-6A85-4BBB-BA2B-2B8D16B8E2E7}" type="pres">
      <dgm:prSet presAssocID="{17261560-27B4-4420-83B9-286CAB70E52C}" presName="dummyNode1" presStyleLbl="node1" presStyleIdx="0" presStyleCnt="2"/>
      <dgm:spPr/>
    </dgm:pt>
    <dgm:pt modelId="{FD757D48-2835-479D-8945-DCABFF325421}" type="pres">
      <dgm:prSet presAssocID="{17261560-27B4-4420-83B9-286CAB70E52C}" presName="childNode1" presStyleLbl="bgAcc1" presStyleIdx="0" presStyleCnt="2" custScaleX="146347">
        <dgm:presLayoutVars>
          <dgm:bulletEnabled val="1"/>
        </dgm:presLayoutVars>
      </dgm:prSet>
      <dgm:spPr/>
      <dgm:t>
        <a:bodyPr/>
        <a:lstStyle/>
        <a:p>
          <a:endParaRPr lang="en-US"/>
        </a:p>
      </dgm:t>
    </dgm:pt>
    <dgm:pt modelId="{6092616B-93C2-4C38-98CB-E66BBECBFB3C}" type="pres">
      <dgm:prSet presAssocID="{17261560-27B4-4420-83B9-286CAB70E52C}" presName="childNode1tx" presStyleLbl="bgAcc1" presStyleIdx="0" presStyleCnt="2">
        <dgm:presLayoutVars>
          <dgm:bulletEnabled val="1"/>
        </dgm:presLayoutVars>
      </dgm:prSet>
      <dgm:spPr/>
      <dgm:t>
        <a:bodyPr/>
        <a:lstStyle/>
        <a:p>
          <a:endParaRPr lang="en-US"/>
        </a:p>
      </dgm:t>
    </dgm:pt>
    <dgm:pt modelId="{84597FF1-6575-47EA-AA74-75C216AE7A64}" type="pres">
      <dgm:prSet presAssocID="{17261560-27B4-4420-83B9-286CAB70E52C}" presName="parentNode1" presStyleLbl="node1" presStyleIdx="0" presStyleCnt="2">
        <dgm:presLayoutVars>
          <dgm:chMax val="1"/>
          <dgm:bulletEnabled val="1"/>
        </dgm:presLayoutVars>
      </dgm:prSet>
      <dgm:spPr/>
      <dgm:t>
        <a:bodyPr/>
        <a:lstStyle/>
        <a:p>
          <a:endParaRPr lang="en-US"/>
        </a:p>
      </dgm:t>
    </dgm:pt>
    <dgm:pt modelId="{417723E9-6BB1-4DEB-A396-ECD6C91108FE}" type="pres">
      <dgm:prSet presAssocID="{17261560-27B4-4420-83B9-286CAB70E52C}" presName="connSite1" presStyleCnt="0"/>
      <dgm:spPr/>
    </dgm:pt>
    <dgm:pt modelId="{4D5E958B-2990-4CB7-B9C4-FC1F5C71F7FF}" type="pres">
      <dgm:prSet presAssocID="{1E680FD6-311C-4924-9A0F-C0C2478F0EE8}" presName="Name9" presStyleLbl="sibTrans2D1" presStyleIdx="0" presStyleCnt="1"/>
      <dgm:spPr/>
      <dgm:t>
        <a:bodyPr/>
        <a:lstStyle/>
        <a:p>
          <a:endParaRPr lang="en-US"/>
        </a:p>
      </dgm:t>
    </dgm:pt>
    <dgm:pt modelId="{E832A21A-D65E-49AD-BD87-76D20E447844}" type="pres">
      <dgm:prSet presAssocID="{26D0F659-F72F-4D56-B7A6-FD40030AF9CD}" presName="composite2" presStyleCnt="0"/>
      <dgm:spPr/>
    </dgm:pt>
    <dgm:pt modelId="{9E67EAF9-14B8-40F7-91EB-B0F8CE878436}" type="pres">
      <dgm:prSet presAssocID="{26D0F659-F72F-4D56-B7A6-FD40030AF9CD}" presName="dummyNode2" presStyleLbl="node1" presStyleIdx="0" presStyleCnt="2"/>
      <dgm:spPr/>
    </dgm:pt>
    <dgm:pt modelId="{6585E216-AAF2-4BDA-BD63-09C8FE33815E}" type="pres">
      <dgm:prSet presAssocID="{26D0F659-F72F-4D56-B7A6-FD40030AF9CD}" presName="childNode2" presStyleLbl="bgAcc1" presStyleIdx="1" presStyleCnt="2" custScaleX="117265">
        <dgm:presLayoutVars>
          <dgm:bulletEnabled val="1"/>
        </dgm:presLayoutVars>
      </dgm:prSet>
      <dgm:spPr/>
      <dgm:t>
        <a:bodyPr/>
        <a:lstStyle/>
        <a:p>
          <a:endParaRPr lang="en-US"/>
        </a:p>
      </dgm:t>
    </dgm:pt>
    <dgm:pt modelId="{B08F0F12-BB5F-41A1-945F-59CE14D44F3E}" type="pres">
      <dgm:prSet presAssocID="{26D0F659-F72F-4D56-B7A6-FD40030AF9CD}" presName="childNode2tx" presStyleLbl="bgAcc1" presStyleIdx="1" presStyleCnt="2">
        <dgm:presLayoutVars>
          <dgm:bulletEnabled val="1"/>
        </dgm:presLayoutVars>
      </dgm:prSet>
      <dgm:spPr/>
      <dgm:t>
        <a:bodyPr/>
        <a:lstStyle/>
        <a:p>
          <a:endParaRPr lang="en-US"/>
        </a:p>
      </dgm:t>
    </dgm:pt>
    <dgm:pt modelId="{DF24355B-82A0-4B8E-A4C7-5393140C1602}" type="pres">
      <dgm:prSet presAssocID="{26D0F659-F72F-4D56-B7A6-FD40030AF9CD}" presName="parentNode2" presStyleLbl="node1" presStyleIdx="1" presStyleCnt="2">
        <dgm:presLayoutVars>
          <dgm:chMax val="0"/>
          <dgm:bulletEnabled val="1"/>
        </dgm:presLayoutVars>
      </dgm:prSet>
      <dgm:spPr/>
      <dgm:t>
        <a:bodyPr/>
        <a:lstStyle/>
        <a:p>
          <a:endParaRPr lang="en-US"/>
        </a:p>
      </dgm:t>
    </dgm:pt>
    <dgm:pt modelId="{BBACD98A-616D-4C10-9B79-4FEE6A8AD77A}" type="pres">
      <dgm:prSet presAssocID="{26D0F659-F72F-4D56-B7A6-FD40030AF9CD}" presName="connSite2" presStyleCnt="0"/>
      <dgm:spPr/>
    </dgm:pt>
  </dgm:ptLst>
  <dgm:cxnLst>
    <dgm:cxn modelId="{1B93B827-9D3D-4001-9B52-CC9EBDE6F19D}" type="presOf" srcId="{57768713-6605-44D9-BA32-6D948F9A961B}" destId="{6585E216-AAF2-4BDA-BD63-09C8FE33815E}" srcOrd="0" destOrd="0" presId="urn:microsoft.com/office/officeart/2005/8/layout/hProcess4"/>
    <dgm:cxn modelId="{E08444F2-5C9A-4D0D-87D3-BB1CB02CD47E}" type="presOf" srcId="{17261560-27B4-4420-83B9-286CAB70E52C}" destId="{84597FF1-6575-47EA-AA74-75C216AE7A64}" srcOrd="0" destOrd="0" presId="urn:microsoft.com/office/officeart/2005/8/layout/hProcess4"/>
    <dgm:cxn modelId="{1229D9CC-F386-481D-A90F-20114CBDE1B1}" srcId="{26D0F659-F72F-4D56-B7A6-FD40030AF9CD}" destId="{57768713-6605-44D9-BA32-6D948F9A961B}" srcOrd="0" destOrd="0" parTransId="{47E22B1C-3FBC-4EA2-A0F9-794BFA6C702A}" sibTransId="{1DE9B0C9-3967-4D63-8A3E-F5A100D51FAB}"/>
    <dgm:cxn modelId="{196D30A6-BFC1-4A74-9BC1-6FD2565A7B9F}" srcId="{17261560-27B4-4420-83B9-286CAB70E52C}" destId="{95E59B66-0AC5-4610-8113-E459BBD15BFF}" srcOrd="1" destOrd="0" parTransId="{E7C87BC5-6F6E-4600-AF03-9D2B526A9F74}" sibTransId="{8488CBED-FB07-41E2-AADD-B3994E52ABA7}"/>
    <dgm:cxn modelId="{574495D4-A695-4220-A7A1-1D2697FF2A7A}" type="presOf" srcId="{173EFC85-A2E1-436D-8B07-B8E3D4D41D5E}" destId="{6092616B-93C2-4C38-98CB-E66BBECBFB3C}" srcOrd="1" destOrd="0" presId="urn:microsoft.com/office/officeart/2005/8/layout/hProcess4"/>
    <dgm:cxn modelId="{CBDB1746-D9B8-486F-822F-6E5E2338C273}" srcId="{43D0E281-A96C-434D-8DEF-3F604CA54C58}" destId="{26D0F659-F72F-4D56-B7A6-FD40030AF9CD}" srcOrd="1" destOrd="0" parTransId="{035A8690-0340-4345-96AB-AF97E57EFDA7}" sibTransId="{35F7FEAF-77F6-4704-9A24-1895AAE76884}"/>
    <dgm:cxn modelId="{CAF597AD-B242-42FF-8BD7-05005B1491EB}" type="presOf" srcId="{8511B3D3-A980-4844-A01C-6EE0D06CD0E7}" destId="{FD757D48-2835-479D-8945-DCABFF325421}" srcOrd="0" destOrd="2" presId="urn:microsoft.com/office/officeart/2005/8/layout/hProcess4"/>
    <dgm:cxn modelId="{81E7A99C-5660-4EE0-ADB0-93B88067E8D7}" type="presOf" srcId="{E3CC2502-1402-40A7-B934-B824E74CC647}" destId="{6585E216-AAF2-4BDA-BD63-09C8FE33815E}" srcOrd="0" destOrd="1" presId="urn:microsoft.com/office/officeart/2005/8/layout/hProcess4"/>
    <dgm:cxn modelId="{C0145E6D-8DB7-466C-8B8A-1A4C78E0C913}" srcId="{17261560-27B4-4420-83B9-286CAB70E52C}" destId="{173EFC85-A2E1-436D-8B07-B8E3D4D41D5E}" srcOrd="0" destOrd="0" parTransId="{FC64D7C1-3BD8-41B7-ADE7-E7C857EC3509}" sibTransId="{314AF1AD-7563-4864-9E66-44019DE9D854}"/>
    <dgm:cxn modelId="{EBF5E2A1-8BE5-4C0B-88EF-34E8CABE77D0}" srcId="{17261560-27B4-4420-83B9-286CAB70E52C}" destId="{8511B3D3-A980-4844-A01C-6EE0D06CD0E7}" srcOrd="2" destOrd="0" parTransId="{8214AE35-61EB-4E9A-8B0F-157195CDAF6A}" sibTransId="{6DE9462A-8FD5-4167-89D8-9C6823F05552}"/>
    <dgm:cxn modelId="{A11B1827-1F7A-4840-96C6-16DACD0ECE69}" type="presOf" srcId="{43D0E281-A96C-434D-8DEF-3F604CA54C58}" destId="{6256F3BF-6986-40A7-9CFB-011A7E660DFF}" srcOrd="0" destOrd="0" presId="urn:microsoft.com/office/officeart/2005/8/layout/hProcess4"/>
    <dgm:cxn modelId="{8FE9D534-AF58-411A-B1E2-D15ADBFA97E8}" type="presOf" srcId="{1E680FD6-311C-4924-9A0F-C0C2478F0EE8}" destId="{4D5E958B-2990-4CB7-B9C4-FC1F5C71F7FF}" srcOrd="0" destOrd="0" presId="urn:microsoft.com/office/officeart/2005/8/layout/hProcess4"/>
    <dgm:cxn modelId="{8F92EEC2-641C-4DE9-B1CD-690380394C8D}" srcId="{43D0E281-A96C-434D-8DEF-3F604CA54C58}" destId="{17261560-27B4-4420-83B9-286CAB70E52C}" srcOrd="0" destOrd="0" parTransId="{F8DCC84C-68AD-4477-A5E9-460D47EE58E2}" sibTransId="{1E680FD6-311C-4924-9A0F-C0C2478F0EE8}"/>
    <dgm:cxn modelId="{609711AD-7A6D-43F8-8B83-C1D1D105FEDB}" type="presOf" srcId="{95E59B66-0AC5-4610-8113-E459BBD15BFF}" destId="{FD757D48-2835-479D-8945-DCABFF325421}" srcOrd="0" destOrd="1" presId="urn:microsoft.com/office/officeart/2005/8/layout/hProcess4"/>
    <dgm:cxn modelId="{17E1E744-F677-4673-8866-3305CE282372}" type="presOf" srcId="{26D0F659-F72F-4D56-B7A6-FD40030AF9CD}" destId="{DF24355B-82A0-4B8E-A4C7-5393140C1602}" srcOrd="0" destOrd="0" presId="urn:microsoft.com/office/officeart/2005/8/layout/hProcess4"/>
    <dgm:cxn modelId="{F81A150A-DB79-4219-B38A-ADD310DDABB4}" type="presOf" srcId="{173EFC85-A2E1-436D-8B07-B8E3D4D41D5E}" destId="{FD757D48-2835-479D-8945-DCABFF325421}" srcOrd="0" destOrd="0" presId="urn:microsoft.com/office/officeart/2005/8/layout/hProcess4"/>
    <dgm:cxn modelId="{DFB1510E-9CB8-4AF2-B2A8-528940E27D05}" type="presOf" srcId="{E3CC2502-1402-40A7-B934-B824E74CC647}" destId="{B08F0F12-BB5F-41A1-945F-59CE14D44F3E}" srcOrd="1" destOrd="1" presId="urn:microsoft.com/office/officeart/2005/8/layout/hProcess4"/>
    <dgm:cxn modelId="{A737E053-A171-45EE-8DBB-B59B31605876}" srcId="{26D0F659-F72F-4D56-B7A6-FD40030AF9CD}" destId="{E3CC2502-1402-40A7-B934-B824E74CC647}" srcOrd="1" destOrd="0" parTransId="{F65B7C85-8881-4765-A016-731D643498DA}" sibTransId="{075D8807-DB38-48C4-8CEA-E23FA84B8ACC}"/>
    <dgm:cxn modelId="{54510654-FA07-4D67-972D-1A683010521B}" type="presOf" srcId="{57768713-6605-44D9-BA32-6D948F9A961B}" destId="{B08F0F12-BB5F-41A1-945F-59CE14D44F3E}" srcOrd="1" destOrd="0" presId="urn:microsoft.com/office/officeart/2005/8/layout/hProcess4"/>
    <dgm:cxn modelId="{3CFF8537-5FE7-427C-85E4-6B8E7D5B2C27}" type="presOf" srcId="{8511B3D3-A980-4844-A01C-6EE0D06CD0E7}" destId="{6092616B-93C2-4C38-98CB-E66BBECBFB3C}" srcOrd="1" destOrd="2" presId="urn:microsoft.com/office/officeart/2005/8/layout/hProcess4"/>
    <dgm:cxn modelId="{02D9F5E2-AFC0-457E-A114-1A87FA3852F8}" type="presOf" srcId="{95E59B66-0AC5-4610-8113-E459BBD15BFF}" destId="{6092616B-93C2-4C38-98CB-E66BBECBFB3C}" srcOrd="1" destOrd="1" presId="urn:microsoft.com/office/officeart/2005/8/layout/hProcess4"/>
    <dgm:cxn modelId="{FDF63DC9-99F9-42AF-9920-0216CB9E4BD7}" type="presParOf" srcId="{6256F3BF-6986-40A7-9CFB-011A7E660DFF}" destId="{1EDFD616-5782-41AA-9AF7-61CB3217818F}" srcOrd="0" destOrd="0" presId="urn:microsoft.com/office/officeart/2005/8/layout/hProcess4"/>
    <dgm:cxn modelId="{8636AA9A-EFB9-4BF6-91E4-6DF6FA620AA8}" type="presParOf" srcId="{6256F3BF-6986-40A7-9CFB-011A7E660DFF}" destId="{BE8E7F21-8714-4132-ACF5-CF3D1E0C581E}" srcOrd="1" destOrd="0" presId="urn:microsoft.com/office/officeart/2005/8/layout/hProcess4"/>
    <dgm:cxn modelId="{E5E90447-DAFA-4FB7-86B3-34907D14740D}" type="presParOf" srcId="{6256F3BF-6986-40A7-9CFB-011A7E660DFF}" destId="{017A2A23-F6B0-4418-9E88-599ADEBF7C8E}" srcOrd="2" destOrd="0" presId="urn:microsoft.com/office/officeart/2005/8/layout/hProcess4"/>
    <dgm:cxn modelId="{B9FC5529-3918-47A1-A258-003D323B149E}" type="presParOf" srcId="{017A2A23-F6B0-4418-9E88-599ADEBF7C8E}" destId="{8B488BDC-6B31-4FE0-A92A-535B63271977}" srcOrd="0" destOrd="0" presId="urn:microsoft.com/office/officeart/2005/8/layout/hProcess4"/>
    <dgm:cxn modelId="{8120762D-22E6-43FF-9484-AB035525A5A7}" type="presParOf" srcId="{8B488BDC-6B31-4FE0-A92A-535B63271977}" destId="{EDE8A0AB-6A85-4BBB-BA2B-2B8D16B8E2E7}" srcOrd="0" destOrd="0" presId="urn:microsoft.com/office/officeart/2005/8/layout/hProcess4"/>
    <dgm:cxn modelId="{09AEEC95-039B-4C2C-97F2-9D82CFBA6C32}" type="presParOf" srcId="{8B488BDC-6B31-4FE0-A92A-535B63271977}" destId="{FD757D48-2835-479D-8945-DCABFF325421}" srcOrd="1" destOrd="0" presId="urn:microsoft.com/office/officeart/2005/8/layout/hProcess4"/>
    <dgm:cxn modelId="{C4EB2F1B-F8CD-4B73-976B-CFBC94B9661F}" type="presParOf" srcId="{8B488BDC-6B31-4FE0-A92A-535B63271977}" destId="{6092616B-93C2-4C38-98CB-E66BBECBFB3C}" srcOrd="2" destOrd="0" presId="urn:microsoft.com/office/officeart/2005/8/layout/hProcess4"/>
    <dgm:cxn modelId="{4F3F9396-D547-4A72-86E2-AF14A869392C}" type="presParOf" srcId="{8B488BDC-6B31-4FE0-A92A-535B63271977}" destId="{84597FF1-6575-47EA-AA74-75C216AE7A64}" srcOrd="3" destOrd="0" presId="urn:microsoft.com/office/officeart/2005/8/layout/hProcess4"/>
    <dgm:cxn modelId="{C4466112-92C8-4608-8348-4792323DA13D}" type="presParOf" srcId="{8B488BDC-6B31-4FE0-A92A-535B63271977}" destId="{417723E9-6BB1-4DEB-A396-ECD6C91108FE}" srcOrd="4" destOrd="0" presId="urn:microsoft.com/office/officeart/2005/8/layout/hProcess4"/>
    <dgm:cxn modelId="{A1033888-89A1-4C83-B008-E613B8AFC6A3}" type="presParOf" srcId="{017A2A23-F6B0-4418-9E88-599ADEBF7C8E}" destId="{4D5E958B-2990-4CB7-B9C4-FC1F5C71F7FF}" srcOrd="1" destOrd="0" presId="urn:microsoft.com/office/officeart/2005/8/layout/hProcess4"/>
    <dgm:cxn modelId="{5009124C-3770-4D45-8D7D-AF786CC48088}" type="presParOf" srcId="{017A2A23-F6B0-4418-9E88-599ADEBF7C8E}" destId="{E832A21A-D65E-49AD-BD87-76D20E447844}" srcOrd="2" destOrd="0" presId="urn:microsoft.com/office/officeart/2005/8/layout/hProcess4"/>
    <dgm:cxn modelId="{34DCEC35-208D-45B8-9CA1-1C4EDB618C10}" type="presParOf" srcId="{E832A21A-D65E-49AD-BD87-76D20E447844}" destId="{9E67EAF9-14B8-40F7-91EB-B0F8CE878436}" srcOrd="0" destOrd="0" presId="urn:microsoft.com/office/officeart/2005/8/layout/hProcess4"/>
    <dgm:cxn modelId="{965D2A91-9060-4119-8904-EE786D68F4B5}" type="presParOf" srcId="{E832A21A-D65E-49AD-BD87-76D20E447844}" destId="{6585E216-AAF2-4BDA-BD63-09C8FE33815E}" srcOrd="1" destOrd="0" presId="urn:microsoft.com/office/officeart/2005/8/layout/hProcess4"/>
    <dgm:cxn modelId="{F5544B52-89AC-4D70-80FB-732D98481886}" type="presParOf" srcId="{E832A21A-D65E-49AD-BD87-76D20E447844}" destId="{B08F0F12-BB5F-41A1-945F-59CE14D44F3E}" srcOrd="2" destOrd="0" presId="urn:microsoft.com/office/officeart/2005/8/layout/hProcess4"/>
    <dgm:cxn modelId="{B8999E20-CEDD-468E-8C4C-458216E94592}" type="presParOf" srcId="{E832A21A-D65E-49AD-BD87-76D20E447844}" destId="{DF24355B-82A0-4B8E-A4C7-5393140C1602}" srcOrd="3" destOrd="0" presId="urn:microsoft.com/office/officeart/2005/8/layout/hProcess4"/>
    <dgm:cxn modelId="{024E7969-19EF-46BC-8D15-5C0AEC170C74}" type="presParOf" srcId="{E832A21A-D65E-49AD-BD87-76D20E447844}" destId="{BBACD98A-616D-4C10-9B79-4FEE6A8AD77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5C7D2-C31F-4091-8AFE-2915116BDEC1}" type="datetimeFigureOut">
              <a:rPr lang="en-US" smtClean="0"/>
              <a:t>10/3/2018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EFD37-507F-4278-B5F5-6DAFE495F6BE}" type="slidenum">
              <a:rPr lang="en-US" smtClean="0"/>
              <a:t>‹#›</a:t>
            </a:fld>
            <a:endParaRPr lang="en-US"/>
          </a:p>
        </p:txBody>
      </p:sp>
    </p:spTree>
    <p:extLst>
      <p:ext uri="{BB962C8B-B14F-4D97-AF65-F5344CB8AC3E}">
        <p14:creationId xmlns:p14="http://schemas.microsoft.com/office/powerpoint/2010/main" val="13473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Welcome!  </a:t>
            </a:r>
          </a:p>
          <a:p>
            <a:pPr marL="0" indent="0">
              <a:buFontTx/>
              <a:buNone/>
            </a:pPr>
            <a:endParaRPr lang="en-US" baseline="0" dirty="0" smtClean="0"/>
          </a:p>
          <a:p>
            <a:pPr marL="0" indent="0">
              <a:buFontTx/>
              <a:buNone/>
            </a:pPr>
            <a:r>
              <a:rPr lang="en-US" baseline="0" dirty="0" smtClean="0"/>
              <a:t>This workshop was developed to complement the presentation that the Department of Education and Early Childhood Development (or EECD) has circulated containing some highlights of the revised Policy 711.  We will not focus on all elements of the policy in this workshop, but will tailor our discussions based on the questions and ideas that you have brought with you today.  Copies of the full policy are available online and we have a few paper copies in the room.  This policy document should be the main reference document when there are questions regarding school food environments. </a:t>
            </a:r>
          </a:p>
          <a:p>
            <a:pPr marL="0" indent="0">
              <a:buFontTx/>
              <a:buNone/>
            </a:pPr>
            <a:endParaRPr lang="en-US" baseline="0" dirty="0" smtClean="0"/>
          </a:p>
          <a:p>
            <a:pPr marL="0" indent="0">
              <a:buFontTx/>
              <a:buNone/>
            </a:pPr>
            <a:r>
              <a:rPr lang="en-US" baseline="0" dirty="0" smtClean="0"/>
              <a:t>EECD is responsible for setting, implementing and evaluating policies for public schools in New Brunswick.  Public Health (PH) provides support and advice as needed when requested by EECD.  For example, EECD contracted Public Health to conduct an audit of Policy 711 on their behalf in 2016.  EECD again reached out to Public Health in 2017 to request assistance in reviewing and revising Policy 711. </a:t>
            </a:r>
          </a:p>
          <a:p>
            <a:pPr marL="0" indent="0">
              <a:buFontTx/>
              <a:buNone/>
            </a:pPr>
            <a:endParaRPr lang="en-US" baseline="0" dirty="0" smtClean="0"/>
          </a:p>
          <a:p>
            <a:pPr marL="0" indent="0">
              <a:buFontTx/>
              <a:buNone/>
            </a:pPr>
            <a:r>
              <a:rPr lang="en-US" baseline="0" dirty="0" smtClean="0"/>
              <a:t>Public Health is committed to promoting school health and healthy food environments.  The Healthy Learners in Schools program where PH nurses support schools and districts in promoting health has been in place for almost 20 years.  The Public Health Nutrition Framework for Action also identifies school-aged children &amp; youth and healthy environments as key priorities for the PH system. </a:t>
            </a:r>
          </a:p>
          <a:p>
            <a:pPr marL="0" indent="0">
              <a:buFontTx/>
              <a:buNone/>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8FAEFD37-507F-4278-B5F5-6DAFE495F6BE}" type="slidenum">
              <a:rPr lang="en-US" smtClean="0"/>
              <a:t>1</a:t>
            </a:fld>
            <a:endParaRPr lang="en-US"/>
          </a:p>
        </p:txBody>
      </p:sp>
    </p:spTree>
    <p:extLst>
      <p:ext uri="{BB962C8B-B14F-4D97-AF65-F5344CB8AC3E}">
        <p14:creationId xmlns:p14="http://schemas.microsoft.com/office/powerpoint/2010/main" val="197869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0" dirty="0" smtClean="0"/>
              <a:t>Requirement</a:t>
            </a:r>
            <a:r>
              <a:rPr lang="en-US" b="0" baseline="0" dirty="0" smtClean="0"/>
              <a:t> 6.2.3 states that </a:t>
            </a:r>
            <a:r>
              <a:rPr lang="en-US" b="0" i="1" baseline="0" dirty="0" smtClean="0"/>
              <a:t>“The price of a lunch meal will include at least: vegetables, fruit, whole grain products, milk or alternatives and meat or alternatives.” </a:t>
            </a:r>
            <a:endParaRPr lang="en-US" b="0" i="1" dirty="0" smtClean="0"/>
          </a:p>
          <a:p>
            <a:pPr eaLnBrk="1" hangingPunct="1">
              <a:spcBef>
                <a:spcPct val="0"/>
              </a:spcBef>
            </a:pPr>
            <a:endParaRPr lang="en-CA" altLang="en-US" dirty="0" smtClean="0"/>
          </a:p>
          <a:p>
            <a:pPr eaLnBrk="1" hangingPunct="1">
              <a:spcBef>
                <a:spcPct val="0"/>
              </a:spcBef>
            </a:pPr>
            <a:r>
              <a:rPr lang="en-CA" altLang="en-US" dirty="0" smtClean="0"/>
              <a:t>The</a:t>
            </a:r>
            <a:r>
              <a:rPr lang="en-CA" altLang="en-US" baseline="0" dirty="0" smtClean="0"/>
              <a:t> Lunch meal is a new concept that has been added to the Policy.   It outlines what must be included in a meal that is being sold as a “complete lunch meal”.  </a:t>
            </a:r>
            <a:r>
              <a:rPr lang="en-US" altLang="en-US" baseline="0" dirty="0" smtClean="0"/>
              <a:t>This contributes to creating a healthy school food environment by encouraging lunch meals that are well balanced and nutrient-dense.  </a:t>
            </a:r>
          </a:p>
          <a:p>
            <a:pPr eaLnBrk="1" hangingPunct="1">
              <a:spcBef>
                <a:spcPct val="0"/>
              </a:spcBef>
            </a:pPr>
            <a:endParaRPr lang="en-US" altLang="en-US" baseline="0" dirty="0" smtClean="0"/>
          </a:p>
          <a:p>
            <a:pPr eaLnBrk="1" hangingPunct="1">
              <a:spcBef>
                <a:spcPct val="0"/>
              </a:spcBef>
            </a:pPr>
            <a:r>
              <a:rPr lang="en-US" altLang="en-US" baseline="0" dirty="0" smtClean="0"/>
              <a:t>Therefore, a complete lunch will could be:</a:t>
            </a:r>
          </a:p>
          <a:p>
            <a:pPr eaLnBrk="1" hangingPunct="1">
              <a:spcBef>
                <a:spcPct val="0"/>
              </a:spcBef>
            </a:pPr>
            <a:endParaRPr lang="en-US" altLang="en-US" baseline="0" dirty="0" smtClean="0"/>
          </a:p>
          <a:p>
            <a:pPr eaLnBrk="1" hangingPunct="1">
              <a:spcBef>
                <a:spcPct val="0"/>
              </a:spcBef>
            </a:pPr>
            <a:r>
              <a:rPr lang="en-US" altLang="en-US" baseline="0" dirty="0" smtClean="0"/>
              <a:t>- INSERT A FEW EXAMPLES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B6BD83-7B59-4792-A2A0-E3DFEEB85D7F}" type="slidenum">
              <a:rPr lang="en-CA" altLang="en-US" smtClean="0">
                <a:latin typeface="Arial" charset="0"/>
              </a:rPr>
              <a:pPr eaLnBrk="1" hangingPunct="1">
                <a:spcBef>
                  <a:spcPct val="0"/>
                </a:spcBef>
              </a:pPr>
              <a:t>10</a:t>
            </a:fld>
            <a:endParaRPr lang="en-CA" altLang="en-US" smtClean="0">
              <a:latin typeface="Arial" charset="0"/>
            </a:endParaRPr>
          </a:p>
        </p:txBody>
      </p:sp>
    </p:spTree>
    <p:extLst>
      <p:ext uri="{BB962C8B-B14F-4D97-AF65-F5344CB8AC3E}">
        <p14:creationId xmlns:p14="http://schemas.microsoft.com/office/powerpoint/2010/main" val="148281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Appendix A – Food and Beverage Requirements </a:t>
            </a:r>
          </a:p>
          <a:p>
            <a:endParaRPr lang="en-US" altLang="en-US" dirty="0" smtClean="0"/>
          </a:p>
          <a:p>
            <a:r>
              <a:rPr lang="en-US" altLang="en-US" dirty="0" smtClean="0"/>
              <a:t>The Food</a:t>
            </a:r>
            <a:r>
              <a:rPr lang="en-US" altLang="en-US" baseline="0" dirty="0" smtClean="0"/>
              <a:t> and Beverage Requirements look much different than in the previous policy.  The changes that have been made to the appendix make it easier to follow, remove “grey” areas and reflect current evidence, best practices and market availability. </a:t>
            </a:r>
            <a:endParaRPr lang="fr-CA" altLang="en-US" dirty="0" smtClean="0"/>
          </a:p>
          <a:p>
            <a:pPr eaLnBrk="1" hangingPunct="1">
              <a:spcBef>
                <a:spcPct val="0"/>
              </a:spcBef>
            </a:pPr>
            <a:endParaRPr lang="fr-CA" altLang="en-US" dirty="0" smtClean="0"/>
          </a:p>
          <a:p>
            <a:pPr eaLnBrk="1" hangingPunct="1">
              <a:spcBef>
                <a:spcPct val="0"/>
              </a:spcBef>
            </a:pPr>
            <a:r>
              <a:rPr lang="fr-CA" altLang="en-US" dirty="0" err="1" smtClean="0"/>
              <a:t>Appendix</a:t>
            </a:r>
            <a:r>
              <a:rPr lang="fr-CA" altLang="en-US" baseline="0" dirty="0" smtClean="0"/>
              <a:t> A </a:t>
            </a:r>
            <a:r>
              <a:rPr lang="fr-CA" altLang="en-US" baseline="0" dirty="0" err="1" smtClean="0"/>
              <a:t>is</a:t>
            </a:r>
            <a:r>
              <a:rPr lang="fr-CA" altLang="en-US" baseline="0" dirty="0" smtClean="0"/>
              <a:t> a </a:t>
            </a:r>
            <a:r>
              <a:rPr lang="fr-CA" altLang="en-US" baseline="0" dirty="0" err="1" smtClean="0"/>
              <a:t>tool</a:t>
            </a:r>
            <a:r>
              <a:rPr lang="fr-CA" altLang="en-US" baseline="0" dirty="0" smtClean="0"/>
              <a:t> for </a:t>
            </a:r>
            <a:r>
              <a:rPr lang="fr-CA" altLang="en-US" baseline="0" dirty="0" err="1" smtClean="0"/>
              <a:t>ensuring</a:t>
            </a:r>
            <a:r>
              <a:rPr lang="fr-CA" altLang="en-US" baseline="0" dirty="0" smtClean="0"/>
              <a:t> </a:t>
            </a:r>
            <a:r>
              <a:rPr lang="fr-CA" altLang="en-US" baseline="0" dirty="0" err="1" smtClean="0"/>
              <a:t>that</a:t>
            </a:r>
            <a:r>
              <a:rPr lang="fr-CA" altLang="en-US" baseline="0" dirty="0" smtClean="0"/>
              <a:t> all </a:t>
            </a:r>
            <a:r>
              <a:rPr lang="fr-CA" altLang="en-US" baseline="0" dirty="0" err="1" smtClean="0"/>
              <a:t>foods</a:t>
            </a:r>
            <a:r>
              <a:rPr lang="fr-CA" altLang="en-US" baseline="0" dirty="0" smtClean="0"/>
              <a:t> and </a:t>
            </a:r>
            <a:r>
              <a:rPr lang="fr-CA" altLang="en-US" baseline="0" dirty="0" err="1" smtClean="0"/>
              <a:t>beverages</a:t>
            </a:r>
            <a:r>
              <a:rPr lang="fr-CA" altLang="en-US" baseline="0" dirty="0" smtClean="0"/>
              <a:t> </a:t>
            </a:r>
            <a:r>
              <a:rPr lang="fr-CA" altLang="en-US" baseline="0" dirty="0" err="1" smtClean="0"/>
              <a:t>offered</a:t>
            </a:r>
            <a:r>
              <a:rPr lang="fr-CA" altLang="en-US" baseline="0" dirty="0" smtClean="0"/>
              <a:t> or </a:t>
            </a:r>
            <a:r>
              <a:rPr lang="fr-CA" altLang="en-US" baseline="0" dirty="0" err="1" smtClean="0"/>
              <a:t>sold</a:t>
            </a:r>
            <a:r>
              <a:rPr lang="fr-CA" altLang="en-US" baseline="0" dirty="0" smtClean="0"/>
              <a:t> in </a:t>
            </a:r>
            <a:r>
              <a:rPr lang="fr-CA" altLang="en-US" baseline="0" dirty="0" err="1" smtClean="0"/>
              <a:t>schools</a:t>
            </a:r>
            <a:r>
              <a:rPr lang="fr-CA" altLang="en-US" baseline="0" dirty="0" smtClean="0"/>
              <a:t> </a:t>
            </a:r>
            <a:r>
              <a:rPr lang="fr-CA" altLang="en-US" baseline="0" dirty="0" err="1" smtClean="0"/>
              <a:t>meet</a:t>
            </a:r>
            <a:r>
              <a:rPr lang="fr-CA" altLang="en-US" baseline="0" dirty="0" smtClean="0"/>
              <a:t> at least a minimum standard.</a:t>
            </a:r>
          </a:p>
          <a:p>
            <a:pPr eaLnBrk="1" hangingPunct="1">
              <a:spcBef>
                <a:spcPct val="0"/>
              </a:spcBef>
            </a:pPr>
            <a:endParaRPr lang="fr-CA" altLang="en-US" baseline="0" dirty="0" smtClean="0"/>
          </a:p>
          <a:p>
            <a:pPr eaLnBrk="1" hangingPunct="1">
              <a:spcBef>
                <a:spcPct val="0"/>
              </a:spcBef>
            </a:pPr>
            <a:r>
              <a:rPr lang="fr-CA" altLang="en-US" dirty="0" smtClean="0"/>
              <a:t>It</a:t>
            </a:r>
            <a:r>
              <a:rPr lang="fr-CA" altLang="en-US" baseline="0" dirty="0" smtClean="0"/>
              <a:t> </a:t>
            </a:r>
            <a:r>
              <a:rPr lang="fr-CA" altLang="en-US" baseline="0" dirty="0" err="1" smtClean="0"/>
              <a:t>is</a:t>
            </a:r>
            <a:r>
              <a:rPr lang="fr-CA" altLang="en-US" baseline="0" dirty="0" smtClean="0"/>
              <a:t> </a:t>
            </a:r>
            <a:r>
              <a:rPr lang="fr-CA" altLang="en-US" baseline="0" dirty="0" err="1" smtClean="0"/>
              <a:t>very</a:t>
            </a:r>
            <a:r>
              <a:rPr lang="fr-CA" altLang="en-US" baseline="0" dirty="0" smtClean="0"/>
              <a:t> </a:t>
            </a:r>
            <a:r>
              <a:rPr lang="fr-CA" altLang="en-US" baseline="0" dirty="0" err="1" smtClean="0"/>
              <a:t>easy</a:t>
            </a:r>
            <a:r>
              <a:rPr lang="fr-CA" altLang="en-US" baseline="0" dirty="0" smtClean="0"/>
              <a:t> to tell if a </a:t>
            </a:r>
            <a:r>
              <a:rPr lang="fr-CA" altLang="en-US" baseline="0" dirty="0" err="1" smtClean="0"/>
              <a:t>food</a:t>
            </a:r>
            <a:r>
              <a:rPr lang="fr-CA" altLang="en-US" baseline="0" dirty="0" smtClean="0"/>
              <a:t> or </a:t>
            </a:r>
            <a:r>
              <a:rPr lang="fr-CA" altLang="en-US" baseline="0" dirty="0" err="1" smtClean="0"/>
              <a:t>beverage</a:t>
            </a:r>
            <a:r>
              <a:rPr lang="fr-CA" altLang="en-US" baseline="0" dirty="0" smtClean="0"/>
              <a:t> </a:t>
            </a:r>
            <a:r>
              <a:rPr lang="fr-CA" altLang="en-US" baseline="0" dirty="0" err="1" smtClean="0"/>
              <a:t>falls</a:t>
            </a:r>
            <a:r>
              <a:rPr lang="fr-CA" altLang="en-US" baseline="0" dirty="0" smtClean="0"/>
              <a:t> </a:t>
            </a:r>
            <a:r>
              <a:rPr lang="fr-CA" altLang="en-US" baseline="0" dirty="0" err="1" smtClean="0"/>
              <a:t>into</a:t>
            </a:r>
            <a:r>
              <a:rPr lang="fr-CA" altLang="en-US" baseline="0" dirty="0" smtClean="0"/>
              <a:t> </a:t>
            </a:r>
            <a:r>
              <a:rPr lang="fr-CA" altLang="en-US" baseline="0" dirty="0" err="1" smtClean="0"/>
              <a:t>either</a:t>
            </a:r>
            <a:r>
              <a:rPr lang="fr-CA" altLang="en-US" baseline="0" dirty="0" smtClean="0"/>
              <a:t> the </a:t>
            </a:r>
            <a:r>
              <a:rPr lang="fr-CA" altLang="en-US" baseline="0" dirty="0" err="1" smtClean="0"/>
              <a:t>Higher</a:t>
            </a:r>
            <a:r>
              <a:rPr lang="fr-CA" altLang="en-US" baseline="0" dirty="0" smtClean="0"/>
              <a:t> or </a:t>
            </a:r>
            <a:r>
              <a:rPr lang="fr-CA" altLang="en-US" baseline="0" dirty="0" err="1" smtClean="0"/>
              <a:t>Lower</a:t>
            </a:r>
            <a:r>
              <a:rPr lang="fr-CA" altLang="en-US" baseline="0" dirty="0" smtClean="0"/>
              <a:t> </a:t>
            </a:r>
            <a:r>
              <a:rPr lang="fr-CA" altLang="en-US" baseline="0" dirty="0" err="1" smtClean="0"/>
              <a:t>Nutritional</a:t>
            </a:r>
            <a:r>
              <a:rPr lang="fr-CA" altLang="en-US" baseline="0" dirty="0" smtClean="0"/>
              <a:t> Value </a:t>
            </a:r>
            <a:r>
              <a:rPr lang="fr-CA" altLang="en-US" baseline="0" dirty="0" err="1" smtClean="0"/>
              <a:t>categories</a:t>
            </a:r>
            <a:r>
              <a:rPr lang="fr-CA" altLang="en-US" baseline="0" dirty="0" smtClean="0"/>
              <a:t>.  If a </a:t>
            </a:r>
            <a:r>
              <a:rPr lang="fr-CA" altLang="en-US" baseline="0" dirty="0" err="1" smtClean="0"/>
              <a:t>food</a:t>
            </a:r>
            <a:r>
              <a:rPr lang="fr-CA" altLang="en-US" baseline="0" dirty="0" smtClean="0"/>
              <a:t> or </a:t>
            </a:r>
            <a:r>
              <a:rPr lang="fr-CA" altLang="en-US" baseline="0" dirty="0" err="1" smtClean="0"/>
              <a:t>beverage</a:t>
            </a:r>
            <a:r>
              <a:rPr lang="fr-CA" altLang="en-US" baseline="0" dirty="0" smtClean="0"/>
              <a:t> </a:t>
            </a:r>
            <a:r>
              <a:rPr lang="fr-CA" altLang="en-US" baseline="0" dirty="0" err="1" smtClean="0"/>
              <a:t>is</a:t>
            </a:r>
            <a:r>
              <a:rPr lang="fr-CA" altLang="en-US" baseline="0" dirty="0" smtClean="0"/>
              <a:t> not in one of </a:t>
            </a:r>
            <a:r>
              <a:rPr lang="fr-CA" altLang="en-US" baseline="0" dirty="0" err="1" smtClean="0"/>
              <a:t>those</a:t>
            </a:r>
            <a:r>
              <a:rPr lang="fr-CA" altLang="en-US" baseline="0" dirty="0" smtClean="0"/>
              <a:t> </a:t>
            </a:r>
            <a:r>
              <a:rPr lang="fr-CA" altLang="en-US" baseline="0" dirty="0" err="1" smtClean="0"/>
              <a:t>categories</a:t>
            </a:r>
            <a:r>
              <a:rPr lang="fr-CA" altLang="en-US" baseline="0" dirty="0" smtClean="0"/>
              <a:t>, </a:t>
            </a:r>
            <a:r>
              <a:rPr lang="fr-CA" altLang="en-US" baseline="0" dirty="0" err="1" smtClean="0"/>
              <a:t>then</a:t>
            </a:r>
            <a:r>
              <a:rPr lang="fr-CA" altLang="en-US" baseline="0" dirty="0" smtClean="0"/>
              <a:t> </a:t>
            </a:r>
            <a:r>
              <a:rPr lang="fr-CA" altLang="en-US" baseline="0" dirty="0" err="1" smtClean="0"/>
              <a:t>there</a:t>
            </a:r>
            <a:r>
              <a:rPr lang="fr-CA" altLang="en-US" baseline="0" dirty="0" smtClean="0"/>
              <a:t> </a:t>
            </a:r>
            <a:r>
              <a:rPr lang="fr-CA" altLang="en-US" baseline="0" dirty="0" err="1" smtClean="0"/>
              <a:t>is</a:t>
            </a:r>
            <a:r>
              <a:rPr lang="fr-CA" altLang="en-US" baseline="0" dirty="0" smtClean="0"/>
              <a:t> </a:t>
            </a:r>
            <a:r>
              <a:rPr lang="fr-CA" altLang="en-US" baseline="0" dirty="0" err="1" smtClean="0"/>
              <a:t>nutrient</a:t>
            </a:r>
            <a:r>
              <a:rPr lang="fr-CA" altLang="en-US" baseline="0" dirty="0" smtClean="0"/>
              <a:t> </a:t>
            </a:r>
            <a:r>
              <a:rPr lang="fr-CA" altLang="en-US" baseline="0" dirty="0" err="1" smtClean="0"/>
              <a:t>criteria</a:t>
            </a:r>
            <a:r>
              <a:rPr lang="fr-CA" altLang="en-US" baseline="0" dirty="0" smtClean="0"/>
              <a:t> to </a:t>
            </a:r>
            <a:r>
              <a:rPr lang="fr-CA" altLang="en-US" baseline="0" dirty="0" err="1" smtClean="0"/>
              <a:t>determine</a:t>
            </a:r>
            <a:r>
              <a:rPr lang="fr-CA" altLang="en-US" baseline="0" dirty="0" smtClean="0"/>
              <a:t> if </a:t>
            </a:r>
            <a:r>
              <a:rPr lang="fr-CA" altLang="en-US" baseline="0" dirty="0" err="1" smtClean="0"/>
              <a:t>that</a:t>
            </a:r>
            <a:r>
              <a:rPr lang="fr-CA" altLang="en-US" baseline="0" dirty="0" smtClean="0"/>
              <a:t> </a:t>
            </a:r>
            <a:r>
              <a:rPr lang="fr-CA" altLang="en-US" baseline="0" dirty="0" err="1" smtClean="0"/>
              <a:t>product</a:t>
            </a:r>
            <a:r>
              <a:rPr lang="fr-CA" altLang="en-US" baseline="0" dirty="0" smtClean="0"/>
              <a:t> </a:t>
            </a:r>
            <a:r>
              <a:rPr lang="fr-CA" altLang="en-US" baseline="0" dirty="0" err="1" smtClean="0"/>
              <a:t>can</a:t>
            </a:r>
            <a:r>
              <a:rPr lang="fr-CA" altLang="en-US" baseline="0" dirty="0" smtClean="0"/>
              <a:t> </a:t>
            </a:r>
            <a:r>
              <a:rPr lang="fr-CA" altLang="en-US" baseline="0" dirty="0" err="1" smtClean="0"/>
              <a:t>be</a:t>
            </a:r>
            <a:r>
              <a:rPr lang="fr-CA" altLang="en-US" baseline="0" dirty="0" smtClean="0"/>
              <a:t> </a:t>
            </a:r>
            <a:r>
              <a:rPr lang="fr-CA" altLang="en-US" baseline="0" dirty="0" err="1" smtClean="0"/>
              <a:t>served</a:t>
            </a:r>
            <a:r>
              <a:rPr lang="fr-CA" altLang="en-US" baseline="0" dirty="0" smtClean="0"/>
              <a:t>, </a:t>
            </a:r>
            <a:r>
              <a:rPr lang="fr-CA" altLang="en-US" baseline="0" dirty="0" err="1" smtClean="0"/>
              <a:t>sold</a:t>
            </a:r>
            <a:r>
              <a:rPr lang="fr-CA" altLang="en-US" baseline="0" dirty="0" smtClean="0"/>
              <a:t> or </a:t>
            </a:r>
            <a:r>
              <a:rPr lang="fr-CA" altLang="en-US" baseline="0" dirty="0" err="1" smtClean="0"/>
              <a:t>offered</a:t>
            </a:r>
            <a:r>
              <a:rPr lang="fr-CA" altLang="en-US" baseline="0" dirty="0" smtClean="0"/>
              <a:t>. </a:t>
            </a:r>
          </a:p>
          <a:p>
            <a:pPr eaLnBrk="1" hangingPunct="1">
              <a:spcBef>
                <a:spcPct val="0"/>
              </a:spcBef>
            </a:pPr>
            <a:endParaRPr lang="fr-CA" altLang="en-US" baseline="0" dirty="0" smtClean="0"/>
          </a:p>
          <a:p>
            <a:pPr eaLnBrk="1" hangingPunct="1">
              <a:spcBef>
                <a:spcPct val="0"/>
              </a:spcBef>
            </a:pPr>
            <a:r>
              <a:rPr lang="fr-CA" altLang="en-US" baseline="0" dirty="0" smtClean="0"/>
              <a:t>The </a:t>
            </a:r>
            <a:r>
              <a:rPr lang="fr-CA" altLang="en-US" baseline="0" dirty="0" err="1" smtClean="0"/>
              <a:t>appendix</a:t>
            </a:r>
            <a:r>
              <a:rPr lang="fr-CA" altLang="en-US" baseline="0" dirty="0" smtClean="0"/>
              <a:t> </a:t>
            </a:r>
            <a:r>
              <a:rPr lang="fr-CA" altLang="en-US" baseline="0" dirty="0" err="1" smtClean="0"/>
              <a:t>promotes</a:t>
            </a:r>
            <a:r>
              <a:rPr lang="fr-CA" altLang="en-US" baseline="0" dirty="0" smtClean="0"/>
              <a:t> and encourages the use of </a:t>
            </a:r>
            <a:r>
              <a:rPr lang="fr-CA" altLang="en-US" baseline="0" dirty="0" err="1" smtClean="0"/>
              <a:t>whole</a:t>
            </a:r>
            <a:r>
              <a:rPr lang="fr-CA" altLang="en-US" baseline="0" dirty="0" smtClean="0"/>
              <a:t>, </a:t>
            </a:r>
            <a:r>
              <a:rPr lang="fr-CA" altLang="en-US" baseline="0" dirty="0" err="1" smtClean="0"/>
              <a:t>minimally</a:t>
            </a:r>
            <a:r>
              <a:rPr lang="fr-CA" altLang="en-US" baseline="0" dirty="0" smtClean="0"/>
              <a:t> </a:t>
            </a:r>
            <a:r>
              <a:rPr lang="fr-CA" altLang="en-US" baseline="0" dirty="0" err="1" smtClean="0"/>
              <a:t>processed</a:t>
            </a:r>
            <a:r>
              <a:rPr lang="fr-CA" altLang="en-US" baseline="0" dirty="0" smtClean="0"/>
              <a:t> </a:t>
            </a:r>
            <a:r>
              <a:rPr lang="fr-CA" altLang="en-US" baseline="0" dirty="0" err="1" smtClean="0"/>
              <a:t>foods</a:t>
            </a:r>
            <a:r>
              <a:rPr lang="fr-CA" altLang="en-US" baseline="0" dirty="0" smtClean="0"/>
              <a:t> and </a:t>
            </a:r>
            <a:r>
              <a:rPr lang="fr-CA" altLang="en-US" baseline="0" dirty="0" err="1" smtClean="0"/>
              <a:t>beverages</a:t>
            </a:r>
            <a:r>
              <a:rPr lang="fr-CA" altLang="en-US" baseline="0" dirty="0" smtClean="0"/>
              <a:t>, and </a:t>
            </a:r>
            <a:r>
              <a:rPr lang="fr-CA" altLang="en-US" baseline="0" dirty="0" err="1" smtClean="0"/>
              <a:t>recipes</a:t>
            </a:r>
            <a:r>
              <a:rPr lang="fr-CA" altLang="en-US" baseline="0" dirty="0" smtClean="0"/>
              <a:t> </a:t>
            </a:r>
            <a:r>
              <a:rPr lang="fr-CA" altLang="en-US" baseline="0" dirty="0" err="1" smtClean="0"/>
              <a:t>that</a:t>
            </a:r>
            <a:r>
              <a:rPr lang="fr-CA" altLang="en-US" baseline="0" dirty="0" smtClean="0"/>
              <a:t> are </a:t>
            </a:r>
            <a:r>
              <a:rPr lang="fr-CA" altLang="en-US" baseline="0" dirty="0" err="1" smtClean="0"/>
              <a:t>prepared</a:t>
            </a:r>
            <a:r>
              <a:rPr lang="fr-CA" altLang="en-US" baseline="0" dirty="0" smtClean="0"/>
              <a:t> </a:t>
            </a:r>
            <a:r>
              <a:rPr lang="fr-CA" altLang="en-US" baseline="0" dirty="0" err="1" smtClean="0"/>
              <a:t>from</a:t>
            </a:r>
            <a:r>
              <a:rPr lang="fr-CA" altLang="en-US" baseline="0" dirty="0" smtClean="0"/>
              <a:t> scratch. </a:t>
            </a:r>
            <a:endParaRPr lang="fr-CA" altLang="en-US" dirty="0" smtClean="0"/>
          </a:p>
          <a:p>
            <a:pPr eaLnBrk="1" hangingPunct="1">
              <a:spcBef>
                <a:spcPct val="0"/>
              </a:spcBef>
            </a:pPr>
            <a:endParaRPr lang="en-CA"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B6BD83-7B59-4792-A2A0-E3DFEEB85D7F}" type="slidenum">
              <a:rPr lang="en-CA" altLang="en-US" smtClean="0">
                <a:latin typeface="Arial" charset="0"/>
              </a:rPr>
              <a:pPr eaLnBrk="1" hangingPunct="1">
                <a:spcBef>
                  <a:spcPct val="0"/>
                </a:spcBef>
              </a:pPr>
              <a:t>11</a:t>
            </a:fld>
            <a:endParaRPr lang="en-CA" altLang="en-US" smtClean="0">
              <a:latin typeface="Arial" charset="0"/>
            </a:endParaRPr>
          </a:p>
        </p:txBody>
      </p:sp>
    </p:spTree>
    <p:extLst>
      <p:ext uri="{BB962C8B-B14F-4D97-AF65-F5344CB8AC3E}">
        <p14:creationId xmlns:p14="http://schemas.microsoft.com/office/powerpoint/2010/main" val="143255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DF569C74-B9AE-4EEC-8DA7-D35E135BEF29}"/>
              </a:ext>
            </a:extLst>
          </p:cNvPr>
          <p:cNvSpPr>
            <a:spLocks noGrp="1"/>
          </p:cNvSpPr>
          <p:nvPr>
            <p:ph type="body" idx="1"/>
          </p:nvPr>
        </p:nvSpPr>
        <p:spPr/>
        <p:txBody>
          <a:bodyPr/>
          <a:lstStyle/>
          <a:p>
            <a:pPr>
              <a:defRPr/>
            </a:pPr>
            <a:r>
              <a:rPr lang="en-US" dirty="0" smtClean="0"/>
              <a:t>What is included in Appendix A?</a:t>
            </a:r>
          </a:p>
          <a:p>
            <a:pPr>
              <a:defRPr/>
            </a:pPr>
            <a:endParaRPr lang="en-US" dirty="0" smtClean="0"/>
          </a:p>
          <a:p>
            <a:pPr>
              <a:defRPr/>
            </a:pPr>
            <a:r>
              <a:rPr lang="en-US" dirty="0" smtClean="0"/>
              <a:t>The </a:t>
            </a:r>
            <a:r>
              <a:rPr lang="en-US" dirty="0"/>
              <a:t>first page lists  important definitions: </a:t>
            </a:r>
          </a:p>
          <a:p>
            <a:pPr marL="168244" indent="-168244">
              <a:buFontTx/>
              <a:buChar char="-"/>
              <a:defRPr/>
            </a:pPr>
            <a:r>
              <a:rPr lang="en-US" dirty="0"/>
              <a:t>Added Sugars </a:t>
            </a:r>
          </a:p>
          <a:p>
            <a:pPr marL="168244" indent="-168244">
              <a:buFontTx/>
              <a:buChar char="-"/>
              <a:defRPr/>
            </a:pPr>
            <a:r>
              <a:rPr lang="en-US" dirty="0"/>
              <a:t>Non-Sugar Sweeteners </a:t>
            </a:r>
          </a:p>
          <a:p>
            <a:pPr marL="168244" indent="-168244">
              <a:buFontTx/>
              <a:buChar char="-"/>
              <a:defRPr/>
            </a:pPr>
            <a:r>
              <a:rPr lang="en-US" dirty="0"/>
              <a:t>Whole Grains </a:t>
            </a:r>
          </a:p>
          <a:p>
            <a:pPr marL="168244" indent="-168244">
              <a:buFontTx/>
              <a:buChar char="-"/>
              <a:defRPr/>
            </a:pPr>
            <a:r>
              <a:rPr lang="en-US" dirty="0"/>
              <a:t>Caffeine</a:t>
            </a:r>
          </a:p>
          <a:p>
            <a:pPr>
              <a:defRPr/>
            </a:pPr>
            <a:endParaRPr lang="en-US" dirty="0"/>
          </a:p>
          <a:p>
            <a:pPr>
              <a:defRPr/>
            </a:pPr>
            <a:r>
              <a:rPr lang="en-US" dirty="0"/>
              <a:t>The appendix is organized by food groups:</a:t>
            </a:r>
          </a:p>
          <a:p>
            <a:pPr marL="168244" indent="-168244">
              <a:buFontTx/>
              <a:buChar char="-"/>
              <a:defRPr/>
            </a:pPr>
            <a:r>
              <a:rPr lang="en-US" dirty="0"/>
              <a:t>Vegetables and fruit</a:t>
            </a:r>
          </a:p>
          <a:p>
            <a:pPr marL="168244" indent="-168244">
              <a:buFontTx/>
              <a:buChar char="-"/>
              <a:defRPr/>
            </a:pPr>
            <a:r>
              <a:rPr lang="en-US" dirty="0"/>
              <a:t>Grains</a:t>
            </a:r>
          </a:p>
          <a:p>
            <a:pPr marL="168244" indent="-168244">
              <a:buFontTx/>
              <a:buChar char="-"/>
              <a:defRPr/>
            </a:pPr>
            <a:r>
              <a:rPr lang="en-US" dirty="0"/>
              <a:t>Milk and Alternatives</a:t>
            </a:r>
          </a:p>
          <a:p>
            <a:pPr marL="168244" indent="-168244">
              <a:buFontTx/>
              <a:buChar char="-"/>
              <a:defRPr/>
            </a:pPr>
            <a:r>
              <a:rPr lang="en-US" dirty="0"/>
              <a:t>Meat and Alternatives</a:t>
            </a:r>
          </a:p>
          <a:p>
            <a:pPr marL="168244" indent="-168244">
              <a:buFontTx/>
              <a:buChar char="-"/>
              <a:defRPr/>
            </a:pPr>
            <a:r>
              <a:rPr lang="en-US" dirty="0"/>
              <a:t>Mixed Entrees and beverages also have their own page</a:t>
            </a:r>
          </a:p>
          <a:p>
            <a:pPr>
              <a:defRPr/>
            </a:pPr>
            <a:endParaRPr lang="en-US" dirty="0"/>
          </a:p>
          <a:p>
            <a:pPr>
              <a:defRPr/>
            </a:pPr>
            <a:r>
              <a:rPr lang="en-US" dirty="0"/>
              <a:t>A list of additional ingredient and condiments are provided on the last page.</a:t>
            </a:r>
          </a:p>
          <a:p>
            <a:pPr>
              <a:defRPr/>
            </a:pPr>
            <a:endParaRPr lang="en-US" dirty="0"/>
          </a:p>
          <a:p>
            <a:pPr>
              <a:defRPr/>
            </a:pPr>
            <a:endParaRPr lang="en-CA" dirty="0"/>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4F12DEB1-2EBF-4CF9-A93A-5116A6AB1B83}" type="slidenum">
              <a:rPr lang="en-CA" altLang="en-US"/>
              <a:pPr/>
              <a:t>12</a:t>
            </a:fld>
            <a:endParaRPr lang="en-CA" altLang="en-US"/>
          </a:p>
        </p:txBody>
      </p:sp>
    </p:spTree>
    <p:extLst>
      <p:ext uri="{BB962C8B-B14F-4D97-AF65-F5344CB8AC3E}">
        <p14:creationId xmlns:p14="http://schemas.microsoft.com/office/powerpoint/2010/main" val="332741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smtClean="0"/>
              <a:t>How to determine if a food or beverage can be served, sold or offered. </a:t>
            </a:r>
          </a:p>
          <a:p>
            <a:r>
              <a:rPr lang="en-US" altLang="en-US" b="1" u="sng" dirty="0" smtClean="0"/>
              <a:t>Step 1 </a:t>
            </a:r>
          </a:p>
          <a:p>
            <a:r>
              <a:rPr lang="en-US" altLang="en-US" i="1" dirty="0" smtClean="0"/>
              <a:t>Check to see if the food or beverage is of Higher Nutritional Value or Lower Nutritional Value. </a:t>
            </a:r>
          </a:p>
          <a:p>
            <a:r>
              <a:rPr lang="en-US" altLang="en-US" i="1" dirty="0" smtClean="0"/>
              <a:t>If an item falls in the Higher Nutritional Value list or the Lower Nutritional Value list, it is not necessary to look at the nutrient criteria table.  </a:t>
            </a:r>
          </a:p>
          <a:p>
            <a:endParaRPr lang="en-US" altLang="en-US" dirty="0" smtClean="0"/>
          </a:p>
          <a:p>
            <a:r>
              <a:rPr lang="en-US" altLang="en-US" b="1" u="sng" dirty="0" smtClean="0"/>
              <a:t>Step 2 </a:t>
            </a:r>
          </a:p>
          <a:p>
            <a:r>
              <a:rPr lang="en-US" altLang="en-US" i="1" dirty="0" smtClean="0"/>
              <a:t>If products are not found on the Higher Nutritional Value or Lower Nutritional Value lists, use the nutrient criteria table to determine if it can be sold, served or otherwise offered. A product must meet ALL of the nutrient criteria. </a:t>
            </a:r>
            <a:endParaRPr lang="en-US" altLang="en-US" dirty="0" smtClean="0"/>
          </a:p>
          <a:p>
            <a:endParaRPr lang="en-CA" altLang="en-US" dirty="0"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0BE8EEFE-A7B2-4957-B5EC-FF8B89DBA233}" type="slidenum">
              <a:rPr lang="en-CA" altLang="en-US"/>
              <a:pPr/>
              <a:t>13</a:t>
            </a:fld>
            <a:endParaRPr lang="en-CA" altLang="en-US"/>
          </a:p>
        </p:txBody>
      </p:sp>
    </p:spTree>
    <p:extLst>
      <p:ext uri="{BB962C8B-B14F-4D97-AF65-F5344CB8AC3E}">
        <p14:creationId xmlns:p14="http://schemas.microsoft.com/office/powerpoint/2010/main" val="90438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baseline="0" dirty="0" err="1" smtClean="0"/>
              <a:t>Appendix</a:t>
            </a:r>
            <a:r>
              <a:rPr lang="fr-CA" altLang="en-US" baseline="0" dirty="0" smtClean="0"/>
              <a:t> B </a:t>
            </a:r>
            <a:r>
              <a:rPr lang="fr-CA" altLang="en-US" baseline="0" dirty="0" err="1" smtClean="0"/>
              <a:t>provides</a:t>
            </a:r>
            <a:r>
              <a:rPr lang="fr-CA" altLang="en-US" baseline="0" dirty="0" smtClean="0"/>
              <a:t> a </a:t>
            </a:r>
            <a:r>
              <a:rPr lang="fr-CA" altLang="en-US" baseline="0" dirty="0" err="1" smtClean="0"/>
              <a:t>list</a:t>
            </a:r>
            <a:r>
              <a:rPr lang="fr-CA" altLang="en-US" baseline="0" dirty="0" smtClean="0"/>
              <a:t> of </a:t>
            </a:r>
            <a:r>
              <a:rPr lang="fr-CA" altLang="en-US" baseline="0" dirty="0" err="1" smtClean="0"/>
              <a:t>foods</a:t>
            </a:r>
            <a:r>
              <a:rPr lang="fr-CA" altLang="en-US" baseline="0" dirty="0" smtClean="0"/>
              <a:t> and </a:t>
            </a:r>
            <a:r>
              <a:rPr lang="fr-CA" altLang="en-US" baseline="0" dirty="0" err="1" smtClean="0"/>
              <a:t>beverages</a:t>
            </a:r>
            <a:r>
              <a:rPr lang="fr-CA" altLang="en-US" baseline="0" dirty="0" smtClean="0"/>
              <a:t> </a:t>
            </a:r>
            <a:r>
              <a:rPr lang="fr-CA" altLang="en-US" baseline="0" dirty="0" err="1" smtClean="0"/>
              <a:t>that</a:t>
            </a:r>
            <a:r>
              <a:rPr lang="fr-CA" altLang="en-US" baseline="0" dirty="0" smtClean="0"/>
              <a:t> </a:t>
            </a:r>
            <a:r>
              <a:rPr lang="fr-CA" altLang="en-US" baseline="0" dirty="0" err="1" smtClean="0"/>
              <a:t>can</a:t>
            </a:r>
            <a:r>
              <a:rPr lang="fr-CA" altLang="en-US" baseline="0" dirty="0" smtClean="0"/>
              <a:t> </a:t>
            </a:r>
            <a:r>
              <a:rPr lang="fr-CA" altLang="en-US" baseline="0" dirty="0" err="1" smtClean="0"/>
              <a:t>be</a:t>
            </a:r>
            <a:r>
              <a:rPr lang="fr-CA" altLang="en-US" baseline="0" dirty="0" smtClean="0"/>
              <a:t> </a:t>
            </a:r>
            <a:r>
              <a:rPr lang="fr-CA" altLang="en-US" baseline="0" dirty="0" err="1" smtClean="0"/>
              <a:t>sold</a:t>
            </a:r>
            <a:r>
              <a:rPr lang="fr-CA" altLang="en-US" baseline="0" dirty="0" smtClean="0"/>
              <a:t> or </a:t>
            </a:r>
            <a:r>
              <a:rPr lang="fr-CA" altLang="en-US" baseline="0" dirty="0" err="1" smtClean="0"/>
              <a:t>offered</a:t>
            </a:r>
            <a:r>
              <a:rPr lang="fr-CA" altLang="en-US" baseline="0" dirty="0" smtClean="0"/>
              <a:t> </a:t>
            </a:r>
            <a:r>
              <a:rPr lang="fr-CA" altLang="en-US" baseline="0" dirty="0" err="1" smtClean="0"/>
              <a:t>separately</a:t>
            </a:r>
            <a:r>
              <a:rPr lang="fr-CA" altLang="en-US" baseline="0" dirty="0" smtClean="0"/>
              <a:t> </a:t>
            </a:r>
            <a:r>
              <a:rPr lang="fr-CA" altLang="en-US" baseline="0" dirty="0" err="1" smtClean="0"/>
              <a:t>from</a:t>
            </a:r>
            <a:r>
              <a:rPr lang="fr-CA" altLang="en-US" baseline="0" dirty="0" smtClean="0"/>
              <a:t> the lunch </a:t>
            </a:r>
            <a:r>
              <a:rPr lang="fr-CA" altLang="en-US" baseline="0" dirty="0" err="1" smtClean="0"/>
              <a:t>meal</a:t>
            </a:r>
            <a:r>
              <a:rPr lang="fr-CA" altLang="en-US" baseline="0" dirty="0" smtClean="0"/>
              <a:t>.</a:t>
            </a:r>
          </a:p>
          <a:p>
            <a:pPr eaLnBrk="1" hangingPunct="1">
              <a:spcBef>
                <a:spcPct val="0"/>
              </a:spcBef>
            </a:pPr>
            <a:endParaRPr lang="fr-CA" altLang="en-US" baseline="0" dirty="0" smtClean="0"/>
          </a:p>
          <a:p>
            <a:pPr>
              <a:spcBef>
                <a:spcPct val="0"/>
              </a:spcBef>
            </a:pPr>
            <a:r>
              <a:rPr lang="en-US" altLang="en-US" dirty="0" smtClean="0"/>
              <a:t>This list applies to all school food settings, such as; cafeterias, vending machines, canteens and at celebrations.</a:t>
            </a:r>
          </a:p>
          <a:p>
            <a:pPr eaLnBrk="1" hangingPunct="1">
              <a:spcBef>
                <a:spcPct val="0"/>
              </a:spcBef>
            </a:pPr>
            <a:endParaRPr lang="fr-CA" altLang="en-US" baseline="0" dirty="0" smtClean="0"/>
          </a:p>
          <a:p>
            <a:pPr eaLnBrk="1" hangingPunct="1">
              <a:spcBef>
                <a:spcPct val="0"/>
              </a:spcBef>
            </a:pPr>
            <a:endParaRPr lang="en-CA"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B6BD83-7B59-4792-A2A0-E3DFEEB85D7F}" type="slidenum">
              <a:rPr lang="en-CA" altLang="en-US" smtClean="0">
                <a:latin typeface="Arial" charset="0"/>
              </a:rPr>
              <a:pPr eaLnBrk="1" hangingPunct="1">
                <a:spcBef>
                  <a:spcPct val="0"/>
                </a:spcBef>
              </a:pPr>
              <a:t>14</a:t>
            </a:fld>
            <a:endParaRPr lang="en-CA" altLang="en-US" smtClean="0">
              <a:latin typeface="Arial" charset="0"/>
            </a:endParaRPr>
          </a:p>
        </p:txBody>
      </p:sp>
    </p:spTree>
    <p:extLst>
      <p:ext uri="{BB962C8B-B14F-4D97-AF65-F5344CB8AC3E}">
        <p14:creationId xmlns:p14="http://schemas.microsoft.com/office/powerpoint/2010/main" val="419215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a:p>
            <a:pPr>
              <a:spcBef>
                <a:spcPct val="0"/>
              </a:spcBef>
            </a:pPr>
            <a:r>
              <a:rPr lang="en-US" altLang="en-US" dirty="0" smtClean="0"/>
              <a:t>Items included on the À la Carte list are nutritious foods and beverages that can be used to either complement a lunch brought from home or as a snack.</a:t>
            </a:r>
          </a:p>
          <a:p>
            <a:endParaRPr lang="en-US" altLang="en-US" dirty="0" smtClean="0"/>
          </a:p>
          <a:p>
            <a:r>
              <a:rPr lang="en-US" altLang="en-US" dirty="0" smtClean="0"/>
              <a:t>Only the items found in Appendix B can be sold or offered outside of the complete lunch meal. For all food groups a list of Higher Nutritional Value food/beverage is provided.  </a:t>
            </a:r>
          </a:p>
          <a:p>
            <a:endParaRPr lang="en-US" altLang="en-US" dirty="0" smtClean="0"/>
          </a:p>
          <a:p>
            <a:endParaRPr lang="en-CA" altLang="en-US" dirty="0" smtClean="0"/>
          </a:p>
        </p:txBody>
      </p:sp>
      <p:sp>
        <p:nvSpPr>
          <p:cNvPr id="327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CC121EA5-DF86-451E-BAE0-78BB961E2AC2}" type="slidenum">
              <a:rPr lang="en-CA" altLang="en-US"/>
              <a:pPr/>
              <a:t>15</a:t>
            </a:fld>
            <a:endParaRPr lang="en-CA" altLang="en-US"/>
          </a:p>
        </p:txBody>
      </p:sp>
    </p:spTree>
    <p:extLst>
      <p:ext uri="{BB962C8B-B14F-4D97-AF65-F5344CB8AC3E}">
        <p14:creationId xmlns:p14="http://schemas.microsoft.com/office/powerpoint/2010/main" val="376283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2478B92A-33A1-4FC4-B377-5EEF0F57B049}"/>
              </a:ext>
            </a:extLst>
          </p:cNvPr>
          <p:cNvSpPr>
            <a:spLocks noGrp="1"/>
          </p:cNvSpPr>
          <p:nvPr>
            <p:ph type="body" idx="1"/>
          </p:nvPr>
        </p:nvSpPr>
        <p:spPr/>
        <p:txBody>
          <a:bodyPr/>
          <a:lstStyle/>
          <a:p>
            <a:pPr eaLnBrk="1" hangingPunct="1">
              <a:spcBef>
                <a:spcPct val="0"/>
              </a:spcBef>
              <a:defRPr/>
            </a:pPr>
            <a:r>
              <a:rPr lang="en-US" altLang="en-US" b="0" dirty="0" smtClean="0"/>
              <a:t>Requirement</a:t>
            </a:r>
            <a:r>
              <a:rPr lang="en-US" altLang="en-US" b="0" baseline="0" dirty="0" smtClean="0"/>
              <a:t> 6.4.1 states: “</a:t>
            </a:r>
            <a:r>
              <a:rPr lang="en-US" altLang="en-US" b="0" i="1" baseline="0" dirty="0" smtClean="0"/>
              <a:t>The principal with the support of the Parent School Support Committee will set goals to monitor and support a healthier school food environment.  The goals will be communicated to the school district, students, parents and school personnel.” </a:t>
            </a:r>
            <a:endParaRPr lang="en-US" altLang="en-US" b="0" i="1" dirty="0" smtClean="0"/>
          </a:p>
          <a:p>
            <a:pPr eaLnBrk="1" hangingPunct="1">
              <a:spcBef>
                <a:spcPct val="0"/>
              </a:spcBef>
              <a:defRPr/>
            </a:pPr>
            <a:endParaRPr lang="en-US" altLang="en-US" dirty="0" smtClean="0"/>
          </a:p>
          <a:p>
            <a:pPr eaLnBrk="1" hangingPunct="1">
              <a:spcBef>
                <a:spcPct val="0"/>
              </a:spcBef>
              <a:defRPr/>
            </a:pPr>
            <a:r>
              <a:rPr lang="en-US" altLang="en-US" dirty="0" smtClean="0"/>
              <a:t>Appendix </a:t>
            </a:r>
            <a:r>
              <a:rPr lang="en-US" altLang="en-US" dirty="0"/>
              <a:t>C is a tool to help support and identify goals that will have a positive and healthy impact on the students and school community.  </a:t>
            </a:r>
          </a:p>
          <a:p>
            <a:pPr eaLnBrk="1" hangingPunct="1">
              <a:spcBef>
                <a:spcPct val="0"/>
              </a:spcBef>
              <a:defRPr/>
            </a:pPr>
            <a:endParaRPr lang="en-US" altLang="en-US" dirty="0"/>
          </a:p>
          <a:p>
            <a:pPr eaLnBrk="1" hangingPunct="1">
              <a:spcBef>
                <a:spcPct val="0"/>
              </a:spcBef>
              <a:defRPr/>
            </a:pPr>
            <a:r>
              <a:rPr lang="en-US" altLang="en-US" dirty="0"/>
              <a:t>Schools and Parent School Support Committees are encouraged to use Appendix C as a tool to help set goals to support their schools food environment.  </a:t>
            </a:r>
          </a:p>
          <a:p>
            <a:pPr eaLnBrk="1" hangingPunct="1">
              <a:spcBef>
                <a:spcPct val="0"/>
              </a:spcBef>
              <a:defRPr/>
            </a:pPr>
            <a:endParaRPr lang="en-US" altLang="en-US" dirty="0"/>
          </a:p>
          <a:p>
            <a:pPr eaLnBrk="1" hangingPunct="1">
              <a:spcBef>
                <a:spcPct val="0"/>
              </a:spcBef>
              <a:defRPr/>
            </a:pPr>
            <a:r>
              <a:rPr lang="en-US" altLang="en-US" dirty="0"/>
              <a:t>Appendix C includes two sections.</a:t>
            </a:r>
          </a:p>
          <a:p>
            <a:pPr marL="168244" indent="-168244">
              <a:spcBef>
                <a:spcPct val="0"/>
              </a:spcBef>
              <a:buFont typeface="Arial" panose="020B0604020202020204" pitchFamily="34" charset="0"/>
              <a:buChar char="•"/>
              <a:defRPr/>
            </a:pPr>
            <a:r>
              <a:rPr lang="en-US" altLang="en-US" dirty="0"/>
              <a:t>Section A:  How are we doing? Is a list 12 questions to help schools assess their progress and current level of support for Policy 711.   </a:t>
            </a:r>
          </a:p>
          <a:p>
            <a:pPr marL="168244" indent="-168244">
              <a:spcBef>
                <a:spcPct val="0"/>
              </a:spcBef>
              <a:buFont typeface="Arial" panose="020B0604020202020204" pitchFamily="34" charset="0"/>
              <a:buChar char="•"/>
              <a:defRPr/>
            </a:pPr>
            <a:r>
              <a:rPr lang="en-US" altLang="en-US" dirty="0"/>
              <a:t>Section B: Goals Setting.  After completing the questions in Section A, the next step is to identify the school’s goals for the upcoming school year.  The appendix provides a template for identifying at least three goals for each school year.</a:t>
            </a:r>
            <a:endParaRPr lang="en-CA" altLang="en-US" dirty="0"/>
          </a:p>
          <a:p>
            <a:pPr eaLnBrk="1" hangingPunct="1">
              <a:spcBef>
                <a:spcPct val="0"/>
              </a:spcBef>
              <a:defRPr/>
            </a:pPr>
            <a:r>
              <a:rPr lang="en-CA" altLang="en-US" dirty="0"/>
              <a:t>  </a:t>
            </a:r>
            <a:r>
              <a:rPr lang="fr-CA" altLang="en-US" dirty="0"/>
              <a:t>  </a:t>
            </a:r>
            <a:endParaRPr lang="en-CA" altLang="en-US" dirty="0"/>
          </a:p>
          <a:p>
            <a:pPr eaLnBrk="1" hangingPunct="1">
              <a:spcBef>
                <a:spcPct val="0"/>
              </a:spcBef>
              <a:defRPr/>
            </a:pPr>
            <a:r>
              <a:rPr lang="en-US" altLang="en-US" dirty="0"/>
              <a:t> </a:t>
            </a:r>
            <a:endParaRPr lang="en-CA" dirty="0"/>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681FBBAB-63D7-4741-B064-F88A2E453B8B}" type="slidenum">
              <a:rPr lang="en-CA" altLang="en-US"/>
              <a:pPr/>
              <a:t>16</a:t>
            </a:fld>
            <a:endParaRPr lang="en-CA" altLang="en-US"/>
          </a:p>
        </p:txBody>
      </p:sp>
    </p:spTree>
    <p:extLst>
      <p:ext uri="{BB962C8B-B14F-4D97-AF65-F5344CB8AC3E}">
        <p14:creationId xmlns:p14="http://schemas.microsoft.com/office/powerpoint/2010/main" val="2396016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AEFD37-507F-4278-B5F5-6DAFE495F6BE}" type="slidenum">
              <a:rPr lang="en-US" smtClean="0"/>
              <a:t>17</a:t>
            </a:fld>
            <a:endParaRPr lang="en-US"/>
          </a:p>
        </p:txBody>
      </p:sp>
    </p:spTree>
    <p:extLst>
      <p:ext uri="{BB962C8B-B14F-4D97-AF65-F5344CB8AC3E}">
        <p14:creationId xmlns:p14="http://schemas.microsoft.com/office/powerpoint/2010/main" val="266092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workshop will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 quick overview of the policy format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how and why it was updated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what changed and what is the same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information on how to create healthy school food environments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smtClean="0"/>
              <a:t>Activity</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p:txBody>
      </p:sp>
      <p:sp>
        <p:nvSpPr>
          <p:cNvPr id="4" name="Slide Number Placeholder 3"/>
          <p:cNvSpPr>
            <a:spLocks noGrp="1"/>
          </p:cNvSpPr>
          <p:nvPr>
            <p:ph type="sldNum" sz="quarter" idx="10"/>
          </p:nvPr>
        </p:nvSpPr>
        <p:spPr/>
        <p:txBody>
          <a:bodyPr/>
          <a:lstStyle/>
          <a:p>
            <a:fld id="{8FAEFD37-507F-4278-B5F5-6DAFE495F6BE}" type="slidenum">
              <a:rPr lang="en-US" smtClean="0"/>
              <a:t>2</a:t>
            </a:fld>
            <a:endParaRPr lang="en-US"/>
          </a:p>
        </p:txBody>
      </p:sp>
    </p:spTree>
    <p:extLst>
      <p:ext uri="{BB962C8B-B14F-4D97-AF65-F5344CB8AC3E}">
        <p14:creationId xmlns:p14="http://schemas.microsoft.com/office/powerpoint/2010/main" val="372340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AEFD37-507F-4278-B5F5-6DAFE495F6BE}" type="slidenum">
              <a:rPr lang="en-US" smtClean="0"/>
              <a:t>3</a:t>
            </a:fld>
            <a:endParaRPr lang="en-US"/>
          </a:p>
        </p:txBody>
      </p:sp>
    </p:spTree>
    <p:extLst>
      <p:ext uri="{BB962C8B-B14F-4D97-AF65-F5344CB8AC3E}">
        <p14:creationId xmlns:p14="http://schemas.microsoft.com/office/powerpoint/2010/main" val="351110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9D757FEF-C3D5-411D-BF92-0588C31F59C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CA" altLang="en-US" dirty="0" smtClean="0"/>
              <a:t>The main</a:t>
            </a:r>
            <a:r>
              <a:rPr lang="en-CA" altLang="en-US" baseline="0" dirty="0" smtClean="0"/>
              <a:t> components of the policy are the </a:t>
            </a:r>
            <a:r>
              <a:rPr lang="en-CA" altLang="en-US" u="sng" baseline="0" dirty="0" smtClean="0"/>
              <a:t>requirements, guidelines and appendices.</a:t>
            </a:r>
          </a:p>
          <a:p>
            <a:pPr eaLnBrk="1" hangingPunct="1">
              <a:spcBef>
                <a:spcPct val="0"/>
              </a:spcBef>
              <a:defRPr/>
            </a:pPr>
            <a:endParaRPr lang="en-CA" altLang="en-US" baseline="0" dirty="0" smtClean="0"/>
          </a:p>
          <a:p>
            <a:pPr eaLnBrk="1" hangingPunct="1">
              <a:spcBef>
                <a:spcPct val="0"/>
              </a:spcBef>
              <a:defRPr/>
            </a:pPr>
            <a:r>
              <a:rPr lang="en-CA" altLang="en-US" baseline="0" dirty="0" smtClean="0"/>
              <a:t>The requirements are divided into four categories:</a:t>
            </a:r>
          </a:p>
          <a:p>
            <a:pPr marL="171450" indent="-171450" eaLnBrk="1" hangingPunct="1">
              <a:spcBef>
                <a:spcPct val="0"/>
              </a:spcBef>
              <a:buFont typeface="Arial" panose="020B0604020202020204" pitchFamily="34" charset="0"/>
              <a:buChar char="•"/>
              <a:defRPr/>
            </a:pPr>
            <a:r>
              <a:rPr lang="en-CA" altLang="en-US" dirty="0" smtClean="0"/>
              <a:t>Healthier </a:t>
            </a:r>
            <a:r>
              <a:rPr lang="en-CA" altLang="en-US" dirty="0"/>
              <a:t>School Food </a:t>
            </a:r>
            <a:r>
              <a:rPr lang="en-CA" altLang="en-US" dirty="0" smtClean="0"/>
              <a:t>Environment</a:t>
            </a:r>
          </a:p>
          <a:p>
            <a:pPr marL="171450" indent="-171450" eaLnBrk="1" hangingPunct="1">
              <a:spcBef>
                <a:spcPct val="0"/>
              </a:spcBef>
              <a:buFont typeface="Arial" panose="020B0604020202020204" pitchFamily="34" charset="0"/>
              <a:buChar char="•"/>
              <a:defRPr/>
            </a:pPr>
            <a:r>
              <a:rPr lang="en-CA" altLang="en-US" dirty="0" smtClean="0"/>
              <a:t>Foods </a:t>
            </a:r>
            <a:r>
              <a:rPr lang="en-CA" altLang="en-US" dirty="0"/>
              <a:t>and </a:t>
            </a:r>
            <a:r>
              <a:rPr lang="en-CA" altLang="en-US" dirty="0" smtClean="0"/>
              <a:t>Beverages</a:t>
            </a:r>
          </a:p>
          <a:p>
            <a:pPr marL="171450" indent="-171450" eaLnBrk="1" hangingPunct="1">
              <a:spcBef>
                <a:spcPct val="0"/>
              </a:spcBef>
              <a:buFont typeface="Arial" panose="020B0604020202020204" pitchFamily="34" charset="0"/>
              <a:buChar char="•"/>
              <a:defRPr/>
            </a:pPr>
            <a:r>
              <a:rPr lang="en-CA" altLang="en-US" dirty="0" smtClean="0"/>
              <a:t>Food </a:t>
            </a:r>
            <a:r>
              <a:rPr lang="en-CA" altLang="en-US" dirty="0"/>
              <a:t>Services </a:t>
            </a:r>
            <a:endParaRPr lang="en-CA" altLang="en-US" dirty="0" smtClean="0"/>
          </a:p>
          <a:p>
            <a:pPr marL="171450" indent="-171450" eaLnBrk="1" hangingPunct="1">
              <a:spcBef>
                <a:spcPct val="0"/>
              </a:spcBef>
              <a:buFont typeface="Arial" panose="020B0604020202020204" pitchFamily="34" charset="0"/>
              <a:buChar char="•"/>
              <a:defRPr/>
            </a:pPr>
            <a:r>
              <a:rPr lang="en-CA" altLang="en-US" dirty="0" smtClean="0"/>
              <a:t>Support </a:t>
            </a:r>
            <a:r>
              <a:rPr lang="en-CA" altLang="en-US" dirty="0"/>
              <a:t>and Promotion </a:t>
            </a:r>
          </a:p>
          <a:p>
            <a:pPr eaLnBrk="1" hangingPunct="1">
              <a:spcBef>
                <a:spcPct val="0"/>
              </a:spcBef>
              <a:defRPr/>
            </a:pPr>
            <a:endParaRPr lang="en-CA" altLang="en-US" dirty="0"/>
          </a:p>
          <a:p>
            <a:pPr eaLnBrk="1" hangingPunct="1">
              <a:spcBef>
                <a:spcPct val="0"/>
              </a:spcBef>
              <a:defRPr/>
            </a:pPr>
            <a:r>
              <a:rPr lang="en-CA" altLang="en-US" dirty="0"/>
              <a:t>The new categories will help make it easier for </a:t>
            </a:r>
            <a:r>
              <a:rPr lang="en-CA" altLang="en-US" dirty="0" smtClean="0"/>
              <a:t>school </a:t>
            </a:r>
            <a:r>
              <a:rPr lang="en-CA" altLang="en-US" dirty="0"/>
              <a:t>personnel, school districts and community stakeholders to navigate through the policy requirements and determine their roles and responsibilities.  </a:t>
            </a:r>
          </a:p>
          <a:p>
            <a:pPr eaLnBrk="1" hangingPunct="1">
              <a:spcBef>
                <a:spcPct val="0"/>
              </a:spcBef>
              <a:defRPr/>
            </a:pPr>
            <a:endParaRPr lang="en-CA" altLang="en-US" dirty="0"/>
          </a:p>
          <a:p>
            <a:pPr eaLnBrk="1" hangingPunct="1">
              <a:spcBef>
                <a:spcPct val="0"/>
              </a:spcBef>
              <a:defRPr/>
            </a:pPr>
            <a:r>
              <a:rPr lang="en-CA" altLang="en-US" dirty="0"/>
              <a:t>The guidelines section provides additional best practices and suggestions to implement  and support the improvements of the overall healthy school environment.  </a:t>
            </a:r>
          </a:p>
          <a:p>
            <a:pPr eaLnBrk="1" hangingPunct="1">
              <a:spcBef>
                <a:spcPct val="0"/>
              </a:spcBef>
              <a:defRPr/>
            </a:pPr>
            <a:endParaRPr lang="en-CA" altLang="en-US" dirty="0"/>
          </a:p>
          <a:p>
            <a:pPr eaLnBrk="1" hangingPunct="1">
              <a:spcBef>
                <a:spcPct val="0"/>
              </a:spcBef>
              <a:defRPr/>
            </a:pPr>
            <a:r>
              <a:rPr lang="en-CA" altLang="en-US" dirty="0"/>
              <a:t>Three supporting appendices are also included: </a:t>
            </a:r>
          </a:p>
          <a:p>
            <a:pPr marL="168244" indent="-168244">
              <a:spcBef>
                <a:spcPct val="0"/>
              </a:spcBef>
              <a:buFont typeface="Arial" panose="020B0604020202020204" pitchFamily="34" charset="0"/>
              <a:buChar char="•"/>
              <a:defRPr/>
            </a:pPr>
            <a:r>
              <a:rPr lang="en-CA" altLang="en-US" dirty="0"/>
              <a:t>Food and Beverage Requirements</a:t>
            </a:r>
          </a:p>
          <a:p>
            <a:pPr marL="168244" indent="-168244">
              <a:spcBef>
                <a:spcPct val="0"/>
              </a:spcBef>
              <a:buFont typeface="Arial" panose="020B0604020202020204" pitchFamily="34" charset="0"/>
              <a:buChar char="•"/>
              <a:defRPr/>
            </a:pPr>
            <a:r>
              <a:rPr lang="en-CA" altLang="en-US" dirty="0"/>
              <a:t>À la Carte </a:t>
            </a:r>
          </a:p>
          <a:p>
            <a:pPr marL="168244" indent="-168244">
              <a:spcBef>
                <a:spcPct val="0"/>
              </a:spcBef>
              <a:buFont typeface="Arial" panose="020B0604020202020204" pitchFamily="34" charset="0"/>
              <a:buChar char="•"/>
              <a:defRPr/>
            </a:pPr>
            <a:r>
              <a:rPr lang="en-CA" altLang="en-US" dirty="0"/>
              <a:t>Steps for Improving Our School’s Food Environment </a:t>
            </a:r>
          </a:p>
          <a:p>
            <a:pPr eaLnBrk="1" hangingPunct="1">
              <a:spcBef>
                <a:spcPct val="0"/>
              </a:spcBef>
              <a:defRPr/>
            </a:pPr>
            <a:endParaRPr lang="en-CA"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519" indent="-285080">
              <a:spcBef>
                <a:spcPct val="30000"/>
              </a:spcBef>
              <a:defRPr sz="1200">
                <a:solidFill>
                  <a:schemeClr val="tx1"/>
                </a:solidFill>
                <a:latin typeface="Calibri" pitchFamily="34" charset="0"/>
              </a:defRPr>
            </a:lvl2pPr>
            <a:lvl3pPr marL="1141878" indent="-227441">
              <a:spcBef>
                <a:spcPct val="30000"/>
              </a:spcBef>
              <a:defRPr sz="1200">
                <a:solidFill>
                  <a:schemeClr val="tx1"/>
                </a:solidFill>
                <a:latin typeface="Calibri" pitchFamily="34" charset="0"/>
              </a:defRPr>
            </a:lvl3pPr>
            <a:lvl4pPr marL="1599875" indent="-227441">
              <a:spcBef>
                <a:spcPct val="30000"/>
              </a:spcBef>
              <a:defRPr sz="1200">
                <a:solidFill>
                  <a:schemeClr val="tx1"/>
                </a:solidFill>
                <a:latin typeface="Calibri" pitchFamily="34" charset="0"/>
              </a:defRPr>
            </a:lvl4pPr>
            <a:lvl5pPr marL="2056314" indent="-227441">
              <a:spcBef>
                <a:spcPct val="30000"/>
              </a:spcBef>
              <a:defRPr sz="1200">
                <a:solidFill>
                  <a:schemeClr val="tx1"/>
                </a:solidFill>
                <a:latin typeface="Calibri" pitchFamily="34" charset="0"/>
              </a:defRPr>
            </a:lvl5pPr>
            <a:lvl6pPr marL="2504965" indent="-227441" eaLnBrk="0" fontAlgn="base" hangingPunct="0">
              <a:spcBef>
                <a:spcPct val="30000"/>
              </a:spcBef>
              <a:spcAft>
                <a:spcPct val="0"/>
              </a:spcAft>
              <a:defRPr sz="1200">
                <a:solidFill>
                  <a:schemeClr val="tx1"/>
                </a:solidFill>
                <a:latin typeface="Calibri" pitchFamily="34" charset="0"/>
              </a:defRPr>
            </a:lvl6pPr>
            <a:lvl7pPr marL="2953615" indent="-227441" eaLnBrk="0" fontAlgn="base" hangingPunct="0">
              <a:spcBef>
                <a:spcPct val="30000"/>
              </a:spcBef>
              <a:spcAft>
                <a:spcPct val="0"/>
              </a:spcAft>
              <a:defRPr sz="1200">
                <a:solidFill>
                  <a:schemeClr val="tx1"/>
                </a:solidFill>
                <a:latin typeface="Calibri" pitchFamily="34" charset="0"/>
              </a:defRPr>
            </a:lvl7pPr>
            <a:lvl8pPr marL="3402265" indent="-227441" eaLnBrk="0" fontAlgn="base" hangingPunct="0">
              <a:spcBef>
                <a:spcPct val="30000"/>
              </a:spcBef>
              <a:spcAft>
                <a:spcPct val="0"/>
              </a:spcAft>
              <a:defRPr sz="1200">
                <a:solidFill>
                  <a:schemeClr val="tx1"/>
                </a:solidFill>
                <a:latin typeface="Calibri" pitchFamily="34" charset="0"/>
              </a:defRPr>
            </a:lvl8pPr>
            <a:lvl9pPr marL="3850916" indent="-227441" eaLnBrk="0" fontAlgn="base" hangingPunct="0">
              <a:spcBef>
                <a:spcPct val="30000"/>
              </a:spcBef>
              <a:spcAft>
                <a:spcPct val="0"/>
              </a:spcAft>
              <a:defRPr sz="1200">
                <a:solidFill>
                  <a:schemeClr val="tx1"/>
                </a:solidFill>
                <a:latin typeface="Calibri" pitchFamily="34" charset="0"/>
              </a:defRPr>
            </a:lvl9pPr>
          </a:lstStyle>
          <a:p>
            <a:pPr>
              <a:spcBef>
                <a:spcPct val="0"/>
              </a:spcBef>
            </a:pPr>
            <a:fld id="{C35E4CE6-0DB1-4F62-AC9C-92EF9BDBDA56}" type="slidenum">
              <a:rPr lang="en-CA" altLang="en-US">
                <a:latin typeface="Arial" charset="0"/>
              </a:rPr>
              <a:pPr>
                <a:spcBef>
                  <a:spcPct val="0"/>
                </a:spcBef>
              </a:pPr>
              <a:t>4</a:t>
            </a:fld>
            <a:endParaRPr lang="en-CA" altLang="en-US">
              <a:latin typeface="Arial" charset="0"/>
            </a:endParaRPr>
          </a:p>
        </p:txBody>
      </p:sp>
    </p:spTree>
    <p:extLst>
      <p:ext uri="{BB962C8B-B14F-4D97-AF65-F5344CB8AC3E}">
        <p14:creationId xmlns:p14="http://schemas.microsoft.com/office/powerpoint/2010/main" val="181064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New Brunswick has a history of leadership when it comes to promoting healthy eating in schools.  NB released the first version</a:t>
            </a:r>
            <a:r>
              <a:rPr lang="en-US" altLang="en-US" baseline="0" dirty="0" smtClean="0"/>
              <a:t> </a:t>
            </a:r>
            <a:r>
              <a:rPr lang="en-US" altLang="en-US" baseline="0" smtClean="0"/>
              <a:t>of the provincial </a:t>
            </a:r>
            <a:r>
              <a:rPr lang="en-US" altLang="en-US" baseline="0" dirty="0" smtClean="0"/>
              <a:t>school nutrition Policy 711 </a:t>
            </a:r>
            <a:r>
              <a:rPr lang="en-US" altLang="en-US" dirty="0" smtClean="0"/>
              <a:t>in 2005.  The policy was updated in 2008 with the addition of nutrition criteria. </a:t>
            </a:r>
            <a:r>
              <a:rPr lang="en-US" altLang="en-US" baseline="0" dirty="0" smtClean="0"/>
              <a:t> </a:t>
            </a:r>
          </a:p>
          <a:p>
            <a:pPr eaLnBrk="1" hangingPunct="1">
              <a:spcBef>
                <a:spcPct val="0"/>
              </a:spcBef>
            </a:pPr>
            <a:endParaRPr lang="en-US" dirty="0" smtClean="0"/>
          </a:p>
          <a:p>
            <a:r>
              <a:rPr lang="en-US" dirty="0" smtClean="0"/>
              <a:t>Any</a:t>
            </a:r>
            <a:r>
              <a:rPr lang="en-US" baseline="0" dirty="0" smtClean="0"/>
              <a:t> changes that were made to the policy took into account:</a:t>
            </a:r>
          </a:p>
          <a:p>
            <a:pPr marL="171450" indent="-171450">
              <a:buFontTx/>
              <a:buChar char="-"/>
            </a:pPr>
            <a:r>
              <a:rPr lang="en-US" baseline="0" dirty="0" smtClean="0"/>
              <a:t>Research findings and best practices</a:t>
            </a:r>
          </a:p>
          <a:p>
            <a:pPr marL="171450" indent="-171450">
              <a:buFontTx/>
              <a:buChar char="-"/>
            </a:pPr>
            <a:r>
              <a:rPr lang="en-US" baseline="0" dirty="0" smtClean="0"/>
              <a:t>Clarifying and simplifying the policy</a:t>
            </a:r>
          </a:p>
          <a:p>
            <a:pPr marL="171450" indent="-171450">
              <a:buFontTx/>
              <a:buChar char="-"/>
            </a:pPr>
            <a:r>
              <a:rPr lang="en-US" baseline="0" dirty="0" smtClean="0"/>
              <a:t>Findings from the 2016 audit</a:t>
            </a:r>
          </a:p>
          <a:p>
            <a:pPr marL="171450" indent="-171450">
              <a:buFontTx/>
              <a:buChar char="-"/>
            </a:pPr>
            <a:r>
              <a:rPr lang="en-US" baseline="0" dirty="0" smtClean="0"/>
              <a:t>Feedback from the 2017 Dialogue Day with the education sector</a:t>
            </a:r>
            <a:endParaRPr lang="en-US" dirty="0" smtClean="0"/>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 research shows that unhealthy</a:t>
            </a:r>
            <a:r>
              <a:rPr lang="en-US" baseline="0" dirty="0" smtClean="0"/>
              <a:t> diets are the leading risk factor for the development of chronic diseases, such as heart disease, diabetes and obesity.  In fact, r</a:t>
            </a:r>
            <a:r>
              <a:rPr lang="en-US" dirty="0" smtClean="0"/>
              <a:t>esearch</a:t>
            </a:r>
            <a:r>
              <a:rPr lang="en-US" baseline="0" dirty="0" smtClean="0"/>
              <a:t> released since the first provincial policy came out tells us that Canadian diets continue to be high in sugar, sodium and saturated fat and low in fruit, vegetables and </a:t>
            </a:r>
            <a:r>
              <a:rPr lang="en-US" baseline="0" dirty="0" err="1" smtClean="0"/>
              <a:t>fibre</a:t>
            </a:r>
            <a:r>
              <a:rPr lang="en-US" baseline="0" dirty="0" smtClean="0"/>
              <a:t> intake.  These dietary trends are in line with the increases in rates of diet-related chronic diseases.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Foods that are high in sugar, saturated fat and salt are often the foods that are most readily available and affordable. The environments around us make healthy choices difficult to make.  For example, finding a healthy and affordable option for a snack or meal when at a gas station, mall, or sporting event is often challenging.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types of food are being used more and more often to reward children for a variety of things.  Children get rewarded with treats for completing swimming lessons, reading a book, attending soccer practice, or even at the checkout of the hardware store.  Associating the completion of a routine event with food can result in long-term effects for the child.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Finally, research continues to show a s</a:t>
            </a:r>
            <a:r>
              <a:rPr lang="en-CA" altLang="en-US" baseline="0" dirty="0" err="1" smtClean="0"/>
              <a:t>trong</a:t>
            </a:r>
            <a:r>
              <a:rPr lang="en-CA" altLang="en-US" baseline="0" dirty="0" smtClean="0"/>
              <a:t> connection between healthy eating and student behaviour and academic outcomes in school.   </a:t>
            </a:r>
          </a:p>
          <a:p>
            <a:endParaRPr lang="en-US" dirty="0" smtClean="0"/>
          </a:p>
          <a:p>
            <a:endParaRPr lang="en-US" dirty="0" smtClean="0"/>
          </a:p>
          <a:p>
            <a:pPr eaLnBrk="1" hangingPunct="1">
              <a:spcBef>
                <a:spcPct val="0"/>
              </a:spcBef>
            </a:pPr>
            <a:endParaRPr lang="en-US" altLang="en-US" dirty="0" smtClean="0"/>
          </a:p>
          <a:p>
            <a:endParaRPr lang="en-US" dirty="0" smtClean="0"/>
          </a:p>
          <a:p>
            <a:endParaRPr lang="en-US"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519" indent="-285080">
              <a:spcBef>
                <a:spcPct val="30000"/>
              </a:spcBef>
              <a:defRPr sz="1200">
                <a:solidFill>
                  <a:schemeClr val="tx1"/>
                </a:solidFill>
                <a:latin typeface="Calibri" pitchFamily="34" charset="0"/>
              </a:defRPr>
            </a:lvl2pPr>
            <a:lvl3pPr marL="1141878" indent="-227441">
              <a:spcBef>
                <a:spcPct val="30000"/>
              </a:spcBef>
              <a:defRPr sz="1200">
                <a:solidFill>
                  <a:schemeClr val="tx1"/>
                </a:solidFill>
                <a:latin typeface="Calibri" pitchFamily="34" charset="0"/>
              </a:defRPr>
            </a:lvl3pPr>
            <a:lvl4pPr marL="1599875" indent="-227441">
              <a:spcBef>
                <a:spcPct val="30000"/>
              </a:spcBef>
              <a:defRPr sz="1200">
                <a:solidFill>
                  <a:schemeClr val="tx1"/>
                </a:solidFill>
                <a:latin typeface="Calibri" pitchFamily="34" charset="0"/>
              </a:defRPr>
            </a:lvl4pPr>
            <a:lvl5pPr marL="2056314" indent="-227441">
              <a:spcBef>
                <a:spcPct val="30000"/>
              </a:spcBef>
              <a:defRPr sz="1200">
                <a:solidFill>
                  <a:schemeClr val="tx1"/>
                </a:solidFill>
                <a:latin typeface="Calibri" pitchFamily="34" charset="0"/>
              </a:defRPr>
            </a:lvl5pPr>
            <a:lvl6pPr marL="2504965" indent="-227441" eaLnBrk="0" fontAlgn="base" hangingPunct="0">
              <a:spcBef>
                <a:spcPct val="30000"/>
              </a:spcBef>
              <a:spcAft>
                <a:spcPct val="0"/>
              </a:spcAft>
              <a:defRPr sz="1200">
                <a:solidFill>
                  <a:schemeClr val="tx1"/>
                </a:solidFill>
                <a:latin typeface="Calibri" pitchFamily="34" charset="0"/>
              </a:defRPr>
            </a:lvl6pPr>
            <a:lvl7pPr marL="2953615" indent="-227441" eaLnBrk="0" fontAlgn="base" hangingPunct="0">
              <a:spcBef>
                <a:spcPct val="30000"/>
              </a:spcBef>
              <a:spcAft>
                <a:spcPct val="0"/>
              </a:spcAft>
              <a:defRPr sz="1200">
                <a:solidFill>
                  <a:schemeClr val="tx1"/>
                </a:solidFill>
                <a:latin typeface="Calibri" pitchFamily="34" charset="0"/>
              </a:defRPr>
            </a:lvl7pPr>
            <a:lvl8pPr marL="3402265" indent="-227441" eaLnBrk="0" fontAlgn="base" hangingPunct="0">
              <a:spcBef>
                <a:spcPct val="30000"/>
              </a:spcBef>
              <a:spcAft>
                <a:spcPct val="0"/>
              </a:spcAft>
              <a:defRPr sz="1200">
                <a:solidFill>
                  <a:schemeClr val="tx1"/>
                </a:solidFill>
                <a:latin typeface="Calibri" pitchFamily="34" charset="0"/>
              </a:defRPr>
            </a:lvl8pPr>
            <a:lvl9pPr marL="3850916" indent="-227441" eaLnBrk="0" fontAlgn="base" hangingPunct="0">
              <a:spcBef>
                <a:spcPct val="30000"/>
              </a:spcBef>
              <a:spcAft>
                <a:spcPct val="0"/>
              </a:spcAft>
              <a:defRPr sz="1200">
                <a:solidFill>
                  <a:schemeClr val="tx1"/>
                </a:solidFill>
                <a:latin typeface="Calibri" pitchFamily="34" charset="0"/>
              </a:defRPr>
            </a:lvl9pPr>
          </a:lstStyle>
          <a:p>
            <a:pPr>
              <a:spcBef>
                <a:spcPct val="0"/>
              </a:spcBef>
            </a:pPr>
            <a:fld id="{09B5B8E3-8FEC-49B5-A694-592BC9ECF18C}" type="slidenum">
              <a:rPr lang="en-CA" altLang="en-US">
                <a:latin typeface="Arial" charset="0"/>
              </a:rPr>
              <a:pPr>
                <a:spcBef>
                  <a:spcPct val="0"/>
                </a:spcBef>
              </a:pPr>
              <a:t>5</a:t>
            </a:fld>
            <a:endParaRPr lang="en-CA" altLang="en-US">
              <a:latin typeface="Arial" charset="0"/>
            </a:endParaRPr>
          </a:p>
        </p:txBody>
      </p:sp>
    </p:spTree>
    <p:extLst>
      <p:ext uri="{BB962C8B-B14F-4D97-AF65-F5344CB8AC3E}">
        <p14:creationId xmlns:p14="http://schemas.microsoft.com/office/powerpoint/2010/main" val="333963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elements of the policy that did not change, such as:</a:t>
            </a:r>
          </a:p>
          <a:p>
            <a:endParaRPr lang="en-US" baseline="0" dirty="0" smtClean="0"/>
          </a:p>
          <a:p>
            <a:pPr marL="171450" indent="-171450">
              <a:buFont typeface="Arial" panose="020B0604020202020204" pitchFamily="34" charset="0"/>
              <a:buChar char="•"/>
            </a:pPr>
            <a:r>
              <a:rPr lang="en-US" baseline="0" dirty="0" smtClean="0"/>
              <a:t>Providing adequate space and time to eat</a:t>
            </a:r>
          </a:p>
          <a:p>
            <a:pPr marL="171450" indent="-171450">
              <a:buFont typeface="Arial" panose="020B0604020202020204" pitchFamily="34" charset="0"/>
              <a:buChar char="•"/>
            </a:pPr>
            <a:r>
              <a:rPr lang="en-US" baseline="0" dirty="0" smtClean="0"/>
              <a:t>Pricing meals as close to cost as possible</a:t>
            </a:r>
          </a:p>
          <a:p>
            <a:pPr marL="171450" indent="-171450">
              <a:buFont typeface="Arial" panose="020B0604020202020204" pitchFamily="34" charset="0"/>
              <a:buChar char="•"/>
            </a:pPr>
            <a:r>
              <a:rPr lang="en-US" baseline="0" dirty="0" smtClean="0"/>
              <a:t>Not using food as a reward or punishment</a:t>
            </a:r>
          </a:p>
          <a:p>
            <a:pPr marL="171450" indent="-171450">
              <a:buFont typeface="Arial" panose="020B0604020202020204" pitchFamily="34" charset="0"/>
              <a:buChar char="•"/>
            </a:pPr>
            <a:r>
              <a:rPr lang="en-US" baseline="0" dirty="0" smtClean="0"/>
              <a:t>Not using minimal/lower nutritional value food in fundraising </a:t>
            </a:r>
          </a:p>
          <a:p>
            <a:pPr marL="171450" indent="-171450">
              <a:buFont typeface="Arial" panose="020B0604020202020204" pitchFamily="34" charset="0"/>
              <a:buChar char="•"/>
            </a:pPr>
            <a:r>
              <a:rPr lang="en-US" baseline="0" dirty="0" smtClean="0"/>
              <a:t>Food safety requirements</a:t>
            </a:r>
          </a:p>
          <a:p>
            <a:pPr marL="171450" indent="-171450">
              <a:buFont typeface="Arial" panose="020B0604020202020204" pitchFamily="34" charset="0"/>
              <a:buChar char="•"/>
            </a:pPr>
            <a:r>
              <a:rPr lang="en-US" baseline="0" dirty="0" smtClean="0"/>
              <a:t>Responsibility for foodservice contracts</a:t>
            </a:r>
          </a:p>
          <a:p>
            <a:pPr marL="171450" indent="-171450">
              <a:buFont typeface="Arial" panose="020B0604020202020204" pitchFamily="34" charset="0"/>
              <a:buChar char="•"/>
            </a:pPr>
            <a:r>
              <a:rPr lang="en-US" baseline="0" dirty="0" smtClean="0"/>
              <a:t>The policy does not apply to foods brought from home</a:t>
            </a:r>
          </a:p>
          <a:p>
            <a:pPr marL="171450" indent="-171450">
              <a:buFont typeface="Arial" panose="020B0604020202020204" pitchFamily="34" charset="0"/>
              <a:buChar char="•"/>
            </a:pPr>
            <a:endParaRPr lang="en-US" dirty="0" smtClean="0"/>
          </a:p>
          <a:p>
            <a:r>
              <a:rPr lang="en-US" dirty="0" smtClean="0"/>
              <a:t>While</a:t>
            </a:r>
            <a:r>
              <a:rPr lang="en-US" baseline="0" dirty="0" smtClean="0"/>
              <a:t> these elements were in the original policy, results from the 2016 audit showed that there is room for improvement in many of these areas.  </a:t>
            </a:r>
          </a:p>
          <a:p>
            <a:endParaRPr lang="en-US" baseline="0" dirty="0" smtClean="0"/>
          </a:p>
          <a:p>
            <a:endParaRPr lang="en-US" baseline="0" dirty="0" smtClean="0"/>
          </a:p>
          <a:p>
            <a:r>
              <a:rPr lang="en-US" baseline="0" dirty="0" smtClean="0"/>
              <a:t>The policy outlines the minimum requirements that must be met.  Schools and/or districts may go above and beyond the requirements in the policy.  </a:t>
            </a:r>
          </a:p>
        </p:txBody>
      </p:sp>
      <p:sp>
        <p:nvSpPr>
          <p:cNvPr id="4" name="Slide Number Placeholder 3"/>
          <p:cNvSpPr>
            <a:spLocks noGrp="1"/>
          </p:cNvSpPr>
          <p:nvPr>
            <p:ph type="sldNum" sz="quarter" idx="10"/>
          </p:nvPr>
        </p:nvSpPr>
        <p:spPr/>
        <p:txBody>
          <a:bodyPr/>
          <a:lstStyle/>
          <a:p>
            <a:fld id="{8FAEFD37-507F-4278-B5F5-6DAFE495F6BE}" type="slidenum">
              <a:rPr lang="en-US" smtClean="0"/>
              <a:t>6</a:t>
            </a:fld>
            <a:endParaRPr lang="en-US"/>
          </a:p>
        </p:txBody>
      </p:sp>
    </p:spTree>
    <p:extLst>
      <p:ext uri="{BB962C8B-B14F-4D97-AF65-F5344CB8AC3E}">
        <p14:creationId xmlns:p14="http://schemas.microsoft.com/office/powerpoint/2010/main" val="422552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few noteworthy changes in the revised policy.  </a:t>
            </a:r>
          </a:p>
          <a:p>
            <a:endParaRPr lang="en-US" baseline="0" dirty="0" smtClean="0"/>
          </a:p>
          <a:p>
            <a:r>
              <a:rPr lang="en-US" baseline="0" dirty="0" smtClean="0"/>
              <a:t>1) The title of the policy has changed from “Healthier Foods and Nutrition in Public Schools” to “Healthier School Food Environment”.  This is more inclusive of how the environment and messages within the school impact a student’s knowledge, attitudes and </a:t>
            </a:r>
            <a:r>
              <a:rPr lang="en-US" baseline="0" dirty="0" err="1" smtClean="0"/>
              <a:t>behaviours</a:t>
            </a:r>
            <a:r>
              <a:rPr lang="en-US" baseline="0" dirty="0" smtClean="0"/>
              <a:t> when it comes to food.  Eating is more than just focusing on nutrients – how, where, when and why we consume food is also important.  These factors are influenced by what is taught in the classroom, the attitudes exhibited by trusted adults as well as the foods and beverages that are offered and promoted on a regular basis.</a:t>
            </a:r>
            <a:endParaRPr lang="en-US" dirty="0" smtClean="0"/>
          </a:p>
          <a:p>
            <a:endParaRPr lang="en-US" dirty="0" smtClean="0"/>
          </a:p>
          <a:p>
            <a:r>
              <a:rPr lang="en-US" dirty="0" smtClean="0"/>
              <a:t>2) In</a:t>
            </a:r>
            <a:r>
              <a:rPr lang="en-US" baseline="0" dirty="0" smtClean="0"/>
              <a:t> addition to providing a pleasant eating environment, school personnel will trust students to eat according to their appetites.  This means that students are responsible for determining if or how hungry they are, and that school personnel will not comment on how much or how little a student is eating.  It is important for children to listen to their internal hunger and fullness cues and recognize for themselves when they are hungry and when they are full.  </a:t>
            </a:r>
          </a:p>
          <a:p>
            <a:endParaRPr lang="en-US" dirty="0" smtClean="0"/>
          </a:p>
          <a:p>
            <a:r>
              <a:rPr lang="en-US" dirty="0" smtClean="0"/>
              <a:t>No exceptions</a:t>
            </a:r>
            <a:r>
              <a:rPr lang="en-US" baseline="0" dirty="0" smtClean="0"/>
              <a:t> – policy applies equally to everyone and every situation</a:t>
            </a:r>
          </a:p>
          <a:p>
            <a:endParaRPr lang="en-US" baseline="0" dirty="0" smtClean="0"/>
          </a:p>
          <a:p>
            <a:r>
              <a:rPr lang="en-US" baseline="0" dirty="0" smtClean="0"/>
              <a:t>Positive attitudes toward food and feeding children (e.g. free/subsidized programs)</a:t>
            </a:r>
          </a:p>
          <a:p>
            <a:endParaRPr lang="en-US" baseline="0" dirty="0" smtClean="0"/>
          </a:p>
        </p:txBody>
      </p:sp>
      <p:sp>
        <p:nvSpPr>
          <p:cNvPr id="4" name="Slide Number Placeholder 3"/>
          <p:cNvSpPr>
            <a:spLocks noGrp="1"/>
          </p:cNvSpPr>
          <p:nvPr>
            <p:ph type="sldNum" sz="quarter" idx="10"/>
          </p:nvPr>
        </p:nvSpPr>
        <p:spPr/>
        <p:txBody>
          <a:bodyPr/>
          <a:lstStyle/>
          <a:p>
            <a:fld id="{8FAEFD37-507F-4278-B5F5-6DAFE495F6BE}" type="slidenum">
              <a:rPr lang="en-US" smtClean="0"/>
              <a:t>7</a:t>
            </a:fld>
            <a:endParaRPr lang="en-US"/>
          </a:p>
        </p:txBody>
      </p:sp>
    </p:spTree>
    <p:extLst>
      <p:ext uri="{BB962C8B-B14F-4D97-AF65-F5344CB8AC3E}">
        <p14:creationId xmlns:p14="http://schemas.microsoft.com/office/powerpoint/2010/main" val="182203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A healthier school food environment provides consistent messaging between what is taught in the classroom and what is available in the broader school setting.  </a:t>
            </a:r>
          </a:p>
          <a:p>
            <a:endParaRPr lang="en-CA" altLang="en-US" dirty="0" smtClean="0"/>
          </a:p>
          <a:p>
            <a:r>
              <a:rPr lang="en-CA" altLang="en-US" dirty="0" smtClean="0"/>
              <a:t>It includes the types of foods available, the physical setting where students eat and how food is portrayed and used throughout the school.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When schools promote a healthy eating environment, it helps to reinforce the healthy messages that are being taught in the classroom. </a:t>
            </a:r>
          </a:p>
          <a:p>
            <a:pPr eaLnBrk="1" hangingPunct="1">
              <a:spcBef>
                <a:spcPct val="0"/>
              </a:spcBef>
            </a:pPr>
            <a:endParaRPr lang="en-CA" altLang="en-US" dirty="0" smtClean="0"/>
          </a:p>
          <a:p>
            <a:pPr eaLnBrk="1" hangingPunct="1">
              <a:spcBef>
                <a:spcPct val="0"/>
              </a:spcBef>
            </a:pPr>
            <a:r>
              <a:rPr lang="en-CA" altLang="en-US" dirty="0" smtClean="0"/>
              <a:t>Students and parents, through the Parent School Support Committee, will be given the opportunity to provide input into the school food environment, including foods and beverage options consistent with the policy.  </a:t>
            </a:r>
          </a:p>
          <a:p>
            <a:pPr eaLnBrk="1" hangingPunct="1">
              <a:spcBef>
                <a:spcPct val="0"/>
              </a:spcBef>
            </a:pPr>
            <a:endParaRPr lang="en-CA"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519" indent="-285080">
              <a:spcBef>
                <a:spcPct val="30000"/>
              </a:spcBef>
              <a:defRPr sz="1200">
                <a:solidFill>
                  <a:schemeClr val="tx1"/>
                </a:solidFill>
                <a:latin typeface="Calibri" pitchFamily="34" charset="0"/>
              </a:defRPr>
            </a:lvl2pPr>
            <a:lvl3pPr marL="1141878" indent="-227441">
              <a:spcBef>
                <a:spcPct val="30000"/>
              </a:spcBef>
              <a:defRPr sz="1200">
                <a:solidFill>
                  <a:schemeClr val="tx1"/>
                </a:solidFill>
                <a:latin typeface="Calibri" pitchFamily="34" charset="0"/>
              </a:defRPr>
            </a:lvl3pPr>
            <a:lvl4pPr marL="1599875" indent="-227441">
              <a:spcBef>
                <a:spcPct val="30000"/>
              </a:spcBef>
              <a:defRPr sz="1200">
                <a:solidFill>
                  <a:schemeClr val="tx1"/>
                </a:solidFill>
                <a:latin typeface="Calibri" pitchFamily="34" charset="0"/>
              </a:defRPr>
            </a:lvl4pPr>
            <a:lvl5pPr marL="2056314" indent="-227441">
              <a:spcBef>
                <a:spcPct val="30000"/>
              </a:spcBef>
              <a:defRPr sz="1200">
                <a:solidFill>
                  <a:schemeClr val="tx1"/>
                </a:solidFill>
                <a:latin typeface="Calibri" pitchFamily="34" charset="0"/>
              </a:defRPr>
            </a:lvl5pPr>
            <a:lvl6pPr marL="2504965" indent="-227441" eaLnBrk="0" fontAlgn="base" hangingPunct="0">
              <a:spcBef>
                <a:spcPct val="30000"/>
              </a:spcBef>
              <a:spcAft>
                <a:spcPct val="0"/>
              </a:spcAft>
              <a:defRPr sz="1200">
                <a:solidFill>
                  <a:schemeClr val="tx1"/>
                </a:solidFill>
                <a:latin typeface="Calibri" pitchFamily="34" charset="0"/>
              </a:defRPr>
            </a:lvl6pPr>
            <a:lvl7pPr marL="2953615" indent="-227441" eaLnBrk="0" fontAlgn="base" hangingPunct="0">
              <a:spcBef>
                <a:spcPct val="30000"/>
              </a:spcBef>
              <a:spcAft>
                <a:spcPct val="0"/>
              </a:spcAft>
              <a:defRPr sz="1200">
                <a:solidFill>
                  <a:schemeClr val="tx1"/>
                </a:solidFill>
                <a:latin typeface="Calibri" pitchFamily="34" charset="0"/>
              </a:defRPr>
            </a:lvl7pPr>
            <a:lvl8pPr marL="3402265" indent="-227441" eaLnBrk="0" fontAlgn="base" hangingPunct="0">
              <a:spcBef>
                <a:spcPct val="30000"/>
              </a:spcBef>
              <a:spcAft>
                <a:spcPct val="0"/>
              </a:spcAft>
              <a:defRPr sz="1200">
                <a:solidFill>
                  <a:schemeClr val="tx1"/>
                </a:solidFill>
                <a:latin typeface="Calibri" pitchFamily="34" charset="0"/>
              </a:defRPr>
            </a:lvl8pPr>
            <a:lvl9pPr marL="3850916" indent="-227441" eaLnBrk="0" fontAlgn="base" hangingPunct="0">
              <a:spcBef>
                <a:spcPct val="30000"/>
              </a:spcBef>
              <a:spcAft>
                <a:spcPct val="0"/>
              </a:spcAft>
              <a:defRPr sz="1200">
                <a:solidFill>
                  <a:schemeClr val="tx1"/>
                </a:solidFill>
                <a:latin typeface="Calibri" pitchFamily="34" charset="0"/>
              </a:defRPr>
            </a:lvl9pPr>
          </a:lstStyle>
          <a:p>
            <a:pPr>
              <a:spcBef>
                <a:spcPct val="0"/>
              </a:spcBef>
            </a:pPr>
            <a:fld id="{65309530-621D-4BA7-92AE-7E9293AE3DF6}" type="slidenum">
              <a:rPr lang="en-CA" altLang="en-US">
                <a:latin typeface="Arial" charset="0"/>
              </a:rPr>
              <a:pPr>
                <a:spcBef>
                  <a:spcPct val="0"/>
                </a:spcBef>
              </a:pPr>
              <a:t>8</a:t>
            </a:fld>
            <a:endParaRPr lang="en-CA" altLang="en-US">
              <a:latin typeface="Arial" charset="0"/>
            </a:endParaRPr>
          </a:p>
        </p:txBody>
      </p:sp>
    </p:spTree>
    <p:extLst>
      <p:ext uri="{BB962C8B-B14F-4D97-AF65-F5344CB8AC3E}">
        <p14:creationId xmlns:p14="http://schemas.microsoft.com/office/powerpoint/2010/main" val="331451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b="0" baseline="0" dirty="0" smtClean="0"/>
              <a:t>Requirement 6.1.7 states that “</a:t>
            </a:r>
            <a:r>
              <a:rPr lang="en-US" altLang="en-US" b="0" i="1" baseline="0" dirty="0" smtClean="0"/>
              <a:t>Restaurants that sell, serve or offer foods and beverages will not promote or market their products or brand.  The foods and beverages will be supplied in plain packaging without the company’s brand name or logo</a:t>
            </a:r>
            <a:r>
              <a:rPr lang="en-US" altLang="en-US" b="0" baseline="0" dirty="0" smtClean="0"/>
              <a:t>.”</a:t>
            </a:r>
          </a:p>
          <a:p>
            <a:pPr>
              <a:spcBef>
                <a:spcPct val="0"/>
              </a:spcBef>
              <a:defRPr/>
            </a:pPr>
            <a:endParaRPr lang="en-US" altLang="en-US" baseline="0" dirty="0" smtClean="0"/>
          </a:p>
          <a:p>
            <a:pPr>
              <a:spcBef>
                <a:spcPct val="0"/>
              </a:spcBef>
              <a:defRPr/>
            </a:pPr>
            <a:r>
              <a:rPr lang="en-US" altLang="en-US" baseline="0" dirty="0" smtClean="0"/>
              <a:t>Restricting the Marketing of Unhealthy Food and Beverages is one of the major goals of Canada’s Healthy Eating Strategy.</a:t>
            </a:r>
          </a:p>
          <a:p>
            <a:pPr>
              <a:spcBef>
                <a:spcPct val="0"/>
              </a:spcBef>
              <a:defRPr/>
            </a:pPr>
            <a:endParaRPr lang="en-US" altLang="en-US" dirty="0" smtClean="0"/>
          </a:p>
          <a:p>
            <a:pPr>
              <a:spcBef>
                <a:spcPct val="0"/>
              </a:spcBef>
              <a:defRPr/>
            </a:pPr>
            <a:r>
              <a:rPr lang="en-CA" altLang="en-US" dirty="0" smtClean="0"/>
              <a:t>Evidence shows that the marketing of foods and beverages that are high in sugar, fat and salt influence the choices made by children and youth</a:t>
            </a:r>
            <a:r>
              <a:rPr lang="en-CA" altLang="en-US" baseline="0" dirty="0" smtClean="0"/>
              <a:t> up to the age of 17 years. </a:t>
            </a:r>
          </a:p>
          <a:p>
            <a:pPr marL="171441" indent="-171441">
              <a:spcBef>
                <a:spcPct val="0"/>
              </a:spcBef>
              <a:buFont typeface="Arial" panose="020B0604020202020204" pitchFamily="34" charset="0"/>
              <a:buChar char="•"/>
              <a:defRPr/>
            </a:pPr>
            <a:endParaRPr lang="en-CA" altLang="en-US" baseline="0" dirty="0" smtClean="0"/>
          </a:p>
          <a:p>
            <a:pPr>
              <a:spcBef>
                <a:spcPct val="0"/>
              </a:spcBef>
              <a:defRPr/>
            </a:pPr>
            <a:r>
              <a:rPr lang="en-CA" altLang="en-US" baseline="0" dirty="0" smtClean="0"/>
              <a:t>The revised policy will help reduce the impact of marketing by requiring that restaurants use plain packaging on any items offered or sold in schools. </a:t>
            </a:r>
          </a:p>
          <a:p>
            <a:pPr>
              <a:spcBef>
                <a:spcPct val="0"/>
              </a:spcBef>
              <a:defRPr/>
            </a:pPr>
            <a:endParaRPr lang="en-CA" altLang="en-US" baseline="0" dirty="0" smtClean="0"/>
          </a:p>
          <a:p>
            <a:pPr>
              <a:spcBef>
                <a:spcPct val="0"/>
              </a:spcBef>
              <a:defRPr/>
            </a:pPr>
            <a:r>
              <a:rPr lang="en-CA" altLang="en-US" baseline="0" dirty="0" smtClean="0"/>
              <a:t>For example, this means that if a school is buying food from a fast food chain for a hot lunch program, then they need confirm that the company will provide the meal in plain packages without a logo.</a:t>
            </a:r>
          </a:p>
          <a:p>
            <a:pPr marL="171441" indent="-171441">
              <a:spcBef>
                <a:spcPct val="0"/>
              </a:spcBef>
              <a:buFont typeface="Arial" panose="020B0604020202020204" pitchFamily="34" charset="0"/>
              <a:buChar char="•"/>
              <a:defRPr/>
            </a:pPr>
            <a:endParaRPr lang="en-CA" altLang="en-US" dirty="0" smtClean="0"/>
          </a:p>
          <a:p>
            <a:pPr>
              <a:spcBef>
                <a:spcPct val="0"/>
              </a:spcBef>
              <a:defRPr/>
            </a:pPr>
            <a:endParaRPr lang="en-US" altLang="en-US" i="1" dirty="0" smtClean="0"/>
          </a:p>
          <a:p>
            <a:pPr eaLnBrk="1" hangingPunct="1">
              <a:spcBef>
                <a:spcPct val="0"/>
              </a:spcBef>
              <a:defRPr/>
            </a:pPr>
            <a:endParaRPr lang="en-US" altLang="en-US" i="1" dirty="0" smtClean="0"/>
          </a:p>
          <a:p>
            <a:pPr eaLnBrk="1" hangingPunct="1">
              <a:spcBef>
                <a:spcPct val="0"/>
              </a:spcBef>
              <a:defRPr/>
            </a:pPr>
            <a:endParaRPr lang="en-US" altLang="en-US" dirty="0" smtClean="0"/>
          </a:p>
          <a:p>
            <a:pPr eaLnBrk="1" hangingPunct="1">
              <a:spcBef>
                <a:spcPct val="0"/>
              </a:spcBef>
              <a:defRPr/>
            </a:pPr>
            <a:endParaRPr lang="en-CA"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C1A4AE-0008-41B0-97CC-63D9683FFB19}" type="slidenum">
              <a:rPr lang="en-CA" altLang="en-US" smtClean="0">
                <a:latin typeface="Arial" charset="0"/>
              </a:rPr>
              <a:pPr eaLnBrk="1" hangingPunct="1">
                <a:spcBef>
                  <a:spcPct val="0"/>
                </a:spcBef>
              </a:pPr>
              <a:t>9</a:t>
            </a:fld>
            <a:endParaRPr lang="en-CA" altLang="en-US" smtClean="0">
              <a:latin typeface="Arial" charset="0"/>
            </a:endParaRPr>
          </a:p>
        </p:txBody>
      </p:sp>
    </p:spTree>
    <p:extLst>
      <p:ext uri="{BB962C8B-B14F-4D97-AF65-F5344CB8AC3E}">
        <p14:creationId xmlns:p14="http://schemas.microsoft.com/office/powerpoint/2010/main" val="958249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1"/>
            <a:ext cx="9252520" cy="7467347"/>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5"/>
                </a:solidFill>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extLst>
      <p:ext uri="{BB962C8B-B14F-4D97-AF65-F5344CB8AC3E}">
        <p14:creationId xmlns:p14="http://schemas.microsoft.com/office/powerpoint/2010/main" val="36326607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2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981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10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accent5"/>
                </a:solidFill>
              </a:defRPr>
            </a:lvl1pPr>
          </a:lstStyle>
          <a:p>
            <a:r>
              <a:rPr lang="en-US" smtClean="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2C3367"/>
                </a:solidFill>
              </a:defRPr>
            </a:lvl1pPr>
            <a:lvl2pPr>
              <a:defRPr>
                <a:solidFill>
                  <a:srgbClr val="2C3367"/>
                </a:solidFill>
              </a:defRPr>
            </a:lvl2pPr>
            <a:lvl3pPr>
              <a:defRPr>
                <a:solidFill>
                  <a:srgbClr val="2C3367"/>
                </a:solidFill>
              </a:defRPr>
            </a:lvl3pPr>
            <a:lvl4pPr>
              <a:defRPr>
                <a:solidFill>
                  <a:srgbClr val="2C3367"/>
                </a:solidFill>
              </a:defRPr>
            </a:lvl4pPr>
            <a:lvl5pPr>
              <a:defRPr>
                <a:solidFill>
                  <a:srgbClr val="2C336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B77DAFB-64CB-4C10-A901-BEB6F5D4B9CB}"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9786-219A-4400-80F6-6D9F8C18E64A}"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5980335"/>
            <a:ext cx="1368152" cy="336357"/>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5419" y="5863483"/>
            <a:ext cx="1152128" cy="57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9678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5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2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98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49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0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2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5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7DAFB-64CB-4C10-A901-BEB6F5D4B9CB}" type="datetimeFigureOut">
              <a:rPr lang="en-US" smtClean="0"/>
              <a:t>10/3/2018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89786-219A-4400-80F6-6D9F8C18E64A}" type="slidenum">
              <a:rPr lang="en-US" smtClean="0"/>
              <a:t>‹#›</a:t>
            </a:fld>
            <a:endParaRPr lang="en-US"/>
          </a:p>
        </p:txBody>
      </p:sp>
      <p:pic>
        <p:nvPicPr>
          <p:cNvPr id="8" name="Picture 2" descr="Public Health PPT banner2.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373216"/>
            <a:ext cx="9144000" cy="148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Oval 1"/>
          <p:cNvSpPr/>
          <p:nvPr/>
        </p:nvSpPr>
        <p:spPr>
          <a:xfrm>
            <a:off x="827584" y="6453336"/>
            <a:ext cx="1584176" cy="404664"/>
          </a:xfrm>
          <a:prstGeom prst="ellipse">
            <a:avLst/>
          </a:prstGeom>
          <a:solidFill>
            <a:srgbClr val="2C3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82456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60" r:id="rId9"/>
    <p:sldLayoutId id="2147483661" r:id="rId10"/>
    <p:sldLayoutId id="2147483662" r:id="rId11"/>
    <p:sldLayoutId id="214748366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2C3367"/>
                </a:solidFill>
              </a:rPr>
              <a:t>Healthier School Food Environment</a:t>
            </a:r>
            <a:endParaRPr lang="en-US" dirty="0">
              <a:solidFill>
                <a:srgbClr val="2C3367"/>
              </a:solidFill>
            </a:endParaRPr>
          </a:p>
        </p:txBody>
      </p:sp>
      <p:sp>
        <p:nvSpPr>
          <p:cNvPr id="4" name="Subtitle 3"/>
          <p:cNvSpPr>
            <a:spLocks noGrp="1"/>
          </p:cNvSpPr>
          <p:nvPr>
            <p:ph type="subTitle" idx="1"/>
          </p:nvPr>
        </p:nvSpPr>
        <p:spPr>
          <a:xfrm>
            <a:off x="1371600" y="3886200"/>
            <a:ext cx="6400800" cy="982960"/>
          </a:xfrm>
        </p:spPr>
        <p:txBody>
          <a:bodyPr/>
          <a:lstStyle/>
          <a:p>
            <a:r>
              <a:rPr lang="en-US" dirty="0" smtClean="0">
                <a:solidFill>
                  <a:schemeClr val="accent2"/>
                </a:solidFill>
              </a:rPr>
              <a:t>Public Health Workshop</a:t>
            </a:r>
            <a:endParaRPr lang="en-CA" dirty="0">
              <a:solidFill>
                <a:schemeClr val="accent2"/>
              </a:solidFill>
            </a:endParaRPr>
          </a:p>
        </p:txBody>
      </p:sp>
    </p:spTree>
    <p:extLst>
      <p:ext uri="{BB962C8B-B14F-4D97-AF65-F5344CB8AC3E}">
        <p14:creationId xmlns:p14="http://schemas.microsoft.com/office/powerpoint/2010/main" val="200370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Meal</a:t>
            </a:r>
            <a:endParaRPr lang="en-CA" dirty="0"/>
          </a:p>
        </p:txBody>
      </p:sp>
      <p:sp>
        <p:nvSpPr>
          <p:cNvPr id="4" name="Content Placeholder 3"/>
          <p:cNvSpPr>
            <a:spLocks noGrp="1"/>
          </p:cNvSpPr>
          <p:nvPr>
            <p:ph idx="1"/>
          </p:nvPr>
        </p:nvSpPr>
        <p:spPr/>
        <p:txBody>
          <a:bodyPr/>
          <a:lstStyle/>
          <a:p>
            <a:pPr marL="0" indent="0" algn="ctr">
              <a:buNone/>
            </a:pPr>
            <a:endParaRPr lang="en-US" dirty="0"/>
          </a:p>
          <a:p>
            <a:pPr marL="0" indent="0" algn="ctr">
              <a:buNone/>
            </a:pPr>
            <a:endParaRPr lang="en-US" dirty="0">
              <a:solidFill>
                <a:schemeClr val="bg2">
                  <a:lumMod val="25000"/>
                </a:schemeClr>
              </a:solidFill>
            </a:endParaRPr>
          </a:p>
        </p:txBody>
      </p:sp>
      <p:sp>
        <p:nvSpPr>
          <p:cNvPr id="7" name="TextBox 6"/>
          <p:cNvSpPr txBox="1"/>
          <p:nvPr/>
        </p:nvSpPr>
        <p:spPr>
          <a:xfrm>
            <a:off x="286926" y="3312526"/>
            <a:ext cx="1981200" cy="523220"/>
          </a:xfrm>
          <a:prstGeom prst="rect">
            <a:avLst/>
          </a:prstGeom>
          <a:noFill/>
        </p:spPr>
        <p:txBody>
          <a:bodyPr wrap="square" rtlCol="0">
            <a:spAutoFit/>
          </a:bodyPr>
          <a:lstStyle/>
          <a:p>
            <a:r>
              <a:rPr lang="en-US" sz="2800" b="1" dirty="0" smtClean="0">
                <a:solidFill>
                  <a:srgbClr val="336600"/>
                </a:solidFill>
              </a:rPr>
              <a:t>Vegetables</a:t>
            </a:r>
            <a:endParaRPr lang="en-US" sz="2800" b="1" dirty="0">
              <a:solidFill>
                <a:srgbClr val="336600"/>
              </a:solidFill>
            </a:endParaRPr>
          </a:p>
        </p:txBody>
      </p:sp>
      <p:sp>
        <p:nvSpPr>
          <p:cNvPr id="9" name="TextBox 8"/>
          <p:cNvSpPr txBox="1"/>
          <p:nvPr/>
        </p:nvSpPr>
        <p:spPr>
          <a:xfrm>
            <a:off x="1125126" y="1795891"/>
            <a:ext cx="1143000" cy="523220"/>
          </a:xfrm>
          <a:prstGeom prst="rect">
            <a:avLst/>
          </a:prstGeom>
          <a:noFill/>
        </p:spPr>
        <p:txBody>
          <a:bodyPr wrap="square" rtlCol="0">
            <a:spAutoFit/>
          </a:bodyPr>
          <a:lstStyle/>
          <a:p>
            <a:r>
              <a:rPr lang="en-US" sz="2800" b="1" dirty="0" smtClean="0">
                <a:solidFill>
                  <a:srgbClr val="00B050"/>
                </a:solidFill>
              </a:rPr>
              <a:t>Fruit</a:t>
            </a:r>
            <a:endParaRPr lang="en-US" sz="2800" b="1" dirty="0">
              <a:solidFill>
                <a:srgbClr val="00B050"/>
              </a:solidFill>
            </a:endParaRPr>
          </a:p>
        </p:txBody>
      </p:sp>
      <p:sp>
        <p:nvSpPr>
          <p:cNvPr id="12" name="TextBox 11"/>
          <p:cNvSpPr txBox="1"/>
          <p:nvPr/>
        </p:nvSpPr>
        <p:spPr>
          <a:xfrm>
            <a:off x="6544593" y="3574136"/>
            <a:ext cx="2249779" cy="954107"/>
          </a:xfrm>
          <a:prstGeom prst="rect">
            <a:avLst/>
          </a:prstGeom>
          <a:noFill/>
        </p:spPr>
        <p:txBody>
          <a:bodyPr wrap="square" rtlCol="0">
            <a:spAutoFit/>
          </a:bodyPr>
          <a:lstStyle/>
          <a:p>
            <a:pPr algn="ctr"/>
            <a:r>
              <a:rPr lang="en-US" sz="2800" b="1" dirty="0" smtClean="0">
                <a:solidFill>
                  <a:srgbClr val="A50021"/>
                </a:solidFill>
              </a:rPr>
              <a:t>Meat &amp; Alternatives</a:t>
            </a:r>
            <a:endParaRPr lang="en-US" sz="2800" b="1" dirty="0">
              <a:solidFill>
                <a:srgbClr val="A50021"/>
              </a:solidFill>
            </a:endParaRPr>
          </a:p>
        </p:txBody>
      </p:sp>
      <p:sp>
        <p:nvSpPr>
          <p:cNvPr id="13" name="TextBox 12"/>
          <p:cNvSpPr txBox="1"/>
          <p:nvPr/>
        </p:nvSpPr>
        <p:spPr>
          <a:xfrm>
            <a:off x="6228184" y="1212942"/>
            <a:ext cx="2249779" cy="954107"/>
          </a:xfrm>
          <a:prstGeom prst="rect">
            <a:avLst/>
          </a:prstGeom>
          <a:noFill/>
        </p:spPr>
        <p:txBody>
          <a:bodyPr wrap="square" rtlCol="0">
            <a:spAutoFit/>
          </a:bodyPr>
          <a:lstStyle/>
          <a:p>
            <a:pPr algn="ctr"/>
            <a:r>
              <a:rPr lang="en-US" sz="2800" b="1" dirty="0" smtClean="0">
                <a:solidFill>
                  <a:srgbClr val="0066CC"/>
                </a:solidFill>
              </a:rPr>
              <a:t>Milk &amp; </a:t>
            </a:r>
          </a:p>
          <a:p>
            <a:pPr algn="ctr"/>
            <a:r>
              <a:rPr lang="en-US" sz="2800" b="1" dirty="0" smtClean="0">
                <a:solidFill>
                  <a:srgbClr val="0066CC"/>
                </a:solidFill>
              </a:rPr>
              <a:t>Alternatives</a:t>
            </a:r>
            <a:endParaRPr lang="en-US" sz="2800" b="1" dirty="0">
              <a:solidFill>
                <a:srgbClr val="0066CC"/>
              </a:solidFill>
            </a:endParaRPr>
          </a:p>
        </p:txBody>
      </p:sp>
      <p:sp>
        <p:nvSpPr>
          <p:cNvPr id="14" name="TextBox 13"/>
          <p:cNvSpPr txBox="1"/>
          <p:nvPr/>
        </p:nvSpPr>
        <p:spPr>
          <a:xfrm>
            <a:off x="6637201" y="2319111"/>
            <a:ext cx="2249779" cy="1384995"/>
          </a:xfrm>
          <a:prstGeom prst="rect">
            <a:avLst/>
          </a:prstGeom>
          <a:noFill/>
        </p:spPr>
        <p:txBody>
          <a:bodyPr wrap="square" rtlCol="0">
            <a:spAutoFit/>
          </a:bodyPr>
          <a:lstStyle/>
          <a:p>
            <a:pPr algn="ctr"/>
            <a:r>
              <a:rPr lang="en-US" sz="2800" b="1" dirty="0" smtClean="0">
                <a:solidFill>
                  <a:schemeClr val="accent4">
                    <a:lumMod val="50000"/>
                  </a:schemeClr>
                </a:solidFill>
              </a:rPr>
              <a:t>Whole Grain Products</a:t>
            </a:r>
            <a:endParaRPr lang="en-US" sz="2800" b="1" dirty="0">
              <a:solidFill>
                <a:schemeClr val="accent4">
                  <a:lumMod val="50000"/>
                </a:schemeClr>
              </a:solidFill>
            </a:endParaRPr>
          </a:p>
        </p:txBody>
      </p:sp>
      <p:pic>
        <p:nvPicPr>
          <p:cNvPr id="10" name="Picture 9"/>
          <p:cNvPicPr>
            <a:picLocks noChangeAspect="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0" b="98378" l="0" r="99176"/>
                    </a14:imgEffect>
                  </a14:imgLayer>
                </a14:imgProps>
              </a:ext>
              <a:ext uri="{28A0092B-C50C-407E-A947-70E740481C1C}">
                <a14:useLocalDpi xmlns:a14="http://schemas.microsoft.com/office/drawing/2010/main" val="0"/>
              </a:ext>
            </a:extLst>
          </a:blip>
          <a:stretch>
            <a:fillRect/>
          </a:stretch>
        </p:blipFill>
        <p:spPr>
          <a:xfrm>
            <a:off x="1985859" y="1230518"/>
            <a:ext cx="4589874" cy="3499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423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526"/>
          <a:stretch/>
        </p:blipFill>
        <p:spPr>
          <a:xfrm>
            <a:off x="2123727" y="1988840"/>
            <a:ext cx="5067597" cy="302433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Appendix A</a:t>
            </a:r>
            <a:br>
              <a:rPr lang="en-US" dirty="0"/>
            </a:br>
            <a:r>
              <a:rPr lang="en-US" dirty="0"/>
              <a:t>Food &amp; Beverage </a:t>
            </a:r>
            <a:r>
              <a:rPr lang="en-US" dirty="0" smtClean="0"/>
              <a:t>Requirements</a:t>
            </a:r>
            <a:endParaRPr lang="en-CA" dirty="0"/>
          </a:p>
        </p:txBody>
      </p:sp>
    </p:spTree>
    <p:extLst>
      <p:ext uri="{BB962C8B-B14F-4D97-AF65-F5344CB8AC3E}">
        <p14:creationId xmlns:p14="http://schemas.microsoft.com/office/powerpoint/2010/main" val="3134379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a:extLst>
              <a:ext uri="{28A0092B-C50C-407E-A947-70E740481C1C}">
                <a14:useLocalDpi xmlns:a14="http://schemas.microsoft.com/office/drawing/2010/main" val="0"/>
              </a:ext>
            </a:extLst>
          </a:blip>
          <a:srcRect t="2" b="-1210"/>
          <a:stretch>
            <a:fillRect/>
          </a:stretch>
        </p:blipFill>
        <p:spPr bwMode="auto">
          <a:xfrm>
            <a:off x="-109538" y="0"/>
            <a:ext cx="9361488"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967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to determine if a food or beverage can be sold, served or offered</a:t>
            </a:r>
            <a:r>
              <a:rPr lang="en-US" sz="4000" dirty="0" smtClean="0"/>
              <a:t>.</a:t>
            </a:r>
            <a:endParaRPr lang="en-CA" sz="4000" dirty="0"/>
          </a:p>
        </p:txBody>
      </p:sp>
      <p:graphicFrame>
        <p:nvGraphicFramePr>
          <p:cNvPr id="4" name="Content Placeholder 4">
            <a:extLst>
              <a:ext uri="{FF2B5EF4-FFF2-40B4-BE49-F238E27FC236}">
                <a16:creationId xmlns:a16="http://schemas.microsoft.com/office/drawing/2014/main" xmlns="" id="{82494045-7FB0-4FE0-B19A-BC95228F4D72}"/>
              </a:ext>
            </a:extLst>
          </p:cNvPr>
          <p:cNvGraphicFramePr>
            <a:graphicFrameLocks noGrp="1"/>
          </p:cNvGraphicFramePr>
          <p:nvPr>
            <p:ph idx="1"/>
            <p:extLst>
              <p:ext uri="{D42A27DB-BD31-4B8C-83A1-F6EECF244321}">
                <p14:modId xmlns:p14="http://schemas.microsoft.com/office/powerpoint/2010/main" val="2029123976"/>
              </p:ext>
            </p:extLst>
          </p:nvPr>
        </p:nvGraphicFramePr>
        <p:xfrm>
          <a:off x="1763688" y="1600201"/>
          <a:ext cx="6923112" cy="384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749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8175" y="1885950"/>
            <a:ext cx="5527675" cy="310832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fr-FR" dirty="0" err="1"/>
              <a:t>Appendix</a:t>
            </a:r>
            <a:r>
              <a:rPr lang="fr-FR" dirty="0"/>
              <a:t> B</a:t>
            </a:r>
            <a:br>
              <a:rPr lang="fr-FR" dirty="0"/>
            </a:br>
            <a:r>
              <a:rPr lang="fr-FR" dirty="0"/>
              <a:t>À La Carte Items</a:t>
            </a:r>
            <a:br>
              <a:rPr lang="fr-FR" dirty="0"/>
            </a:br>
            <a:endParaRPr lang="en-CA" dirty="0"/>
          </a:p>
        </p:txBody>
      </p:sp>
    </p:spTree>
    <p:extLst>
      <p:ext uri="{BB962C8B-B14F-4D97-AF65-F5344CB8AC3E}">
        <p14:creationId xmlns:p14="http://schemas.microsoft.com/office/powerpoint/2010/main" val="2945500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978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CA" altLang="en-US" sz="3600" dirty="0" smtClean="0">
                <a:solidFill>
                  <a:srgbClr val="006600"/>
                </a:solidFill>
              </a:rPr>
              <a:t>Appendix C – The Steps for Improving Our School’s Food Environment </a:t>
            </a:r>
          </a:p>
        </p:txBody>
      </p:sp>
      <p:pic>
        <p:nvPicPr>
          <p:cNvPr id="17411" name="Picture 4" descr="Policy 711 Appendix C 1.pdf - Adobe Acrobat Pr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767" t="11549" r="16331" b="1839"/>
          <a:stretch>
            <a:fillRect/>
          </a:stretch>
        </p:blipFill>
        <p:spPr bwMode="auto">
          <a:xfrm>
            <a:off x="-212283" y="28221"/>
            <a:ext cx="9380618" cy="67413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75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1720" y="1268760"/>
            <a:ext cx="5184576" cy="3458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849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lstStyle/>
          <a:p>
            <a:r>
              <a:rPr lang="en-US" dirty="0" smtClean="0"/>
              <a:t>Policy overview</a:t>
            </a:r>
          </a:p>
          <a:p>
            <a:r>
              <a:rPr lang="en-US" dirty="0" smtClean="0"/>
              <a:t>Evidence</a:t>
            </a:r>
          </a:p>
          <a:p>
            <a:r>
              <a:rPr lang="en-US" dirty="0" smtClean="0"/>
              <a:t>What’s new &amp; what’s not</a:t>
            </a:r>
          </a:p>
          <a:p>
            <a:r>
              <a:rPr lang="en-US" dirty="0" smtClean="0"/>
              <a:t>Healthy school food environments</a:t>
            </a:r>
          </a:p>
          <a:p>
            <a:r>
              <a:rPr lang="en-US" dirty="0" smtClean="0"/>
              <a:t>Activity</a:t>
            </a:r>
          </a:p>
          <a:p>
            <a:endParaRPr lang="en-US" dirty="0"/>
          </a:p>
        </p:txBody>
      </p:sp>
    </p:spTree>
    <p:extLst>
      <p:ext uri="{BB962C8B-B14F-4D97-AF65-F5344CB8AC3E}">
        <p14:creationId xmlns:p14="http://schemas.microsoft.com/office/powerpoint/2010/main" val="207361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Did </a:t>
            </a:r>
            <a:r>
              <a:rPr lang="en-US" sz="3000" dirty="0"/>
              <a:t>you </a:t>
            </a:r>
            <a:r>
              <a:rPr lang="en-US" sz="3000" dirty="0" smtClean="0"/>
              <a:t>know unhealthy </a:t>
            </a:r>
            <a:r>
              <a:rPr lang="en-US" sz="3000" dirty="0"/>
              <a:t>eating is a </a:t>
            </a:r>
            <a:r>
              <a:rPr lang="en-US" sz="3000" dirty="0" smtClean="0"/>
              <a:t>leading </a:t>
            </a:r>
            <a:r>
              <a:rPr lang="en-US" sz="3000" dirty="0"/>
              <a:t>contributor to chronic </a:t>
            </a:r>
            <a:r>
              <a:rPr lang="en-US" sz="3000" dirty="0" smtClean="0"/>
              <a:t>disease the same as tobacco? </a:t>
            </a:r>
            <a:endParaRPr lang="en-CA" sz="3000" dirty="0"/>
          </a:p>
        </p:txBody>
      </p:sp>
      <p:pic>
        <p:nvPicPr>
          <p:cNvPr id="205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74" t="29922" r="6306" b="5747"/>
          <a:stretch/>
        </p:blipFill>
        <p:spPr bwMode="auto">
          <a:xfrm>
            <a:off x="1187624" y="1343164"/>
            <a:ext cx="7488832" cy="413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1988840"/>
            <a:ext cx="1800200" cy="369332"/>
          </a:xfrm>
          <a:prstGeom prst="rect">
            <a:avLst/>
          </a:prstGeom>
          <a:noFill/>
        </p:spPr>
        <p:txBody>
          <a:bodyPr wrap="square" rtlCol="0">
            <a:spAutoFit/>
          </a:bodyPr>
          <a:lstStyle/>
          <a:p>
            <a:endParaRPr lang="en-CA"/>
          </a:p>
        </p:txBody>
      </p:sp>
    </p:spTree>
    <p:extLst>
      <p:ext uri="{BB962C8B-B14F-4D97-AF65-F5344CB8AC3E}">
        <p14:creationId xmlns:p14="http://schemas.microsoft.com/office/powerpoint/2010/main" val="219716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Requirements</a:t>
            </a:r>
            <a:endParaRPr lang="en-US" dirty="0"/>
          </a:p>
          <a:p>
            <a:r>
              <a:rPr lang="en-US" dirty="0" smtClean="0"/>
              <a:t>Guidelines</a:t>
            </a:r>
            <a:endParaRPr lang="en-US" dirty="0"/>
          </a:p>
          <a:p>
            <a:r>
              <a:rPr lang="en-US" dirty="0"/>
              <a:t>Three </a:t>
            </a:r>
            <a:r>
              <a:rPr lang="en-US" dirty="0" smtClean="0"/>
              <a:t>Appendices </a:t>
            </a:r>
            <a:endParaRPr lang="en-US" dirty="0"/>
          </a:p>
        </p:txBody>
      </p:sp>
      <p:sp>
        <p:nvSpPr>
          <p:cNvPr id="3" name="Title 2"/>
          <p:cNvSpPr>
            <a:spLocks noGrp="1"/>
          </p:cNvSpPr>
          <p:nvPr>
            <p:ph type="title"/>
          </p:nvPr>
        </p:nvSpPr>
        <p:spPr/>
        <p:txBody>
          <a:bodyPr/>
          <a:lstStyle/>
          <a:p>
            <a:r>
              <a:rPr lang="en-CA" dirty="0"/>
              <a:t>Policy Overview </a:t>
            </a:r>
          </a:p>
        </p:txBody>
      </p:sp>
    </p:spTree>
    <p:extLst>
      <p:ext uri="{BB962C8B-B14F-4D97-AF65-F5344CB8AC3E}">
        <p14:creationId xmlns:p14="http://schemas.microsoft.com/office/powerpoint/2010/main" val="3460108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836613"/>
            <a:ext cx="3592512"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57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didn’t change?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508" t="19649" r="11404" b="14035"/>
          <a:stretch/>
        </p:blipFill>
        <p:spPr>
          <a:xfrm>
            <a:off x="2267744" y="1184357"/>
            <a:ext cx="4660318" cy="4115890"/>
          </a:xfrm>
          <a:prstGeom prst="rect">
            <a:avLst/>
          </a:prstGeom>
        </p:spPr>
      </p:pic>
    </p:spTree>
    <p:extLst>
      <p:ext uri="{BB962C8B-B14F-4D97-AF65-F5344CB8AC3E}">
        <p14:creationId xmlns:p14="http://schemas.microsoft.com/office/powerpoint/2010/main" val="112584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p:cNvSpPr/>
          <p:nvPr/>
        </p:nvSpPr>
        <p:spPr>
          <a:xfrm>
            <a:off x="1835696" y="1700808"/>
            <a:ext cx="5472608" cy="3744416"/>
          </a:xfrm>
          <a:prstGeom prst="star10">
            <a:avLst>
              <a:gd name="adj" fmla="val 40244"/>
              <a:gd name="hf" fmla="val 105146"/>
            </a:avLst>
          </a:prstGeom>
          <a:effectLst>
            <a:innerShdw blurRad="63500" dist="50800" dir="13500000">
              <a:prstClr val="black">
                <a:alpha val="50000"/>
              </a:prstClr>
            </a:innerShdw>
          </a:effectLst>
          <a:scene3d>
            <a:camera prst="orthographicFront">
              <a:rot lat="0" lon="0" rev="120000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500" b="1" dirty="0" smtClean="0">
                <a:effectLst>
                  <a:innerShdw blurRad="114300">
                    <a:prstClr val="black"/>
                  </a:innerShdw>
                </a:effectLst>
              </a:rPr>
              <a:t>NEW</a:t>
            </a:r>
            <a:endParaRPr lang="en-CA" sz="11500" b="1" dirty="0">
              <a:effectLst>
                <a:innerShdw blurRad="114300">
                  <a:prstClr val="black"/>
                </a:innerShdw>
              </a:effectLst>
            </a:endParaRPr>
          </a:p>
        </p:txBody>
      </p:sp>
      <p:sp>
        <p:nvSpPr>
          <p:cNvPr id="2" name="Title 1"/>
          <p:cNvSpPr>
            <a:spLocks noGrp="1"/>
          </p:cNvSpPr>
          <p:nvPr>
            <p:ph type="title"/>
          </p:nvPr>
        </p:nvSpPr>
        <p:spPr/>
        <p:txBody>
          <a:bodyPr/>
          <a:lstStyle/>
          <a:p>
            <a:r>
              <a:rPr lang="en-US" dirty="0" smtClean="0"/>
              <a:t>What’s new?</a:t>
            </a:r>
            <a:endParaRPr lang="en-CA" dirty="0"/>
          </a:p>
        </p:txBody>
      </p:sp>
    </p:spTree>
    <p:extLst>
      <p:ext uri="{BB962C8B-B14F-4D97-AF65-F5344CB8AC3E}">
        <p14:creationId xmlns:p14="http://schemas.microsoft.com/office/powerpoint/2010/main" val="326794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Healthier School </a:t>
            </a:r>
            <a:br>
              <a:rPr lang="en-US" dirty="0"/>
            </a:br>
            <a:r>
              <a:rPr lang="en-US" dirty="0"/>
              <a:t>Food Environment?</a:t>
            </a:r>
            <a:br>
              <a:rPr lang="en-US" dirty="0"/>
            </a:b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47653"/>
            <a:ext cx="5040560" cy="3362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138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360" y="1412776"/>
            <a:ext cx="61579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Marketing to children</a:t>
            </a:r>
            <a:endParaRPr lang="en-CA" dirty="0"/>
          </a:p>
        </p:txBody>
      </p:sp>
    </p:spTree>
    <p:extLst>
      <p:ext uri="{BB962C8B-B14F-4D97-AF65-F5344CB8AC3E}">
        <p14:creationId xmlns:p14="http://schemas.microsoft.com/office/powerpoint/2010/main" val="51168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ublic health Vit H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EDDC4B64819D4E9C365F0D6E4F0E40" ma:contentTypeVersion="1" ma:contentTypeDescription="Create a new document." ma:contentTypeScope="" ma:versionID="54ef1dbb2c0765800bea01b504efa20c">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67F5A38-38A5-4006-AA58-CCC0937F8D67}"/>
</file>

<file path=customXml/itemProps2.xml><?xml version="1.0" encoding="utf-8"?>
<ds:datastoreItem xmlns:ds="http://schemas.openxmlformats.org/officeDocument/2006/customXml" ds:itemID="{DEA64790-DA41-4C20-B4AC-9F5770D613D7}"/>
</file>

<file path=customXml/itemProps3.xml><?xml version="1.0" encoding="utf-8"?>
<ds:datastoreItem xmlns:ds="http://schemas.openxmlformats.org/officeDocument/2006/customXml" ds:itemID="{02348401-AB7B-4839-BCE9-AC06FD79A77E}"/>
</file>

<file path=docProps/app.xml><?xml version="1.0" encoding="utf-8"?>
<Properties xmlns="http://schemas.openxmlformats.org/officeDocument/2006/extended-properties" xmlns:vt="http://schemas.openxmlformats.org/officeDocument/2006/docPropsVTypes">
  <Template>Public health Vit Hor</Template>
  <TotalTime>703</TotalTime>
  <Words>2081</Words>
  <Application>Microsoft Office PowerPoint</Application>
  <PresentationFormat>On-screen Show (4:3)</PresentationFormat>
  <Paragraphs>201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Public health Vit Hor</vt:lpstr>
      <vt:lpstr>Healthier School Food Environment</vt:lpstr>
      <vt:lpstr>Workshop overview</vt:lpstr>
      <vt:lpstr>Did you know unhealthy eating is a leading contributor to chronic disease the same as tobacco? </vt:lpstr>
      <vt:lpstr>Policy Overview </vt:lpstr>
      <vt:lpstr>PowerPoint Presentation</vt:lpstr>
      <vt:lpstr>What didn’t change?</vt:lpstr>
      <vt:lpstr>What’s new?</vt:lpstr>
      <vt:lpstr>What is a Healthier School  Food Environment? </vt:lpstr>
      <vt:lpstr>Marketing to children</vt:lpstr>
      <vt:lpstr>Lunch Meal</vt:lpstr>
      <vt:lpstr>Appendix A Food &amp; Beverage Requirements</vt:lpstr>
      <vt:lpstr>PowerPoint Presentation</vt:lpstr>
      <vt:lpstr>How to determine if a food or beverage can be sold, served or offered.</vt:lpstr>
      <vt:lpstr>Appendix B À La Carte Items </vt:lpstr>
      <vt:lpstr>PowerPoint Presentation</vt:lpstr>
      <vt:lpstr>Appendix C – The Steps for Improving Our School’s Food Environment </vt:lpstr>
      <vt:lpstr>Activity</vt:lpstr>
    </vt:vector>
  </TitlesOfParts>
  <Company>ISA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711 Workshop</dc:title>
  <dc:creator>Brennan, Laura (DH/MS)</dc:creator>
  <cp:lastModifiedBy>Ouellette, Shelley (ASD-S)</cp:lastModifiedBy>
  <cp:revision>47</cp:revision>
  <dcterms:created xsi:type="dcterms:W3CDTF">2018-07-26T13:31:12Z</dcterms:created>
  <dcterms:modified xsi:type="dcterms:W3CDTF">2018-10-03T11:43:03Z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0x010100E0EDDC4B64819D4E9C365F0D6E4F0E40</vt:lpwstr>
  </property>
  <property fmtid="{D5CDD505-2E9C-101B-9397-08002B2CF9AE}" pid="3" name="Work Site">
    <vt:lpwstr/>
  </property>
  <property fmtid="{D5CDD505-2E9C-101B-9397-08002B2CF9AE}" pid="4" name="TaxKeyword">
    <vt:lpwstr/>
  </property>
  <property fmtid="{D5CDD505-2E9C-101B-9397-08002B2CF9AE}" pid="5" name="Retention Period">
    <vt:lpwstr/>
  </property>
  <property fmtid="{D5CDD505-2E9C-101B-9397-08002B2CF9AE}" pid="6" name="Organization Name">
    <vt:lpwstr/>
  </property>
  <property fmtid="{D5CDD505-2E9C-101B-9397-08002B2CF9AE}" pid="7" name="Department Name">
    <vt:lpwstr/>
  </property>
  <property fmtid="{D5CDD505-2E9C-101B-9397-08002B2CF9AE}" pid="8" name="Language Type">
    <vt:lpwstr/>
  </property>
</Properties>
</file>