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8" r:id="rId4"/>
    <p:sldId id="270" r:id="rId5"/>
    <p:sldId id="271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6DE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65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C5732-B6C2-4733-95CD-4719FC35CBC7}" type="datetimeFigureOut">
              <a:rPr lang="en-CA" smtClean="0"/>
              <a:t>05/11/2015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30E0C-D4AB-40BE-A748-FE2186576D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15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Introduction</a:t>
            </a:r>
            <a:r>
              <a:rPr lang="fr-CA" baseline="0" dirty="0" smtClean="0"/>
              <a:t> 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30E0C-D4AB-40BE-A748-FE2186576D2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88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30E0C-D4AB-40BE-A748-FE2186576D2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4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30E0C-D4AB-40BE-A748-FE2186576D2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04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0444-C3BE-41CE-8F94-88AF77041B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1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72A1-0795-4E94-A2A6-891A34941B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1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28613"/>
            <a:ext cx="2028825" cy="5767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28613"/>
            <a:ext cx="5935662" cy="5767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EAF6-F02A-4C4E-9DAE-7EDD83484C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7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E4A7-02EE-41A8-874A-C2111AC066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D1D1-4EDA-4B57-9B8B-C1382CBD5B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F6C9-741C-4630-938F-09F7B08A4A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4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7A29A-D629-4F85-A8CA-963A205B5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7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C971-87E4-42CB-8B1A-404E5E7F7F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7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513F-3020-4F28-BD09-4D80EC1A6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9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2E92-25F6-4A41-A48E-32BF9FE29C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3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0DCE-5D68-4378-9288-5FA8F9063D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9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28613"/>
            <a:ext cx="81168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810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8C9D58-C744-481E-836C-9C97CE9283F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9" descr="Branded-Footer-Design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1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2276872"/>
            <a:ext cx="8116887" cy="999728"/>
          </a:xfrm>
        </p:spPr>
        <p:txBody>
          <a:bodyPr/>
          <a:lstStyle/>
          <a:p>
            <a:pPr algn="ctr" eaLnBrk="1" hangingPunct="1"/>
            <a:r>
              <a:rPr lang="fr-CA" dirty="0" smtClean="0">
                <a:solidFill>
                  <a:srgbClr val="28A6DE"/>
                </a:solidFill>
              </a:rPr>
              <a:t/>
            </a:r>
            <a:br>
              <a:rPr lang="fr-CA" dirty="0" smtClean="0">
                <a:solidFill>
                  <a:srgbClr val="28A6DE"/>
                </a:solidFill>
              </a:rPr>
            </a:br>
            <a:r>
              <a:rPr lang="fr-CA" dirty="0" smtClean="0">
                <a:solidFill>
                  <a:srgbClr val="28A6DE"/>
                </a:solidFill>
              </a:rPr>
              <a:t>10-Year </a:t>
            </a:r>
            <a:r>
              <a:rPr lang="fr-CA" dirty="0" err="1">
                <a:solidFill>
                  <a:srgbClr val="28A6DE"/>
                </a:solidFill>
              </a:rPr>
              <a:t>Education</a:t>
            </a:r>
            <a:r>
              <a:rPr lang="fr-CA" dirty="0">
                <a:solidFill>
                  <a:srgbClr val="28A6DE"/>
                </a:solidFill>
              </a:rPr>
              <a:t> Plan</a:t>
            </a:r>
            <a:endParaRPr lang="en-US" altLang="en-US" dirty="0" smtClean="0">
              <a:solidFill>
                <a:srgbClr val="28A6DE"/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724275"/>
            <a:ext cx="80772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600" dirty="0" smtClean="0"/>
              <a:t>Department of Education and Early Childhood Development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57200" y="3990975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1600" dirty="0">
              <a:solidFill>
                <a:srgbClr val="464646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AE4A7-02EE-41A8-874A-C2111AC0660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S:\10-year plan\9 - Website - site web\Logos\GNBEngage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18" y="5468574"/>
            <a:ext cx="2001764" cy="5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10-year plan\9 - Website - site web\Logos\AddYourVoice_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81" y="410782"/>
            <a:ext cx="6490037" cy="11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328613"/>
            <a:ext cx="8116887" cy="108416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28A6DE"/>
                </a:solidFill>
              </a:rPr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28A6DE"/>
                </a:solidFill>
              </a:rPr>
              <a:t>Commitment</a:t>
            </a:r>
          </a:p>
          <a:p>
            <a:pPr marL="263525" indent="0" eaLnBrk="1" hangingPunct="1">
              <a:buNone/>
            </a:pPr>
            <a:r>
              <a:rPr lang="en-CA" altLang="en-US" sz="2400" i="1" dirty="0" smtClean="0"/>
              <a:t>“ Create </a:t>
            </a:r>
            <a:r>
              <a:rPr lang="en-CA" altLang="en-US" sz="2400" i="1" dirty="0"/>
              <a:t>New Brunswick’s most job-ready generation by</a:t>
            </a:r>
            <a:r>
              <a:rPr lang="en-CA" altLang="en-US" sz="2400" i="1" dirty="0" smtClean="0"/>
              <a:t>:</a:t>
            </a:r>
          </a:p>
          <a:p>
            <a:pPr marL="720725" indent="-457200" eaLnBrk="1" hangingPunct="1">
              <a:buFont typeface="Wingdings" panose="05000000000000000000" pitchFamily="2" charset="2"/>
              <a:buChar char="Ø"/>
            </a:pPr>
            <a:r>
              <a:rPr lang="en-CA" altLang="en-US" sz="2200" i="1" dirty="0" smtClean="0"/>
              <a:t>Appointing </a:t>
            </a:r>
            <a:r>
              <a:rPr lang="en-CA" altLang="en-US" sz="2200" i="1" dirty="0"/>
              <a:t>a panel of experts and stakeholders to develop a 10-year plan for all stages of education that will bring stability to our schools</a:t>
            </a:r>
            <a:r>
              <a:rPr lang="en-CA" altLang="en-US" sz="2200" i="1" dirty="0" smtClean="0"/>
              <a:t>.”</a:t>
            </a:r>
          </a:p>
          <a:p>
            <a:pPr marL="263525" indent="0" eaLnBrk="1" hangingPunct="1">
              <a:buNone/>
            </a:pPr>
            <a:endParaRPr lang="fr-CA" altLang="en-US" sz="2200" i="1" dirty="0" smtClean="0"/>
          </a:p>
          <a:p>
            <a:pPr eaLnBrk="1" hangingPunct="1"/>
            <a:r>
              <a:rPr lang="en-US" altLang="en-US" sz="2400" b="1" dirty="0" smtClean="0">
                <a:solidFill>
                  <a:srgbClr val="28A6DE"/>
                </a:solidFill>
              </a:rPr>
              <a:t>Co-chairs </a:t>
            </a:r>
            <a:r>
              <a:rPr lang="en-US" altLang="en-US" sz="2400" b="1" dirty="0">
                <a:solidFill>
                  <a:srgbClr val="28A6DE"/>
                </a:solidFill>
              </a:rPr>
              <a:t>– Leading the development of </a:t>
            </a:r>
            <a:r>
              <a:rPr lang="en-US" altLang="en-US" sz="2400" b="1" dirty="0" smtClean="0">
                <a:solidFill>
                  <a:srgbClr val="28A6DE"/>
                </a:solidFill>
              </a:rPr>
              <a:t>the plan</a:t>
            </a:r>
            <a:endParaRPr lang="en-US" altLang="en-US" sz="2400" b="1" dirty="0">
              <a:solidFill>
                <a:srgbClr val="28A6DE"/>
              </a:solidFill>
            </a:endParaRPr>
          </a:p>
          <a:p>
            <a:pPr marL="265113" indent="0" eaLnBrk="1" hangingPunct="1">
              <a:buNone/>
            </a:pPr>
            <a:r>
              <a:rPr lang="en-US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Karen Power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Gino LeBlanc </a:t>
            </a:r>
            <a:r>
              <a:rPr lang="en-CA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inviting </a:t>
            </a:r>
            <a:r>
              <a:rPr lang="en-CA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citizens </a:t>
            </a:r>
            <a:r>
              <a:rPr lang="en-CA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 conversation about education and early childhood </a:t>
            </a:r>
            <a:r>
              <a:rPr lang="en-CA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practices in </a:t>
            </a:r>
            <a:r>
              <a:rPr lang="en-CA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Brunswick</a:t>
            </a:r>
            <a:r>
              <a:rPr lang="en-CA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CA" altLang="en-US" sz="2200" dirty="0" smtClean="0"/>
          </a:p>
          <a:p>
            <a:pPr marL="263525" indent="0" eaLnBrk="1" hangingPunct="1">
              <a:buNone/>
            </a:pPr>
            <a:endParaRPr lang="fr-CA" altLang="en-US" sz="2200" i="1" dirty="0" smtClean="0"/>
          </a:p>
          <a:p>
            <a:pPr marL="606425" indent="-342900" eaLnBrk="1" hangingPunct="1"/>
            <a:endParaRPr lang="en-CA" altLang="en-US" sz="2200" i="1" dirty="0" smtClean="0"/>
          </a:p>
          <a:p>
            <a:pPr marL="606425" indent="-342900" eaLnBrk="1" hangingPunct="1"/>
            <a:endParaRPr lang="en-US" altLang="en-US" sz="2200" i="1" dirty="0" smtClean="0"/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AE4A7-02EE-41A8-874A-C2111AC0660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3" descr="S:\10-year plan\9 - Website - site web\Logos\AddYourVoice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43126"/>
            <a:ext cx="2745621" cy="4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3200" dirty="0" err="1" smtClean="0">
                <a:solidFill>
                  <a:srgbClr val="28A6DE"/>
                </a:solidFill>
              </a:rPr>
              <a:t>Early</a:t>
            </a:r>
            <a:r>
              <a:rPr lang="fr-CA" sz="3200" dirty="0" smtClean="0">
                <a:solidFill>
                  <a:srgbClr val="28A6DE"/>
                </a:solidFill>
              </a:rPr>
              <a:t> Learning &amp; </a:t>
            </a:r>
            <a:r>
              <a:rPr lang="fr-CA" sz="3200" dirty="0" err="1" smtClean="0">
                <a:solidFill>
                  <a:srgbClr val="28A6DE"/>
                </a:solidFill>
              </a:rPr>
              <a:t>Education</a:t>
            </a:r>
            <a:r>
              <a:rPr lang="fr-CA" sz="3200" dirty="0" smtClean="0">
                <a:solidFill>
                  <a:srgbClr val="28A6DE"/>
                </a:solidFill>
              </a:rPr>
              <a:t> </a:t>
            </a:r>
            <a:br>
              <a:rPr lang="fr-CA" sz="3200" dirty="0" smtClean="0">
                <a:solidFill>
                  <a:srgbClr val="28A6DE"/>
                </a:solidFill>
              </a:rPr>
            </a:br>
            <a:r>
              <a:rPr lang="fr-CA" sz="3200" dirty="0" smtClean="0">
                <a:solidFill>
                  <a:srgbClr val="28A6DE"/>
                </a:solidFill>
              </a:rPr>
              <a:t>by the </a:t>
            </a:r>
            <a:r>
              <a:rPr lang="fr-CA" sz="3200" dirty="0" err="1" smtClean="0">
                <a:solidFill>
                  <a:srgbClr val="28A6DE"/>
                </a:solidFill>
              </a:rPr>
              <a:t>Numbers</a:t>
            </a:r>
            <a:r>
              <a:rPr lang="fr-CA" sz="3200" dirty="0" smtClean="0">
                <a:solidFill>
                  <a:srgbClr val="28A6DE"/>
                </a:solidFill>
              </a:rPr>
              <a:t> </a:t>
            </a:r>
            <a:endParaRPr lang="en-CA" sz="3200" dirty="0">
              <a:solidFill>
                <a:srgbClr val="28A6D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077200" cy="4539208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C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$1.1 billion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2015-2016 budget </a:t>
            </a:r>
            <a:r>
              <a:rPr lang="en-CA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	             </a:t>
            </a:r>
            <a:r>
              <a:rPr lang="en-CA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for </a:t>
            </a:r>
            <a:r>
              <a:rPr lang="en-CA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Department of Education and Early Childhood Development</a:t>
            </a:r>
          </a:p>
          <a:p>
            <a:pPr lvl="0">
              <a:spcAft>
                <a:spcPts val="1200"/>
              </a:spcAft>
            </a:pPr>
            <a:r>
              <a:rPr lang="en-C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14%</a:t>
            </a:r>
            <a:r>
              <a:rPr lang="en-CA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 the overall budget for the Government of </a:t>
            </a:r>
            <a:r>
              <a:rPr lang="en-CA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NB</a:t>
            </a:r>
          </a:p>
          <a:p>
            <a:pPr>
              <a:spcAft>
                <a:spcPts val="1200"/>
              </a:spcAft>
            </a:pPr>
            <a:r>
              <a:rPr lang="en-CA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98,906</a:t>
            </a:r>
            <a:r>
              <a:rPr lang="en-CA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K-12 students enrolled </a:t>
            </a:r>
            <a:r>
              <a:rPr lang="en-CA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(</a:t>
            </a:r>
            <a:r>
              <a:rPr lang="en-CA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on Sept. 30, 2014)</a:t>
            </a:r>
          </a:p>
          <a:p>
            <a:pPr lvl="0">
              <a:spcAft>
                <a:spcPts val="1200"/>
              </a:spcAft>
            </a:pPr>
            <a:r>
              <a:rPr lang="en-CA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314</a:t>
            </a:r>
            <a:r>
              <a:rPr lang="en-CA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schools                                           </a:t>
            </a:r>
            <a:r>
              <a:rPr lang="en-CA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</a:t>
            </a:r>
            <a:r>
              <a:rPr lang="en-CA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</a:t>
            </a:r>
            <a:r>
              <a:rPr lang="en-CA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both sectors)</a:t>
            </a:r>
          </a:p>
          <a:p>
            <a:pPr lvl="0">
              <a:spcAft>
                <a:spcPts val="1800"/>
              </a:spcAft>
            </a:pPr>
            <a:endParaRPr lang="en-CA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CA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AE4A7-02EE-41A8-874A-C2111AC0660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3" descr="S:\10-year plan\9 - Website - site web\Logos\AddYourVoice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43126"/>
            <a:ext cx="2745621" cy="4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6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3200" dirty="0" err="1" smtClean="0">
                <a:solidFill>
                  <a:srgbClr val="28A6DE"/>
                </a:solidFill>
              </a:rPr>
              <a:t>Early</a:t>
            </a:r>
            <a:r>
              <a:rPr lang="fr-CA" sz="3200" dirty="0" smtClean="0">
                <a:solidFill>
                  <a:srgbClr val="28A6DE"/>
                </a:solidFill>
              </a:rPr>
              <a:t> Learning &amp; </a:t>
            </a:r>
            <a:r>
              <a:rPr lang="fr-CA" sz="3200" dirty="0" err="1" smtClean="0">
                <a:solidFill>
                  <a:srgbClr val="28A6DE"/>
                </a:solidFill>
              </a:rPr>
              <a:t>Education</a:t>
            </a:r>
            <a:r>
              <a:rPr lang="fr-CA" sz="3200" dirty="0" smtClean="0">
                <a:solidFill>
                  <a:srgbClr val="28A6DE"/>
                </a:solidFill>
              </a:rPr>
              <a:t> </a:t>
            </a:r>
            <a:br>
              <a:rPr lang="fr-CA" sz="3200" dirty="0" smtClean="0">
                <a:solidFill>
                  <a:srgbClr val="28A6DE"/>
                </a:solidFill>
              </a:rPr>
            </a:br>
            <a:r>
              <a:rPr lang="fr-CA" sz="3200" dirty="0" smtClean="0">
                <a:solidFill>
                  <a:srgbClr val="28A6DE"/>
                </a:solidFill>
              </a:rPr>
              <a:t>by the </a:t>
            </a:r>
            <a:r>
              <a:rPr lang="fr-CA" sz="3200" dirty="0" err="1" smtClean="0">
                <a:solidFill>
                  <a:srgbClr val="28A6DE"/>
                </a:solidFill>
              </a:rPr>
              <a:t>Numbers</a:t>
            </a:r>
            <a:r>
              <a:rPr lang="fr-CA" sz="3200" dirty="0" smtClean="0">
                <a:solidFill>
                  <a:srgbClr val="28A6DE"/>
                </a:solidFill>
              </a:rPr>
              <a:t> </a:t>
            </a:r>
            <a:endParaRPr lang="en-CA" sz="3200" dirty="0">
              <a:solidFill>
                <a:srgbClr val="28A6D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077200" cy="4323184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CA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796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regulated daycare </a:t>
            </a:r>
            <a:r>
              <a:rPr lang="en-CA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facilities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2,055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infant spaces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10,754</a:t>
            </a:r>
            <a:r>
              <a:rPr lang="en-CA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pre-school spaces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13,221</a:t>
            </a:r>
            <a:r>
              <a:rPr lang="en-CA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after-school spaces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3600" b="1" dirty="0"/>
              <a:t>=  26,030 </a:t>
            </a:r>
            <a:r>
              <a:rPr lang="en-CA" sz="2400" dirty="0"/>
              <a:t>total registered daycare spaces  </a:t>
            </a:r>
            <a:r>
              <a:rPr lang="en-CA" sz="2400" dirty="0" smtClean="0"/>
              <a:t>               </a:t>
            </a:r>
            <a:r>
              <a:rPr lang="en-CA" sz="1800" dirty="0" smtClean="0"/>
              <a:t>(on September </a:t>
            </a:r>
            <a:r>
              <a:rPr lang="en-CA" sz="1800" dirty="0"/>
              <a:t>1, </a:t>
            </a:r>
            <a:r>
              <a:rPr lang="en-CA" sz="1800" dirty="0" smtClean="0"/>
              <a:t>2015)</a:t>
            </a:r>
            <a:endParaRPr lang="en-CA" sz="1800" dirty="0"/>
          </a:p>
          <a:p>
            <a:pPr lvl="0"/>
            <a:endParaRPr lang="en-CA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/>
            <a:endParaRPr lang="en-CA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/>
            <a:endParaRPr lang="en-CA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CA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AE4A7-02EE-41A8-874A-C2111AC0660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3" descr="S:\10-year plan\9 - Website - site web\Logos\AddYourVoice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43126"/>
            <a:ext cx="2745621" cy="4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1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3200" dirty="0" err="1">
                <a:solidFill>
                  <a:srgbClr val="28A6DE"/>
                </a:solidFill>
              </a:rPr>
              <a:t>Early</a:t>
            </a:r>
            <a:r>
              <a:rPr lang="fr-CA" sz="3200" dirty="0">
                <a:solidFill>
                  <a:srgbClr val="28A6DE"/>
                </a:solidFill>
              </a:rPr>
              <a:t> Learning &amp; </a:t>
            </a:r>
            <a:r>
              <a:rPr lang="fr-CA" sz="3200" dirty="0" err="1">
                <a:solidFill>
                  <a:srgbClr val="28A6DE"/>
                </a:solidFill>
              </a:rPr>
              <a:t>Education</a:t>
            </a:r>
            <a:r>
              <a:rPr lang="fr-CA" sz="3200" dirty="0">
                <a:solidFill>
                  <a:srgbClr val="28A6DE"/>
                </a:solidFill>
              </a:rPr>
              <a:t> </a:t>
            </a:r>
            <a:br>
              <a:rPr lang="fr-CA" sz="3200" dirty="0">
                <a:solidFill>
                  <a:srgbClr val="28A6DE"/>
                </a:solidFill>
              </a:rPr>
            </a:br>
            <a:r>
              <a:rPr lang="fr-CA" sz="3200" dirty="0">
                <a:solidFill>
                  <a:srgbClr val="28A6DE"/>
                </a:solidFill>
              </a:rPr>
              <a:t>by the </a:t>
            </a:r>
            <a:r>
              <a:rPr lang="fr-CA" sz="3200" dirty="0" err="1">
                <a:solidFill>
                  <a:srgbClr val="28A6DE"/>
                </a:solidFill>
              </a:rPr>
              <a:t>Numbers</a:t>
            </a:r>
            <a:r>
              <a:rPr lang="fr-CA" sz="3200" dirty="0">
                <a:solidFill>
                  <a:srgbClr val="28A6DE"/>
                </a:solidFill>
              </a:rPr>
              <a:t> </a:t>
            </a:r>
            <a:endParaRPr lang="en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1000" b="1" dirty="0" smtClean="0">
              <a:solidFill>
                <a:srgbClr val="28A6DE"/>
              </a:solidFill>
            </a:endParaRPr>
          </a:p>
          <a:p>
            <a:pPr>
              <a:spcAft>
                <a:spcPts val="1200"/>
              </a:spcAft>
            </a:pPr>
            <a:r>
              <a:rPr lang="en-CA" b="1" dirty="0" smtClean="0">
                <a:solidFill>
                  <a:srgbClr val="28A6DE"/>
                </a:solidFill>
              </a:rPr>
              <a:t>Did </a:t>
            </a:r>
            <a:r>
              <a:rPr lang="en-CA" b="1" dirty="0">
                <a:solidFill>
                  <a:srgbClr val="28A6DE"/>
                </a:solidFill>
              </a:rPr>
              <a:t>you know?</a:t>
            </a:r>
          </a:p>
          <a:p>
            <a:pPr lvl="1">
              <a:spcAft>
                <a:spcPts val="1200"/>
              </a:spcAft>
            </a:pPr>
            <a:r>
              <a:rPr lang="en-CA" sz="2200" dirty="0" smtClean="0"/>
              <a:t>NB </a:t>
            </a:r>
            <a:r>
              <a:rPr lang="en-CA" sz="2200" dirty="0"/>
              <a:t>is one of the first provinces to provide an </a:t>
            </a:r>
            <a:r>
              <a:rPr lang="en-CA" sz="2200" b="1" dirty="0" smtClean="0"/>
              <a:t>early learning </a:t>
            </a:r>
            <a:r>
              <a:rPr lang="en-CA" sz="2200" b="1" dirty="0"/>
              <a:t>and childcare framework </a:t>
            </a:r>
            <a:r>
              <a:rPr lang="en-CA" sz="2200" dirty="0"/>
              <a:t>and is one of the only ones </a:t>
            </a:r>
            <a:r>
              <a:rPr lang="en-CA" sz="2200" dirty="0" smtClean="0"/>
              <a:t>to make </a:t>
            </a:r>
            <a:r>
              <a:rPr lang="en-CA" sz="2200" dirty="0"/>
              <a:t>it mandatory</a:t>
            </a:r>
            <a:r>
              <a:rPr lang="en-CA" sz="2200" dirty="0" smtClean="0"/>
              <a:t>.</a:t>
            </a:r>
          </a:p>
          <a:p>
            <a:pPr lvl="1">
              <a:spcAft>
                <a:spcPts val="1200"/>
              </a:spcAft>
            </a:pPr>
            <a:r>
              <a:rPr lang="en-CA" sz="2200" dirty="0" smtClean="0"/>
              <a:t>NB is </a:t>
            </a:r>
            <a:r>
              <a:rPr lang="en-CA" sz="2200" dirty="0"/>
              <a:t>known to have among the </a:t>
            </a:r>
            <a:r>
              <a:rPr lang="en-CA" sz="2200" b="1" dirty="0"/>
              <a:t>most </a:t>
            </a:r>
            <a:r>
              <a:rPr lang="en-CA" sz="2200" b="1" dirty="0" smtClean="0"/>
              <a:t>inclusive education </a:t>
            </a:r>
            <a:r>
              <a:rPr lang="en-CA" sz="2200" b="1" dirty="0"/>
              <a:t>systems in the world</a:t>
            </a:r>
            <a:r>
              <a:rPr lang="en-CA" sz="2200" dirty="0"/>
              <a:t>.</a:t>
            </a:r>
          </a:p>
          <a:p>
            <a:pPr lvl="1">
              <a:spcAft>
                <a:spcPts val="1200"/>
              </a:spcAft>
            </a:pPr>
            <a:r>
              <a:rPr lang="en-CA" sz="2200" b="1" dirty="0" smtClean="0"/>
              <a:t>83% </a:t>
            </a:r>
            <a:r>
              <a:rPr lang="en-CA" sz="2200" b="1" dirty="0"/>
              <a:t>of </a:t>
            </a:r>
            <a:r>
              <a:rPr lang="en-CA" sz="2200" b="1" dirty="0" smtClean="0"/>
              <a:t>NB students </a:t>
            </a:r>
            <a:r>
              <a:rPr lang="en-CA" sz="2200" b="1" dirty="0"/>
              <a:t>graduate </a:t>
            </a:r>
            <a:r>
              <a:rPr lang="en-CA" sz="2200" b="1" dirty="0" smtClean="0"/>
              <a:t>high school </a:t>
            </a:r>
            <a:r>
              <a:rPr lang="en-CA" sz="2200" b="1" dirty="0"/>
              <a:t>on time. </a:t>
            </a:r>
            <a:r>
              <a:rPr lang="en-CA" sz="2200" dirty="0" smtClean="0"/>
              <a:t>(Canadian </a:t>
            </a:r>
            <a:r>
              <a:rPr lang="en-CA" sz="2200" dirty="0"/>
              <a:t>average </a:t>
            </a:r>
            <a:r>
              <a:rPr lang="en-CA" sz="2200" dirty="0" smtClean="0"/>
              <a:t>of 72 %).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AE4A7-02EE-41A8-874A-C2111AC0660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3" descr="S:\10-year plan\9 - Website - site web\Logos\AddYourVoice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43126"/>
            <a:ext cx="2745621" cy="4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3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3200" dirty="0" err="1">
                <a:solidFill>
                  <a:srgbClr val="28A6DE"/>
                </a:solidFill>
              </a:rPr>
              <a:t>From</a:t>
            </a:r>
            <a:r>
              <a:rPr lang="fr-CA" sz="3200" dirty="0">
                <a:solidFill>
                  <a:srgbClr val="28A6DE"/>
                </a:solidFill>
              </a:rPr>
              <a:t>  </a:t>
            </a:r>
            <a:r>
              <a:rPr lang="fr-CA" sz="3200" dirty="0" err="1">
                <a:solidFill>
                  <a:srgbClr val="28A6DE"/>
                </a:solidFill>
              </a:rPr>
              <a:t>your</a:t>
            </a:r>
            <a:r>
              <a:rPr lang="fr-CA" sz="3200" dirty="0">
                <a:solidFill>
                  <a:srgbClr val="28A6DE"/>
                </a:solidFill>
              </a:rPr>
              <a:t> perspective</a:t>
            </a:r>
            <a:r>
              <a:rPr lang="fr-CA" sz="3200" dirty="0" smtClean="0">
                <a:solidFill>
                  <a:srgbClr val="28A6DE"/>
                </a:solidFill>
              </a:rPr>
              <a:t>… </a:t>
            </a:r>
            <a:br>
              <a:rPr lang="fr-CA" sz="3200" dirty="0" smtClean="0">
                <a:solidFill>
                  <a:srgbClr val="28A6DE"/>
                </a:solidFill>
              </a:rPr>
            </a:br>
            <a:endParaRPr lang="en-CA" sz="3200" dirty="0">
              <a:solidFill>
                <a:srgbClr val="28A6D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077200" cy="4611216"/>
          </a:xfrm>
        </p:spPr>
        <p:txBody>
          <a:bodyPr numCol="2"/>
          <a:lstStyle/>
          <a:p>
            <a:pPr marL="342900" lvl="0" indent="-342900">
              <a:lnSpc>
                <a:spcPct val="115000"/>
              </a:lnSpc>
              <a:spcAft>
                <a:spcPts val="500"/>
              </a:spcAft>
              <a:buFont typeface="Symbol"/>
              <a:buChar char=""/>
            </a:pPr>
            <a:endParaRPr lang="en-US" sz="1000" dirty="0" smtClean="0">
              <a:solidFill>
                <a:schemeClr val="tx1"/>
              </a:solidFill>
              <a:ea typeface="Arial Unicode MS"/>
              <a:cs typeface="Times New Roman"/>
            </a:endParaRPr>
          </a:p>
          <a:p>
            <a:endParaRPr lang="en-CA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AE4A7-02EE-41A8-874A-C2111AC0660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3" descr="S:\10-year plan\9 - Website - site web\Logos\AddYourVoice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43126"/>
            <a:ext cx="2745621" cy="4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37" y="188640"/>
            <a:ext cx="184552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1412776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8A6DE"/>
                </a:solidFill>
              </a:rPr>
              <a:t>Question # 1</a:t>
            </a:r>
            <a:endParaRPr lang="en-CA" sz="2400" b="1" dirty="0">
              <a:solidFill>
                <a:srgbClr val="28A6DE"/>
              </a:solidFill>
            </a:endParaRPr>
          </a:p>
          <a:p>
            <a:r>
              <a:rPr lang="en-US" sz="2400" dirty="0"/>
              <a:t>What is working well within the current education </a:t>
            </a:r>
            <a:r>
              <a:rPr lang="en-US" sz="2400" dirty="0" smtClean="0"/>
              <a:t>   system </a:t>
            </a:r>
            <a:r>
              <a:rPr lang="en-US" sz="2400" dirty="0"/>
              <a:t>in New Brunswick?</a:t>
            </a:r>
          </a:p>
          <a:p>
            <a:endParaRPr lang="en-CA" sz="2400" dirty="0" smtClean="0"/>
          </a:p>
          <a:p>
            <a:r>
              <a:rPr lang="en-CA" sz="2400" b="1" dirty="0" smtClean="0">
                <a:solidFill>
                  <a:srgbClr val="28A6DE"/>
                </a:solidFill>
              </a:rPr>
              <a:t>Question </a:t>
            </a:r>
            <a:r>
              <a:rPr lang="en-CA" sz="2400" b="1" dirty="0">
                <a:solidFill>
                  <a:srgbClr val="28A6DE"/>
                </a:solidFill>
              </a:rPr>
              <a:t>#2</a:t>
            </a:r>
          </a:p>
          <a:p>
            <a:r>
              <a:rPr lang="en-CA" sz="2400" dirty="0"/>
              <a:t>What is your vision of the future state of the education system in New Brunswick in 10 years from now?</a:t>
            </a:r>
          </a:p>
          <a:p>
            <a:endParaRPr lang="en-CA" sz="2400" dirty="0" smtClean="0"/>
          </a:p>
          <a:p>
            <a:r>
              <a:rPr lang="en-CA" sz="2400" b="1" dirty="0" smtClean="0">
                <a:solidFill>
                  <a:srgbClr val="28A6DE"/>
                </a:solidFill>
              </a:rPr>
              <a:t>Question </a:t>
            </a:r>
            <a:r>
              <a:rPr lang="en-CA" sz="2400" b="1" dirty="0">
                <a:solidFill>
                  <a:srgbClr val="28A6DE"/>
                </a:solidFill>
              </a:rPr>
              <a:t>#3</a:t>
            </a:r>
          </a:p>
          <a:p>
            <a:r>
              <a:rPr lang="en-CA" sz="2400" dirty="0"/>
              <a:t>How can we reach </a:t>
            </a:r>
            <a:r>
              <a:rPr lang="en-CA" sz="2400" dirty="0" smtClean="0"/>
              <a:t>your vision – what </a:t>
            </a:r>
            <a:r>
              <a:rPr lang="en-CA" sz="2400" dirty="0"/>
              <a:t>actions need to be implemented?</a:t>
            </a:r>
          </a:p>
        </p:txBody>
      </p:sp>
    </p:spTree>
    <p:extLst>
      <p:ext uri="{BB962C8B-B14F-4D97-AF65-F5344CB8AC3E}">
        <p14:creationId xmlns:p14="http://schemas.microsoft.com/office/powerpoint/2010/main" val="352548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9796" y="2276872"/>
            <a:ext cx="7772400" cy="1470025"/>
          </a:xfrm>
        </p:spPr>
        <p:txBody>
          <a:bodyPr/>
          <a:lstStyle/>
          <a:p>
            <a:pPr algn="ctr"/>
            <a:r>
              <a:rPr lang="fr-CA" b="0" dirty="0" err="1" smtClean="0">
                <a:solidFill>
                  <a:schemeClr val="bg2"/>
                </a:solidFill>
              </a:rPr>
              <a:t>Please</a:t>
            </a:r>
            <a:r>
              <a:rPr lang="fr-CA" dirty="0" smtClean="0">
                <a:solidFill>
                  <a:schemeClr val="bg2"/>
                </a:solidFill>
              </a:rPr>
              <a:t> </a:t>
            </a:r>
            <a:r>
              <a:rPr lang="fr-CA" b="0" dirty="0" smtClean="0">
                <a:solidFill>
                  <a:schemeClr val="bg2"/>
                </a:solidFill>
              </a:rPr>
              <a:t>email </a:t>
            </a:r>
            <a:r>
              <a:rPr lang="fr-CA" b="0" dirty="0" err="1" smtClean="0">
                <a:solidFill>
                  <a:schemeClr val="bg2"/>
                </a:solidFill>
              </a:rPr>
              <a:t>your</a:t>
            </a:r>
            <a:r>
              <a:rPr lang="fr-CA" b="0" dirty="0" smtClean="0">
                <a:solidFill>
                  <a:schemeClr val="bg2"/>
                </a:solidFill>
              </a:rPr>
              <a:t> </a:t>
            </a:r>
            <a:r>
              <a:rPr lang="fr-CA" b="0" dirty="0" err="1" smtClean="0">
                <a:solidFill>
                  <a:schemeClr val="bg2"/>
                </a:solidFill>
              </a:rPr>
              <a:t>comments</a:t>
            </a:r>
            <a:r>
              <a:rPr lang="fr-CA" b="0" dirty="0" smtClean="0">
                <a:solidFill>
                  <a:schemeClr val="bg2"/>
                </a:solidFill>
              </a:rPr>
              <a:t> to:</a:t>
            </a:r>
            <a:endParaRPr lang="en-CA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r>
              <a:rPr lang="en-CA" sz="3600" b="1" dirty="0">
                <a:solidFill>
                  <a:srgbClr val="28A6DE"/>
                </a:solidFill>
              </a:rPr>
              <a:t>PlanEducationPlan@gnb.ca</a:t>
            </a:r>
          </a:p>
          <a:p>
            <a:endParaRPr lang="en-CA" sz="3600" dirty="0"/>
          </a:p>
        </p:txBody>
      </p:sp>
      <p:pic>
        <p:nvPicPr>
          <p:cNvPr id="4" name="Picture 3" descr="S:\10-year plan\9 - Website - site web\Logos\AddYourVoice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28" y="620688"/>
            <a:ext cx="6120680" cy="10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718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78C8C78A6FD4CB8CE08FB6763B0A2" ma:contentTypeVersion="1" ma:contentTypeDescription="Create a new document." ma:contentTypeScope="" ma:versionID="e8b3e089c633556634322c2dcb0dad4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ffcb63cf412a1a4d696cfef295d772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BA0A8A5-F0DF-49C5-80AB-A108208D24E9}"/>
</file>

<file path=customXml/itemProps2.xml><?xml version="1.0" encoding="utf-8"?>
<ds:datastoreItem xmlns:ds="http://schemas.openxmlformats.org/officeDocument/2006/customXml" ds:itemID="{2FB76512-AC2E-4E02-B87B-20C9A981AD77}"/>
</file>

<file path=customXml/itemProps3.xml><?xml version="1.0" encoding="utf-8"?>
<ds:datastoreItem xmlns:ds="http://schemas.openxmlformats.org/officeDocument/2006/customXml" ds:itemID="{E2E738C0-667A-4C35-8DFB-B41D971D38EF}"/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257</Words>
  <Application>Microsoft Office PowerPoint</Application>
  <PresentationFormat>On-screen Show (4:3)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Unicode MS</vt:lpstr>
      <vt:lpstr>Arial</vt:lpstr>
      <vt:lpstr>Arial Narrow</vt:lpstr>
      <vt:lpstr>Calibri</vt:lpstr>
      <vt:lpstr>Symbol</vt:lpstr>
      <vt:lpstr>Times New Roman</vt:lpstr>
      <vt:lpstr>Wingdings</vt:lpstr>
      <vt:lpstr>ヒラギノ角ゴ Pro W3</vt:lpstr>
      <vt:lpstr>Blank Presentation</vt:lpstr>
      <vt:lpstr> 10-Year Education Plan</vt:lpstr>
      <vt:lpstr>Background</vt:lpstr>
      <vt:lpstr>Early Learning &amp; Education  by the Numbers </vt:lpstr>
      <vt:lpstr>Early Learning &amp; Education  by the Numbers </vt:lpstr>
      <vt:lpstr>Early Learning &amp; Education  by the Numbers </vt:lpstr>
      <vt:lpstr>From  your perspective…  </vt:lpstr>
      <vt:lpstr>Please email your comments to:</vt:lpstr>
    </vt:vector>
  </TitlesOfParts>
  <Company>GNB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Dion, Rachel  (EECD/EDPE)</dc:creator>
  <cp:lastModifiedBy>Merry, Amy (ASD-S)</cp:lastModifiedBy>
  <cp:revision>45</cp:revision>
  <dcterms:created xsi:type="dcterms:W3CDTF">2015-05-25T13:44:00Z</dcterms:created>
  <dcterms:modified xsi:type="dcterms:W3CDTF">2015-11-05T19:35:38Z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0x010100A5F78C8C78A6FD4CB8CE08FB6763B0A2</vt:lpwstr>
  </property>
</Properties>
</file>