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sldIdLst>
    <p:sldId id="256" r:id="rId2"/>
    <p:sldId id="300" r:id="rId3"/>
    <p:sldId id="265" r:id="rId4"/>
    <p:sldId id="266" r:id="rId5"/>
    <p:sldId id="286" r:id="rId6"/>
    <p:sldId id="287" r:id="rId7"/>
    <p:sldId id="278" r:id="rId8"/>
    <p:sldId id="288" r:id="rId9"/>
    <p:sldId id="279" r:id="rId10"/>
    <p:sldId id="289" r:id="rId11"/>
    <p:sldId id="280" r:id="rId12"/>
    <p:sldId id="290" r:id="rId13"/>
    <p:sldId id="291" r:id="rId14"/>
    <p:sldId id="282" r:id="rId15"/>
    <p:sldId id="293" r:id="rId16"/>
    <p:sldId id="294" r:id="rId17"/>
    <p:sldId id="292" r:id="rId18"/>
    <p:sldId id="283" r:id="rId19"/>
    <p:sldId id="298" r:id="rId20"/>
    <p:sldId id="297" r:id="rId21"/>
    <p:sldId id="29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3825" autoAdjust="0"/>
  </p:normalViewPr>
  <p:slideViewPr>
    <p:cSldViewPr snapToGrid="0">
      <p:cViewPr varScale="1">
        <p:scale>
          <a:sx n="67" d="100"/>
          <a:sy n="67" d="100"/>
        </p:scale>
        <p:origin x="1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716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14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8202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4565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1462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23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678276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379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892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77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738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847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390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7704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09931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722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00581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1868" y="942969"/>
            <a:ext cx="4837998" cy="2710822"/>
          </a:xfrm>
        </p:spPr>
        <p:txBody>
          <a:bodyPr/>
          <a:lstStyle/>
          <a:p>
            <a:pPr algn="ctr"/>
            <a:r>
              <a:rPr lang="fr-CA" sz="16600" dirty="0" smtClean="0">
                <a:solidFill>
                  <a:srgbClr val="006600"/>
                </a:solidFill>
              </a:rPr>
              <a:t>SSHS</a:t>
            </a:r>
            <a:br>
              <a:rPr lang="fr-CA" sz="16600" dirty="0" smtClean="0">
                <a:solidFill>
                  <a:srgbClr val="006600"/>
                </a:solidFill>
              </a:rPr>
            </a:br>
            <a:r>
              <a:rPr lang="fr-CA" sz="2000" dirty="0" smtClean="0">
                <a:solidFill>
                  <a:srgbClr val="006600"/>
                </a:solidFill>
              </a:rPr>
              <a:t>S T  S T E P H E N  H I G H  S C H O O L    </a:t>
            </a:r>
            <a:endParaRPr lang="fr-CA" sz="16600" dirty="0">
              <a:solidFill>
                <a:srgbClr val="006600"/>
              </a:solidFill>
            </a:endParaRPr>
          </a:p>
        </p:txBody>
      </p:sp>
      <p:sp>
        <p:nvSpPr>
          <p:cNvPr id="3" name="Subtitle 2"/>
          <p:cNvSpPr>
            <a:spLocks noGrp="1"/>
          </p:cNvSpPr>
          <p:nvPr>
            <p:ph type="subTitle" idx="1"/>
          </p:nvPr>
        </p:nvSpPr>
        <p:spPr>
          <a:xfrm>
            <a:off x="781051" y="3928269"/>
            <a:ext cx="8348662" cy="2729705"/>
          </a:xfrm>
          <a:solidFill>
            <a:schemeClr val="bg1">
              <a:lumMod val="95000"/>
            </a:schemeClr>
          </a:solidFill>
        </p:spPr>
        <p:txBody>
          <a:bodyPr>
            <a:normAutofit/>
          </a:bodyPr>
          <a:lstStyle/>
          <a:p>
            <a:pPr algn="l"/>
            <a:r>
              <a:rPr lang="fr-CA" sz="4800" dirty="0" smtClean="0">
                <a:solidFill>
                  <a:schemeClr val="tx1"/>
                </a:solidFill>
              </a:rPr>
              <a:t>High School Renewal</a:t>
            </a:r>
          </a:p>
          <a:p>
            <a:pPr algn="l"/>
            <a:r>
              <a:rPr lang="fr-CA" sz="4800" dirty="0" smtClean="0">
                <a:solidFill>
                  <a:schemeClr val="tx1"/>
                </a:solidFill>
              </a:rPr>
              <a:t>2023-2024 </a:t>
            </a:r>
            <a:r>
              <a:rPr lang="fr-CA" sz="4800" dirty="0">
                <a:solidFill>
                  <a:schemeClr val="tx1"/>
                </a:solidFill>
              </a:rPr>
              <a:t>C</a:t>
            </a:r>
            <a:r>
              <a:rPr lang="fr-CA" sz="4800" dirty="0" smtClean="0">
                <a:solidFill>
                  <a:schemeClr val="tx1"/>
                </a:solidFill>
              </a:rPr>
              <a:t>ourse </a:t>
            </a:r>
            <a:r>
              <a:rPr lang="fr-CA" sz="4800" dirty="0" err="1" smtClean="0">
                <a:solidFill>
                  <a:schemeClr val="tx1"/>
                </a:solidFill>
              </a:rPr>
              <a:t>Selection</a:t>
            </a:r>
            <a:endParaRPr lang="fr-CA" sz="4800" dirty="0" smtClean="0">
              <a:solidFill>
                <a:schemeClr val="tx1"/>
              </a:solidFill>
            </a:endParaRPr>
          </a:p>
          <a:p>
            <a:pPr algn="l"/>
            <a:r>
              <a:rPr lang="fr-CA" sz="3500" dirty="0" smtClean="0">
                <a:solidFill>
                  <a:schemeClr val="tx1"/>
                </a:solidFill>
              </a:rPr>
              <a:t>(For all </a:t>
            </a:r>
            <a:r>
              <a:rPr lang="fr-CA" sz="3500" dirty="0" err="1" smtClean="0">
                <a:solidFill>
                  <a:schemeClr val="tx1"/>
                </a:solidFill>
              </a:rPr>
              <a:t>graduates</a:t>
            </a:r>
            <a:r>
              <a:rPr lang="fr-CA" sz="3500" dirty="0" smtClean="0">
                <a:solidFill>
                  <a:schemeClr val="tx1"/>
                </a:solidFill>
              </a:rPr>
              <a:t> </a:t>
            </a:r>
            <a:r>
              <a:rPr lang="fr-CA" sz="3500" dirty="0" err="1" smtClean="0">
                <a:solidFill>
                  <a:schemeClr val="tx1"/>
                </a:solidFill>
              </a:rPr>
              <a:t>from</a:t>
            </a:r>
            <a:r>
              <a:rPr lang="fr-CA" sz="3500" dirty="0" smtClean="0">
                <a:solidFill>
                  <a:schemeClr val="tx1"/>
                </a:solidFill>
              </a:rPr>
              <a:t> 2026 and </a:t>
            </a:r>
            <a:r>
              <a:rPr lang="fr-CA" sz="3500" dirty="0" err="1" smtClean="0">
                <a:solidFill>
                  <a:schemeClr val="tx1"/>
                </a:solidFill>
              </a:rPr>
              <a:t>after</a:t>
            </a:r>
            <a:r>
              <a:rPr lang="fr-CA" sz="3500" dirty="0">
                <a:solidFill>
                  <a:schemeClr val="tx1"/>
                </a:solidFill>
              </a:rPr>
              <a:t>.</a:t>
            </a:r>
            <a:r>
              <a:rPr lang="fr-CA" sz="3500" dirty="0" smtClean="0">
                <a:solidFill>
                  <a:schemeClr val="tx1"/>
                </a:solidFill>
              </a:rPr>
              <a:t>)</a:t>
            </a:r>
          </a:p>
          <a:p>
            <a:endParaRPr lang="fr-CA" sz="4800" dirty="0">
              <a:solidFill>
                <a:schemeClr val="tx1"/>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085850" y="819780"/>
            <a:ext cx="2545780" cy="2718330"/>
          </a:xfrm>
          <a:prstGeom prst="rect">
            <a:avLst/>
          </a:prstGeom>
        </p:spPr>
      </p:pic>
    </p:spTree>
    <p:extLst>
      <p:ext uri="{BB962C8B-B14F-4D97-AF65-F5344CB8AC3E}">
        <p14:creationId xmlns:p14="http://schemas.microsoft.com/office/powerpoint/2010/main" val="3210803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01758" y="213182"/>
            <a:ext cx="5640048" cy="942975"/>
          </a:xfrm>
          <a:solidFill>
            <a:schemeClr val="bg1">
              <a:lumMod val="95000"/>
            </a:schemeClr>
          </a:solidFill>
        </p:spPr>
        <p:txBody>
          <a:bodyPr>
            <a:noAutofit/>
          </a:bodyPr>
          <a:lstStyle/>
          <a:p>
            <a:pPr algn="ctr"/>
            <a:r>
              <a:rPr lang="en-US" sz="6000" b="1" dirty="0" smtClean="0">
                <a:solidFill>
                  <a:schemeClr val="tx1"/>
                </a:solidFill>
              </a:rPr>
              <a:t>Mathematics</a:t>
            </a:r>
            <a:endParaRPr lang="fr-CA" sz="6000" b="1" dirty="0">
              <a:solidFill>
                <a:schemeClr val="tx1"/>
              </a:solidFill>
            </a:endParaRPr>
          </a:p>
        </p:txBody>
      </p:sp>
      <p:pic>
        <p:nvPicPr>
          <p:cNvPr id="2" name="Picture 1"/>
          <p:cNvPicPr>
            <a:picLocks noChangeAspect="1"/>
          </p:cNvPicPr>
          <p:nvPr/>
        </p:nvPicPr>
        <p:blipFill>
          <a:blip r:embed="rId2"/>
          <a:stretch>
            <a:fillRect/>
          </a:stretch>
        </p:blipFill>
        <p:spPr>
          <a:xfrm>
            <a:off x="1415716" y="1733550"/>
            <a:ext cx="6812132" cy="4195763"/>
          </a:xfrm>
          <a:prstGeom prst="rect">
            <a:avLst/>
          </a:prstGeom>
        </p:spPr>
      </p:pic>
    </p:spTree>
    <p:extLst>
      <p:ext uri="{BB962C8B-B14F-4D97-AF65-F5344CB8AC3E}">
        <p14:creationId xmlns:p14="http://schemas.microsoft.com/office/powerpoint/2010/main" val="665051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33" y="1273543"/>
            <a:ext cx="6784431" cy="1703179"/>
          </a:xfrm>
          <a:solidFill>
            <a:schemeClr val="bg1">
              <a:lumMod val="95000"/>
            </a:schemeClr>
          </a:solidFill>
        </p:spPr>
        <p:txBody>
          <a:bodyPr/>
          <a:lstStyle/>
          <a:p>
            <a:pPr marL="0" indent="0">
              <a:buNone/>
            </a:pPr>
            <a:r>
              <a:rPr lang="en-US" sz="4000" dirty="0">
                <a:solidFill>
                  <a:srgbClr val="00B050"/>
                </a:solidFill>
              </a:rPr>
              <a:t>Graduation Requirements</a:t>
            </a:r>
            <a:r>
              <a:rPr lang="en-US" sz="4000" dirty="0" smtClean="0">
                <a:solidFill>
                  <a:srgbClr val="00B050"/>
                </a:solidFill>
              </a:rPr>
              <a:t>:</a:t>
            </a:r>
          </a:p>
          <a:p>
            <a:pPr marL="0" indent="0">
              <a:buNone/>
            </a:pPr>
            <a:endParaRPr lang="en-US" sz="700" dirty="0" smtClean="0">
              <a:solidFill>
                <a:srgbClr val="00B050"/>
              </a:solidFill>
            </a:endParaRPr>
          </a:p>
          <a:p>
            <a:pPr>
              <a:buFont typeface="Wingdings" panose="05000000000000000000" pitchFamily="2" charset="2"/>
              <a:buChar char="ü"/>
            </a:pPr>
            <a:r>
              <a:rPr lang="en-US" sz="3200" dirty="0" smtClean="0"/>
              <a:t> </a:t>
            </a:r>
            <a:r>
              <a:rPr lang="en-US" sz="3200" dirty="0" smtClean="0">
                <a:solidFill>
                  <a:schemeClr val="tx1"/>
                </a:solidFill>
              </a:rPr>
              <a:t>8 Science credit-hours</a:t>
            </a:r>
          </a:p>
          <a:p>
            <a:endParaRPr lang="en-US" sz="300" dirty="0" smtClean="0"/>
          </a:p>
          <a:p>
            <a:pPr marL="0" indent="0">
              <a:buNone/>
            </a:pPr>
            <a:endParaRPr lang="fr-CA" sz="3200" dirty="0"/>
          </a:p>
        </p:txBody>
      </p:sp>
      <p:sp>
        <p:nvSpPr>
          <p:cNvPr id="5" name="Content Placeholder 2"/>
          <p:cNvSpPr txBox="1">
            <a:spLocks/>
          </p:cNvSpPr>
          <p:nvPr/>
        </p:nvSpPr>
        <p:spPr>
          <a:xfrm>
            <a:off x="459333" y="3122684"/>
            <a:ext cx="8241755" cy="3506716"/>
          </a:xfrm>
          <a:prstGeom prst="rect">
            <a:avLst/>
          </a:prstGeom>
          <a:solidFill>
            <a:schemeClr val="bg1">
              <a:lumMod val="9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dirty="0">
                <a:solidFill>
                  <a:srgbClr val="0070C0"/>
                </a:solidFill>
              </a:rPr>
              <a:t>Required Course(s):</a:t>
            </a:r>
            <a:endParaRPr lang="en-US" sz="700" dirty="0" smtClean="0">
              <a:solidFill>
                <a:srgbClr val="0070C0"/>
              </a:solidFill>
            </a:endParaRPr>
          </a:p>
          <a:p>
            <a:pPr>
              <a:buFont typeface="Wingdings" panose="05000000000000000000" pitchFamily="2" charset="2"/>
              <a:buChar char="ü"/>
            </a:pPr>
            <a:r>
              <a:rPr lang="en-US" sz="2400" dirty="0">
                <a:solidFill>
                  <a:schemeClr val="tx1"/>
                </a:solidFill>
              </a:rPr>
              <a:t>Any 8 credit-hours from </a:t>
            </a:r>
            <a:r>
              <a:rPr lang="en-US" sz="2400" dirty="0" smtClean="0">
                <a:solidFill>
                  <a:schemeClr val="tx1"/>
                </a:solidFill>
              </a:rPr>
              <a:t>the following list</a:t>
            </a:r>
          </a:p>
          <a:p>
            <a:pPr marL="0" indent="0">
              <a:buNone/>
            </a:pPr>
            <a:r>
              <a:rPr lang="en-US" sz="2400" dirty="0">
                <a:solidFill>
                  <a:schemeClr val="tx1"/>
                </a:solidFill>
              </a:rPr>
              <a:t> </a:t>
            </a:r>
            <a:r>
              <a:rPr lang="en-US" sz="2400" dirty="0" smtClean="0">
                <a:solidFill>
                  <a:schemeClr val="tx1"/>
                </a:solidFill>
              </a:rPr>
              <a:t>   </a:t>
            </a:r>
            <a:r>
              <a:rPr lang="en-US" sz="2400" b="1" i="1" dirty="0" smtClean="0">
                <a:solidFill>
                  <a:schemeClr val="tx1"/>
                </a:solidFill>
              </a:rPr>
              <a:t>Note:</a:t>
            </a:r>
          </a:p>
          <a:p>
            <a:r>
              <a:rPr lang="en-US" sz="2400" dirty="0" smtClean="0">
                <a:solidFill>
                  <a:schemeClr val="tx1"/>
                </a:solidFill>
              </a:rPr>
              <a:t>Science </a:t>
            </a:r>
            <a:r>
              <a:rPr lang="en-US" sz="2400" dirty="0">
                <a:solidFill>
                  <a:schemeClr val="tx1"/>
                </a:solidFill>
              </a:rPr>
              <a:t>for Sustainable Societies 10 and NRF 10 are a prerequisite for Chemistry 112 or Physics 112.</a:t>
            </a:r>
          </a:p>
          <a:p>
            <a:r>
              <a:rPr lang="en-US" sz="2400" dirty="0" smtClean="0">
                <a:solidFill>
                  <a:schemeClr val="tx1"/>
                </a:solidFill>
              </a:rPr>
              <a:t>Chemistry </a:t>
            </a:r>
            <a:r>
              <a:rPr lang="en-US" sz="2400" dirty="0">
                <a:solidFill>
                  <a:schemeClr val="tx1"/>
                </a:solidFill>
              </a:rPr>
              <a:t>112 is a prerequisite for Chemistry 122 and Physics 112 is a prerequisite for Physics 122.</a:t>
            </a:r>
          </a:p>
          <a:p>
            <a:pPr marL="0" indent="0">
              <a:buNone/>
            </a:pPr>
            <a:endParaRPr lang="en-US" sz="3200" u="sng" dirty="0" smtClean="0"/>
          </a:p>
        </p:txBody>
      </p:sp>
      <p:sp>
        <p:nvSpPr>
          <p:cNvPr id="6" name="Title 1"/>
          <p:cNvSpPr>
            <a:spLocks noGrp="1"/>
          </p:cNvSpPr>
          <p:nvPr>
            <p:ph type="title"/>
          </p:nvPr>
        </p:nvSpPr>
        <p:spPr>
          <a:xfrm>
            <a:off x="459333" y="184606"/>
            <a:ext cx="5640048" cy="942975"/>
          </a:xfrm>
          <a:solidFill>
            <a:schemeClr val="bg1">
              <a:lumMod val="95000"/>
            </a:schemeClr>
          </a:solidFill>
        </p:spPr>
        <p:txBody>
          <a:bodyPr>
            <a:noAutofit/>
          </a:bodyPr>
          <a:lstStyle/>
          <a:p>
            <a:pPr algn="ctr"/>
            <a:r>
              <a:rPr lang="en-US" sz="6000" b="1" dirty="0" smtClean="0">
                <a:solidFill>
                  <a:schemeClr val="tx1"/>
                </a:solidFill>
              </a:rPr>
              <a:t>Science</a:t>
            </a:r>
            <a:endParaRPr lang="fr-CA" sz="6000" b="1" dirty="0">
              <a:solidFill>
                <a:schemeClr val="tx1"/>
              </a:solidFill>
            </a:endParaRPr>
          </a:p>
        </p:txBody>
      </p:sp>
    </p:spTree>
    <p:extLst>
      <p:ext uri="{BB962C8B-B14F-4D97-AF65-F5344CB8AC3E}">
        <p14:creationId xmlns:p14="http://schemas.microsoft.com/office/powerpoint/2010/main" val="22787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68424" y="413206"/>
            <a:ext cx="5640048" cy="942975"/>
          </a:xfrm>
          <a:solidFill>
            <a:schemeClr val="bg1">
              <a:lumMod val="95000"/>
            </a:schemeClr>
          </a:solidFill>
        </p:spPr>
        <p:txBody>
          <a:bodyPr>
            <a:noAutofit/>
          </a:bodyPr>
          <a:lstStyle/>
          <a:p>
            <a:pPr algn="ctr"/>
            <a:r>
              <a:rPr lang="en-US" sz="6000" b="1" dirty="0" smtClean="0">
                <a:solidFill>
                  <a:schemeClr val="tx1"/>
                </a:solidFill>
              </a:rPr>
              <a:t>Science</a:t>
            </a:r>
            <a:endParaRPr lang="fr-CA" sz="6000" b="1" dirty="0">
              <a:solidFill>
                <a:schemeClr val="tx1"/>
              </a:solidFill>
            </a:endParaRPr>
          </a:p>
        </p:txBody>
      </p:sp>
      <p:pic>
        <p:nvPicPr>
          <p:cNvPr id="3" name="Picture 2"/>
          <p:cNvPicPr>
            <a:picLocks noChangeAspect="1"/>
          </p:cNvPicPr>
          <p:nvPr/>
        </p:nvPicPr>
        <p:blipFill>
          <a:blip r:embed="rId2"/>
          <a:stretch>
            <a:fillRect/>
          </a:stretch>
        </p:blipFill>
        <p:spPr>
          <a:xfrm>
            <a:off x="1477499" y="1947862"/>
            <a:ext cx="6821897" cy="3952875"/>
          </a:xfrm>
          <a:prstGeom prst="rect">
            <a:avLst/>
          </a:prstGeom>
        </p:spPr>
      </p:pic>
    </p:spTree>
    <p:extLst>
      <p:ext uri="{BB962C8B-B14F-4D97-AF65-F5344CB8AC3E}">
        <p14:creationId xmlns:p14="http://schemas.microsoft.com/office/powerpoint/2010/main" val="2358337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64" y="442912"/>
            <a:ext cx="8392886" cy="1894114"/>
          </a:xfrm>
          <a:solidFill>
            <a:schemeClr val="bg1">
              <a:lumMod val="95000"/>
            </a:schemeClr>
          </a:solidFill>
        </p:spPr>
        <p:txBody>
          <a:bodyPr>
            <a:noAutofit/>
          </a:bodyPr>
          <a:lstStyle/>
          <a:p>
            <a:pPr algn="ctr"/>
            <a:r>
              <a:rPr lang="en-US" sz="6000" b="1" dirty="0" smtClean="0">
                <a:solidFill>
                  <a:schemeClr val="tx1"/>
                </a:solidFill>
              </a:rPr>
              <a:t>Personalized </a:t>
            </a:r>
            <a:br>
              <a:rPr lang="en-US" sz="6000" b="1" dirty="0" smtClean="0">
                <a:solidFill>
                  <a:schemeClr val="tx1"/>
                </a:solidFill>
              </a:rPr>
            </a:br>
            <a:r>
              <a:rPr lang="en-US" sz="6000" b="1" dirty="0" smtClean="0">
                <a:solidFill>
                  <a:schemeClr val="tx1"/>
                </a:solidFill>
              </a:rPr>
              <a:t>Well-Being</a:t>
            </a:r>
            <a:endParaRPr lang="fr-CA" sz="6000" b="1" dirty="0">
              <a:solidFill>
                <a:schemeClr val="tx1"/>
              </a:solidFill>
            </a:endParaRPr>
          </a:p>
        </p:txBody>
      </p:sp>
      <p:sp>
        <p:nvSpPr>
          <p:cNvPr id="3" name="TextBox 2"/>
          <p:cNvSpPr txBox="1"/>
          <p:nvPr/>
        </p:nvSpPr>
        <p:spPr>
          <a:xfrm>
            <a:off x="808264" y="3929063"/>
            <a:ext cx="8817429" cy="2123658"/>
          </a:xfrm>
          <a:prstGeom prst="rect">
            <a:avLst/>
          </a:prstGeom>
          <a:noFill/>
        </p:spPr>
        <p:txBody>
          <a:bodyPr wrap="square" rtlCol="0">
            <a:spAutoFit/>
          </a:bodyPr>
          <a:lstStyle/>
          <a:p>
            <a:pPr marL="571500" indent="-571500">
              <a:buFont typeface="Wingdings" panose="05000000000000000000" pitchFamily="2" charset="2"/>
              <a:buChar char="ü"/>
            </a:pPr>
            <a:r>
              <a:rPr lang="en-US" sz="4400" dirty="0" smtClean="0"/>
              <a:t>Creative Arts</a:t>
            </a:r>
          </a:p>
          <a:p>
            <a:pPr marL="571500" indent="-571500">
              <a:buFont typeface="Wingdings" panose="05000000000000000000" pitchFamily="2" charset="2"/>
              <a:buChar char="ü"/>
            </a:pPr>
            <a:r>
              <a:rPr lang="en-US" sz="4400" dirty="0" smtClean="0"/>
              <a:t>Wellness and Physical Education</a:t>
            </a:r>
          </a:p>
          <a:p>
            <a:pPr marL="571500" indent="-571500">
              <a:buFont typeface="Wingdings" panose="05000000000000000000" pitchFamily="2" charset="2"/>
              <a:buChar char="ü"/>
            </a:pPr>
            <a:r>
              <a:rPr lang="en-US" sz="4400" dirty="0" smtClean="0"/>
              <a:t>Career- Connected</a:t>
            </a:r>
            <a:endParaRPr lang="en-US" sz="4400" dirty="0"/>
          </a:p>
        </p:txBody>
      </p:sp>
      <p:pic>
        <p:nvPicPr>
          <p:cNvPr id="2050" name="Picture 2" descr="Green Umbrella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626" y="2571750"/>
            <a:ext cx="19431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41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747" y="1515678"/>
            <a:ext cx="9256168" cy="5099434"/>
          </a:xfrm>
          <a:solidFill>
            <a:schemeClr val="bg1">
              <a:lumMod val="95000"/>
            </a:schemeClr>
          </a:solidFill>
        </p:spPr>
        <p:txBody>
          <a:bodyPr>
            <a:normAutofit fontScale="77500" lnSpcReduction="20000"/>
          </a:bodyPr>
          <a:lstStyle/>
          <a:p>
            <a:pPr marL="0" indent="0">
              <a:buNone/>
            </a:pPr>
            <a:r>
              <a:rPr lang="en-US" sz="4000" dirty="0">
                <a:solidFill>
                  <a:srgbClr val="00B050"/>
                </a:solidFill>
              </a:rPr>
              <a:t>Graduation Requirements</a:t>
            </a:r>
            <a:r>
              <a:rPr lang="en-US" sz="4000" dirty="0" smtClean="0">
                <a:solidFill>
                  <a:srgbClr val="00B050"/>
                </a:solidFill>
              </a:rPr>
              <a:t>:</a:t>
            </a:r>
          </a:p>
          <a:p>
            <a:pPr marL="0" indent="0">
              <a:buNone/>
            </a:pPr>
            <a:endParaRPr lang="en-US" sz="700" dirty="0" smtClean="0">
              <a:solidFill>
                <a:srgbClr val="00B050"/>
              </a:solidFill>
            </a:endParaRPr>
          </a:p>
          <a:p>
            <a:pPr>
              <a:buFont typeface="Wingdings" panose="05000000000000000000" pitchFamily="2" charset="2"/>
              <a:buChar char="ü"/>
            </a:pPr>
            <a:r>
              <a:rPr lang="en-US" sz="3400" dirty="0" smtClean="0">
                <a:solidFill>
                  <a:schemeClr val="tx1"/>
                </a:solidFill>
              </a:rPr>
              <a:t>4 Creative Arts credit-hours </a:t>
            </a:r>
          </a:p>
          <a:p>
            <a:pPr>
              <a:buFont typeface="Wingdings" panose="05000000000000000000" pitchFamily="2" charset="2"/>
              <a:buChar char="ü"/>
            </a:pPr>
            <a:r>
              <a:rPr lang="en-US" sz="3400" dirty="0" smtClean="0">
                <a:solidFill>
                  <a:schemeClr val="tx1"/>
                </a:solidFill>
              </a:rPr>
              <a:t>4 </a:t>
            </a:r>
            <a:r>
              <a:rPr lang="en-US" sz="3400" dirty="0">
                <a:solidFill>
                  <a:schemeClr val="tx1"/>
                </a:solidFill>
              </a:rPr>
              <a:t>Wellness and Physical Education credit-hours</a:t>
            </a:r>
          </a:p>
          <a:p>
            <a:pPr>
              <a:buFont typeface="Wingdings" panose="05000000000000000000" pitchFamily="2" charset="2"/>
              <a:buChar char="ü"/>
            </a:pPr>
            <a:r>
              <a:rPr lang="en-US" sz="3400" dirty="0">
                <a:solidFill>
                  <a:schemeClr val="tx1"/>
                </a:solidFill>
              </a:rPr>
              <a:t>4 Career-Connected credit-hours</a:t>
            </a:r>
          </a:p>
          <a:p>
            <a:pPr>
              <a:buFont typeface="Wingdings" panose="05000000000000000000" pitchFamily="2" charset="2"/>
              <a:buChar char="ü"/>
            </a:pPr>
            <a:r>
              <a:rPr lang="en-US" sz="3400" dirty="0">
                <a:solidFill>
                  <a:schemeClr val="tx1"/>
                </a:solidFill>
              </a:rPr>
              <a:t>8 Additional credit-hours from any of the three Personalized Well-Being Clusters</a:t>
            </a:r>
          </a:p>
          <a:p>
            <a:pPr marL="0" indent="0">
              <a:buNone/>
            </a:pPr>
            <a:r>
              <a:rPr lang="en-US" dirty="0">
                <a:solidFill>
                  <a:schemeClr val="tx1"/>
                </a:solidFill>
              </a:rPr>
              <a:t> </a:t>
            </a:r>
          </a:p>
          <a:p>
            <a:pPr marL="0" indent="0">
              <a:buNone/>
            </a:pPr>
            <a:r>
              <a:rPr lang="en-US" sz="3400" b="1" i="1" dirty="0">
                <a:solidFill>
                  <a:schemeClr val="tx1"/>
                </a:solidFill>
              </a:rPr>
              <a:t>Note:  </a:t>
            </a:r>
            <a:endParaRPr lang="en-US" sz="3400" dirty="0">
              <a:solidFill>
                <a:schemeClr val="tx1"/>
              </a:solidFill>
            </a:endParaRPr>
          </a:p>
          <a:p>
            <a:pPr>
              <a:buFont typeface="Wingdings" panose="05000000000000000000" pitchFamily="2" charset="2"/>
              <a:buChar char="Ø"/>
            </a:pPr>
            <a:r>
              <a:rPr lang="en-US" sz="3400" dirty="0">
                <a:solidFill>
                  <a:schemeClr val="tx1"/>
                </a:solidFill>
              </a:rPr>
              <a:t>French Immersion students will choose </a:t>
            </a:r>
            <a:r>
              <a:rPr lang="en-US" sz="3400" b="1" dirty="0">
                <a:solidFill>
                  <a:schemeClr val="tx1"/>
                </a:solidFill>
              </a:rPr>
              <a:t>ONE</a:t>
            </a:r>
            <a:r>
              <a:rPr lang="en-US" sz="3400" dirty="0">
                <a:solidFill>
                  <a:schemeClr val="tx1"/>
                </a:solidFill>
              </a:rPr>
              <a:t> of Physical Education 10 FI or Career </a:t>
            </a:r>
            <a:r>
              <a:rPr lang="en-US" sz="3400" dirty="0" smtClean="0">
                <a:solidFill>
                  <a:schemeClr val="tx1"/>
                </a:solidFill>
              </a:rPr>
              <a:t>Pathway Design </a:t>
            </a:r>
            <a:r>
              <a:rPr lang="en-US" sz="3400" dirty="0">
                <a:solidFill>
                  <a:schemeClr val="tx1"/>
                </a:solidFill>
              </a:rPr>
              <a:t>10 FI</a:t>
            </a:r>
            <a:r>
              <a:rPr lang="en-US" sz="3400" dirty="0" smtClean="0">
                <a:solidFill>
                  <a:schemeClr val="tx1"/>
                </a:solidFill>
              </a:rPr>
              <a:t>.</a:t>
            </a:r>
          </a:p>
          <a:p>
            <a:pPr>
              <a:buFont typeface="Wingdings" panose="05000000000000000000" pitchFamily="2" charset="2"/>
              <a:buChar char="Ø"/>
            </a:pPr>
            <a:r>
              <a:rPr lang="en-US" sz="3400" dirty="0" smtClean="0">
                <a:solidFill>
                  <a:schemeClr val="tx1"/>
                </a:solidFill>
              </a:rPr>
              <a:t>Personal </a:t>
            </a:r>
            <a:r>
              <a:rPr lang="en-US" sz="3400" dirty="0">
                <a:solidFill>
                  <a:schemeClr val="tx1"/>
                </a:solidFill>
              </a:rPr>
              <a:t>Interest Courses </a:t>
            </a:r>
            <a:r>
              <a:rPr lang="en-US" sz="3400" dirty="0" smtClean="0">
                <a:solidFill>
                  <a:schemeClr val="tx1"/>
                </a:solidFill>
              </a:rPr>
              <a:t>can </a:t>
            </a:r>
            <a:r>
              <a:rPr lang="en-US" sz="3400" dirty="0">
                <a:solidFill>
                  <a:schemeClr val="tx1"/>
                </a:solidFill>
              </a:rPr>
              <a:t>be used for any of the three Personalized Well-Being Clusters.</a:t>
            </a:r>
          </a:p>
          <a:p>
            <a:endParaRPr lang="en-US" dirty="0"/>
          </a:p>
          <a:p>
            <a:pPr>
              <a:buFont typeface="Wingdings" panose="05000000000000000000" pitchFamily="2" charset="2"/>
              <a:buChar char="ü"/>
            </a:pPr>
            <a:endParaRPr lang="en-US" sz="3200" dirty="0" smtClean="0"/>
          </a:p>
          <a:p>
            <a:pPr>
              <a:buFont typeface="Wingdings" panose="05000000000000000000" pitchFamily="2" charset="2"/>
              <a:buChar char="ü"/>
            </a:pPr>
            <a:endParaRPr lang="en-US" sz="3200" dirty="0" smtClean="0"/>
          </a:p>
          <a:p>
            <a:endParaRPr lang="en-US" sz="300" dirty="0" smtClean="0"/>
          </a:p>
        </p:txBody>
      </p:sp>
      <p:sp>
        <p:nvSpPr>
          <p:cNvPr id="8" name="Title 1"/>
          <p:cNvSpPr>
            <a:spLocks noGrp="1"/>
          </p:cNvSpPr>
          <p:nvPr>
            <p:ph type="title"/>
          </p:nvPr>
        </p:nvSpPr>
        <p:spPr>
          <a:xfrm>
            <a:off x="330747" y="200026"/>
            <a:ext cx="7664231" cy="1085849"/>
          </a:xfrm>
          <a:solidFill>
            <a:schemeClr val="bg1">
              <a:lumMod val="95000"/>
            </a:schemeClr>
          </a:solidFill>
        </p:spPr>
        <p:txBody>
          <a:bodyPr>
            <a:noAutofit/>
          </a:bodyPr>
          <a:lstStyle/>
          <a:p>
            <a:pPr algn="ctr"/>
            <a:r>
              <a:rPr lang="en-US" sz="5000" b="1" dirty="0" smtClean="0">
                <a:solidFill>
                  <a:schemeClr val="tx1"/>
                </a:solidFill>
              </a:rPr>
              <a:t>Personalized Well-Being</a:t>
            </a:r>
            <a:endParaRPr lang="fr-CA" sz="5000" b="1" dirty="0">
              <a:solidFill>
                <a:schemeClr val="tx1"/>
              </a:solidFill>
            </a:endParaRPr>
          </a:p>
        </p:txBody>
      </p:sp>
    </p:spTree>
    <p:extLst>
      <p:ext uri="{BB962C8B-B14F-4D97-AF65-F5344CB8AC3E}">
        <p14:creationId xmlns:p14="http://schemas.microsoft.com/office/powerpoint/2010/main" val="144477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764" y="185737"/>
            <a:ext cx="6546850" cy="1057275"/>
          </a:xfrm>
          <a:solidFill>
            <a:schemeClr val="bg1">
              <a:lumMod val="95000"/>
            </a:schemeClr>
          </a:solidFill>
        </p:spPr>
        <p:txBody>
          <a:bodyPr>
            <a:noAutofit/>
          </a:bodyPr>
          <a:lstStyle/>
          <a:p>
            <a:pPr algn="ctr"/>
            <a:r>
              <a:rPr lang="en-US" sz="6000" b="1" dirty="0" smtClean="0">
                <a:solidFill>
                  <a:schemeClr val="tx1"/>
                </a:solidFill>
              </a:rPr>
              <a:t>Creative Arts</a:t>
            </a:r>
            <a:endParaRPr lang="fr-CA" sz="6000" b="1" dirty="0">
              <a:solidFill>
                <a:schemeClr val="tx1"/>
              </a:solidFill>
            </a:endParaRPr>
          </a:p>
        </p:txBody>
      </p:sp>
      <p:pic>
        <p:nvPicPr>
          <p:cNvPr id="3" name="Picture 2"/>
          <p:cNvPicPr>
            <a:picLocks noChangeAspect="1"/>
          </p:cNvPicPr>
          <p:nvPr/>
        </p:nvPicPr>
        <p:blipFill>
          <a:blip r:embed="rId2"/>
          <a:stretch>
            <a:fillRect/>
          </a:stretch>
        </p:blipFill>
        <p:spPr>
          <a:xfrm>
            <a:off x="1174764" y="1728787"/>
            <a:ext cx="6538867" cy="4629151"/>
          </a:xfrm>
          <a:prstGeom prst="rect">
            <a:avLst/>
          </a:prstGeom>
        </p:spPr>
      </p:pic>
    </p:spTree>
    <p:extLst>
      <p:ext uri="{BB962C8B-B14F-4D97-AF65-F5344CB8AC3E}">
        <p14:creationId xmlns:p14="http://schemas.microsoft.com/office/powerpoint/2010/main" val="3682455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624" y="214311"/>
            <a:ext cx="6900863" cy="1943101"/>
          </a:xfrm>
          <a:solidFill>
            <a:schemeClr val="bg1">
              <a:lumMod val="95000"/>
            </a:schemeClr>
          </a:solidFill>
        </p:spPr>
        <p:txBody>
          <a:bodyPr>
            <a:noAutofit/>
          </a:bodyPr>
          <a:lstStyle/>
          <a:p>
            <a:pPr algn="ctr"/>
            <a:r>
              <a:rPr lang="en-US" sz="6000" b="1" dirty="0" smtClean="0">
                <a:solidFill>
                  <a:schemeClr val="tx1"/>
                </a:solidFill>
              </a:rPr>
              <a:t>Wellness &amp; Physical Education</a:t>
            </a:r>
            <a:endParaRPr lang="fr-CA" sz="6000" b="1" dirty="0">
              <a:solidFill>
                <a:schemeClr val="tx1"/>
              </a:solidFill>
            </a:endParaRPr>
          </a:p>
        </p:txBody>
      </p:sp>
      <p:pic>
        <p:nvPicPr>
          <p:cNvPr id="3" name="Picture 2"/>
          <p:cNvPicPr>
            <a:picLocks noChangeAspect="1"/>
          </p:cNvPicPr>
          <p:nvPr/>
        </p:nvPicPr>
        <p:blipFill>
          <a:blip r:embed="rId2"/>
          <a:stretch>
            <a:fillRect/>
          </a:stretch>
        </p:blipFill>
        <p:spPr>
          <a:xfrm>
            <a:off x="1199624" y="2471738"/>
            <a:ext cx="6315601" cy="364158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42367004"/>
              </p:ext>
            </p:extLst>
          </p:nvPr>
        </p:nvGraphicFramePr>
        <p:xfrm>
          <a:off x="1214433" y="6061890"/>
          <a:ext cx="6300792" cy="731520"/>
        </p:xfrm>
        <a:graphic>
          <a:graphicData uri="http://schemas.openxmlformats.org/drawingml/2006/table">
            <a:tbl>
              <a:tblPr firstRow="1" bandRow="1">
                <a:tableStyleId>{5C22544A-7EE6-4342-B048-85BDC9FD1C3A}</a:tableStyleId>
              </a:tblPr>
              <a:tblGrid>
                <a:gridCol w="528641">
                  <a:extLst>
                    <a:ext uri="{9D8B030D-6E8A-4147-A177-3AD203B41FA5}">
                      <a16:colId xmlns:a16="http://schemas.microsoft.com/office/drawing/2014/main" val="3867272386"/>
                    </a:ext>
                  </a:extLst>
                </a:gridCol>
                <a:gridCol w="5143500">
                  <a:extLst>
                    <a:ext uri="{9D8B030D-6E8A-4147-A177-3AD203B41FA5}">
                      <a16:colId xmlns:a16="http://schemas.microsoft.com/office/drawing/2014/main" val="3280441513"/>
                    </a:ext>
                  </a:extLst>
                </a:gridCol>
                <a:gridCol w="628651">
                  <a:extLst>
                    <a:ext uri="{9D8B030D-6E8A-4147-A177-3AD203B41FA5}">
                      <a16:colId xmlns:a16="http://schemas.microsoft.com/office/drawing/2014/main" val="426319123"/>
                    </a:ext>
                  </a:extLst>
                </a:gridCol>
              </a:tblGrid>
              <a:tr h="26881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Times New Roman" panose="02020603050405020304" pitchFamily="18" charset="0"/>
                          <a:cs typeface="Times New Roman" panose="02020603050405020304" pitchFamily="18" charset="0"/>
                        </a:rPr>
                        <a:t>Sport</a:t>
                      </a:r>
                      <a:r>
                        <a:rPr lang="en-US" b="0" baseline="0" dirty="0" smtClean="0">
                          <a:solidFill>
                            <a:schemeClr val="tx1"/>
                          </a:solidFill>
                          <a:latin typeface="Times New Roman" panose="02020603050405020304" pitchFamily="18" charset="0"/>
                          <a:cs typeface="Times New Roman" panose="02020603050405020304" pitchFamily="18" charset="0"/>
                        </a:rPr>
                        <a:t> and Recreation Leadership 120</a:t>
                      </a:r>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4</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1465580"/>
                  </a:ext>
                </a:extLst>
              </a:tr>
              <a:tr h="26881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914971"/>
                  </a:ext>
                </a:extLst>
              </a:tr>
            </a:tbl>
          </a:graphicData>
        </a:graphic>
      </p:graphicFrame>
    </p:spTree>
    <p:extLst>
      <p:ext uri="{BB962C8B-B14F-4D97-AF65-F5344CB8AC3E}">
        <p14:creationId xmlns:p14="http://schemas.microsoft.com/office/powerpoint/2010/main" val="2168564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947" y="200025"/>
            <a:ext cx="7492093" cy="1042988"/>
          </a:xfrm>
          <a:solidFill>
            <a:schemeClr val="bg1">
              <a:lumMod val="95000"/>
            </a:schemeClr>
          </a:solidFill>
        </p:spPr>
        <p:txBody>
          <a:bodyPr>
            <a:noAutofit/>
          </a:bodyPr>
          <a:lstStyle/>
          <a:p>
            <a:pPr algn="ctr"/>
            <a:r>
              <a:rPr lang="en-US" sz="6000" b="1" dirty="0" smtClean="0">
                <a:solidFill>
                  <a:schemeClr val="tx1"/>
                </a:solidFill>
              </a:rPr>
              <a:t>Career-Connected</a:t>
            </a:r>
            <a:r>
              <a:rPr lang="en-US" sz="6000" b="1" dirty="0" smtClean="0"/>
              <a:t> </a:t>
            </a:r>
            <a:endParaRPr lang="fr-CA" sz="6000" b="1" dirty="0">
              <a:solidFill>
                <a:schemeClr val="tx1"/>
              </a:solidFill>
            </a:endParaRPr>
          </a:p>
        </p:txBody>
      </p:sp>
      <p:pic>
        <p:nvPicPr>
          <p:cNvPr id="4" name="Picture 3"/>
          <p:cNvPicPr>
            <a:picLocks noChangeAspect="1"/>
          </p:cNvPicPr>
          <p:nvPr/>
        </p:nvPicPr>
        <p:blipFill>
          <a:blip r:embed="rId2"/>
          <a:stretch>
            <a:fillRect/>
          </a:stretch>
        </p:blipFill>
        <p:spPr>
          <a:xfrm>
            <a:off x="2085276" y="1243013"/>
            <a:ext cx="4572699" cy="504953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07609450"/>
              </p:ext>
            </p:extLst>
          </p:nvPr>
        </p:nvGraphicFramePr>
        <p:xfrm>
          <a:off x="2085276" y="6292544"/>
          <a:ext cx="4572699" cy="365760"/>
        </p:xfrm>
        <a:graphic>
          <a:graphicData uri="http://schemas.openxmlformats.org/drawingml/2006/table">
            <a:tbl>
              <a:tblPr firstRow="1" bandRow="1">
                <a:tableStyleId>{5C22544A-7EE6-4342-B048-85BDC9FD1C3A}</a:tableStyleId>
              </a:tblPr>
              <a:tblGrid>
                <a:gridCol w="357887">
                  <a:extLst>
                    <a:ext uri="{9D8B030D-6E8A-4147-A177-3AD203B41FA5}">
                      <a16:colId xmlns:a16="http://schemas.microsoft.com/office/drawing/2014/main" val="3867272386"/>
                    </a:ext>
                  </a:extLst>
                </a:gridCol>
                <a:gridCol w="3714750">
                  <a:extLst>
                    <a:ext uri="{9D8B030D-6E8A-4147-A177-3AD203B41FA5}">
                      <a16:colId xmlns:a16="http://schemas.microsoft.com/office/drawing/2014/main" val="3280441513"/>
                    </a:ext>
                  </a:extLst>
                </a:gridCol>
                <a:gridCol w="500062">
                  <a:extLst>
                    <a:ext uri="{9D8B030D-6E8A-4147-A177-3AD203B41FA5}">
                      <a16:colId xmlns:a16="http://schemas.microsoft.com/office/drawing/2014/main" val="426319123"/>
                    </a:ext>
                  </a:extLst>
                </a:gridCol>
              </a:tblGrid>
              <a:tr h="20859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smtClean="0">
                          <a:solidFill>
                            <a:schemeClr val="tx1"/>
                          </a:solidFill>
                          <a:latin typeface="Times New Roman" panose="02020603050405020304" pitchFamily="18" charset="0"/>
                          <a:cs typeface="Times New Roman" panose="02020603050405020304" pitchFamily="18" charset="0"/>
                        </a:rPr>
                        <a:t>Sport</a:t>
                      </a:r>
                      <a:r>
                        <a:rPr lang="en-US" sz="1200" b="0" baseline="0" dirty="0" smtClean="0">
                          <a:solidFill>
                            <a:schemeClr val="tx1"/>
                          </a:solidFill>
                          <a:latin typeface="Times New Roman" panose="02020603050405020304" pitchFamily="18" charset="0"/>
                          <a:cs typeface="Times New Roman" panose="02020603050405020304" pitchFamily="18" charset="0"/>
                        </a:rPr>
                        <a:t> and Recreation Leadership 120</a:t>
                      </a:r>
                      <a:endParaRPr lang="en-US" sz="1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rPr>
                        <a:t>4</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1465580"/>
                  </a:ext>
                </a:extLst>
              </a:tr>
            </a:tbl>
          </a:graphicData>
        </a:graphic>
      </p:graphicFrame>
    </p:spTree>
    <p:extLst>
      <p:ext uri="{BB962C8B-B14F-4D97-AF65-F5344CB8AC3E}">
        <p14:creationId xmlns:p14="http://schemas.microsoft.com/office/powerpoint/2010/main" val="2898241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44" y="185735"/>
            <a:ext cx="7758491" cy="1885950"/>
          </a:xfrm>
          <a:solidFill>
            <a:schemeClr val="bg1">
              <a:lumMod val="65000"/>
            </a:schemeClr>
          </a:solidFill>
        </p:spPr>
        <p:txBody>
          <a:bodyPr>
            <a:noAutofit/>
          </a:bodyPr>
          <a:lstStyle/>
          <a:p>
            <a:pPr algn="ctr"/>
            <a:r>
              <a:rPr lang="en-US" sz="6000" b="1" dirty="0" smtClean="0">
                <a:solidFill>
                  <a:schemeClr val="bg1"/>
                </a:solidFill>
              </a:rPr>
              <a:t>Personal Interest Courses</a:t>
            </a:r>
            <a:endParaRPr lang="fr-CA" sz="6000" b="1" dirty="0">
              <a:solidFill>
                <a:schemeClr val="bg1"/>
              </a:solidFill>
            </a:endParaRPr>
          </a:p>
        </p:txBody>
      </p:sp>
      <p:pic>
        <p:nvPicPr>
          <p:cNvPr id="6" name="Picture 5"/>
          <p:cNvPicPr>
            <a:picLocks noChangeAspect="1"/>
          </p:cNvPicPr>
          <p:nvPr/>
        </p:nvPicPr>
        <p:blipFill>
          <a:blip r:embed="rId2"/>
          <a:stretch>
            <a:fillRect/>
          </a:stretch>
        </p:blipFill>
        <p:spPr>
          <a:xfrm>
            <a:off x="1451432" y="2331242"/>
            <a:ext cx="5990468" cy="3105151"/>
          </a:xfrm>
          <a:prstGeom prst="rect">
            <a:avLst/>
          </a:prstGeom>
        </p:spPr>
      </p:pic>
      <p:pic>
        <p:nvPicPr>
          <p:cNvPr id="3" name="Picture 2"/>
          <p:cNvPicPr>
            <a:picLocks noChangeAspect="1"/>
          </p:cNvPicPr>
          <p:nvPr/>
        </p:nvPicPr>
        <p:blipFill>
          <a:blip r:embed="rId3"/>
          <a:stretch>
            <a:fillRect/>
          </a:stretch>
        </p:blipFill>
        <p:spPr>
          <a:xfrm>
            <a:off x="1004281" y="5695950"/>
            <a:ext cx="6884769" cy="1076325"/>
          </a:xfrm>
          <a:prstGeom prst="rect">
            <a:avLst/>
          </a:prstGeom>
        </p:spPr>
      </p:pic>
    </p:spTree>
    <p:extLst>
      <p:ext uri="{BB962C8B-B14F-4D97-AF65-F5344CB8AC3E}">
        <p14:creationId xmlns:p14="http://schemas.microsoft.com/office/powerpoint/2010/main" val="2542652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420" y="559931"/>
            <a:ext cx="7758491" cy="1218522"/>
          </a:xfrm>
          <a:solidFill>
            <a:schemeClr val="bg1">
              <a:lumMod val="65000"/>
            </a:schemeClr>
          </a:solidFill>
        </p:spPr>
        <p:txBody>
          <a:bodyPr>
            <a:noAutofit/>
          </a:bodyPr>
          <a:lstStyle/>
          <a:p>
            <a:pPr algn="ctr"/>
            <a:r>
              <a:rPr lang="en-US" sz="6000" b="1" dirty="0" smtClean="0">
                <a:solidFill>
                  <a:schemeClr val="bg1"/>
                </a:solidFill>
              </a:rPr>
              <a:t>Online Courses</a:t>
            </a:r>
            <a:endParaRPr lang="fr-CA" sz="6000" b="1" dirty="0">
              <a:solidFill>
                <a:schemeClr val="bg1"/>
              </a:solidFill>
            </a:endParaRPr>
          </a:p>
        </p:txBody>
      </p:sp>
      <p:sp>
        <p:nvSpPr>
          <p:cNvPr id="5" name="Text Box 2"/>
          <p:cNvSpPr txBox="1">
            <a:spLocks noChangeArrowheads="1"/>
          </p:cNvSpPr>
          <p:nvPr/>
        </p:nvSpPr>
        <p:spPr bwMode="auto">
          <a:xfrm>
            <a:off x="1160718" y="2105024"/>
            <a:ext cx="7189894" cy="393654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ts val="800"/>
              </a:spcAft>
              <a:buClrTx/>
              <a:buSzTx/>
              <a:buFontTx/>
              <a:buNone/>
              <a:tabLst/>
            </a:pPr>
            <a:r>
              <a:rPr lang="en-US" altLang="en-US" sz="4000" i="1" dirty="0" smtClean="0">
                <a:latin typeface="Calibri" panose="020F0502020204030204" pitchFamily="34" charset="0"/>
              </a:rPr>
              <a:t>Note:  Courses marked with an asterisk * are only available as online courses.  To be a successful online student you must have a superior work ethic and time management skills.</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3" name="AutoShape 2" descr="online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2"/>
          <a:stretch>
            <a:fillRect/>
          </a:stretch>
        </p:blipFill>
        <p:spPr>
          <a:xfrm>
            <a:off x="5508171" y="5120367"/>
            <a:ext cx="3657600" cy="1247775"/>
          </a:xfrm>
          <a:prstGeom prst="rect">
            <a:avLst/>
          </a:prstGeom>
        </p:spPr>
      </p:pic>
    </p:spTree>
    <p:extLst>
      <p:ext uri="{BB962C8B-B14F-4D97-AF65-F5344CB8AC3E}">
        <p14:creationId xmlns:p14="http://schemas.microsoft.com/office/powerpoint/2010/main" val="1729505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5326" y="885032"/>
            <a:ext cx="9920287" cy="5130006"/>
          </a:xfrm>
          <a:solidFill>
            <a:schemeClr val="bg1">
              <a:lumMod val="95000"/>
            </a:schemeClr>
          </a:solidFill>
        </p:spPr>
        <p:txBody>
          <a:bodyPr>
            <a:normAutofit fontScale="92500"/>
          </a:bodyPr>
          <a:lstStyle/>
          <a:p>
            <a:pPr algn="l"/>
            <a:r>
              <a:rPr lang="fr-CA" sz="4800" b="1" i="1" dirty="0" smtClean="0">
                <a:solidFill>
                  <a:schemeClr val="tx1"/>
                </a:solidFill>
              </a:rPr>
              <a:t>Note:</a:t>
            </a:r>
          </a:p>
          <a:p>
            <a:pPr marL="685800" indent="-685800" algn="l">
              <a:buFont typeface="Arial" panose="020B0604020202020204" pitchFamily="34" charset="0"/>
              <a:buChar char="•"/>
            </a:pPr>
            <a:r>
              <a:rPr lang="fr-CA" sz="4800" b="1" i="1" dirty="0" smtClean="0">
                <a:solidFill>
                  <a:schemeClr val="tx1"/>
                </a:solidFill>
              </a:rPr>
              <a:t>ch</a:t>
            </a:r>
            <a:r>
              <a:rPr lang="fr-CA" sz="4800" dirty="0" smtClean="0">
                <a:solidFill>
                  <a:schemeClr val="tx1"/>
                </a:solidFill>
              </a:rPr>
              <a:t>= credit hours</a:t>
            </a:r>
            <a:endParaRPr lang="fr-CA" sz="4800" dirty="0">
              <a:solidFill>
                <a:schemeClr val="tx1"/>
              </a:solidFill>
            </a:endParaRPr>
          </a:p>
          <a:p>
            <a:pPr algn="l"/>
            <a:r>
              <a:rPr lang="fr-CA" sz="4800" dirty="0" smtClean="0">
                <a:solidFill>
                  <a:schemeClr val="tx1"/>
                </a:solidFill>
              </a:rPr>
              <a:t>	 A one semester course  = 4 </a:t>
            </a:r>
            <a:r>
              <a:rPr lang="fr-CA" sz="4800" b="1" i="1" dirty="0" smtClean="0">
                <a:solidFill>
                  <a:schemeClr val="tx1"/>
                </a:solidFill>
              </a:rPr>
              <a:t>ch</a:t>
            </a:r>
          </a:p>
          <a:p>
            <a:pPr marL="685800" indent="-685800" algn="l">
              <a:buFont typeface="Arial" panose="020B0604020202020204" pitchFamily="34" charset="0"/>
              <a:buChar char="•"/>
            </a:pPr>
            <a:r>
              <a:rPr lang="fr-CA" sz="4800" dirty="0" smtClean="0">
                <a:solidFill>
                  <a:schemeClr val="tx1"/>
                </a:solidFill>
              </a:rPr>
              <a:t>Required vs. Elective</a:t>
            </a:r>
          </a:p>
          <a:p>
            <a:pPr marL="685800" indent="-685800" algn="l">
              <a:buFont typeface="Arial" panose="020B0604020202020204" pitchFamily="34" charset="0"/>
              <a:buChar char="•"/>
            </a:pPr>
            <a:r>
              <a:rPr lang="fr-CA" sz="4800" dirty="0" smtClean="0">
                <a:solidFill>
                  <a:schemeClr val="tx1"/>
                </a:solidFill>
              </a:rPr>
              <a:t>Your choices are NOT final…there will be time to make changes.</a:t>
            </a:r>
          </a:p>
          <a:p>
            <a:pPr marL="685800" indent="-685800" algn="l">
              <a:buFont typeface="Arial" panose="020B0604020202020204" pitchFamily="34" charset="0"/>
              <a:buChar char="•"/>
            </a:pPr>
            <a:endParaRPr lang="fr-CA" sz="4800" dirty="0">
              <a:solidFill>
                <a:schemeClr val="tx1"/>
              </a:solidFill>
            </a:endParaRPr>
          </a:p>
          <a:p>
            <a:pPr algn="l"/>
            <a:endParaRPr lang="fr-CA" sz="4800" dirty="0" smtClean="0">
              <a:solidFill>
                <a:schemeClr val="tx1"/>
              </a:solidFill>
            </a:endParaRPr>
          </a:p>
          <a:p>
            <a:endParaRPr lang="fr-CA" sz="4800" dirty="0">
              <a:solidFill>
                <a:schemeClr val="tx1"/>
              </a:solidFill>
            </a:endParaRPr>
          </a:p>
        </p:txBody>
      </p:sp>
    </p:spTree>
    <p:extLst>
      <p:ext uri="{BB962C8B-B14F-4D97-AF65-F5344CB8AC3E}">
        <p14:creationId xmlns:p14="http://schemas.microsoft.com/office/powerpoint/2010/main" val="2098105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1" y="428625"/>
            <a:ext cx="8872538" cy="5786437"/>
          </a:xfrm>
          <a:prstGeom prst="rect">
            <a:avLst/>
          </a:prstGeom>
          <a:solidFill>
            <a:srgbClr val="FFFFFF"/>
          </a:solidFill>
          <a:ln w="44450" cmpd="dbl">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4000" b="1" i="1" dirty="0">
                <a:effectLst/>
                <a:latin typeface="Times New Roman" panose="02020603050405020304" pitchFamily="18" charset="0"/>
                <a:ea typeface="Times New Roman" panose="02020603050405020304" pitchFamily="18" charset="0"/>
              </a:rPr>
              <a:t>Want to learn more about a course</a:t>
            </a:r>
            <a:r>
              <a:rPr lang="en-US" sz="4000" i="1" dirty="0">
                <a:effectLst/>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i="1" dirty="0">
                <a:effectLst/>
                <a:latin typeface="Times New Roman" panose="02020603050405020304" pitchFamily="18" charset="0"/>
                <a:ea typeface="Times New Roman" panose="02020603050405020304" pitchFamily="18" charset="0"/>
              </a:rPr>
              <a:t>Hover over the hyperlinked course name </a:t>
            </a:r>
            <a:r>
              <a:rPr lang="en-US" sz="4000" i="1" dirty="0" smtClean="0">
                <a:effectLst/>
                <a:latin typeface="Times New Roman" panose="02020603050405020304" pitchFamily="18" charset="0"/>
                <a:ea typeface="Times New Roman" panose="02020603050405020304" pitchFamily="18" charset="0"/>
              </a:rPr>
              <a:t>on the course selection sheet to </a:t>
            </a:r>
            <a:r>
              <a:rPr lang="en-US" sz="4000" i="1" dirty="0">
                <a:effectLst/>
                <a:latin typeface="Times New Roman" panose="02020603050405020304" pitchFamily="18" charset="0"/>
                <a:ea typeface="Times New Roman" panose="02020603050405020304" pitchFamily="18" charset="0"/>
              </a:rPr>
              <a:t>see the course description.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i="1" dirty="0">
                <a:effectLst/>
                <a:latin typeface="Times New Roman" panose="02020603050405020304" pitchFamily="18" charset="0"/>
                <a:ea typeface="Times New Roman" panose="02020603050405020304" pitchFamily="18" charset="0"/>
              </a:rPr>
              <a:t>OR</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i="1" dirty="0">
                <a:effectLst/>
                <a:latin typeface="Times New Roman" panose="02020603050405020304" pitchFamily="18" charset="0"/>
                <a:ea typeface="Times New Roman" panose="02020603050405020304" pitchFamily="18" charset="0"/>
              </a:rPr>
              <a:t> Go to the SSHS website.  Click the “Students” tab and find the “Course Calendar” option where you can see descriptions of each course.</a:t>
            </a:r>
            <a:endParaRPr lang="en-US" sz="4000" dirty="0">
              <a:effectLst/>
              <a:latin typeface="Times New Roman" panose="02020603050405020304" pitchFamily="18" charset="0"/>
              <a:ea typeface="Times New Roman" panose="02020603050405020304" pitchFamily="18" charset="0"/>
            </a:endParaRPr>
          </a:p>
        </p:txBody>
      </p:sp>
      <p:pic>
        <p:nvPicPr>
          <p:cNvPr id="1028" name="Picture 4" descr="Startup Presentations are a Good Thing - Mike Grab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285" y="2371724"/>
            <a:ext cx="1905729" cy="190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038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872" y="328613"/>
            <a:ext cx="7758491" cy="2557462"/>
          </a:xfrm>
          <a:solidFill>
            <a:schemeClr val="bg1"/>
          </a:solidFill>
        </p:spPr>
        <p:txBody>
          <a:bodyPr>
            <a:noAutofit/>
          </a:bodyPr>
          <a:lstStyle/>
          <a:p>
            <a:pPr algn="ctr"/>
            <a:r>
              <a:rPr lang="en-US" sz="6000" b="1" dirty="0" smtClean="0">
                <a:solidFill>
                  <a:schemeClr val="bg1"/>
                </a:solidFill>
              </a:rPr>
              <a:t/>
            </a:r>
            <a:br>
              <a:rPr lang="en-US" sz="6000" b="1" dirty="0" smtClean="0">
                <a:solidFill>
                  <a:schemeClr val="bg1"/>
                </a:solidFill>
              </a:rPr>
            </a:br>
            <a:r>
              <a:rPr lang="en-US" b="1" dirty="0" smtClean="0">
                <a:solidFill>
                  <a:schemeClr val="tx1"/>
                </a:solidFill>
              </a:rPr>
              <a:t>Now count to see that you have:</a:t>
            </a:r>
            <a:br>
              <a:rPr lang="en-US" b="1" dirty="0" smtClean="0">
                <a:solidFill>
                  <a:schemeClr val="tx1"/>
                </a:solidFill>
              </a:rPr>
            </a:br>
            <a:r>
              <a:rPr lang="en-US" b="1" dirty="0" smtClean="0">
                <a:solidFill>
                  <a:schemeClr val="tx1"/>
                </a:solidFill>
              </a:rPr>
              <a:t>10 courses with X and </a:t>
            </a:r>
            <a:br>
              <a:rPr lang="en-US" b="1" dirty="0" smtClean="0">
                <a:solidFill>
                  <a:schemeClr val="tx1"/>
                </a:solidFill>
              </a:rPr>
            </a:br>
            <a:r>
              <a:rPr lang="en-US" b="1" dirty="0" smtClean="0">
                <a:solidFill>
                  <a:schemeClr val="tx1"/>
                </a:solidFill>
              </a:rPr>
              <a:t>2 courses listed as A (alternates).</a:t>
            </a:r>
            <a:br>
              <a:rPr lang="en-US" b="1" dirty="0" smtClean="0">
                <a:solidFill>
                  <a:schemeClr val="tx1"/>
                </a:solidFill>
              </a:rPr>
            </a:br>
            <a:r>
              <a:rPr lang="en-US" b="1" dirty="0">
                <a:solidFill>
                  <a:schemeClr val="tx1"/>
                </a:solidFill>
              </a:rPr>
              <a:t/>
            </a:r>
            <a:br>
              <a:rPr lang="en-US" b="1" dirty="0">
                <a:solidFill>
                  <a:schemeClr val="tx1"/>
                </a:solidFill>
              </a:rPr>
            </a:br>
            <a:endParaRPr lang="fr-CA" b="1" dirty="0">
              <a:solidFill>
                <a:schemeClr val="tx1"/>
              </a:solidFill>
            </a:endParaRPr>
          </a:p>
        </p:txBody>
      </p:sp>
      <p:sp>
        <p:nvSpPr>
          <p:cNvPr id="4" name="AutoShape 4" descr="Free Vector Green Checkmark Clip Art - Green Circle Check Mark Transparent  PNG - 600x600 - Free Download on Nic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p:cNvPicPr>
            <a:picLocks noChangeAspect="1"/>
          </p:cNvPicPr>
          <p:nvPr/>
        </p:nvPicPr>
        <p:blipFill>
          <a:blip r:embed="rId2"/>
          <a:stretch>
            <a:fillRect/>
          </a:stretch>
        </p:blipFill>
        <p:spPr>
          <a:xfrm>
            <a:off x="4237025" y="4343396"/>
            <a:ext cx="833436" cy="833436"/>
          </a:xfrm>
          <a:prstGeom prst="rect">
            <a:avLst/>
          </a:prstGeom>
        </p:spPr>
      </p:pic>
      <p:sp>
        <p:nvSpPr>
          <p:cNvPr id="18" name="AutoShape 6" descr="Green A Clip Art at Clker.com - vector clip art online, royalty free &amp;  public dom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p:nvPicPr>
        <p:blipFill>
          <a:blip r:embed="rId2"/>
          <a:stretch>
            <a:fillRect/>
          </a:stretch>
        </p:blipFill>
        <p:spPr>
          <a:xfrm>
            <a:off x="5192117" y="4343396"/>
            <a:ext cx="833436" cy="833436"/>
          </a:xfrm>
          <a:prstGeom prst="rect">
            <a:avLst/>
          </a:prstGeom>
        </p:spPr>
      </p:pic>
      <p:sp>
        <p:nvSpPr>
          <p:cNvPr id="3" name="AutoShape 2" descr="Presentation Alphabets: Green Refrigerator Magnet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3"/>
          <a:stretch>
            <a:fillRect/>
          </a:stretch>
        </p:blipFill>
        <p:spPr>
          <a:xfrm>
            <a:off x="776314" y="3327495"/>
            <a:ext cx="676276" cy="641145"/>
          </a:xfrm>
          <a:prstGeom prst="rect">
            <a:avLst/>
          </a:prstGeom>
        </p:spPr>
      </p:pic>
      <p:pic>
        <p:nvPicPr>
          <p:cNvPr id="20" name="Picture 19"/>
          <p:cNvPicPr>
            <a:picLocks noChangeAspect="1"/>
          </p:cNvPicPr>
          <p:nvPr/>
        </p:nvPicPr>
        <p:blipFill>
          <a:blip r:embed="rId3"/>
          <a:stretch>
            <a:fillRect/>
          </a:stretch>
        </p:blipFill>
        <p:spPr>
          <a:xfrm>
            <a:off x="1644462" y="3321404"/>
            <a:ext cx="676276" cy="641145"/>
          </a:xfrm>
          <a:prstGeom prst="rect">
            <a:avLst/>
          </a:prstGeom>
        </p:spPr>
      </p:pic>
      <p:pic>
        <p:nvPicPr>
          <p:cNvPr id="21" name="Picture 20"/>
          <p:cNvPicPr>
            <a:picLocks noChangeAspect="1"/>
          </p:cNvPicPr>
          <p:nvPr/>
        </p:nvPicPr>
        <p:blipFill>
          <a:blip r:embed="rId3"/>
          <a:stretch>
            <a:fillRect/>
          </a:stretch>
        </p:blipFill>
        <p:spPr>
          <a:xfrm>
            <a:off x="2524179" y="3327495"/>
            <a:ext cx="676276" cy="641145"/>
          </a:xfrm>
          <a:prstGeom prst="rect">
            <a:avLst/>
          </a:prstGeom>
        </p:spPr>
      </p:pic>
      <p:pic>
        <p:nvPicPr>
          <p:cNvPr id="22" name="Picture 21"/>
          <p:cNvPicPr>
            <a:picLocks noChangeAspect="1"/>
          </p:cNvPicPr>
          <p:nvPr/>
        </p:nvPicPr>
        <p:blipFill>
          <a:blip r:embed="rId3"/>
          <a:stretch>
            <a:fillRect/>
          </a:stretch>
        </p:blipFill>
        <p:spPr>
          <a:xfrm>
            <a:off x="3403896" y="3327495"/>
            <a:ext cx="676276" cy="641145"/>
          </a:xfrm>
          <a:prstGeom prst="rect">
            <a:avLst/>
          </a:prstGeom>
        </p:spPr>
      </p:pic>
      <p:pic>
        <p:nvPicPr>
          <p:cNvPr id="23" name="Picture 22"/>
          <p:cNvPicPr>
            <a:picLocks noChangeAspect="1"/>
          </p:cNvPicPr>
          <p:nvPr/>
        </p:nvPicPr>
        <p:blipFill>
          <a:blip r:embed="rId3"/>
          <a:stretch>
            <a:fillRect/>
          </a:stretch>
        </p:blipFill>
        <p:spPr>
          <a:xfrm>
            <a:off x="4218001" y="3327495"/>
            <a:ext cx="676276" cy="641145"/>
          </a:xfrm>
          <a:prstGeom prst="rect">
            <a:avLst/>
          </a:prstGeom>
        </p:spPr>
      </p:pic>
      <p:pic>
        <p:nvPicPr>
          <p:cNvPr id="24" name="Picture 23"/>
          <p:cNvPicPr>
            <a:picLocks noChangeAspect="1"/>
          </p:cNvPicPr>
          <p:nvPr/>
        </p:nvPicPr>
        <p:blipFill>
          <a:blip r:embed="rId3"/>
          <a:stretch>
            <a:fillRect/>
          </a:stretch>
        </p:blipFill>
        <p:spPr>
          <a:xfrm>
            <a:off x="5143234" y="3319612"/>
            <a:ext cx="676276" cy="641145"/>
          </a:xfrm>
          <a:prstGeom prst="rect">
            <a:avLst/>
          </a:prstGeom>
        </p:spPr>
      </p:pic>
      <p:pic>
        <p:nvPicPr>
          <p:cNvPr id="25" name="Picture 24"/>
          <p:cNvPicPr>
            <a:picLocks noChangeAspect="1"/>
          </p:cNvPicPr>
          <p:nvPr/>
        </p:nvPicPr>
        <p:blipFill>
          <a:blip r:embed="rId3"/>
          <a:stretch>
            <a:fillRect/>
          </a:stretch>
        </p:blipFill>
        <p:spPr>
          <a:xfrm>
            <a:off x="6011382" y="3327495"/>
            <a:ext cx="676276" cy="641145"/>
          </a:xfrm>
          <a:prstGeom prst="rect">
            <a:avLst/>
          </a:prstGeom>
        </p:spPr>
      </p:pic>
      <p:pic>
        <p:nvPicPr>
          <p:cNvPr id="27" name="Picture 26"/>
          <p:cNvPicPr>
            <a:picLocks noChangeAspect="1"/>
          </p:cNvPicPr>
          <p:nvPr/>
        </p:nvPicPr>
        <p:blipFill>
          <a:blip r:embed="rId3"/>
          <a:stretch>
            <a:fillRect/>
          </a:stretch>
        </p:blipFill>
        <p:spPr>
          <a:xfrm>
            <a:off x="8514978" y="3294160"/>
            <a:ext cx="676276" cy="641145"/>
          </a:xfrm>
          <a:prstGeom prst="rect">
            <a:avLst/>
          </a:prstGeom>
        </p:spPr>
      </p:pic>
      <p:pic>
        <p:nvPicPr>
          <p:cNvPr id="28" name="Picture 27"/>
          <p:cNvPicPr>
            <a:picLocks noChangeAspect="1"/>
          </p:cNvPicPr>
          <p:nvPr/>
        </p:nvPicPr>
        <p:blipFill>
          <a:blip r:embed="rId3"/>
          <a:stretch>
            <a:fillRect/>
          </a:stretch>
        </p:blipFill>
        <p:spPr>
          <a:xfrm>
            <a:off x="7680446" y="3294160"/>
            <a:ext cx="676276" cy="641145"/>
          </a:xfrm>
          <a:prstGeom prst="rect">
            <a:avLst/>
          </a:prstGeom>
        </p:spPr>
      </p:pic>
      <p:pic>
        <p:nvPicPr>
          <p:cNvPr id="29" name="Picture 28"/>
          <p:cNvPicPr>
            <a:picLocks noChangeAspect="1"/>
          </p:cNvPicPr>
          <p:nvPr/>
        </p:nvPicPr>
        <p:blipFill>
          <a:blip r:embed="rId3"/>
          <a:stretch>
            <a:fillRect/>
          </a:stretch>
        </p:blipFill>
        <p:spPr>
          <a:xfrm>
            <a:off x="6845914" y="3294161"/>
            <a:ext cx="676276" cy="641145"/>
          </a:xfrm>
          <a:prstGeom prst="rect">
            <a:avLst/>
          </a:prstGeom>
        </p:spPr>
      </p:pic>
    </p:spTree>
    <p:extLst>
      <p:ext uri="{BB962C8B-B14F-4D97-AF65-F5344CB8AC3E}">
        <p14:creationId xmlns:p14="http://schemas.microsoft.com/office/powerpoint/2010/main" val="1562827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846" y="209550"/>
            <a:ext cx="8596668" cy="1320800"/>
          </a:xfrm>
        </p:spPr>
        <p:txBody>
          <a:bodyPr/>
          <a:lstStyle/>
          <a:p>
            <a:r>
              <a:rPr lang="fr-CA" dirty="0" smtClean="0">
                <a:solidFill>
                  <a:schemeClr val="tx1"/>
                </a:solidFill>
              </a:rPr>
              <a:t>What courses will you need to graduate?</a:t>
            </a:r>
            <a:endParaRPr lang="fr-CA"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403179" y="869950"/>
            <a:ext cx="9219407" cy="5659438"/>
          </a:xfrm>
          <a:prstGeom prst="rect">
            <a:avLst/>
          </a:prstGeom>
        </p:spPr>
      </p:pic>
      <p:sp>
        <p:nvSpPr>
          <p:cNvPr id="5" name="Oval 4"/>
          <p:cNvSpPr/>
          <p:nvPr/>
        </p:nvSpPr>
        <p:spPr>
          <a:xfrm>
            <a:off x="1569251" y="5781366"/>
            <a:ext cx="3097161" cy="821762"/>
          </a:xfrm>
          <a:prstGeom prst="ellipse">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973891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128587"/>
            <a:ext cx="8386763" cy="942975"/>
          </a:xfrm>
          <a:solidFill>
            <a:schemeClr val="bg1">
              <a:lumMod val="95000"/>
            </a:schemeClr>
          </a:solidFill>
        </p:spPr>
        <p:txBody>
          <a:bodyPr>
            <a:noAutofit/>
          </a:bodyPr>
          <a:lstStyle/>
          <a:p>
            <a:pPr algn="ctr"/>
            <a:r>
              <a:rPr lang="en-US" sz="6000" b="1" dirty="0">
                <a:solidFill>
                  <a:schemeClr val="tx1"/>
                </a:solidFill>
              </a:rPr>
              <a:t>Languages &amp; Literacies</a:t>
            </a:r>
            <a:endParaRPr lang="fr-CA" sz="6000" b="1" dirty="0">
              <a:solidFill>
                <a:schemeClr val="tx1"/>
              </a:solidFill>
            </a:endParaRPr>
          </a:p>
        </p:txBody>
      </p:sp>
      <p:sp>
        <p:nvSpPr>
          <p:cNvPr id="3" name="Content Placeholder 2"/>
          <p:cNvSpPr>
            <a:spLocks noGrp="1"/>
          </p:cNvSpPr>
          <p:nvPr>
            <p:ph idx="1"/>
          </p:nvPr>
        </p:nvSpPr>
        <p:spPr>
          <a:xfrm>
            <a:off x="259307" y="1316800"/>
            <a:ext cx="9127581" cy="2726762"/>
          </a:xfrm>
          <a:solidFill>
            <a:schemeClr val="bg1">
              <a:lumMod val="95000"/>
            </a:schemeClr>
          </a:solidFill>
        </p:spPr>
        <p:txBody>
          <a:bodyPr>
            <a:normAutofit lnSpcReduction="10000"/>
          </a:bodyPr>
          <a:lstStyle/>
          <a:p>
            <a:pPr marL="0" indent="0">
              <a:buNone/>
            </a:pPr>
            <a:r>
              <a:rPr lang="en-US" sz="4000" dirty="0">
                <a:solidFill>
                  <a:srgbClr val="00B050"/>
                </a:solidFill>
              </a:rPr>
              <a:t>Graduation Requirements</a:t>
            </a:r>
            <a:r>
              <a:rPr lang="en-US" sz="4000" dirty="0" smtClean="0">
                <a:solidFill>
                  <a:srgbClr val="00B050"/>
                </a:solidFill>
              </a:rPr>
              <a:t>:</a:t>
            </a:r>
          </a:p>
          <a:p>
            <a:pPr marL="0" indent="0">
              <a:buNone/>
            </a:pPr>
            <a:endParaRPr lang="en-US" sz="700" dirty="0" smtClean="0">
              <a:solidFill>
                <a:srgbClr val="00B050"/>
              </a:solidFill>
            </a:endParaRPr>
          </a:p>
          <a:p>
            <a:pPr>
              <a:buFont typeface="Wingdings" panose="05000000000000000000" pitchFamily="2" charset="2"/>
              <a:buChar char="ü"/>
            </a:pPr>
            <a:r>
              <a:rPr lang="en-US" sz="3200" dirty="0" smtClean="0">
                <a:solidFill>
                  <a:schemeClr val="tx1"/>
                </a:solidFill>
              </a:rPr>
              <a:t> 24 </a:t>
            </a:r>
            <a:r>
              <a:rPr lang="en-US" sz="3200" dirty="0">
                <a:solidFill>
                  <a:schemeClr val="tx1"/>
                </a:solidFill>
              </a:rPr>
              <a:t>Language and Literacies </a:t>
            </a:r>
            <a:r>
              <a:rPr lang="en-US" sz="3200" dirty="0" smtClean="0">
                <a:solidFill>
                  <a:schemeClr val="tx1"/>
                </a:solidFill>
              </a:rPr>
              <a:t>credit-hours</a:t>
            </a:r>
          </a:p>
          <a:p>
            <a:endParaRPr lang="en-US" sz="300" dirty="0" smtClean="0">
              <a:solidFill>
                <a:schemeClr val="tx1"/>
              </a:solidFill>
            </a:endParaRPr>
          </a:p>
          <a:p>
            <a:pPr>
              <a:buFont typeface="Wingdings" panose="05000000000000000000" pitchFamily="2" charset="2"/>
              <a:buChar char="ü"/>
            </a:pPr>
            <a:r>
              <a:rPr lang="en-US" sz="3200" dirty="0" smtClean="0">
                <a:solidFill>
                  <a:schemeClr val="tx1"/>
                </a:solidFill>
              </a:rPr>
              <a:t>Successful </a:t>
            </a:r>
            <a:r>
              <a:rPr lang="en-US" sz="3200" dirty="0">
                <a:solidFill>
                  <a:schemeClr val="tx1"/>
                </a:solidFill>
              </a:rPr>
              <a:t>completion of the English Language Proficiency Assessment (ELPA).</a:t>
            </a:r>
            <a:endParaRPr lang="fr-CA" sz="3200" dirty="0">
              <a:solidFill>
                <a:schemeClr val="tx1"/>
              </a:solidFill>
            </a:endParaRPr>
          </a:p>
        </p:txBody>
      </p:sp>
      <p:sp>
        <p:nvSpPr>
          <p:cNvPr id="5" name="Content Placeholder 2"/>
          <p:cNvSpPr txBox="1">
            <a:spLocks/>
          </p:cNvSpPr>
          <p:nvPr/>
        </p:nvSpPr>
        <p:spPr>
          <a:xfrm>
            <a:off x="259308" y="4125886"/>
            <a:ext cx="10470606" cy="2548721"/>
          </a:xfrm>
          <a:prstGeom prst="rect">
            <a:avLst/>
          </a:prstGeom>
          <a:solidFill>
            <a:schemeClr val="bg1">
              <a:lumMod val="95000"/>
            </a:schemeClr>
          </a:solidFill>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dirty="0">
                <a:solidFill>
                  <a:srgbClr val="0070C0"/>
                </a:solidFill>
              </a:rPr>
              <a:t>Required Course(s</a:t>
            </a:r>
            <a:r>
              <a:rPr lang="en-US" sz="4000" dirty="0" smtClean="0">
                <a:solidFill>
                  <a:srgbClr val="0070C0"/>
                </a:solidFill>
              </a:rPr>
              <a:t>):</a:t>
            </a:r>
            <a:endParaRPr lang="en-US" sz="700" dirty="0" smtClean="0">
              <a:solidFill>
                <a:srgbClr val="0070C0"/>
              </a:solidFill>
            </a:endParaRPr>
          </a:p>
          <a:p>
            <a:pPr>
              <a:buFont typeface="Wingdings" panose="05000000000000000000" pitchFamily="2" charset="2"/>
              <a:buChar char="ü"/>
            </a:pPr>
            <a:r>
              <a:rPr lang="en-US" sz="3200" dirty="0">
                <a:solidFill>
                  <a:schemeClr val="tx1"/>
                </a:solidFill>
              </a:rPr>
              <a:t>English Language Arts Foundations 10 </a:t>
            </a:r>
            <a:r>
              <a:rPr lang="en-US" sz="3200" dirty="0" smtClean="0">
                <a:solidFill>
                  <a:schemeClr val="tx1"/>
                </a:solidFill>
              </a:rPr>
              <a:t>AND </a:t>
            </a:r>
            <a:r>
              <a:rPr lang="en-US" sz="3200" dirty="0">
                <a:solidFill>
                  <a:schemeClr val="tx1"/>
                </a:solidFill>
              </a:rPr>
              <a:t>Extended 10 </a:t>
            </a:r>
            <a:endParaRPr lang="en-US" sz="3200" dirty="0" smtClean="0">
              <a:solidFill>
                <a:schemeClr val="tx1"/>
              </a:solidFill>
            </a:endParaRPr>
          </a:p>
          <a:p>
            <a:pPr>
              <a:buFont typeface="Wingdings" panose="05000000000000000000" pitchFamily="2" charset="2"/>
              <a:buChar char="ü"/>
            </a:pPr>
            <a:r>
              <a:rPr lang="en-US" sz="3200" dirty="0" smtClean="0">
                <a:solidFill>
                  <a:schemeClr val="tx1"/>
                </a:solidFill>
              </a:rPr>
              <a:t>PIF </a:t>
            </a:r>
            <a:r>
              <a:rPr lang="en-US" sz="3200" dirty="0">
                <a:solidFill>
                  <a:schemeClr val="tx1"/>
                </a:solidFill>
              </a:rPr>
              <a:t>10 is required for non-immersion students. </a:t>
            </a:r>
            <a:endParaRPr lang="en-US" sz="3200" dirty="0" smtClean="0">
              <a:solidFill>
                <a:schemeClr val="tx1"/>
              </a:solidFill>
            </a:endParaRPr>
          </a:p>
          <a:p>
            <a:pPr>
              <a:buFont typeface="Wingdings" panose="05000000000000000000" pitchFamily="2" charset="2"/>
              <a:buChar char="ü"/>
            </a:pPr>
            <a:r>
              <a:rPr lang="en-US" sz="3200" dirty="0" smtClean="0">
                <a:solidFill>
                  <a:schemeClr val="tx1"/>
                </a:solidFill>
              </a:rPr>
              <a:t>FILA </a:t>
            </a:r>
            <a:r>
              <a:rPr lang="en-US" sz="3200" dirty="0">
                <a:solidFill>
                  <a:schemeClr val="tx1"/>
                </a:solidFill>
              </a:rPr>
              <a:t>10 is required for immersion </a:t>
            </a:r>
            <a:r>
              <a:rPr lang="en-US" sz="3200" dirty="0" smtClean="0">
                <a:solidFill>
                  <a:schemeClr val="tx1"/>
                </a:solidFill>
              </a:rPr>
              <a:t>students</a:t>
            </a:r>
          </a:p>
          <a:p>
            <a:pPr marL="0" indent="0">
              <a:buNone/>
            </a:pPr>
            <a:endParaRPr lang="en-US" sz="3200" u="sng" dirty="0" smtClean="0"/>
          </a:p>
        </p:txBody>
      </p:sp>
    </p:spTree>
    <p:extLst>
      <p:ext uri="{BB962C8B-B14F-4D97-AF65-F5344CB8AC3E}">
        <p14:creationId xmlns:p14="http://schemas.microsoft.com/office/powerpoint/2010/main" val="252278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462" y="1601410"/>
            <a:ext cx="10045251" cy="4813685"/>
          </a:xfrm>
          <a:solidFill>
            <a:schemeClr val="bg1">
              <a:lumMod val="95000"/>
            </a:schemeClr>
          </a:solidFill>
        </p:spPr>
        <p:txBody>
          <a:bodyPr>
            <a:normAutofit/>
          </a:bodyPr>
          <a:lstStyle/>
          <a:p>
            <a:pPr marL="0" indent="0">
              <a:buNone/>
            </a:pPr>
            <a:r>
              <a:rPr lang="en-US" sz="2800" b="1" i="1" dirty="0" smtClean="0">
                <a:solidFill>
                  <a:schemeClr val="tx1"/>
                </a:solidFill>
              </a:rPr>
              <a:t>French Immersion Note:</a:t>
            </a:r>
          </a:p>
          <a:p>
            <a:r>
              <a:rPr lang="en-US" sz="3200" dirty="0">
                <a:solidFill>
                  <a:schemeClr val="tx1"/>
                </a:solidFill>
              </a:rPr>
              <a:t>Students that acquire 40 credit-hours in French Immersion courses will receive a French Concentration on their </a:t>
            </a:r>
            <a:r>
              <a:rPr lang="en-US" sz="3200" dirty="0" smtClean="0">
                <a:solidFill>
                  <a:schemeClr val="tx1"/>
                </a:solidFill>
              </a:rPr>
              <a:t>transcript.</a:t>
            </a:r>
          </a:p>
          <a:p>
            <a:endParaRPr lang="en-US" sz="2800" dirty="0">
              <a:solidFill>
                <a:schemeClr val="tx1"/>
              </a:solidFill>
            </a:endParaRPr>
          </a:p>
          <a:p>
            <a:r>
              <a:rPr lang="en-US" sz="3200" dirty="0">
                <a:solidFill>
                  <a:schemeClr val="tx1"/>
                </a:solidFill>
              </a:rPr>
              <a:t>Students wishing to take fewer FI courses may do so and will still be eligible to take the OPI as long as they have taken FILA 11 and FILA 12. The OPI assesses their French language proficiency. </a:t>
            </a:r>
          </a:p>
          <a:p>
            <a:endParaRPr lang="en-US" sz="4100" dirty="0"/>
          </a:p>
          <a:p>
            <a:pPr marL="0" indent="0">
              <a:buNone/>
            </a:pPr>
            <a:endParaRPr lang="fr-CA" sz="3200" dirty="0"/>
          </a:p>
        </p:txBody>
      </p:sp>
      <p:sp>
        <p:nvSpPr>
          <p:cNvPr id="5" name="Title 1"/>
          <p:cNvSpPr txBox="1">
            <a:spLocks/>
          </p:cNvSpPr>
          <p:nvPr/>
        </p:nvSpPr>
        <p:spPr>
          <a:xfrm>
            <a:off x="227462" y="162232"/>
            <a:ext cx="8386763" cy="942975"/>
          </a:xfrm>
          <a:prstGeom prst="rect">
            <a:avLst/>
          </a:prstGeom>
          <a:solidFill>
            <a:schemeClr val="bg1">
              <a:lumMod val="95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b="1" dirty="0" smtClean="0">
                <a:solidFill>
                  <a:schemeClr val="tx1"/>
                </a:solidFill>
              </a:rPr>
              <a:t>Languages &amp; Literacies</a:t>
            </a:r>
            <a:endParaRPr lang="fr-CA" sz="6000" b="1" dirty="0">
              <a:solidFill>
                <a:schemeClr val="tx1"/>
              </a:solidFill>
            </a:endParaRPr>
          </a:p>
        </p:txBody>
      </p:sp>
    </p:spTree>
    <p:extLst>
      <p:ext uri="{BB962C8B-B14F-4D97-AF65-F5344CB8AC3E}">
        <p14:creationId xmlns:p14="http://schemas.microsoft.com/office/powerpoint/2010/main" val="317519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9307" y="128587"/>
            <a:ext cx="8386763" cy="942975"/>
          </a:xfrm>
          <a:solidFill>
            <a:schemeClr val="bg1">
              <a:lumMod val="95000"/>
            </a:schemeClr>
          </a:solidFill>
        </p:spPr>
        <p:txBody>
          <a:bodyPr>
            <a:noAutofit/>
          </a:bodyPr>
          <a:lstStyle/>
          <a:p>
            <a:pPr algn="ctr"/>
            <a:r>
              <a:rPr lang="en-US" sz="6000" b="1" dirty="0">
                <a:solidFill>
                  <a:schemeClr val="tx1"/>
                </a:solidFill>
              </a:rPr>
              <a:t>Languages &amp; Literacies</a:t>
            </a:r>
            <a:endParaRPr lang="fr-CA" sz="6000" b="1" dirty="0">
              <a:solidFill>
                <a:schemeClr val="tx1"/>
              </a:solidFill>
            </a:endParaRPr>
          </a:p>
        </p:txBody>
      </p:sp>
      <p:pic>
        <p:nvPicPr>
          <p:cNvPr id="2" name="Picture 1"/>
          <p:cNvPicPr>
            <a:picLocks noChangeAspect="1"/>
          </p:cNvPicPr>
          <p:nvPr/>
        </p:nvPicPr>
        <p:blipFill>
          <a:blip r:embed="rId2"/>
          <a:stretch>
            <a:fillRect/>
          </a:stretch>
        </p:blipFill>
        <p:spPr>
          <a:xfrm>
            <a:off x="133350" y="1433512"/>
            <a:ext cx="5433478" cy="2609851"/>
          </a:xfrm>
          <a:prstGeom prst="rect">
            <a:avLst/>
          </a:prstGeom>
        </p:spPr>
      </p:pic>
      <p:pic>
        <p:nvPicPr>
          <p:cNvPr id="3" name="Picture 2"/>
          <p:cNvPicPr>
            <a:picLocks noChangeAspect="1"/>
          </p:cNvPicPr>
          <p:nvPr/>
        </p:nvPicPr>
        <p:blipFill>
          <a:blip r:embed="rId3"/>
          <a:stretch>
            <a:fillRect/>
          </a:stretch>
        </p:blipFill>
        <p:spPr>
          <a:xfrm>
            <a:off x="5972175" y="1433512"/>
            <a:ext cx="5044748" cy="4181476"/>
          </a:xfrm>
          <a:prstGeom prst="rect">
            <a:avLst/>
          </a:prstGeom>
        </p:spPr>
      </p:pic>
    </p:spTree>
    <p:extLst>
      <p:ext uri="{BB962C8B-B14F-4D97-AF65-F5344CB8AC3E}">
        <p14:creationId xmlns:p14="http://schemas.microsoft.com/office/powerpoint/2010/main" val="3072119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481870"/>
            <a:ext cx="7336113" cy="1730475"/>
          </a:xfrm>
          <a:solidFill>
            <a:schemeClr val="bg1">
              <a:lumMod val="95000"/>
            </a:schemeClr>
          </a:solidFill>
        </p:spPr>
        <p:txBody>
          <a:bodyPr>
            <a:normAutofit/>
          </a:bodyPr>
          <a:lstStyle/>
          <a:p>
            <a:pPr marL="0" indent="0">
              <a:buNone/>
            </a:pPr>
            <a:r>
              <a:rPr lang="en-US" sz="4000" dirty="0">
                <a:solidFill>
                  <a:srgbClr val="00B050"/>
                </a:solidFill>
              </a:rPr>
              <a:t>Graduation Requirements</a:t>
            </a:r>
            <a:r>
              <a:rPr lang="en-US" sz="4000" dirty="0" smtClean="0">
                <a:solidFill>
                  <a:srgbClr val="00B050"/>
                </a:solidFill>
              </a:rPr>
              <a:t>:</a:t>
            </a:r>
          </a:p>
          <a:p>
            <a:pPr marL="0" indent="0">
              <a:buNone/>
            </a:pPr>
            <a:endParaRPr lang="en-US" sz="700" dirty="0" smtClean="0">
              <a:solidFill>
                <a:srgbClr val="00B050"/>
              </a:solidFill>
            </a:endParaRPr>
          </a:p>
          <a:p>
            <a:pPr>
              <a:buFont typeface="Wingdings" panose="05000000000000000000" pitchFamily="2" charset="2"/>
              <a:buChar char="ü"/>
            </a:pPr>
            <a:r>
              <a:rPr lang="en-US" sz="3200" dirty="0" smtClean="0"/>
              <a:t> </a:t>
            </a:r>
            <a:r>
              <a:rPr lang="en-US" sz="3200" dirty="0" smtClean="0">
                <a:solidFill>
                  <a:schemeClr val="tx1"/>
                </a:solidFill>
              </a:rPr>
              <a:t>8 Humanities credit-hours</a:t>
            </a:r>
            <a:endParaRPr lang="en-US" sz="1050" dirty="0" smtClean="0">
              <a:solidFill>
                <a:schemeClr val="tx1"/>
              </a:solidFill>
            </a:endParaRPr>
          </a:p>
        </p:txBody>
      </p:sp>
      <p:sp>
        <p:nvSpPr>
          <p:cNvPr id="5" name="Content Placeholder 2"/>
          <p:cNvSpPr txBox="1">
            <a:spLocks/>
          </p:cNvSpPr>
          <p:nvPr/>
        </p:nvSpPr>
        <p:spPr>
          <a:xfrm>
            <a:off x="428625" y="3572298"/>
            <a:ext cx="8458200" cy="2548721"/>
          </a:xfrm>
          <a:prstGeom prst="rect">
            <a:avLst/>
          </a:prstGeom>
          <a:solidFill>
            <a:schemeClr val="bg1">
              <a:lumMod val="9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dirty="0">
                <a:solidFill>
                  <a:srgbClr val="0070C0"/>
                </a:solidFill>
              </a:rPr>
              <a:t>Required Course(s):</a:t>
            </a:r>
            <a:endParaRPr lang="en-US" sz="700" dirty="0" smtClean="0">
              <a:solidFill>
                <a:srgbClr val="0070C0"/>
              </a:solidFill>
            </a:endParaRPr>
          </a:p>
          <a:p>
            <a:pPr>
              <a:buFont typeface="Wingdings" panose="05000000000000000000" pitchFamily="2" charset="2"/>
              <a:buChar char="ü"/>
            </a:pPr>
            <a:r>
              <a:rPr lang="en-US" sz="3200" dirty="0">
                <a:solidFill>
                  <a:schemeClr val="tx1"/>
                </a:solidFill>
              </a:rPr>
              <a:t>Civics 10 </a:t>
            </a:r>
            <a:endParaRPr lang="en-US" sz="3200" dirty="0" smtClean="0">
              <a:solidFill>
                <a:schemeClr val="tx1"/>
              </a:solidFill>
            </a:endParaRPr>
          </a:p>
          <a:p>
            <a:pPr>
              <a:buFont typeface="Wingdings" panose="05000000000000000000" pitchFamily="2" charset="2"/>
              <a:buChar char="ü"/>
            </a:pPr>
            <a:r>
              <a:rPr lang="en-US" sz="3200" dirty="0" smtClean="0">
                <a:solidFill>
                  <a:schemeClr val="tx1"/>
                </a:solidFill>
              </a:rPr>
              <a:t>plus </a:t>
            </a:r>
            <a:r>
              <a:rPr lang="en-US" sz="3200" dirty="0">
                <a:solidFill>
                  <a:schemeClr val="tx1"/>
                </a:solidFill>
              </a:rPr>
              <a:t>4 credit-hours from one of the designated history courses.</a:t>
            </a:r>
            <a:endParaRPr lang="en-US" sz="3200" u="sng" dirty="0">
              <a:solidFill>
                <a:schemeClr val="tx1"/>
              </a:solidFill>
            </a:endParaRPr>
          </a:p>
          <a:p>
            <a:pPr marL="0" indent="0">
              <a:buNone/>
            </a:pPr>
            <a:endParaRPr lang="en-US" sz="3200" u="sng" dirty="0" smtClean="0"/>
          </a:p>
        </p:txBody>
      </p:sp>
      <p:sp>
        <p:nvSpPr>
          <p:cNvPr id="6" name="Title 1"/>
          <p:cNvSpPr>
            <a:spLocks noGrp="1"/>
          </p:cNvSpPr>
          <p:nvPr>
            <p:ph type="title"/>
          </p:nvPr>
        </p:nvSpPr>
        <p:spPr>
          <a:xfrm>
            <a:off x="428625" y="178942"/>
            <a:ext cx="5640048" cy="942975"/>
          </a:xfrm>
          <a:solidFill>
            <a:schemeClr val="bg1">
              <a:lumMod val="95000"/>
            </a:schemeClr>
          </a:solidFill>
        </p:spPr>
        <p:txBody>
          <a:bodyPr>
            <a:noAutofit/>
          </a:bodyPr>
          <a:lstStyle/>
          <a:p>
            <a:pPr algn="ctr"/>
            <a:r>
              <a:rPr lang="en-US" sz="6000" b="1" dirty="0" smtClean="0">
                <a:solidFill>
                  <a:schemeClr val="tx1"/>
                </a:solidFill>
              </a:rPr>
              <a:t>Humanities</a:t>
            </a:r>
            <a:endParaRPr lang="fr-CA" sz="6000" b="1" dirty="0">
              <a:solidFill>
                <a:schemeClr val="tx1"/>
              </a:solidFill>
            </a:endParaRPr>
          </a:p>
        </p:txBody>
      </p:sp>
    </p:spTree>
    <p:extLst>
      <p:ext uri="{BB962C8B-B14F-4D97-AF65-F5344CB8AC3E}">
        <p14:creationId xmlns:p14="http://schemas.microsoft.com/office/powerpoint/2010/main" val="111640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55372" y="187464"/>
            <a:ext cx="5640048" cy="942975"/>
          </a:xfrm>
          <a:solidFill>
            <a:schemeClr val="bg1">
              <a:lumMod val="95000"/>
            </a:schemeClr>
          </a:solidFill>
        </p:spPr>
        <p:txBody>
          <a:bodyPr>
            <a:noAutofit/>
          </a:bodyPr>
          <a:lstStyle/>
          <a:p>
            <a:pPr algn="ctr"/>
            <a:r>
              <a:rPr lang="en-US" sz="6000" b="1" dirty="0" smtClean="0">
                <a:solidFill>
                  <a:schemeClr val="tx1"/>
                </a:solidFill>
              </a:rPr>
              <a:t>Humanities</a:t>
            </a:r>
            <a:endParaRPr lang="fr-CA" sz="6000" b="1" dirty="0">
              <a:solidFill>
                <a:schemeClr val="tx1"/>
              </a:solidFill>
            </a:endParaRPr>
          </a:p>
        </p:txBody>
      </p:sp>
      <p:pic>
        <p:nvPicPr>
          <p:cNvPr id="4" name="Picture 3"/>
          <p:cNvPicPr>
            <a:picLocks noChangeAspect="1"/>
          </p:cNvPicPr>
          <p:nvPr/>
        </p:nvPicPr>
        <p:blipFill>
          <a:blip r:embed="rId2"/>
          <a:stretch>
            <a:fillRect/>
          </a:stretch>
        </p:blipFill>
        <p:spPr>
          <a:xfrm>
            <a:off x="1687627" y="1381124"/>
            <a:ext cx="6175537" cy="4862514"/>
          </a:xfrm>
          <a:prstGeom prst="rect">
            <a:avLst/>
          </a:prstGeom>
        </p:spPr>
      </p:pic>
    </p:spTree>
    <p:extLst>
      <p:ext uri="{BB962C8B-B14F-4D97-AF65-F5344CB8AC3E}">
        <p14:creationId xmlns:p14="http://schemas.microsoft.com/office/powerpoint/2010/main" val="1075199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2" y="1329714"/>
            <a:ext cx="6843713" cy="1784962"/>
          </a:xfrm>
          <a:solidFill>
            <a:schemeClr val="bg1">
              <a:lumMod val="95000"/>
            </a:schemeClr>
          </a:solidFill>
        </p:spPr>
        <p:txBody>
          <a:bodyPr/>
          <a:lstStyle/>
          <a:p>
            <a:pPr marL="0" indent="0">
              <a:buNone/>
            </a:pPr>
            <a:r>
              <a:rPr lang="en-US" sz="4000" dirty="0">
                <a:solidFill>
                  <a:srgbClr val="00B050"/>
                </a:solidFill>
              </a:rPr>
              <a:t>Graduation Requirements</a:t>
            </a:r>
            <a:r>
              <a:rPr lang="en-US" sz="4000" dirty="0" smtClean="0">
                <a:solidFill>
                  <a:srgbClr val="00B050"/>
                </a:solidFill>
              </a:rPr>
              <a:t>:</a:t>
            </a:r>
          </a:p>
          <a:p>
            <a:pPr marL="0" indent="0">
              <a:buNone/>
            </a:pPr>
            <a:endParaRPr lang="en-US" sz="700" dirty="0" smtClean="0">
              <a:solidFill>
                <a:srgbClr val="00B050"/>
              </a:solidFill>
            </a:endParaRPr>
          </a:p>
          <a:p>
            <a:pPr>
              <a:buFont typeface="Wingdings" panose="05000000000000000000" pitchFamily="2" charset="2"/>
              <a:buChar char="ü"/>
            </a:pPr>
            <a:r>
              <a:rPr lang="en-US" sz="3200" dirty="0" smtClean="0"/>
              <a:t> </a:t>
            </a:r>
            <a:r>
              <a:rPr lang="en-US" sz="3200" dirty="0" smtClean="0">
                <a:solidFill>
                  <a:schemeClr val="tx1"/>
                </a:solidFill>
              </a:rPr>
              <a:t>12 Mathematics credit-hours</a:t>
            </a:r>
            <a:endParaRPr lang="en-US" sz="300" dirty="0" smtClean="0">
              <a:solidFill>
                <a:schemeClr val="tx1"/>
              </a:solidFill>
            </a:endParaRPr>
          </a:p>
          <a:p>
            <a:pPr marL="0" indent="0">
              <a:buNone/>
            </a:pPr>
            <a:endParaRPr lang="fr-CA" sz="3200" dirty="0"/>
          </a:p>
        </p:txBody>
      </p:sp>
      <p:sp>
        <p:nvSpPr>
          <p:cNvPr id="5" name="Content Placeholder 2"/>
          <p:cNvSpPr txBox="1">
            <a:spLocks/>
          </p:cNvSpPr>
          <p:nvPr/>
        </p:nvSpPr>
        <p:spPr>
          <a:xfrm>
            <a:off x="271462" y="3316808"/>
            <a:ext cx="9672638" cy="3412605"/>
          </a:xfrm>
          <a:prstGeom prst="rect">
            <a:avLst/>
          </a:prstGeom>
          <a:solidFill>
            <a:schemeClr val="bg1">
              <a:lumMod val="9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dirty="0">
                <a:solidFill>
                  <a:srgbClr val="0070C0"/>
                </a:solidFill>
              </a:rPr>
              <a:t>Required Course(s</a:t>
            </a:r>
            <a:r>
              <a:rPr lang="en-US" sz="4000" dirty="0" smtClean="0">
                <a:solidFill>
                  <a:srgbClr val="0070C0"/>
                </a:solidFill>
              </a:rPr>
              <a:t>):</a:t>
            </a:r>
          </a:p>
          <a:p>
            <a:pPr marL="0" indent="0">
              <a:buNone/>
            </a:pPr>
            <a:endParaRPr lang="en-US" sz="800" dirty="0" smtClean="0">
              <a:solidFill>
                <a:srgbClr val="0070C0"/>
              </a:solidFill>
            </a:endParaRPr>
          </a:p>
          <a:p>
            <a:pPr>
              <a:buFont typeface="Wingdings" panose="05000000000000000000" pitchFamily="2" charset="2"/>
              <a:buChar char="ü"/>
            </a:pPr>
            <a:r>
              <a:rPr lang="en-US" sz="2400" dirty="0">
                <a:solidFill>
                  <a:schemeClr val="tx1"/>
                </a:solidFill>
              </a:rPr>
              <a:t>GMF 10 plus 8 credit-hours from elective courses. </a:t>
            </a:r>
            <a:endParaRPr lang="en-US" sz="2400" dirty="0" smtClean="0">
              <a:solidFill>
                <a:schemeClr val="tx1"/>
              </a:solidFill>
            </a:endParaRPr>
          </a:p>
          <a:p>
            <a:pPr marL="0" indent="0">
              <a:buNone/>
            </a:pPr>
            <a:r>
              <a:rPr lang="en-US" sz="2400" dirty="0">
                <a:solidFill>
                  <a:schemeClr val="tx1"/>
                </a:solidFill>
              </a:rPr>
              <a:t> </a:t>
            </a:r>
            <a:r>
              <a:rPr lang="en-US" sz="2400" dirty="0" smtClean="0">
                <a:solidFill>
                  <a:schemeClr val="tx1"/>
                </a:solidFill>
              </a:rPr>
              <a:t>   </a:t>
            </a:r>
            <a:r>
              <a:rPr lang="en-US" sz="2400" b="1" i="1" dirty="0" smtClean="0">
                <a:solidFill>
                  <a:schemeClr val="tx1"/>
                </a:solidFill>
              </a:rPr>
              <a:t>Note</a:t>
            </a:r>
            <a:r>
              <a:rPr lang="en-US" sz="2400" b="1" i="1" dirty="0">
                <a:solidFill>
                  <a:schemeClr val="tx1"/>
                </a:solidFill>
              </a:rPr>
              <a:t>: </a:t>
            </a:r>
            <a:endParaRPr lang="en-US" sz="2400" b="1" i="1" dirty="0" smtClean="0">
              <a:solidFill>
                <a:schemeClr val="tx1"/>
              </a:solidFill>
            </a:endParaRPr>
          </a:p>
          <a:p>
            <a:pPr>
              <a:buFont typeface="Arial" panose="020B0604020202020204" pitchFamily="34" charset="0"/>
              <a:buChar char="•"/>
            </a:pPr>
            <a:r>
              <a:rPr lang="en-US" sz="2400" dirty="0" smtClean="0">
                <a:solidFill>
                  <a:schemeClr val="tx1"/>
                </a:solidFill>
              </a:rPr>
              <a:t>NRF </a:t>
            </a:r>
            <a:r>
              <a:rPr lang="en-US" sz="2400" dirty="0">
                <a:solidFill>
                  <a:schemeClr val="tx1"/>
                </a:solidFill>
              </a:rPr>
              <a:t>10 is a prerequisite for Chemistry or </a:t>
            </a:r>
            <a:r>
              <a:rPr lang="en-US" sz="2400" dirty="0" smtClean="0">
                <a:solidFill>
                  <a:schemeClr val="tx1"/>
                </a:solidFill>
              </a:rPr>
              <a:t>Physics.</a:t>
            </a:r>
          </a:p>
          <a:p>
            <a:pPr>
              <a:buFont typeface="Arial" panose="020B0604020202020204" pitchFamily="34" charset="0"/>
              <a:buChar char="•"/>
            </a:pPr>
            <a:r>
              <a:rPr lang="en-US" sz="2400" dirty="0">
                <a:solidFill>
                  <a:schemeClr val="tx1"/>
                </a:solidFill>
              </a:rPr>
              <a:t>Foundations of Mathematics 110 is a pre-requisite for Foundations of Mathematics 120 and for all Calculus pathway courses.</a:t>
            </a:r>
          </a:p>
          <a:p>
            <a:pPr>
              <a:buFont typeface="Arial" panose="020B0604020202020204" pitchFamily="34" charset="0"/>
              <a:buChar char="•"/>
            </a:pPr>
            <a:endParaRPr lang="en-US" sz="3500" dirty="0" smtClean="0"/>
          </a:p>
        </p:txBody>
      </p:sp>
      <p:sp>
        <p:nvSpPr>
          <p:cNvPr id="6" name="Title 1"/>
          <p:cNvSpPr>
            <a:spLocks noGrp="1"/>
          </p:cNvSpPr>
          <p:nvPr>
            <p:ph type="title"/>
          </p:nvPr>
        </p:nvSpPr>
        <p:spPr>
          <a:xfrm>
            <a:off x="271462" y="169189"/>
            <a:ext cx="5640048" cy="942975"/>
          </a:xfrm>
          <a:solidFill>
            <a:schemeClr val="bg1">
              <a:lumMod val="95000"/>
            </a:schemeClr>
          </a:solidFill>
        </p:spPr>
        <p:txBody>
          <a:bodyPr>
            <a:noAutofit/>
          </a:bodyPr>
          <a:lstStyle/>
          <a:p>
            <a:pPr algn="ctr"/>
            <a:r>
              <a:rPr lang="en-US" sz="6000" b="1" dirty="0" smtClean="0">
                <a:solidFill>
                  <a:schemeClr val="tx1"/>
                </a:solidFill>
              </a:rPr>
              <a:t>Mathematics</a:t>
            </a:r>
            <a:endParaRPr lang="fr-CA" sz="6000" b="1" dirty="0">
              <a:solidFill>
                <a:schemeClr val="tx1"/>
              </a:solidFill>
            </a:endParaRPr>
          </a:p>
        </p:txBody>
      </p:sp>
    </p:spTree>
    <p:extLst>
      <p:ext uri="{BB962C8B-B14F-4D97-AF65-F5344CB8AC3E}">
        <p14:creationId xmlns:p14="http://schemas.microsoft.com/office/powerpoint/2010/main" val="158251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714B58185EDAB642B82658A4A6FC0223" ma:contentTypeVersion="1" ma:contentTypeDescription="Page is a system content type template created by the Publishing Resources feature. The column templates from Page will be added to all Pages libraries created by the Publishing feature." ma:contentTypeScope="" ma:versionID="fec8aa8b32da3aa0c1051e58ba3023dd">
  <xsd:schema xmlns:xsd="http://www.w3.org/2001/XMLSchema" xmlns:xs="http://www.w3.org/2001/XMLSchema" xmlns:p="http://schemas.microsoft.com/office/2006/metadata/properties" xmlns:ns1="http://schemas.microsoft.com/sharepoint/v3" targetNamespace="http://schemas.microsoft.com/office/2006/metadata/properties" ma:root="true" ma:fieldsID="c2e9d1a723d20bfa802f7a02b528afd0"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element name="PublishingContact" ma:index="11" nillable="true" ma:displayName="Contact"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internalName="PublishingContactEmail">
      <xsd:simpleType>
        <xsd:restriction base="dms:Text">
          <xsd:maxLength value="255"/>
        </xsd:restriction>
      </xsd:simpleType>
    </xsd:element>
    <xsd:element name="PublishingContactName" ma:index="13" nillable="true" ma:displayName="Contact Name" ma:internalName="PublishingContactName">
      <xsd:simpleType>
        <xsd:restriction base="dms:Text">
          <xsd:maxLength value="255"/>
        </xsd:restriction>
      </xsd:simpleType>
    </xsd:element>
    <xsd:element name="PublishingContactPicture" ma:index="14" nillable="true" ma:displayName="Contact Pictur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internalName="PublishingRollupImage">
      <xsd:simpleType>
        <xsd:restriction base="dms:Unknown"/>
      </xsd:simpleType>
    </xsd:element>
    <xsd:element name="Audience" ma:index="19" nillable="true" ma:displayName="Target Audiences" ma:description="" ma:internalName="Audienc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PublishingVariationGroupID xmlns="http://schemas.microsoft.com/sharepoint/v3" xsi:nil="true"/>
    <Audience xmlns="http://schemas.microsoft.com/sharepoint/v3" xsi:nil="true"/>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Props1.xml><?xml version="1.0" encoding="utf-8"?>
<ds:datastoreItem xmlns:ds="http://schemas.openxmlformats.org/officeDocument/2006/customXml" ds:itemID="{F5B2E642-63C5-427A-9C14-7897243C961A}"/>
</file>

<file path=customXml/itemProps2.xml><?xml version="1.0" encoding="utf-8"?>
<ds:datastoreItem xmlns:ds="http://schemas.openxmlformats.org/officeDocument/2006/customXml" ds:itemID="{730EA786-AFB9-4D5C-AFC6-D3D6AA54515B}"/>
</file>

<file path=customXml/itemProps3.xml><?xml version="1.0" encoding="utf-8"?>
<ds:datastoreItem xmlns:ds="http://schemas.openxmlformats.org/officeDocument/2006/customXml" ds:itemID="{215BF4BF-D3F6-4B7B-877E-0C3C74A5D329}"/>
</file>

<file path=docProps/app.xml><?xml version="1.0" encoding="utf-8"?>
<Properties xmlns="http://schemas.openxmlformats.org/officeDocument/2006/extended-properties" xmlns:vt="http://schemas.openxmlformats.org/officeDocument/2006/docPropsVTypes">
  <Template>Facet</Template>
  <TotalTime>904</TotalTime>
  <Words>542</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Times New Roman</vt:lpstr>
      <vt:lpstr>Trebuchet MS</vt:lpstr>
      <vt:lpstr>Wingdings</vt:lpstr>
      <vt:lpstr>Wingdings 3</vt:lpstr>
      <vt:lpstr>Facet</vt:lpstr>
      <vt:lpstr>SSHS S T  S T E P H E N  H I G H  S C H O O L    </vt:lpstr>
      <vt:lpstr>PowerPoint Presentation</vt:lpstr>
      <vt:lpstr>What courses will you need to graduate?</vt:lpstr>
      <vt:lpstr>Languages &amp; Literacies</vt:lpstr>
      <vt:lpstr>PowerPoint Presentation</vt:lpstr>
      <vt:lpstr>Languages &amp; Literacies</vt:lpstr>
      <vt:lpstr>Humanities</vt:lpstr>
      <vt:lpstr>Humanities</vt:lpstr>
      <vt:lpstr>Mathematics</vt:lpstr>
      <vt:lpstr>Mathematics</vt:lpstr>
      <vt:lpstr>Science</vt:lpstr>
      <vt:lpstr>Science</vt:lpstr>
      <vt:lpstr>Personalized  Well-Being</vt:lpstr>
      <vt:lpstr>Personalized Well-Being</vt:lpstr>
      <vt:lpstr>Creative Arts</vt:lpstr>
      <vt:lpstr>Wellness &amp; Physical Education</vt:lpstr>
      <vt:lpstr>Career-Connected </vt:lpstr>
      <vt:lpstr>Personal Interest Courses</vt:lpstr>
      <vt:lpstr>Online Courses</vt:lpstr>
      <vt:lpstr>PowerPoint Presentation</vt:lpstr>
      <vt:lpstr> Now count to see that you have: 10 courses with X and  2 courses listed as A (alternates).  </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SSHS</dc:title>
  <dc:creator>Hart, Natalie (ASD-S)</dc:creator>
  <cp:lastModifiedBy>White, Krista (ASD-S)</cp:lastModifiedBy>
  <cp:revision>68</cp:revision>
  <dcterms:created xsi:type="dcterms:W3CDTF">2023-03-13T20:54:28Z</dcterms:created>
  <dcterms:modified xsi:type="dcterms:W3CDTF">2023-05-16T11:45:55Z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0x010100C568DB52D9D0A14D9B2FDCC96666E9F2007948130EC3DB064584E219954237AF3900714B58185EDAB642B82658A4A6FC0223</vt:lpwstr>
  </property>
</Properties>
</file>