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4"/>
  </p:sldMasterIdLst>
  <p:sldIdLst>
    <p:sldId id="257" r:id="rId5"/>
    <p:sldId id="258" r:id="rId6"/>
    <p:sldId id="259" r:id="rId7"/>
    <p:sldId id="261"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806A2-7756-4CCC-A90B-CC9636924752}" v="68" dt="2020-02-11T22:09:36.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190" y="-4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2/11/2020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2/11/2020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Explode the Moment</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Painting with words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prstGeom prst="rect">
            <a:avLst/>
          </a:prstGeom>
        </p:spPr>
        <p:txBody>
          <a:bodyPr anchor="b">
            <a:normAutofit fontScale="90000"/>
          </a:bodyPr>
          <a:lstStyle/>
          <a:p>
            <a:pPr lvl="0"/>
            <a:r>
              <a:rPr lang="en-US" sz="4400" i="1" dirty="0"/>
              <a:t>Find the heart of your story ….</a:t>
            </a:r>
            <a:br>
              <a:rPr lang="en-US" sz="4400" i="1" dirty="0"/>
            </a:br>
            <a:r>
              <a:rPr lang="en-US" sz="4400" i="1" dirty="0"/>
              <a:t>the BIG moment</a:t>
            </a:r>
            <a:br>
              <a:rPr lang="en-US" sz="5600" i="1" dirty="0"/>
            </a:br>
            <a:endParaRPr lang="en-US" sz="2700" i="1" dirty="0"/>
          </a:p>
        </p:txBody>
      </p:sp>
      <p:sp>
        <p:nvSpPr>
          <p:cNvPr id="4" name="Content Placeholder 3">
            <a:extLst>
              <a:ext uri="{FF2B5EF4-FFF2-40B4-BE49-F238E27FC236}">
                <a16:creationId xmlns:a16="http://schemas.microsoft.com/office/drawing/2014/main" id="{24BD3670-3046-4109-907E-501FF0B3C0CA}"/>
              </a:ext>
            </a:extLst>
          </p:cNvPr>
          <p:cNvSpPr>
            <a:spLocks noGrp="1"/>
          </p:cNvSpPr>
          <p:nvPr>
            <p:ph idx="1"/>
          </p:nvPr>
        </p:nvSpPr>
        <p:spPr/>
        <p:txBody>
          <a:bodyPr>
            <a:normAutofit/>
          </a:bodyPr>
          <a:lstStyle/>
          <a:p>
            <a:pPr>
              <a:buFont typeface="Wingdings" panose="05000000000000000000" pitchFamily="2" charset="2"/>
              <a:buChar char="q"/>
            </a:pPr>
            <a:r>
              <a:rPr lang="en-US" sz="2800" i="1" dirty="0"/>
              <a:t>Stretch it out with lots of juicy details</a:t>
            </a:r>
          </a:p>
          <a:p>
            <a:pPr>
              <a:buFont typeface="Wingdings" panose="05000000000000000000" pitchFamily="2" charset="2"/>
              <a:buChar char="q"/>
            </a:pPr>
            <a:r>
              <a:rPr lang="en-US" sz="2800" i="1" dirty="0"/>
              <a:t>What were you thinking?</a:t>
            </a:r>
          </a:p>
          <a:p>
            <a:pPr>
              <a:buFont typeface="Wingdings" panose="05000000000000000000" pitchFamily="2" charset="2"/>
              <a:buChar char="q"/>
            </a:pPr>
            <a:r>
              <a:rPr lang="en-US" sz="2800" i="1" dirty="0"/>
              <a:t>Use your senses</a:t>
            </a:r>
          </a:p>
          <a:p>
            <a:pPr>
              <a:buFont typeface="Wingdings" panose="05000000000000000000" pitchFamily="2" charset="2"/>
              <a:buChar char="q"/>
            </a:pPr>
            <a:r>
              <a:rPr lang="en-US" sz="2800" i="1" dirty="0"/>
              <a:t>What did you do? (active verbs)</a:t>
            </a:r>
          </a:p>
          <a:p>
            <a:pPr>
              <a:buFont typeface="Wingdings" panose="05000000000000000000" pitchFamily="2" charset="2"/>
              <a:buChar char="q"/>
            </a:pPr>
            <a:r>
              <a:rPr lang="en-US" sz="2800" i="1" dirty="0"/>
              <a:t>How did you or someone else react?</a:t>
            </a:r>
            <a:br>
              <a:rPr lang="en-US" sz="2800" i="1" dirty="0"/>
            </a:br>
            <a:endParaRPr lang="en-US" sz="2800" dirty="0"/>
          </a:p>
        </p:txBody>
      </p:sp>
      <p:pic>
        <p:nvPicPr>
          <p:cNvPr id="3076" name="Picture 4" descr="Image result for clipart thought cloud">
            <a:extLst>
              <a:ext uri="{FF2B5EF4-FFF2-40B4-BE49-F238E27FC236}">
                <a16:creationId xmlns:a16="http://schemas.microsoft.com/office/drawing/2014/main" id="{FCFF8BC7-7AFB-4FE0-AF01-95770482A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9192">
            <a:off x="7939137" y="2228856"/>
            <a:ext cx="1851660" cy="163828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clipart senses">
            <a:extLst>
              <a:ext uri="{FF2B5EF4-FFF2-40B4-BE49-F238E27FC236}">
                <a16:creationId xmlns:a16="http://schemas.microsoft.com/office/drawing/2014/main" id="{1A6028F7-020C-4DF7-81C3-C2E2A9931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650" y="2704148"/>
            <a:ext cx="2050410" cy="144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99F004-9CEB-4DBD-BF76-FBBE022EB1E4}"/>
              </a:ext>
            </a:extLst>
          </p:cNvPr>
          <p:cNvSpPr>
            <a:spLocks noGrp="1"/>
          </p:cNvSpPr>
          <p:nvPr>
            <p:ph type="title"/>
          </p:nvPr>
        </p:nvSpPr>
        <p:spPr/>
        <p:txBody>
          <a:bodyPr/>
          <a:lstStyle/>
          <a:p>
            <a:pPr algn="ctr"/>
            <a:r>
              <a:rPr lang="en-US" dirty="0"/>
              <a:t>Sentence</a:t>
            </a:r>
            <a:br>
              <a:rPr lang="en-US" dirty="0"/>
            </a:br>
            <a:r>
              <a:rPr lang="en-US" dirty="0"/>
              <a:t>Stretch</a:t>
            </a:r>
          </a:p>
        </p:txBody>
      </p:sp>
      <p:pic>
        <p:nvPicPr>
          <p:cNvPr id="5" name="Content Placeholder 4" descr="A close up of text on a white background&#10;&#10;Description automatically generated">
            <a:extLst>
              <a:ext uri="{FF2B5EF4-FFF2-40B4-BE49-F238E27FC236}">
                <a16:creationId xmlns:a16="http://schemas.microsoft.com/office/drawing/2014/main" id="{F2A0B74E-EADF-4A7F-8F4C-4481EE755B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9327" y="935831"/>
            <a:ext cx="6984368" cy="5213509"/>
          </a:xfrm>
        </p:spPr>
      </p:pic>
    </p:spTree>
    <p:extLst>
      <p:ext uri="{BB962C8B-B14F-4D97-AF65-F5344CB8AC3E}">
        <p14:creationId xmlns:p14="http://schemas.microsoft.com/office/powerpoint/2010/main" val="60236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070148-A01F-43BB-B3A1-D3F1C88A7F31}"/>
              </a:ext>
            </a:extLst>
          </p:cNvPr>
          <p:cNvSpPr>
            <a:spLocks noGrp="1"/>
          </p:cNvSpPr>
          <p:nvPr>
            <p:ph type="title"/>
          </p:nvPr>
        </p:nvSpPr>
        <p:spPr/>
        <p:txBody>
          <a:bodyPr/>
          <a:lstStyle/>
          <a:p>
            <a:r>
              <a:rPr lang="en-US" dirty="0"/>
              <a:t>Sentence Explosion</a:t>
            </a:r>
          </a:p>
        </p:txBody>
      </p:sp>
      <p:sp>
        <p:nvSpPr>
          <p:cNvPr id="3" name="Content Placeholder 2">
            <a:extLst>
              <a:ext uri="{FF2B5EF4-FFF2-40B4-BE49-F238E27FC236}">
                <a16:creationId xmlns:a16="http://schemas.microsoft.com/office/drawing/2014/main" id="{2527154E-BCAD-45D0-AFC3-E2BE4074DD37}"/>
              </a:ext>
            </a:extLst>
          </p:cNvPr>
          <p:cNvSpPr>
            <a:spLocks noGrp="1"/>
          </p:cNvSpPr>
          <p:nvPr>
            <p:ph idx="1"/>
          </p:nvPr>
        </p:nvSpPr>
        <p:spPr/>
        <p:txBody>
          <a:bodyPr/>
          <a:lstStyle/>
          <a:p>
            <a:pPr>
              <a:buFont typeface="Wingdings" panose="05000000000000000000" pitchFamily="2" charset="2"/>
              <a:buChar char="q"/>
            </a:pPr>
            <a:r>
              <a:rPr lang="en-US" altLang="en-US" sz="2400" dirty="0"/>
              <a:t>  Select a sentence</a:t>
            </a:r>
          </a:p>
          <a:p>
            <a:pPr>
              <a:buFont typeface="Wingdings" panose="05000000000000000000" pitchFamily="2" charset="2"/>
              <a:buChar char="q"/>
            </a:pPr>
            <a:r>
              <a:rPr lang="en-US" altLang="en-US" sz="2400" dirty="0"/>
              <a:t>  Provide your reader with a frame-by-frame picture of the action (details)</a:t>
            </a:r>
          </a:p>
          <a:p>
            <a:pPr>
              <a:buFont typeface="Wingdings" panose="05000000000000000000" pitchFamily="2" charset="2"/>
              <a:buChar char="q"/>
            </a:pPr>
            <a:r>
              <a:rPr lang="en-US" altLang="en-US" sz="2400" dirty="0"/>
              <a:t>  Provide your reader with insights into the character’s thoughts</a:t>
            </a:r>
          </a:p>
          <a:p>
            <a:endParaRPr lang="en-US" dirty="0"/>
          </a:p>
        </p:txBody>
      </p:sp>
      <p:pic>
        <p:nvPicPr>
          <p:cNvPr id="2050" name="Picture 2" descr="Image result for clipart explosion">
            <a:extLst>
              <a:ext uri="{FF2B5EF4-FFF2-40B4-BE49-F238E27FC236}">
                <a16:creationId xmlns:a16="http://schemas.microsoft.com/office/drawing/2014/main" id="{0DBC1AAF-BD93-4040-B401-BF23E864033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752" b="96512" l="2625" r="92375">
                        <a14:foregroundMark x1="6500" y1="44186" x2="6500" y2="44186"/>
                        <a14:foregroundMark x1="2625" y1="43798" x2="2625" y2="43798"/>
                        <a14:foregroundMark x1="19500" y1="31008" x2="19500" y2="31008"/>
                        <a14:foregroundMark x1="14750" y1="75775" x2="14750" y2="75775"/>
                        <a14:foregroundMark x1="56375" y1="93605" x2="56375" y2="93605"/>
                        <a14:foregroundMark x1="64000" y1="91085" x2="64000" y2="91085"/>
                        <a14:foregroundMark x1="89375" y1="77713" x2="89375" y2="77713"/>
                        <a14:foregroundMark x1="71000" y1="15698" x2="71000" y2="15698"/>
                        <a14:foregroundMark x1="63625" y1="7752" x2="63625" y2="7752"/>
                        <a14:foregroundMark x1="64625" y1="17636" x2="64625" y2="17636"/>
                        <a14:foregroundMark x1="63375" y1="22868" x2="63375" y2="22868"/>
                        <a14:foregroundMark x1="63750" y1="21318" x2="63750" y2="21318"/>
                        <a14:foregroundMark x1="68000" y1="30814" x2="68000" y2="30814"/>
                        <a14:foregroundMark x1="69500" y1="29457" x2="69500" y2="29457"/>
                        <a14:foregroundMark x1="70500" y1="27713" x2="70500" y2="27713"/>
                        <a14:foregroundMark x1="71125" y1="26744" x2="71125" y2="26744"/>
                        <a14:foregroundMark x1="78625" y1="34109" x2="78625" y2="34109"/>
                        <a14:foregroundMark x1="80125" y1="33140" x2="80125" y2="33140"/>
                        <a14:foregroundMark x1="82875" y1="31589" x2="82875" y2="31589"/>
                        <a14:foregroundMark x1="80125" y1="33333" x2="84250" y2="30814"/>
                        <a14:foregroundMark x1="90514" y1="40929" x2="92375" y2="41085"/>
                        <a14:foregroundMark x1="33250" y1="95155" x2="33250" y2="95155"/>
                        <a14:foregroundMark x1="56875" y1="96512" x2="56875" y2="96512"/>
                        <a14:backgroundMark x1="84875" y1="39341" x2="84875" y2="39341"/>
                        <a14:backgroundMark x1="89625" y1="38953" x2="77875" y2="41473"/>
                        <a14:backgroundMark x1="83750" y1="72287" x2="83750" y2="72287"/>
                        <a14:backgroundMark x1="29875" y1="80233" x2="29875" y2="80233"/>
                      </a14:backgroundRemoval>
                    </a14:imgEffect>
                  </a14:imgLayer>
                </a14:imgProps>
              </a:ext>
              <a:ext uri="{28A0092B-C50C-407E-A947-70E740481C1C}">
                <a14:useLocalDpi xmlns:a14="http://schemas.microsoft.com/office/drawing/2010/main" val="0"/>
              </a:ext>
            </a:extLst>
          </a:blip>
          <a:srcRect/>
          <a:stretch>
            <a:fillRect/>
          </a:stretch>
        </p:blipFill>
        <p:spPr bwMode="auto">
          <a:xfrm rot="786287">
            <a:off x="9483090" y="1251659"/>
            <a:ext cx="2503170" cy="161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82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17001C-2CCA-4168-A0C6-E7FEC8F12B46}"/>
              </a:ext>
            </a:extLst>
          </p:cNvPr>
          <p:cNvSpPr>
            <a:spLocks noGrp="1"/>
          </p:cNvSpPr>
          <p:nvPr>
            <p:ph type="title"/>
          </p:nvPr>
        </p:nvSpPr>
        <p:spPr/>
        <p:txBody>
          <a:bodyPr/>
          <a:lstStyle/>
          <a:p>
            <a:r>
              <a:rPr lang="en-US" dirty="0"/>
              <a:t>Explosion </a:t>
            </a:r>
          </a:p>
        </p:txBody>
      </p:sp>
      <p:sp>
        <p:nvSpPr>
          <p:cNvPr id="6" name="Content Placeholder 5">
            <a:extLst>
              <a:ext uri="{FF2B5EF4-FFF2-40B4-BE49-F238E27FC236}">
                <a16:creationId xmlns:a16="http://schemas.microsoft.com/office/drawing/2014/main" id="{A52577D1-251D-44F7-85DF-3C689EB8743F}"/>
              </a:ext>
            </a:extLst>
          </p:cNvPr>
          <p:cNvSpPr>
            <a:spLocks noGrp="1"/>
          </p:cNvSpPr>
          <p:nvPr>
            <p:ph idx="1"/>
          </p:nvPr>
        </p:nvSpPr>
        <p:spPr/>
        <p:txBody>
          <a:bodyPr>
            <a:normAutofit fontScale="92500" lnSpcReduction="10000"/>
          </a:bodyPr>
          <a:lstStyle/>
          <a:p>
            <a:r>
              <a:rPr lang="en-US" u="sng" dirty="0"/>
              <a:t>Original:</a:t>
            </a:r>
            <a:r>
              <a:rPr lang="en-US" dirty="0"/>
              <a:t>  </a:t>
            </a:r>
            <a:r>
              <a:rPr lang="en-US" i="1" dirty="0"/>
              <a:t>I felt so evil as I poured a quart of milk over my sister’s head.  She was so mad</a:t>
            </a:r>
            <a:r>
              <a:rPr lang="en-US" dirty="0"/>
              <a:t>!</a:t>
            </a:r>
          </a:p>
          <a:p>
            <a:r>
              <a:rPr lang="en-US" u="sng" dirty="0"/>
              <a:t>Explode the Moment: </a:t>
            </a:r>
            <a:endParaRPr lang="en-US" dirty="0"/>
          </a:p>
          <a:p>
            <a:r>
              <a:rPr lang="en-US" dirty="0"/>
              <a:t>              I watched myself begin this horrible deed. My hand suddenly seemed to have a will of its own. It picked up the milk carton. The spout was already opened. My arm extended over Abby's head tipping the carton. </a:t>
            </a:r>
            <a:br>
              <a:rPr lang="en-US" dirty="0"/>
            </a:br>
            <a:r>
              <a:rPr lang="en-US" dirty="0"/>
              <a:t>	The liquid poured in a slow, steady, thick, unending stream through her long blonde hair, soaking the back of her clothes and running onto the floor. As the milk reached the floor, I shifted the spout slightly to begin a long, milky journey down the front of her. It poured over the forehead, in the eyes, running in rivers down each side of her nose, converging on her chin and splashing into her plate. Her food was still awash and the milk poured over the edge and into her lap. And still I poured on. </a:t>
            </a:r>
            <a:br>
              <a:rPr lang="en-US" dirty="0"/>
            </a:br>
            <a:r>
              <a:rPr lang="en-US" dirty="0"/>
              <a:t>	It was too late to stop now.  The rapture of it all. Oh sweet revenge!</a:t>
            </a:r>
          </a:p>
          <a:p>
            <a:endParaRPr lang="en-US" dirty="0"/>
          </a:p>
        </p:txBody>
      </p:sp>
      <p:pic>
        <p:nvPicPr>
          <p:cNvPr id="1026" name="Picture 2" descr="Image result for clipart explosion">
            <a:extLst>
              <a:ext uri="{FF2B5EF4-FFF2-40B4-BE49-F238E27FC236}">
                <a16:creationId xmlns:a16="http://schemas.microsoft.com/office/drawing/2014/main" id="{59E8F521-C96E-4036-9C79-9899C65C4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1390" y="835741"/>
            <a:ext cx="2029031" cy="202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178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FA5F727001D0499EA8A77FB0CADF87" ma:contentTypeVersion="7" ma:contentTypeDescription="Create a new document." ma:contentTypeScope="" ma:versionID="efb4202709f250c3de77d62b428f542e">
  <xsd:schema xmlns:xsd="http://www.w3.org/2001/XMLSchema" xmlns:xs="http://www.w3.org/2001/XMLSchema" xmlns:p="http://schemas.microsoft.com/office/2006/metadata/properties" xmlns:ns1="http://schemas.microsoft.com/sharepoint/v3" xmlns:ns2="d9d66f61-65f4-4e32-b231-14af10bc914a" targetNamespace="http://schemas.microsoft.com/office/2006/metadata/properties" ma:root="true" ma:fieldsID="dfdb8f48fc503a6e3507e9a5af0fcfc8" ns1:_="" ns2:_="">
    <xsd:import namespace="http://schemas.microsoft.com/sharepoint/v3"/>
    <xsd:import namespace="d9d66f61-65f4-4e32-b231-14af10bc914a"/>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d66f61-65f4-4e32-b231-14af10bc914a" elementFormDefault="qualified">
    <xsd:import namespace="http://schemas.microsoft.com/office/2006/documentManagement/types"/>
    <xsd:import namespace="http://schemas.microsoft.com/office/infopath/2007/PartnerControls"/>
    <xsd:element name="Blog_x0020_Category" ma:index="6" ma:displayName="Blog Category" ma:list="{ab976e46-8b69-48ef-b43a-92841bcbded5}" ma:internalName="Blog_x0020_Category" ma:readOnly="false" ma:showField="Title" ma:web="d9d66f61-65f4-4e32-b231-14af10bc914a">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Blog_x0020_Category xmlns="d9d66f61-65f4-4e32-b231-14af10bc914a">10</Blog_x0020_Category>
    <PublishingStartDate xmlns="http://schemas.microsoft.com/sharepoint/v3" xsi:nil="true"/>
  </documentManagement>
</p:properties>
</file>

<file path=customXml/itemProps1.xml><?xml version="1.0" encoding="utf-8"?>
<ds:datastoreItem xmlns:ds="http://schemas.openxmlformats.org/officeDocument/2006/customXml" ds:itemID="{78BDA8F0-D0BF-4823-8D1D-B52778E51E87}"/>
</file>

<file path=customXml/itemProps2.xml><?xml version="1.0" encoding="utf-8"?>
<ds:datastoreItem xmlns:ds="http://schemas.openxmlformats.org/officeDocument/2006/customXml" ds:itemID="{467EB2E8-C45B-41A9-8A22-8F748A75194C}"/>
</file>

<file path=customXml/itemProps3.xml><?xml version="1.0" encoding="utf-8"?>
<ds:datastoreItem xmlns:ds="http://schemas.openxmlformats.org/officeDocument/2006/customXml" ds:itemID="{2D950CAD-E71B-439B-AB0F-A57671E6C8E1}"/>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Bookman Old Style</vt:lpstr>
      <vt:lpstr>Calibri</vt:lpstr>
      <vt:lpstr>Franklin Gothic Book</vt:lpstr>
      <vt:lpstr>Wingdings</vt:lpstr>
      <vt:lpstr>1_RetrospectVTI</vt:lpstr>
      <vt:lpstr>Explode the Moment</vt:lpstr>
      <vt:lpstr>Find the heart of your story …. the BIG moment </vt:lpstr>
      <vt:lpstr>Sentence Stretch</vt:lpstr>
      <vt:lpstr>Sentence Explosion</vt:lpstr>
      <vt:lpstr>Explosion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2020-02-11T21:53:26Z</dcterms:created>
  <dcterms:modified xsi:type="dcterms:W3CDTF">2020-02-11T22:09:38Z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0x010100D0FA5F727001D0499EA8A77FB0CADF87</vt:lpwstr>
  </property>
</Properties>
</file>