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5" r:id="rId4"/>
    <p:sldId id="271" r:id="rId5"/>
    <p:sldId id="275" r:id="rId6"/>
    <p:sldId id="277" r:id="rId7"/>
    <p:sldId id="284" r:id="rId8"/>
    <p:sldId id="285" r:id="rId9"/>
    <p:sldId id="286" r:id="rId10"/>
    <p:sldId id="289" r:id="rId11"/>
    <p:sldId id="257" r:id="rId12"/>
    <p:sldId id="259" r:id="rId13"/>
    <p:sldId id="260" r:id="rId14"/>
    <p:sldId id="261" r:id="rId15"/>
    <p:sldId id="262" r:id="rId16"/>
    <p:sldId id="264" r:id="rId17"/>
    <p:sldId id="263" r:id="rId18"/>
    <p:sldId id="267" r:id="rId19"/>
    <p:sldId id="266" r:id="rId20"/>
    <p:sldId id="268" r:id="rId21"/>
    <p:sldId id="269" r:id="rId22"/>
    <p:sldId id="270" r:id="rId23"/>
    <p:sldId id="272" r:id="rId24"/>
    <p:sldId id="273" r:id="rId25"/>
    <p:sldId id="274" r:id="rId26"/>
    <p:sldId id="276" r:id="rId27"/>
    <p:sldId id="278" r:id="rId28"/>
    <p:sldId id="279" r:id="rId29"/>
    <p:sldId id="280" r:id="rId30"/>
    <p:sldId id="281" r:id="rId31"/>
    <p:sldId id="282" r:id="rId32"/>
    <p:sldId id="283" r:id="rId33"/>
    <p:sldId id="287" r:id="rId34"/>
    <p:sldId id="288" r:id="rId35"/>
    <p:sldId id="290" r:id="rId36"/>
    <p:sldId id="291"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334D819-9F07-4261-B09B-9E467E5D9002}" type="datetimeFigureOut">
              <a:rPr lang="en-US" dirty="0"/>
              <a:pPr/>
              <a:t>2/11/2019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2/11/2019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2/11/2019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2/11/2019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2/11/2019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b2s9vxrS_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k2leKfPyBbU"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ph6O4NNHJSo"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KnUKVTB1oc"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Wn3MAnxmbM" TargetMode="External"/><Relationship Id="rId2" Type="http://schemas.openxmlformats.org/officeDocument/2006/relationships/hyperlink" Target="https://www.youtube.com/watch?v=sdBSNKuRGY0"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74Y38Oy4AM4" TargetMode="External"/><Relationship Id="rId2" Type="http://schemas.openxmlformats.org/officeDocument/2006/relationships/hyperlink" Target="https://www.youtube.com/watch?v=7j_i2bvetfo" TargetMode="External"/><Relationship Id="rId1" Type="http://schemas.openxmlformats.org/officeDocument/2006/relationships/slideLayout" Target="../slideLayouts/slideLayout6.xml"/><Relationship Id="rId4" Type="http://schemas.openxmlformats.org/officeDocument/2006/relationships/hyperlink" Target="https://www.youtube.com/watch?v=RV60KH96z3M&amp;list=PLtgS6bifTke7xuSF-Qzeiwr3TBsONPqY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Ow3w-00Jqw" TargetMode="External"/><Relationship Id="rId2" Type="http://schemas.openxmlformats.org/officeDocument/2006/relationships/hyperlink" Target="https://www.youtube.com/watch?v=iFsg4ZFG5wY"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youtube.com/watch?v=S-bQn9DtgUA&amp;list=PLg_ep1o14oURJASxarLWURYJVq2ECMXe8"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yPcpB8Aa4Ho" TargetMode="External"/><Relationship Id="rId2" Type="http://schemas.openxmlformats.org/officeDocument/2006/relationships/hyperlink" Target="https://www.youtube.com/watch?v=blMqqP2u9qc"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youtube.com/watch?v=6-OMUbxVX-o"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c6kmcXgUKdw" TargetMode="External"/><Relationship Id="rId2" Type="http://schemas.openxmlformats.org/officeDocument/2006/relationships/hyperlink" Target="https://www.youtube.com/watch?v=1DTwLqR071M"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youtube.com/watch?v=5bTQ7hxMWL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What is culture?</a:t>
            </a:r>
            <a:endParaRPr lang="en-CA" dirty="0"/>
          </a:p>
        </p:txBody>
      </p:sp>
      <p:sp>
        <p:nvSpPr>
          <p:cNvPr id="3" name="Subtitle 2"/>
          <p:cNvSpPr>
            <a:spLocks noGrp="1"/>
          </p:cNvSpPr>
          <p:nvPr>
            <p:ph type="subTitle" idx="1"/>
          </p:nvPr>
        </p:nvSpPr>
        <p:spPr/>
        <p:txBody>
          <a:bodyPr/>
          <a:lstStyle/>
          <a:p>
            <a:r>
              <a:rPr lang="en-CA" dirty="0" smtClean="0"/>
              <a:t>Chapter 5</a:t>
            </a:r>
            <a:endParaRPr lang="en-CA" dirty="0"/>
          </a:p>
        </p:txBody>
      </p:sp>
    </p:spTree>
    <p:extLst>
      <p:ext uri="{BB962C8B-B14F-4D97-AF65-F5344CB8AC3E}">
        <p14:creationId xmlns:p14="http://schemas.microsoft.com/office/powerpoint/2010/main" val="3789227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a:t>
            </a:r>
            <a:r>
              <a:rPr lang="en-CA" sz="6000" dirty="0" smtClean="0">
                <a:latin typeface="Print Bold" panose="02000000000000000000" pitchFamily="2" charset="0"/>
              </a:rPr>
              <a:t>#9</a:t>
            </a:r>
            <a:endParaRPr lang="en-CA" sz="6000" dirty="0">
              <a:latin typeface="Print Bold" panose="02000000000000000000" pitchFamily="2" charset="0"/>
            </a:endParaRPr>
          </a:p>
        </p:txBody>
      </p:sp>
      <p:sp>
        <p:nvSpPr>
          <p:cNvPr id="5" name="TextBox 4"/>
          <p:cNvSpPr txBox="1"/>
          <p:nvPr/>
        </p:nvSpPr>
        <p:spPr>
          <a:xfrm>
            <a:off x="2914650" y="1657350"/>
            <a:ext cx="8877300" cy="3139321"/>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Do you think Canadian culture is very different from American culture?</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316391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a:t>
            </a:r>
            <a:endParaRPr lang="en-CA" dirty="0"/>
          </a:p>
        </p:txBody>
      </p:sp>
      <p:sp>
        <p:nvSpPr>
          <p:cNvPr id="3" name="TextBox 2"/>
          <p:cNvSpPr txBox="1"/>
          <p:nvPr/>
        </p:nvSpPr>
        <p:spPr>
          <a:xfrm>
            <a:off x="1333500" y="1552575"/>
            <a:ext cx="10096500" cy="5016758"/>
          </a:xfrm>
          <a:prstGeom prst="rect">
            <a:avLst/>
          </a:prstGeom>
          <a:noFill/>
        </p:spPr>
        <p:txBody>
          <a:bodyPr wrap="square" rtlCol="0">
            <a:spAutoFit/>
          </a:bodyPr>
          <a:lstStyle/>
          <a:p>
            <a:pPr marL="514350" indent="-514350">
              <a:buFont typeface="+mj-lt"/>
              <a:buAutoNum type="arabicPeriod"/>
            </a:pPr>
            <a:r>
              <a:rPr lang="en-CA" sz="3200" b="1" u="sng" dirty="0" smtClean="0">
                <a:latin typeface="Print Bold" panose="02000000000000000000" pitchFamily="2" charset="0"/>
              </a:rPr>
              <a:t>Culture</a:t>
            </a:r>
            <a:r>
              <a:rPr lang="en-CA" sz="3200" dirty="0" smtClean="0">
                <a:latin typeface="Print Bold" panose="02000000000000000000" pitchFamily="2" charset="0"/>
              </a:rPr>
              <a:t>: </a:t>
            </a:r>
            <a:r>
              <a:rPr lang="en-US" sz="3200" dirty="0">
                <a:latin typeface="Print Bold" panose="02000000000000000000" pitchFamily="2" charset="0"/>
              </a:rPr>
              <a:t>the customs, arts, social institutions, and achievements of a particular nation, people, or other social group</a:t>
            </a:r>
            <a:r>
              <a:rPr lang="en-US" sz="3200" dirty="0" smtClean="0">
                <a:latin typeface="Print Bold" panose="02000000000000000000" pitchFamily="2" charset="0"/>
              </a:rPr>
              <a:t>.</a:t>
            </a:r>
          </a:p>
          <a:p>
            <a:pPr marL="514350" indent="-514350">
              <a:buFont typeface="+mj-lt"/>
              <a:buAutoNum type="arabicPeriod"/>
            </a:pPr>
            <a:r>
              <a:rPr lang="en-US" sz="3200" b="1" u="sng" dirty="0" smtClean="0">
                <a:latin typeface="Print Bold" panose="02000000000000000000" pitchFamily="2" charset="0"/>
              </a:rPr>
              <a:t>Tradition</a:t>
            </a:r>
            <a:r>
              <a:rPr lang="en-US" sz="3200" dirty="0" smtClean="0">
                <a:latin typeface="Print Bold" panose="02000000000000000000" pitchFamily="2" charset="0"/>
              </a:rPr>
              <a:t>: the customs, beliefs, opinions, and stories passed down from one generation to another.</a:t>
            </a:r>
          </a:p>
          <a:p>
            <a:pPr marL="514350" indent="-514350">
              <a:buFont typeface="+mj-lt"/>
              <a:buAutoNum type="arabicPeriod"/>
            </a:pPr>
            <a:r>
              <a:rPr lang="en-US" sz="3200" b="1" u="sng" dirty="0" smtClean="0">
                <a:latin typeface="Print Bold" panose="02000000000000000000" pitchFamily="2" charset="0"/>
              </a:rPr>
              <a:t>Oral expression</a:t>
            </a:r>
            <a:r>
              <a:rPr lang="en-US" sz="3200" dirty="0" smtClean="0">
                <a:latin typeface="Print Bold" panose="02000000000000000000" pitchFamily="2" charset="0"/>
              </a:rPr>
              <a:t>: the use of storytelling to pass history, morals, and lessons learned over time from one generation to the next.</a:t>
            </a:r>
          </a:p>
          <a:p>
            <a:pPr marL="514350" indent="-514350">
              <a:buFont typeface="+mj-lt"/>
              <a:buAutoNum type="arabicPeriod"/>
            </a:pPr>
            <a:r>
              <a:rPr lang="en-US" sz="3200" b="1" u="sng" dirty="0" smtClean="0">
                <a:latin typeface="Print Bold" panose="02000000000000000000" pitchFamily="2" charset="0"/>
              </a:rPr>
              <a:t>Material Culture</a:t>
            </a:r>
            <a:r>
              <a:rPr lang="en-US" sz="3200" dirty="0" smtClean="0">
                <a:latin typeface="Print Bold" panose="02000000000000000000" pitchFamily="2" charset="0"/>
              </a:rPr>
              <a:t>: the physical objects produced and/or used by a society</a:t>
            </a:r>
            <a:endParaRPr lang="en-CA" sz="3200" dirty="0">
              <a:latin typeface="Print Bold"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5867400"/>
            <a:ext cx="990600" cy="990600"/>
          </a:xfrm>
          <a:prstGeom prst="rect">
            <a:avLst/>
          </a:prstGeom>
        </p:spPr>
      </p:pic>
      <p:sp>
        <p:nvSpPr>
          <p:cNvPr id="5" name="TextBox 4"/>
          <p:cNvSpPr txBox="1"/>
          <p:nvPr/>
        </p:nvSpPr>
        <p:spPr>
          <a:xfrm>
            <a:off x="11029950" y="85725"/>
            <a:ext cx="1333500" cy="369332"/>
          </a:xfrm>
          <a:prstGeom prst="rect">
            <a:avLst/>
          </a:prstGeom>
          <a:noFill/>
        </p:spPr>
        <p:txBody>
          <a:bodyPr wrap="square" rtlCol="0">
            <a:spAutoFit/>
          </a:bodyPr>
          <a:lstStyle/>
          <a:p>
            <a:r>
              <a:rPr lang="en-CA" dirty="0" smtClean="0"/>
              <a:t>2.1.1</a:t>
            </a:r>
            <a:endParaRPr lang="en-CA" dirty="0"/>
          </a:p>
        </p:txBody>
      </p:sp>
    </p:spTree>
    <p:extLst>
      <p:ext uri="{BB962C8B-B14F-4D97-AF65-F5344CB8AC3E}">
        <p14:creationId xmlns:p14="http://schemas.microsoft.com/office/powerpoint/2010/main" val="109286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5" name="TextBox 4"/>
          <p:cNvSpPr txBox="1"/>
          <p:nvPr/>
        </p:nvSpPr>
        <p:spPr>
          <a:xfrm>
            <a:off x="10763250" y="110609"/>
            <a:ext cx="1333500" cy="369332"/>
          </a:xfrm>
          <a:prstGeom prst="rect">
            <a:avLst/>
          </a:prstGeom>
          <a:noFill/>
        </p:spPr>
        <p:txBody>
          <a:bodyPr wrap="square" rtlCol="0">
            <a:spAutoFit/>
          </a:bodyPr>
          <a:lstStyle/>
          <a:p>
            <a:r>
              <a:rPr lang="en-CA" dirty="0" smtClean="0"/>
              <a:t>2.1.2, 2.1.3</a:t>
            </a:r>
            <a:endParaRPr lang="en-CA" dirty="0"/>
          </a:p>
        </p:txBody>
      </p:sp>
      <p:sp>
        <p:nvSpPr>
          <p:cNvPr id="7" name="TextBox 6"/>
          <p:cNvSpPr txBox="1"/>
          <p:nvPr/>
        </p:nvSpPr>
        <p:spPr>
          <a:xfrm>
            <a:off x="1333500" y="295275"/>
            <a:ext cx="9696450" cy="1323439"/>
          </a:xfrm>
          <a:prstGeom prst="rect">
            <a:avLst/>
          </a:prstGeom>
          <a:noFill/>
        </p:spPr>
        <p:txBody>
          <a:bodyPr wrap="square" rtlCol="0">
            <a:spAutoFit/>
          </a:bodyPr>
          <a:lstStyle/>
          <a:p>
            <a:r>
              <a:rPr lang="en-CA" sz="4000" b="1" dirty="0" smtClean="0">
                <a:latin typeface="Print Bold" panose="02000000000000000000" pitchFamily="2" charset="0"/>
              </a:rPr>
              <a:t>How have Atlantic Canadians adapted to their environment?</a:t>
            </a:r>
            <a:endParaRPr lang="en-CA" sz="4000" b="1" dirty="0">
              <a:latin typeface="Print Bold"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50" y="1209674"/>
            <a:ext cx="6057900" cy="5418455"/>
          </a:xfrm>
          <a:prstGeom prst="rect">
            <a:avLst/>
          </a:prstGeom>
        </p:spPr>
      </p:pic>
    </p:spTree>
    <p:extLst>
      <p:ext uri="{BB962C8B-B14F-4D97-AF65-F5344CB8AC3E}">
        <p14:creationId xmlns:p14="http://schemas.microsoft.com/office/powerpoint/2010/main" val="377490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5" name="TextBox 4"/>
          <p:cNvSpPr txBox="1"/>
          <p:nvPr/>
        </p:nvSpPr>
        <p:spPr>
          <a:xfrm>
            <a:off x="10591800" y="110609"/>
            <a:ext cx="1333500" cy="369332"/>
          </a:xfrm>
          <a:prstGeom prst="rect">
            <a:avLst/>
          </a:prstGeom>
          <a:noFill/>
        </p:spPr>
        <p:txBody>
          <a:bodyPr wrap="square" rtlCol="0">
            <a:spAutoFit/>
          </a:bodyPr>
          <a:lstStyle/>
          <a:p>
            <a:r>
              <a:rPr lang="en-CA" dirty="0" smtClean="0"/>
              <a:t>2.1.2, 2.1.3</a:t>
            </a:r>
            <a:endParaRPr lang="en-CA" dirty="0"/>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Wigwam</a:t>
            </a:r>
            <a:endParaRPr lang="en-CA" sz="4000" b="1" u="sng" dirty="0">
              <a:latin typeface="Print Bold" panose="02000000000000000000" pitchFamily="2" charset="0"/>
            </a:endParaRPr>
          </a:p>
        </p:txBody>
      </p:sp>
      <p:sp>
        <p:nvSpPr>
          <p:cNvPr id="6" name="TextBox 5"/>
          <p:cNvSpPr txBox="1"/>
          <p:nvPr/>
        </p:nvSpPr>
        <p:spPr>
          <a:xfrm>
            <a:off x="1238250" y="1295400"/>
            <a:ext cx="10096500" cy="5016758"/>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Print Bold" panose="02000000000000000000" pitchFamily="2" charset="0"/>
              </a:rPr>
              <a:t>Wigwams were homes built by the Algonquian </a:t>
            </a:r>
            <a:r>
              <a:rPr lang="en-US" sz="3600" dirty="0" smtClean="0">
                <a:latin typeface="Print Bold" panose="02000000000000000000" pitchFamily="2" charset="0"/>
              </a:rPr>
              <a:t>tribes in Canada.</a:t>
            </a:r>
          </a:p>
          <a:p>
            <a:pPr marL="457200" indent="-457200">
              <a:buFont typeface="Arial" panose="020B0604020202020204" pitchFamily="34" charset="0"/>
              <a:buChar char="•"/>
            </a:pPr>
            <a:r>
              <a:rPr lang="en-US" sz="3600" dirty="0" smtClean="0">
                <a:latin typeface="Print Bold" panose="02000000000000000000" pitchFamily="2" charset="0"/>
              </a:rPr>
              <a:t> They </a:t>
            </a:r>
            <a:r>
              <a:rPr lang="en-US" sz="3600" dirty="0">
                <a:latin typeface="Print Bold" panose="02000000000000000000" pitchFamily="2" charset="0"/>
              </a:rPr>
              <a:t>were built from trees and </a:t>
            </a:r>
            <a:r>
              <a:rPr lang="en-US" sz="3600" dirty="0" smtClean="0">
                <a:latin typeface="Print Bold" panose="02000000000000000000" pitchFamily="2" charset="0"/>
              </a:rPr>
              <a:t>bark.</a:t>
            </a:r>
          </a:p>
          <a:p>
            <a:pPr marL="457200" indent="-457200">
              <a:buFont typeface="Arial" panose="020B0604020202020204" pitchFamily="34" charset="0"/>
              <a:buChar char="•"/>
            </a:pPr>
            <a:r>
              <a:rPr lang="en-US" sz="3600" dirty="0" smtClean="0">
                <a:latin typeface="Print Bold" panose="02000000000000000000" pitchFamily="2" charset="0"/>
              </a:rPr>
              <a:t> </a:t>
            </a:r>
            <a:r>
              <a:rPr lang="en-US" sz="3600" dirty="0">
                <a:latin typeface="Print Bold" panose="02000000000000000000" pitchFamily="2" charset="0"/>
              </a:rPr>
              <a:t>Wigwams used poles from trees that would be bent and tied together to make a dome shaped </a:t>
            </a:r>
            <a:r>
              <a:rPr lang="en-US" sz="3600" dirty="0" smtClean="0">
                <a:latin typeface="Print Bold" panose="02000000000000000000" pitchFamily="2" charset="0"/>
              </a:rPr>
              <a:t>home.</a:t>
            </a:r>
          </a:p>
          <a:p>
            <a:pPr marL="457200" indent="-457200">
              <a:buFont typeface="Arial" panose="020B0604020202020204" pitchFamily="34" charset="0"/>
              <a:buChar char="•"/>
            </a:pPr>
            <a:r>
              <a:rPr lang="en-US" sz="3600" dirty="0">
                <a:latin typeface="Print Bold" panose="02000000000000000000" pitchFamily="2" charset="0"/>
              </a:rPr>
              <a:t>The curved surfaces of the wigwam made them an ideal shelter in many different types of climates and even the worst of weather conditions.</a:t>
            </a:r>
            <a:endParaRPr lang="en-US" sz="3600" dirty="0" smtClean="0">
              <a:latin typeface="Print Bold" panose="02000000000000000000" pitchFamily="2" charset="0"/>
            </a:endParaRPr>
          </a:p>
          <a:p>
            <a:pPr marL="457200" indent="-457200">
              <a:buFont typeface="Arial" panose="020B0604020202020204" pitchFamily="34" charset="0"/>
              <a:buChar char="•"/>
            </a:pPr>
            <a:r>
              <a:rPr lang="en-CA" sz="3200" dirty="0" smtClean="0">
                <a:latin typeface="Print Bold" panose="02000000000000000000" pitchFamily="2" charset="0"/>
                <a:hlinkClick r:id="rId2"/>
              </a:rPr>
              <a:t>Building a wigwam</a:t>
            </a:r>
            <a:endParaRPr lang="en-CA" sz="3200" dirty="0">
              <a:latin typeface="Print Bold"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4050"/>
            <a:ext cx="990600" cy="990600"/>
          </a:xfrm>
          <a:prstGeom prst="rect">
            <a:avLst/>
          </a:prstGeom>
        </p:spPr>
      </p:pic>
    </p:spTree>
    <p:extLst>
      <p:ext uri="{BB962C8B-B14F-4D97-AF65-F5344CB8AC3E}">
        <p14:creationId xmlns:p14="http://schemas.microsoft.com/office/powerpoint/2010/main" val="1959479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5" y="270391"/>
            <a:ext cx="8905875" cy="6035818"/>
          </a:xfrm>
          <a:prstGeom prst="rect">
            <a:avLst/>
          </a:prstGeom>
        </p:spPr>
      </p:pic>
      <p:sp>
        <p:nvSpPr>
          <p:cNvPr id="6" name="TextBox 5"/>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1477366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Birch Bark Canoe</a:t>
            </a:r>
            <a:endParaRPr lang="en-CA" sz="4000" b="1" u="sng" dirty="0">
              <a:latin typeface="Print Bold" panose="02000000000000000000" pitchFamily="2" charset="0"/>
            </a:endParaRPr>
          </a:p>
        </p:txBody>
      </p:sp>
      <p:sp>
        <p:nvSpPr>
          <p:cNvPr id="6" name="TextBox 5"/>
          <p:cNvSpPr txBox="1"/>
          <p:nvPr/>
        </p:nvSpPr>
        <p:spPr>
          <a:xfrm>
            <a:off x="1162049" y="1003161"/>
            <a:ext cx="10487025"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Print Bold" panose="02000000000000000000" pitchFamily="2" charset="0"/>
              </a:rPr>
              <a:t>The </a:t>
            </a:r>
            <a:r>
              <a:rPr lang="en-US" sz="3600" dirty="0" err="1">
                <a:latin typeface="Print Bold" panose="02000000000000000000" pitchFamily="2" charset="0"/>
              </a:rPr>
              <a:t>birchbark</a:t>
            </a:r>
            <a:r>
              <a:rPr lang="en-US" sz="3600" dirty="0">
                <a:latin typeface="Print Bold" panose="02000000000000000000" pitchFamily="2" charset="0"/>
              </a:rPr>
              <a:t> canoe was the principal means of water transportation for Aboriginal </a:t>
            </a:r>
            <a:r>
              <a:rPr lang="en-US" sz="3600" dirty="0" smtClean="0">
                <a:latin typeface="Print Bold" panose="02000000000000000000" pitchFamily="2" charset="0"/>
              </a:rPr>
              <a:t>peoples, and </a:t>
            </a:r>
            <a:r>
              <a:rPr lang="en-US" sz="3600" dirty="0">
                <a:latin typeface="Print Bold" panose="02000000000000000000" pitchFamily="2" charset="0"/>
              </a:rPr>
              <a:t>later voyageurs, who used </a:t>
            </a:r>
            <a:r>
              <a:rPr lang="en-US" sz="3600" dirty="0" smtClean="0">
                <a:latin typeface="Print Bold" panose="02000000000000000000" pitchFamily="2" charset="0"/>
              </a:rPr>
              <a:t>it in </a:t>
            </a:r>
            <a:r>
              <a:rPr lang="en-US" sz="3600" dirty="0">
                <a:latin typeface="Print Bold" panose="02000000000000000000" pitchFamily="2" charset="0"/>
              </a:rPr>
              <a:t>the fur trade in Canada</a:t>
            </a:r>
            <a:r>
              <a:rPr lang="en-US" sz="3600" dirty="0" smtClean="0">
                <a:latin typeface="Print Bold" panose="02000000000000000000" pitchFamily="2" charset="0"/>
              </a:rPr>
              <a:t>.</a:t>
            </a:r>
          </a:p>
          <a:p>
            <a:pPr marL="457200" indent="-457200">
              <a:buFont typeface="Arial" panose="020B0604020202020204" pitchFamily="34" charset="0"/>
              <a:buChar char="•"/>
            </a:pPr>
            <a:r>
              <a:rPr lang="en-US" sz="3600" dirty="0" smtClean="0">
                <a:latin typeface="Print Bold" panose="02000000000000000000" pitchFamily="2" charset="0"/>
              </a:rPr>
              <a:t>They were light </a:t>
            </a:r>
            <a:r>
              <a:rPr lang="en-US" sz="3600" dirty="0">
                <a:latin typeface="Print Bold" panose="02000000000000000000" pitchFamily="2" charset="0"/>
              </a:rPr>
              <a:t>and maneuverable, </a:t>
            </a:r>
            <a:r>
              <a:rPr lang="en-US" sz="3600" dirty="0" smtClean="0">
                <a:latin typeface="Print Bold" panose="02000000000000000000" pitchFamily="2" charset="0"/>
              </a:rPr>
              <a:t>and perfectly </a:t>
            </a:r>
            <a:r>
              <a:rPr lang="en-US" sz="3600" dirty="0">
                <a:latin typeface="Print Bold" panose="02000000000000000000" pitchFamily="2" charset="0"/>
              </a:rPr>
              <a:t>adapted to summer travel through the network of shallow streams, ponds, lakes and swift </a:t>
            </a:r>
            <a:r>
              <a:rPr lang="en-US" sz="3600" dirty="0" smtClean="0">
                <a:latin typeface="Print Bold" panose="02000000000000000000" pitchFamily="2" charset="0"/>
              </a:rPr>
              <a:t>rivers.</a:t>
            </a:r>
          </a:p>
          <a:p>
            <a:pPr marL="457200" indent="-457200">
              <a:buFont typeface="Arial" panose="020B0604020202020204" pitchFamily="34" charset="0"/>
              <a:buChar char="•"/>
            </a:pPr>
            <a:r>
              <a:rPr lang="en-US" sz="3600" dirty="0" err="1">
                <a:latin typeface="Print Bold" panose="02000000000000000000" pitchFamily="2" charset="0"/>
              </a:rPr>
              <a:t>Birchbark</a:t>
            </a:r>
            <a:r>
              <a:rPr lang="en-US" sz="3600" dirty="0">
                <a:latin typeface="Print Bold" panose="02000000000000000000" pitchFamily="2" charset="0"/>
              </a:rPr>
              <a:t> was an ideal material for canoe construction, being smooth, hard, light, resilient and waterproof. </a:t>
            </a:r>
            <a:endParaRPr lang="en-US" sz="3600" dirty="0" smtClean="0">
              <a:latin typeface="Print Bold" panose="02000000000000000000" pitchFamily="2" charset="0"/>
            </a:endParaRPr>
          </a:p>
          <a:p>
            <a:pPr marL="457200" indent="-457200">
              <a:buFont typeface="Arial" panose="020B0604020202020204" pitchFamily="34" charset="0"/>
              <a:buChar char="•"/>
            </a:pPr>
            <a:r>
              <a:rPr lang="en-CA" sz="3600" dirty="0" smtClean="0">
                <a:latin typeface="Print Bold" panose="02000000000000000000" pitchFamily="2" charset="0"/>
                <a:hlinkClick r:id="rId2"/>
              </a:rPr>
              <a:t>Building a birch bark canoe</a:t>
            </a:r>
            <a:endParaRPr lang="en-CA" sz="3600" dirty="0">
              <a:latin typeface="Print Bold"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
        <p:nvSpPr>
          <p:cNvPr id="9" name="TextBox 8"/>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327406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0"/>
            <a:ext cx="9652000" cy="6692900"/>
          </a:xfrm>
          <a:prstGeom prst="rect">
            <a:avLst/>
          </a:prstGeom>
        </p:spPr>
      </p:pic>
      <p:sp>
        <p:nvSpPr>
          <p:cNvPr id="6" name="TextBox 5"/>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351176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Ice Boats</a:t>
            </a:r>
            <a:endParaRPr lang="en-CA" sz="4000" b="1" u="sng" dirty="0">
              <a:latin typeface="Print Bold" panose="02000000000000000000" pitchFamily="2" charset="0"/>
            </a:endParaRPr>
          </a:p>
        </p:txBody>
      </p:sp>
      <p:sp>
        <p:nvSpPr>
          <p:cNvPr id="6" name="TextBox 5"/>
          <p:cNvSpPr txBox="1"/>
          <p:nvPr/>
        </p:nvSpPr>
        <p:spPr>
          <a:xfrm>
            <a:off x="1162049" y="1003161"/>
            <a:ext cx="10487025" cy="5478423"/>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latin typeface="Print Bold" panose="02000000000000000000" pitchFamily="2" charset="0"/>
              </a:rPr>
              <a:t>Ice boats are wide</a:t>
            </a:r>
            <a:r>
              <a:rPr lang="en-US" sz="3500" dirty="0">
                <a:latin typeface="Print Bold" panose="02000000000000000000" pitchFamily="2" charset="0"/>
              </a:rPr>
              <a:t>, stubby, scow-like vessels used in the </a:t>
            </a:r>
            <a:r>
              <a:rPr lang="en-US" sz="3500" dirty="0" smtClean="0">
                <a:latin typeface="Print Bold" panose="02000000000000000000" pitchFamily="2" charset="0"/>
              </a:rPr>
              <a:t>1800s.</a:t>
            </a:r>
          </a:p>
          <a:p>
            <a:pPr marL="457200" indent="-457200">
              <a:buFont typeface="Arial" panose="020B0604020202020204" pitchFamily="34" charset="0"/>
              <a:buChar char="•"/>
            </a:pPr>
            <a:r>
              <a:rPr lang="en-US" sz="3500" dirty="0" smtClean="0">
                <a:latin typeface="Print Bold" panose="02000000000000000000" pitchFamily="2" charset="0"/>
              </a:rPr>
              <a:t>They were </a:t>
            </a:r>
            <a:r>
              <a:rPr lang="en-US" sz="3500" dirty="0">
                <a:latin typeface="Print Bold" panose="02000000000000000000" pitchFamily="2" charset="0"/>
              </a:rPr>
              <a:t>sailed by adjusting </a:t>
            </a:r>
            <a:r>
              <a:rPr lang="en-US" sz="3500" dirty="0" smtClean="0">
                <a:latin typeface="Print Bold" panose="02000000000000000000" pitchFamily="2" charset="0"/>
              </a:rPr>
              <a:t>the basic sails and </a:t>
            </a:r>
            <a:r>
              <a:rPr lang="en-US" sz="3500" dirty="0">
                <a:latin typeface="Print Bold" panose="02000000000000000000" pitchFamily="2" charset="0"/>
              </a:rPr>
              <a:t>had no </a:t>
            </a:r>
            <a:r>
              <a:rPr lang="en-US" sz="3500" dirty="0" smtClean="0">
                <a:latin typeface="Print Bold" panose="02000000000000000000" pitchFamily="2" charset="0"/>
              </a:rPr>
              <a:t>rudder.</a:t>
            </a:r>
          </a:p>
          <a:p>
            <a:pPr marL="457200" indent="-457200">
              <a:buFont typeface="Arial" panose="020B0604020202020204" pitchFamily="34" charset="0"/>
              <a:buChar char="•"/>
            </a:pPr>
            <a:r>
              <a:rPr lang="en-US" sz="3500" dirty="0" smtClean="0">
                <a:latin typeface="Print Bold" panose="02000000000000000000" pitchFamily="2" charset="0"/>
              </a:rPr>
              <a:t>Parallel </a:t>
            </a:r>
            <a:r>
              <a:rPr lang="en-US" sz="3500" dirty="0">
                <a:latin typeface="Print Bold" panose="02000000000000000000" pitchFamily="2" charset="0"/>
              </a:rPr>
              <a:t>rails were mounted on the bottom, like </a:t>
            </a:r>
            <a:r>
              <a:rPr lang="en-US" sz="3500" dirty="0" smtClean="0">
                <a:latin typeface="Print Bold" panose="02000000000000000000" pitchFamily="2" charset="0"/>
              </a:rPr>
              <a:t>sled </a:t>
            </a:r>
            <a:r>
              <a:rPr lang="en-US" sz="3500" dirty="0">
                <a:latin typeface="Print Bold" panose="02000000000000000000" pitchFamily="2" charset="0"/>
              </a:rPr>
              <a:t>runners</a:t>
            </a:r>
            <a:r>
              <a:rPr lang="en-US" sz="3500" dirty="0" smtClean="0">
                <a:latin typeface="Print Bold" panose="02000000000000000000" pitchFamily="2" charset="0"/>
              </a:rPr>
              <a:t>.</a:t>
            </a:r>
          </a:p>
          <a:p>
            <a:pPr marL="457200" indent="-457200">
              <a:buFont typeface="Arial" panose="020B0604020202020204" pitchFamily="34" charset="0"/>
              <a:buChar char="•"/>
            </a:pPr>
            <a:r>
              <a:rPr lang="en-US" sz="3500" dirty="0">
                <a:latin typeface="Print Bold" panose="02000000000000000000" pitchFamily="2" charset="0"/>
              </a:rPr>
              <a:t>They </a:t>
            </a:r>
            <a:r>
              <a:rPr lang="en-US" sz="3500" dirty="0" smtClean="0">
                <a:latin typeface="Print Bold" panose="02000000000000000000" pitchFamily="2" charset="0"/>
              </a:rPr>
              <a:t>were </a:t>
            </a:r>
            <a:r>
              <a:rPr lang="en-US" sz="3500" dirty="0">
                <a:latin typeface="Print Bold" panose="02000000000000000000" pitchFamily="2" charset="0"/>
              </a:rPr>
              <a:t>used </a:t>
            </a:r>
            <a:r>
              <a:rPr lang="en-US" sz="3500" dirty="0" smtClean="0">
                <a:latin typeface="Print Bold" panose="02000000000000000000" pitchFamily="2" charset="0"/>
              </a:rPr>
              <a:t>for travelling both </a:t>
            </a:r>
            <a:r>
              <a:rPr lang="en-US" sz="3500" dirty="0">
                <a:latin typeface="Print Bold" panose="02000000000000000000" pitchFamily="2" charset="0"/>
              </a:rPr>
              <a:t>open water and jumping onto stretches of </a:t>
            </a:r>
            <a:r>
              <a:rPr lang="en-US" sz="3500" dirty="0" smtClean="0">
                <a:latin typeface="Print Bold" panose="02000000000000000000" pitchFamily="2" charset="0"/>
              </a:rPr>
              <a:t>ice.</a:t>
            </a:r>
          </a:p>
          <a:p>
            <a:pPr marL="457200" indent="-457200">
              <a:buFont typeface="Arial" panose="020B0604020202020204" pitchFamily="34" charset="0"/>
              <a:buChar char="•"/>
            </a:pPr>
            <a:r>
              <a:rPr lang="en-US" sz="3500" dirty="0" smtClean="0">
                <a:latin typeface="Print Bold" panose="02000000000000000000" pitchFamily="2" charset="0"/>
              </a:rPr>
              <a:t>They </a:t>
            </a:r>
            <a:r>
              <a:rPr lang="en-US" sz="3500" dirty="0">
                <a:latin typeface="Print Bold" panose="02000000000000000000" pitchFamily="2" charset="0"/>
              </a:rPr>
              <a:t>were used primarily for winter transportation to and from lighthouses and for ice fishing. </a:t>
            </a:r>
            <a:endParaRPr lang="en-US" sz="3500" dirty="0" smtClean="0">
              <a:latin typeface="Print Bold" panose="02000000000000000000" pitchFamily="2" charset="0"/>
            </a:endParaRPr>
          </a:p>
          <a:p>
            <a:pPr marL="457200" indent="-457200">
              <a:buFont typeface="Arial" panose="020B0604020202020204" pitchFamily="34" charset="0"/>
              <a:buChar char="•"/>
            </a:pPr>
            <a:r>
              <a:rPr lang="en-CA" sz="3500" smtClean="0">
                <a:latin typeface="Print Bold" panose="02000000000000000000" pitchFamily="2" charset="0"/>
                <a:hlinkClick r:id="rId2"/>
              </a:rPr>
              <a:t>Racing an ice boat</a:t>
            </a:r>
            <a:endParaRPr lang="en-CA" sz="3500" dirty="0">
              <a:latin typeface="Print Bold"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
        <p:nvSpPr>
          <p:cNvPr id="9" name="TextBox 8"/>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347910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09" y="338328"/>
            <a:ext cx="8749091" cy="6433947"/>
          </a:xfrm>
          <a:prstGeom prst="rect">
            <a:avLst/>
          </a:prstGeom>
        </p:spPr>
      </p:pic>
      <p:sp>
        <p:nvSpPr>
          <p:cNvPr id="6" name="Rectangle 5"/>
          <p:cNvSpPr/>
          <p:nvPr/>
        </p:nvSpPr>
        <p:spPr>
          <a:xfrm>
            <a:off x="1552575" y="5991225"/>
            <a:ext cx="954405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1679384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Fundy Shore Weir</a:t>
            </a:r>
            <a:endParaRPr lang="en-CA" sz="4000" b="1" u="sng" dirty="0">
              <a:latin typeface="Print Bold" panose="02000000000000000000" pitchFamily="2" charset="0"/>
            </a:endParaRPr>
          </a:p>
        </p:txBody>
      </p:sp>
      <p:sp>
        <p:nvSpPr>
          <p:cNvPr id="6" name="TextBox 5"/>
          <p:cNvSpPr txBox="1"/>
          <p:nvPr/>
        </p:nvSpPr>
        <p:spPr>
          <a:xfrm>
            <a:off x="1162049" y="1003161"/>
            <a:ext cx="10487025" cy="5478423"/>
          </a:xfrm>
          <a:prstGeom prst="rect">
            <a:avLst/>
          </a:prstGeom>
          <a:noFill/>
        </p:spPr>
        <p:txBody>
          <a:bodyPr wrap="square" rtlCol="0">
            <a:spAutoFit/>
          </a:bodyPr>
          <a:lstStyle/>
          <a:p>
            <a:pPr marL="457200" indent="-457200">
              <a:buFont typeface="Arial" panose="020B0604020202020204" pitchFamily="34" charset="0"/>
              <a:buChar char="•"/>
            </a:pPr>
            <a:r>
              <a:rPr lang="en-US" sz="3500" dirty="0">
                <a:latin typeface="Print Bold" panose="02000000000000000000" pitchFamily="2" charset="0"/>
              </a:rPr>
              <a:t>Weir fishing is one of the oldest known fishing </a:t>
            </a:r>
            <a:r>
              <a:rPr lang="en-US" sz="3500" dirty="0" smtClean="0">
                <a:latin typeface="Print Bold" panose="02000000000000000000" pitchFamily="2" charset="0"/>
              </a:rPr>
              <a:t>methods.</a:t>
            </a:r>
          </a:p>
          <a:p>
            <a:pPr marL="457200" indent="-457200">
              <a:buFont typeface="Arial" panose="020B0604020202020204" pitchFamily="34" charset="0"/>
              <a:buChar char="•"/>
            </a:pPr>
            <a:r>
              <a:rPr lang="en-US" sz="3500" dirty="0" smtClean="0">
                <a:latin typeface="Print Bold" panose="02000000000000000000" pitchFamily="2" charset="0"/>
              </a:rPr>
              <a:t>It is </a:t>
            </a:r>
            <a:r>
              <a:rPr lang="en-US" sz="3500" dirty="0">
                <a:latin typeface="Print Bold" panose="02000000000000000000" pitchFamily="2" charset="0"/>
              </a:rPr>
              <a:t>one of the most </a:t>
            </a:r>
            <a:r>
              <a:rPr lang="en-US" sz="3500" dirty="0" smtClean="0">
                <a:latin typeface="Print Bold" panose="02000000000000000000" pitchFamily="2" charset="0"/>
              </a:rPr>
              <a:t>sustainable fishing methods.</a:t>
            </a:r>
          </a:p>
          <a:p>
            <a:pPr marL="457200" indent="-457200">
              <a:buFont typeface="Arial" panose="020B0604020202020204" pitchFamily="34" charset="0"/>
              <a:buChar char="•"/>
            </a:pPr>
            <a:r>
              <a:rPr lang="en-CA" sz="3500" dirty="0" smtClean="0">
                <a:latin typeface="Print Bold" panose="02000000000000000000" pitchFamily="2" charset="0"/>
              </a:rPr>
              <a:t>The Fundy Weir catches </a:t>
            </a:r>
            <a:r>
              <a:rPr lang="en-US" sz="3500" dirty="0" smtClean="0">
                <a:latin typeface="Print Bold" panose="02000000000000000000" pitchFamily="2" charset="0"/>
              </a:rPr>
              <a:t>herring in May and early June, then </a:t>
            </a:r>
            <a:r>
              <a:rPr lang="en-US" sz="3500" dirty="0" err="1" smtClean="0">
                <a:latin typeface="Print Bold" panose="02000000000000000000" pitchFamily="2" charset="0"/>
              </a:rPr>
              <a:t>mackeral</a:t>
            </a:r>
            <a:r>
              <a:rPr lang="en-US" sz="3500" dirty="0" smtClean="0">
                <a:latin typeface="Print Bold" panose="02000000000000000000" pitchFamily="2" charset="0"/>
              </a:rPr>
              <a:t> </a:t>
            </a:r>
            <a:r>
              <a:rPr lang="en-US" sz="3500" dirty="0">
                <a:latin typeface="Print Bold" panose="02000000000000000000" pitchFamily="2" charset="0"/>
              </a:rPr>
              <a:t>and </a:t>
            </a:r>
            <a:r>
              <a:rPr lang="en-US" sz="3500" dirty="0" smtClean="0">
                <a:latin typeface="Print Bold" panose="02000000000000000000" pitchFamily="2" charset="0"/>
              </a:rPr>
              <a:t>shad in early summer.</a:t>
            </a:r>
          </a:p>
          <a:p>
            <a:pPr marL="457200" indent="-457200">
              <a:buFont typeface="Arial" panose="020B0604020202020204" pitchFamily="34" charset="0"/>
              <a:buChar char="•"/>
            </a:pPr>
            <a:r>
              <a:rPr lang="en-US" sz="3500" dirty="0" smtClean="0">
                <a:latin typeface="Print Bold" panose="02000000000000000000" pitchFamily="2" charset="0"/>
              </a:rPr>
              <a:t>The fish swim into the weir when the tide comes in, and then they are trapped when the tide goes out.</a:t>
            </a:r>
          </a:p>
          <a:p>
            <a:pPr marL="457200" indent="-457200">
              <a:buFont typeface="Arial" panose="020B0604020202020204" pitchFamily="34" charset="0"/>
              <a:buChar char="•"/>
            </a:pPr>
            <a:r>
              <a:rPr lang="en-US" sz="3500" dirty="0" smtClean="0">
                <a:latin typeface="Print Bold" panose="02000000000000000000" pitchFamily="2" charset="0"/>
              </a:rPr>
              <a:t>Fishing weirs were first used by the Mi’kmaq people 11000 years ago.</a:t>
            </a:r>
          </a:p>
          <a:p>
            <a:pPr marL="457200" indent="-457200">
              <a:buFont typeface="Arial" panose="020B0604020202020204" pitchFamily="34" charset="0"/>
              <a:buChar char="•"/>
            </a:pPr>
            <a:r>
              <a:rPr lang="en-US" sz="3500" dirty="0" smtClean="0">
                <a:latin typeface="Print Bold" panose="02000000000000000000" pitchFamily="2" charset="0"/>
                <a:hlinkClick r:id="rId2"/>
              </a:rPr>
              <a:t>Fish weir</a:t>
            </a:r>
            <a:endParaRPr lang="en-US" sz="3500" dirty="0" smtClean="0">
              <a:latin typeface="Print Bold" panose="02000000000000000000" pitchFamily="2" charset="0"/>
            </a:endParaRPr>
          </a:p>
          <a:p>
            <a:pPr marL="457200" indent="-457200">
              <a:buFont typeface="Arial" panose="020B0604020202020204" pitchFamily="34" charset="0"/>
              <a:buChar char="•"/>
            </a:pPr>
            <a:endParaRPr lang="en-CA" sz="3500" dirty="0">
              <a:latin typeface="Print Bold"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
        <p:nvSpPr>
          <p:cNvPr id="9" name="TextBox 8"/>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376693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9875" y="3619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#1</a:t>
            </a:r>
            <a:endParaRPr lang="en-CA" sz="6000" dirty="0">
              <a:latin typeface="Print Bold" panose="02000000000000000000" pitchFamily="2" charset="0"/>
            </a:endParaRPr>
          </a:p>
        </p:txBody>
      </p:sp>
      <p:sp>
        <p:nvSpPr>
          <p:cNvPr id="5" name="TextBox 4"/>
          <p:cNvSpPr txBox="1"/>
          <p:nvPr/>
        </p:nvSpPr>
        <p:spPr>
          <a:xfrm>
            <a:off x="4019550" y="2838450"/>
            <a:ext cx="8877300" cy="2123658"/>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does the word “culture” mean to you?</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1791867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6" name="Rectangle 5"/>
          <p:cNvSpPr/>
          <p:nvPr/>
        </p:nvSpPr>
        <p:spPr>
          <a:xfrm>
            <a:off x="1552575" y="5991225"/>
            <a:ext cx="954405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5" y="674132"/>
            <a:ext cx="9088145" cy="5212318"/>
          </a:xfrm>
          <a:prstGeom prst="rect">
            <a:avLst/>
          </a:prstGeom>
        </p:spPr>
      </p:pic>
      <p:sp>
        <p:nvSpPr>
          <p:cNvPr id="7" name="TextBox 6"/>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2498422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Dogsleds</a:t>
            </a:r>
            <a:endParaRPr lang="en-CA" sz="4000" b="1" u="sng" dirty="0">
              <a:latin typeface="Print Bold" panose="02000000000000000000" pitchFamily="2" charset="0"/>
            </a:endParaRPr>
          </a:p>
        </p:txBody>
      </p:sp>
      <p:sp>
        <p:nvSpPr>
          <p:cNvPr id="6" name="TextBox 5"/>
          <p:cNvSpPr txBox="1"/>
          <p:nvPr/>
        </p:nvSpPr>
        <p:spPr>
          <a:xfrm>
            <a:off x="1138237" y="898386"/>
            <a:ext cx="10487025" cy="5555367"/>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Print Bold" panose="02000000000000000000" pitchFamily="2" charset="0"/>
              </a:rPr>
              <a:t>Dogsledding is a method of winter travel developed by northern Aboriginal peoples</a:t>
            </a:r>
            <a:r>
              <a:rPr lang="en-US" sz="3200" dirty="0" smtClean="0">
                <a:latin typeface="Print Bold" panose="02000000000000000000" pitchFamily="2" charset="0"/>
              </a:rPr>
              <a:t>.</a:t>
            </a:r>
          </a:p>
          <a:p>
            <a:pPr marL="457200" indent="-457200">
              <a:buFont typeface="Arial" panose="020B0604020202020204" pitchFamily="34" charset="0"/>
              <a:buChar char="•"/>
            </a:pPr>
            <a:r>
              <a:rPr lang="en-US" sz="3200" dirty="0" smtClean="0">
                <a:latin typeface="Print Bold" panose="02000000000000000000" pitchFamily="2" charset="0"/>
              </a:rPr>
              <a:t>Early </a:t>
            </a:r>
            <a:r>
              <a:rPr lang="en-US" sz="3200" dirty="0">
                <a:latin typeface="Print Bold" panose="02000000000000000000" pitchFamily="2" charset="0"/>
              </a:rPr>
              <a:t>European explorers and trappers adopted it as the most efficient way to haul goods across snow-covered terrain</a:t>
            </a:r>
            <a:r>
              <a:rPr lang="en-US" sz="3200" dirty="0" smtClean="0">
                <a:latin typeface="Print Bold" panose="02000000000000000000" pitchFamily="2" charset="0"/>
              </a:rPr>
              <a:t>.</a:t>
            </a:r>
          </a:p>
          <a:p>
            <a:pPr marL="457200" indent="-457200">
              <a:buFont typeface="Arial" panose="020B0604020202020204" pitchFamily="34" charset="0"/>
              <a:buChar char="•"/>
            </a:pPr>
            <a:r>
              <a:rPr lang="en-US" sz="3200" dirty="0">
                <a:latin typeface="Print Bold" panose="02000000000000000000" pitchFamily="2" charset="0"/>
              </a:rPr>
              <a:t>Teams of two to 12 or more dogs are commonly tied in pairs to a single towline, or </a:t>
            </a:r>
            <a:r>
              <a:rPr lang="en-US" sz="3200" dirty="0" err="1">
                <a:latin typeface="Print Bold" panose="02000000000000000000" pitchFamily="2" charset="0"/>
              </a:rPr>
              <a:t>gangline</a:t>
            </a:r>
            <a:r>
              <a:rPr lang="en-US" sz="3200" dirty="0" smtClean="0">
                <a:latin typeface="Print Bold" panose="02000000000000000000" pitchFamily="2" charset="0"/>
              </a:rPr>
              <a:t>.</a:t>
            </a:r>
          </a:p>
          <a:p>
            <a:pPr marL="457200" indent="-457200">
              <a:buFont typeface="Arial" panose="020B0604020202020204" pitchFamily="34" charset="0"/>
              <a:buChar char="•"/>
            </a:pPr>
            <a:r>
              <a:rPr lang="en-US" sz="3200" dirty="0">
                <a:latin typeface="Print Bold" panose="02000000000000000000" pitchFamily="2" charset="0"/>
              </a:rPr>
              <a:t>Early French Canadian drivers called "Marche!" to spur their teams. English explorers misinterpreted this as "mush" — </a:t>
            </a:r>
            <a:r>
              <a:rPr lang="en-US" sz="3200" dirty="0" smtClean="0">
                <a:latin typeface="Print Bold" panose="02000000000000000000" pitchFamily="2" charset="0"/>
              </a:rPr>
              <a:t>that’s why drivers </a:t>
            </a:r>
            <a:r>
              <a:rPr lang="en-US" sz="3200" dirty="0">
                <a:latin typeface="Print Bold" panose="02000000000000000000" pitchFamily="2" charset="0"/>
              </a:rPr>
              <a:t>were called "mushers."</a:t>
            </a:r>
            <a:endParaRPr lang="en-US" sz="3200" dirty="0" smtClean="0">
              <a:latin typeface="Print Bold" panose="02000000000000000000" pitchFamily="2" charset="0"/>
            </a:endParaRPr>
          </a:p>
          <a:p>
            <a:pPr marL="457200" indent="-457200">
              <a:buFont typeface="Arial" panose="020B0604020202020204" pitchFamily="34" charset="0"/>
              <a:buChar char="•"/>
            </a:pPr>
            <a:r>
              <a:rPr lang="en-US" sz="3200" dirty="0" smtClean="0">
                <a:latin typeface="Print Bold" panose="02000000000000000000" pitchFamily="2" charset="0"/>
                <a:hlinkClick r:id="rId2"/>
              </a:rPr>
              <a:t>Building a dogsled</a:t>
            </a:r>
            <a:endParaRPr lang="en-US" sz="3200" dirty="0" smtClean="0">
              <a:latin typeface="Print Bold" panose="02000000000000000000" pitchFamily="2" charset="0"/>
            </a:endParaRPr>
          </a:p>
          <a:p>
            <a:pPr marL="457200" indent="-457200">
              <a:buFont typeface="Arial" panose="020B0604020202020204" pitchFamily="34" charset="0"/>
              <a:buChar char="•"/>
            </a:pPr>
            <a:r>
              <a:rPr lang="en-US" sz="3200" dirty="0" smtClean="0">
                <a:latin typeface="Print Bold" panose="02000000000000000000" pitchFamily="2" charset="0"/>
                <a:hlinkClick r:id="rId3"/>
              </a:rPr>
              <a:t>Iditarod</a:t>
            </a:r>
            <a:endParaRPr lang="en-CA" sz="3500" dirty="0">
              <a:latin typeface="Print Bold"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
        <p:nvSpPr>
          <p:cNvPr id="9" name="TextBox 8"/>
          <p:cNvSpPr txBox="1"/>
          <p:nvPr/>
        </p:nvSpPr>
        <p:spPr>
          <a:xfrm>
            <a:off x="10763250" y="161925"/>
            <a:ext cx="1333500" cy="369332"/>
          </a:xfrm>
          <a:prstGeom prst="rect">
            <a:avLst/>
          </a:prstGeom>
          <a:noFill/>
        </p:spPr>
        <p:txBody>
          <a:bodyPr wrap="square" rtlCol="0">
            <a:spAutoFit/>
          </a:bodyPr>
          <a:lstStyle/>
          <a:p>
            <a:r>
              <a:rPr lang="en-CA" dirty="0" smtClean="0"/>
              <a:t>2.1.2, 2.1.3</a:t>
            </a:r>
            <a:endParaRPr lang="en-CA" dirty="0"/>
          </a:p>
        </p:txBody>
      </p:sp>
    </p:spTree>
    <p:extLst>
      <p:ext uri="{BB962C8B-B14F-4D97-AF65-F5344CB8AC3E}">
        <p14:creationId xmlns:p14="http://schemas.microsoft.com/office/powerpoint/2010/main" val="81385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1552575"/>
            <a:ext cx="10096500" cy="584775"/>
          </a:xfrm>
          <a:prstGeom prst="rect">
            <a:avLst/>
          </a:prstGeom>
          <a:noFill/>
        </p:spPr>
        <p:txBody>
          <a:bodyPr wrap="square" rtlCol="0">
            <a:spAutoFit/>
          </a:bodyPr>
          <a:lstStyle/>
          <a:p>
            <a:pPr marL="514350" indent="-514350">
              <a:buFont typeface="+mj-lt"/>
              <a:buAutoNum type="arabicPeriod"/>
            </a:pPr>
            <a:endParaRPr lang="en-CA" sz="3200" dirty="0">
              <a:latin typeface="Print Bold" panose="02000000000000000000" pitchFamily="2" charset="0"/>
            </a:endParaRPr>
          </a:p>
        </p:txBody>
      </p:sp>
      <p:sp>
        <p:nvSpPr>
          <p:cNvPr id="5" name="TextBox 4"/>
          <p:cNvSpPr txBox="1"/>
          <p:nvPr/>
        </p:nvSpPr>
        <p:spPr>
          <a:xfrm>
            <a:off x="11029950" y="85725"/>
            <a:ext cx="1333500" cy="369332"/>
          </a:xfrm>
          <a:prstGeom prst="rect">
            <a:avLst/>
          </a:prstGeom>
          <a:noFill/>
        </p:spPr>
        <p:txBody>
          <a:bodyPr wrap="square" rtlCol="0">
            <a:spAutoFit/>
          </a:bodyPr>
          <a:lstStyle/>
          <a:p>
            <a:r>
              <a:rPr lang="en-CA" dirty="0" smtClean="0"/>
              <a:t>2.1.4</a:t>
            </a:r>
            <a:endParaRPr lang="en-CA" dirty="0"/>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Oral Expression in Aboriginal Culture</a:t>
            </a:r>
            <a:endParaRPr lang="en-CA" sz="4000" b="1" u="sng" dirty="0">
              <a:latin typeface="Print Bold" panose="02000000000000000000" pitchFamily="2" charset="0"/>
            </a:endParaRPr>
          </a:p>
        </p:txBody>
      </p:sp>
      <p:sp>
        <p:nvSpPr>
          <p:cNvPr id="9" name="TextBox 8"/>
          <p:cNvSpPr txBox="1"/>
          <p:nvPr/>
        </p:nvSpPr>
        <p:spPr>
          <a:xfrm>
            <a:off x="1138237" y="898386"/>
            <a:ext cx="10487025" cy="618630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Print Bold" panose="02000000000000000000" pitchFamily="2" charset="0"/>
              </a:rPr>
              <a:t>The aboriginal people of Atlantic Canada have a rich culture and history. Listen to the following stories and write down:</a:t>
            </a:r>
          </a:p>
          <a:p>
            <a:pPr marL="514350" indent="-514350">
              <a:buFont typeface="+mj-lt"/>
              <a:buAutoNum type="arabicPeriod"/>
            </a:pPr>
            <a:r>
              <a:rPr lang="en-US" sz="3200" dirty="0" smtClean="0">
                <a:latin typeface="Print Bold" panose="02000000000000000000" pitchFamily="2" charset="0"/>
              </a:rPr>
              <a:t>The values reflected in the story.</a:t>
            </a:r>
          </a:p>
          <a:p>
            <a:pPr marL="514350" indent="-514350">
              <a:buFont typeface="+mj-lt"/>
              <a:buAutoNum type="arabicPeriod"/>
            </a:pPr>
            <a:r>
              <a:rPr lang="en-US" sz="3200" dirty="0" smtClean="0">
                <a:latin typeface="Print Bold" panose="02000000000000000000" pitchFamily="2" charset="0"/>
              </a:rPr>
              <a:t>The lessons taught by the story.</a:t>
            </a:r>
          </a:p>
          <a:p>
            <a:pPr marL="514350" indent="-514350">
              <a:buFont typeface="+mj-lt"/>
              <a:buAutoNum type="arabicPeriod"/>
            </a:pPr>
            <a:r>
              <a:rPr lang="en-US" sz="3200" dirty="0" smtClean="0">
                <a:latin typeface="Print Bold" panose="02000000000000000000" pitchFamily="2" charset="0"/>
              </a:rPr>
              <a:t>Any relationships mentioned.</a:t>
            </a:r>
          </a:p>
          <a:p>
            <a:pPr marL="514350" indent="-514350">
              <a:buFont typeface="+mj-lt"/>
              <a:buAutoNum type="arabicPeriod"/>
            </a:pPr>
            <a:r>
              <a:rPr lang="en-US" sz="3200" dirty="0" smtClean="0">
                <a:latin typeface="Print Bold" panose="02000000000000000000" pitchFamily="2" charset="0"/>
              </a:rPr>
              <a:t>Examples of material and non material culture.</a:t>
            </a:r>
          </a:p>
          <a:p>
            <a:pPr marL="514350" indent="-514350">
              <a:buFont typeface="+mj-lt"/>
              <a:buAutoNum type="arabicPeriod"/>
            </a:pPr>
            <a:endParaRPr lang="en-US" sz="3200" dirty="0" smtClean="0">
              <a:latin typeface="Print Bold" panose="02000000000000000000" pitchFamily="2" charset="0"/>
            </a:endParaRPr>
          </a:p>
          <a:p>
            <a:pPr marL="514350" indent="-514350">
              <a:buFont typeface="+mj-lt"/>
              <a:buAutoNum type="arabicPeriod"/>
            </a:pPr>
            <a:endParaRPr lang="en-US" sz="3200" dirty="0">
              <a:latin typeface="Print Bold" panose="02000000000000000000" pitchFamily="2" charset="0"/>
            </a:endParaRPr>
          </a:p>
          <a:p>
            <a:r>
              <a:rPr lang="en-US" sz="3500" dirty="0" smtClean="0">
                <a:latin typeface="Print Bold" panose="02000000000000000000" pitchFamily="2" charset="0"/>
                <a:hlinkClick r:id="rId2"/>
              </a:rPr>
              <a:t>The Legend of the First Moose</a:t>
            </a:r>
            <a:endParaRPr lang="en-US" sz="3500" dirty="0" smtClean="0">
              <a:latin typeface="Print Bold" panose="02000000000000000000" pitchFamily="2" charset="0"/>
            </a:endParaRPr>
          </a:p>
          <a:p>
            <a:r>
              <a:rPr lang="en-CA" sz="3500" dirty="0" smtClean="0">
                <a:latin typeface="Print Bold" panose="02000000000000000000" pitchFamily="2" charset="0"/>
                <a:hlinkClick r:id="rId3"/>
              </a:rPr>
              <a:t>The Raven Steals the Light</a:t>
            </a:r>
            <a:endParaRPr lang="en-CA" sz="3500" dirty="0" smtClean="0">
              <a:latin typeface="Print Bold" panose="02000000000000000000" pitchFamily="2" charset="0"/>
            </a:endParaRPr>
          </a:p>
          <a:p>
            <a:r>
              <a:rPr lang="en-CA" sz="3500" dirty="0" smtClean="0">
                <a:latin typeface="Print Bold" panose="02000000000000000000" pitchFamily="2" charset="0"/>
                <a:hlinkClick r:id="rId4"/>
              </a:rPr>
              <a:t>Algonquin Cinderella</a:t>
            </a:r>
            <a:endParaRPr lang="en-CA" sz="3500" dirty="0" smtClean="0">
              <a:latin typeface="Print Bold" panose="02000000000000000000" pitchFamily="2" charset="0"/>
            </a:endParaRPr>
          </a:p>
          <a:p>
            <a:endParaRPr lang="en-CA" sz="3500" dirty="0">
              <a:latin typeface="Print Bold" panose="02000000000000000000" pitchFamily="2" charset="0"/>
            </a:endParaRPr>
          </a:p>
        </p:txBody>
      </p:sp>
    </p:spTree>
    <p:extLst>
      <p:ext uri="{BB962C8B-B14F-4D97-AF65-F5344CB8AC3E}">
        <p14:creationId xmlns:p14="http://schemas.microsoft.com/office/powerpoint/2010/main" val="2419403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475" y="1092815"/>
            <a:ext cx="10096500" cy="4031873"/>
          </a:xfrm>
          <a:prstGeom prst="rect">
            <a:avLst/>
          </a:prstGeom>
          <a:noFill/>
        </p:spPr>
        <p:txBody>
          <a:bodyPr wrap="square" rtlCol="0">
            <a:spAutoFit/>
          </a:bodyPr>
          <a:lstStyle/>
          <a:p>
            <a:r>
              <a:rPr lang="en-CA" sz="3200" dirty="0" smtClean="0">
                <a:latin typeface="Print Bold" panose="02000000000000000000" pitchFamily="2" charset="0"/>
              </a:rPr>
              <a:t>Covered Bridges</a:t>
            </a:r>
          </a:p>
          <a:p>
            <a:pPr marL="457200" indent="-457200">
              <a:buFont typeface="Arial" panose="020B0604020202020204" pitchFamily="34" charset="0"/>
              <a:buChar char="•"/>
            </a:pPr>
            <a:r>
              <a:rPr lang="en-US" sz="3200" dirty="0">
                <a:latin typeface="Print Bold" panose="02000000000000000000" pitchFamily="2" charset="0"/>
              </a:rPr>
              <a:t>A covered bridge is a </a:t>
            </a:r>
            <a:r>
              <a:rPr lang="en-US" sz="3200" dirty="0" smtClean="0">
                <a:latin typeface="Print Bold" panose="02000000000000000000" pitchFamily="2" charset="0"/>
              </a:rPr>
              <a:t>wooden bridge with </a:t>
            </a:r>
            <a:r>
              <a:rPr lang="en-US" sz="3200" dirty="0">
                <a:latin typeface="Print Bold" panose="02000000000000000000" pitchFamily="2" charset="0"/>
              </a:rPr>
              <a:t>a roof, decking, and </a:t>
            </a:r>
            <a:r>
              <a:rPr lang="en-US" sz="3200" dirty="0" smtClean="0">
                <a:latin typeface="Print Bold" panose="02000000000000000000" pitchFamily="2" charset="0"/>
              </a:rPr>
              <a:t>siding.</a:t>
            </a:r>
          </a:p>
          <a:p>
            <a:pPr marL="457200" indent="-457200">
              <a:buFont typeface="Arial" panose="020B0604020202020204" pitchFamily="34" charset="0"/>
              <a:buChar char="•"/>
            </a:pPr>
            <a:r>
              <a:rPr lang="en-US" sz="3200" dirty="0" smtClean="0">
                <a:latin typeface="Print Bold" panose="02000000000000000000" pitchFamily="2" charset="0"/>
              </a:rPr>
              <a:t> This creates </a:t>
            </a:r>
            <a:r>
              <a:rPr lang="en-US" sz="3200" dirty="0">
                <a:latin typeface="Print Bold" panose="02000000000000000000" pitchFamily="2" charset="0"/>
              </a:rPr>
              <a:t>an almost complete </a:t>
            </a:r>
            <a:r>
              <a:rPr lang="en-US" sz="3200" dirty="0" smtClean="0">
                <a:latin typeface="Print Bold" panose="02000000000000000000" pitchFamily="2" charset="0"/>
              </a:rPr>
              <a:t>enclosure that protects </a:t>
            </a:r>
            <a:r>
              <a:rPr lang="en-US" sz="3200" dirty="0">
                <a:latin typeface="Print Bold" panose="02000000000000000000" pitchFamily="2" charset="0"/>
              </a:rPr>
              <a:t>the wooden </a:t>
            </a:r>
            <a:r>
              <a:rPr lang="en-US" sz="3200" dirty="0" smtClean="0">
                <a:latin typeface="Print Bold" panose="02000000000000000000" pitchFamily="2" charset="0"/>
              </a:rPr>
              <a:t>structure from </a:t>
            </a:r>
            <a:r>
              <a:rPr lang="en-US" sz="3200" dirty="0">
                <a:latin typeface="Print Bold" panose="02000000000000000000" pitchFamily="2" charset="0"/>
              </a:rPr>
              <a:t>the weather</a:t>
            </a:r>
            <a:r>
              <a:rPr lang="en-US" sz="3200" dirty="0" smtClean="0">
                <a:latin typeface="Print Bold" panose="02000000000000000000" pitchFamily="2" charset="0"/>
              </a:rPr>
              <a:t>.</a:t>
            </a:r>
          </a:p>
          <a:p>
            <a:pPr marL="457200" indent="-457200">
              <a:buFont typeface="Arial" panose="020B0604020202020204" pitchFamily="34" charset="0"/>
              <a:buChar char="•"/>
            </a:pPr>
            <a:r>
              <a:rPr lang="en-US" sz="3200" dirty="0" smtClean="0">
                <a:latin typeface="Print Bold" panose="02000000000000000000" pitchFamily="2" charset="0"/>
              </a:rPr>
              <a:t> </a:t>
            </a:r>
            <a:r>
              <a:rPr lang="en-US" sz="3200" dirty="0">
                <a:latin typeface="Print Bold" panose="02000000000000000000" pitchFamily="2" charset="0"/>
              </a:rPr>
              <a:t>Uncovered wooden bridges </a:t>
            </a:r>
            <a:r>
              <a:rPr lang="en-US" sz="3200" dirty="0" smtClean="0">
                <a:latin typeface="Print Bold" panose="02000000000000000000" pitchFamily="2" charset="0"/>
              </a:rPr>
              <a:t>have </a:t>
            </a:r>
            <a:r>
              <a:rPr lang="en-US" sz="3200" dirty="0">
                <a:latin typeface="Print Bold" panose="02000000000000000000" pitchFamily="2" charset="0"/>
              </a:rPr>
              <a:t>a lifespan </a:t>
            </a:r>
            <a:r>
              <a:rPr lang="en-US" sz="3200" dirty="0" smtClean="0">
                <a:latin typeface="Print Bold" panose="02000000000000000000" pitchFamily="2" charset="0"/>
              </a:rPr>
              <a:t>of about </a:t>
            </a:r>
            <a:r>
              <a:rPr lang="en-US" sz="3200" dirty="0">
                <a:latin typeface="Print Bold" panose="02000000000000000000" pitchFamily="2" charset="0"/>
              </a:rPr>
              <a:t>20 years because of the effects of rain and sun, but a covered bridge could last 100 </a:t>
            </a:r>
            <a:r>
              <a:rPr lang="en-US" sz="3200" dirty="0" smtClean="0">
                <a:latin typeface="Print Bold" panose="02000000000000000000" pitchFamily="2" charset="0"/>
              </a:rPr>
              <a:t>years.</a:t>
            </a:r>
            <a:endParaRPr lang="en-CA" sz="3200" dirty="0">
              <a:latin typeface="Print Bold" panose="02000000000000000000" pitchFamily="2" charset="0"/>
            </a:endParaRPr>
          </a:p>
        </p:txBody>
      </p:sp>
      <p:sp>
        <p:nvSpPr>
          <p:cNvPr id="5" name="TextBox 4"/>
          <p:cNvSpPr txBox="1"/>
          <p:nvPr/>
        </p:nvSpPr>
        <p:spPr>
          <a:xfrm>
            <a:off x="11029950" y="85725"/>
            <a:ext cx="1333500" cy="369332"/>
          </a:xfrm>
          <a:prstGeom prst="rect">
            <a:avLst/>
          </a:prstGeom>
          <a:noFill/>
        </p:spPr>
        <p:txBody>
          <a:bodyPr wrap="square" rtlCol="0">
            <a:spAutoFit/>
          </a:bodyPr>
          <a:lstStyle/>
          <a:p>
            <a:r>
              <a:rPr lang="en-CA" dirty="0" smtClean="0"/>
              <a:t>2.1.3</a:t>
            </a:r>
            <a:endParaRPr lang="en-CA" dirty="0"/>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Examples of Material Culture in Atlantic Canada</a:t>
            </a:r>
            <a:endParaRPr lang="en-CA" sz="4000" b="1" u="sng" dirty="0">
              <a:latin typeface="Print Bold" panose="02000000000000000000" pitchFamily="2" charset="0"/>
            </a:endParaRPr>
          </a:p>
        </p:txBody>
      </p:sp>
      <p:sp>
        <p:nvSpPr>
          <p:cNvPr id="9" name="TextBox 8"/>
          <p:cNvSpPr txBox="1"/>
          <p:nvPr/>
        </p:nvSpPr>
        <p:spPr>
          <a:xfrm>
            <a:off x="1138237" y="898386"/>
            <a:ext cx="10487025" cy="630942"/>
          </a:xfrm>
          <a:prstGeom prst="rect">
            <a:avLst/>
          </a:prstGeom>
          <a:noFill/>
        </p:spPr>
        <p:txBody>
          <a:bodyPr wrap="square" rtlCol="0">
            <a:spAutoFit/>
          </a:bodyPr>
          <a:lstStyle/>
          <a:p>
            <a:endParaRPr lang="en-CA" sz="3500" dirty="0">
              <a:latin typeface="Print Bold"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668918"/>
            <a:ext cx="2876550" cy="20495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1586081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475" y="1092815"/>
            <a:ext cx="10096500" cy="4031873"/>
          </a:xfrm>
          <a:prstGeom prst="rect">
            <a:avLst/>
          </a:prstGeom>
          <a:noFill/>
        </p:spPr>
        <p:txBody>
          <a:bodyPr wrap="square" rtlCol="0">
            <a:spAutoFit/>
          </a:bodyPr>
          <a:lstStyle/>
          <a:p>
            <a:r>
              <a:rPr lang="en-US" sz="3200" dirty="0" smtClean="0">
                <a:latin typeface="Print Bold" panose="02000000000000000000" pitchFamily="2" charset="0"/>
              </a:rPr>
              <a:t>Lighthouses</a:t>
            </a:r>
          </a:p>
          <a:p>
            <a:pPr marL="457200" indent="-457200">
              <a:buFont typeface="Arial" panose="020B0604020202020204" pitchFamily="34" charset="0"/>
              <a:buChar char="•"/>
            </a:pPr>
            <a:r>
              <a:rPr lang="en-US" sz="3200" dirty="0">
                <a:latin typeface="Print Bold" panose="02000000000000000000" pitchFamily="2" charset="0"/>
              </a:rPr>
              <a:t>A lighthouse is a </a:t>
            </a:r>
            <a:r>
              <a:rPr lang="en-US" sz="3200" dirty="0" smtClean="0">
                <a:latin typeface="Print Bold" panose="02000000000000000000" pitchFamily="2" charset="0"/>
              </a:rPr>
              <a:t>tower</a:t>
            </a:r>
            <a:r>
              <a:rPr lang="en-US" sz="3200" dirty="0">
                <a:latin typeface="Print Bold" panose="02000000000000000000" pitchFamily="2" charset="0"/>
              </a:rPr>
              <a:t> </a:t>
            </a:r>
            <a:r>
              <a:rPr lang="en-US" sz="3200" dirty="0" smtClean="0">
                <a:latin typeface="Print Bold" panose="02000000000000000000" pitchFamily="2" charset="0"/>
              </a:rPr>
              <a:t>with a bright light that helps ships </a:t>
            </a:r>
            <a:r>
              <a:rPr lang="en-US" sz="3200" dirty="0">
                <a:latin typeface="Print Bold" panose="02000000000000000000" pitchFamily="2" charset="0"/>
              </a:rPr>
              <a:t>at sea </a:t>
            </a:r>
            <a:r>
              <a:rPr lang="en-US" sz="3200" dirty="0" smtClean="0">
                <a:latin typeface="Print Bold" panose="02000000000000000000" pitchFamily="2" charset="0"/>
              </a:rPr>
              <a:t>navigate.</a:t>
            </a:r>
          </a:p>
          <a:p>
            <a:pPr marL="457200" indent="-457200">
              <a:buFont typeface="Arial" panose="020B0604020202020204" pitchFamily="34" charset="0"/>
              <a:buChar char="•"/>
            </a:pPr>
            <a:r>
              <a:rPr lang="en-US" sz="3200" dirty="0" smtClean="0">
                <a:latin typeface="Print Bold" panose="02000000000000000000" pitchFamily="2" charset="0"/>
              </a:rPr>
              <a:t>Lighthouses </a:t>
            </a:r>
            <a:r>
              <a:rPr lang="en-US" sz="3200" dirty="0">
                <a:latin typeface="Print Bold" panose="02000000000000000000" pitchFamily="2" charset="0"/>
              </a:rPr>
              <a:t>mark dangerous coastlines, hazardous shoals, reefs, rocks and safe entries to </a:t>
            </a:r>
            <a:r>
              <a:rPr lang="en-US" sz="3200" dirty="0" smtClean="0">
                <a:latin typeface="Print Bold" panose="02000000000000000000" pitchFamily="2" charset="0"/>
              </a:rPr>
              <a:t>harbors. </a:t>
            </a:r>
          </a:p>
          <a:p>
            <a:pPr marL="457200" indent="-457200">
              <a:buFont typeface="Arial" panose="020B0604020202020204" pitchFamily="34" charset="0"/>
              <a:buChar char="•"/>
            </a:pPr>
            <a:r>
              <a:rPr lang="en-US" sz="3200" dirty="0" smtClean="0">
                <a:latin typeface="Print Bold" panose="02000000000000000000" pitchFamily="2" charset="0"/>
              </a:rPr>
              <a:t>They used to be used a lot, however, the </a:t>
            </a:r>
            <a:r>
              <a:rPr lang="en-US" sz="3200" dirty="0">
                <a:latin typeface="Print Bold" panose="02000000000000000000" pitchFamily="2" charset="0"/>
              </a:rPr>
              <a:t>number of operational lighthouses has declined </a:t>
            </a:r>
            <a:r>
              <a:rPr lang="en-US" sz="3200" dirty="0" smtClean="0">
                <a:latin typeface="Print Bold" panose="02000000000000000000" pitchFamily="2" charset="0"/>
              </a:rPr>
              <a:t>because it is expensive to maintain them, and the use </a:t>
            </a:r>
            <a:r>
              <a:rPr lang="en-US" sz="3200" dirty="0">
                <a:latin typeface="Print Bold" panose="02000000000000000000" pitchFamily="2" charset="0"/>
              </a:rPr>
              <a:t>of electronic navigational systems.</a:t>
            </a:r>
            <a:endParaRPr lang="en-CA" sz="3200" dirty="0">
              <a:latin typeface="Print Bold" panose="02000000000000000000" pitchFamily="2" charset="0"/>
            </a:endParaRPr>
          </a:p>
        </p:txBody>
      </p:sp>
      <p:sp>
        <p:nvSpPr>
          <p:cNvPr id="5" name="TextBox 4"/>
          <p:cNvSpPr txBox="1"/>
          <p:nvPr/>
        </p:nvSpPr>
        <p:spPr>
          <a:xfrm>
            <a:off x="11029950" y="85725"/>
            <a:ext cx="1333500" cy="369332"/>
          </a:xfrm>
          <a:prstGeom prst="rect">
            <a:avLst/>
          </a:prstGeom>
          <a:noFill/>
        </p:spPr>
        <p:txBody>
          <a:bodyPr wrap="square" rtlCol="0">
            <a:spAutoFit/>
          </a:bodyPr>
          <a:lstStyle/>
          <a:p>
            <a:r>
              <a:rPr lang="en-CA" dirty="0" smtClean="0"/>
              <a:t>2.1.3</a:t>
            </a:r>
            <a:endParaRPr lang="en-CA" dirty="0"/>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Examples of Material Culture in Atlantic Canada</a:t>
            </a:r>
            <a:endParaRPr lang="en-CA" sz="4000" b="1" u="sng" dirty="0">
              <a:latin typeface="Print Bold" panose="02000000000000000000" pitchFamily="2" charset="0"/>
            </a:endParaRPr>
          </a:p>
        </p:txBody>
      </p:sp>
      <p:sp>
        <p:nvSpPr>
          <p:cNvPr id="9" name="TextBox 8"/>
          <p:cNvSpPr txBox="1"/>
          <p:nvPr/>
        </p:nvSpPr>
        <p:spPr>
          <a:xfrm>
            <a:off x="1138237" y="898386"/>
            <a:ext cx="10487025" cy="630942"/>
          </a:xfrm>
          <a:prstGeom prst="rect">
            <a:avLst/>
          </a:prstGeom>
          <a:noFill/>
        </p:spPr>
        <p:txBody>
          <a:bodyPr wrap="square" rtlCol="0">
            <a:spAutoFit/>
          </a:bodyPr>
          <a:lstStyle/>
          <a:p>
            <a:endParaRPr lang="en-CA" sz="3500" dirty="0">
              <a:latin typeface="Print Bold"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125" y="5124688"/>
            <a:ext cx="2066925" cy="13727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3603980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475" y="1092815"/>
            <a:ext cx="10096500" cy="4031873"/>
          </a:xfrm>
          <a:prstGeom prst="rect">
            <a:avLst/>
          </a:prstGeom>
          <a:noFill/>
        </p:spPr>
        <p:txBody>
          <a:bodyPr wrap="square" rtlCol="0">
            <a:spAutoFit/>
          </a:bodyPr>
          <a:lstStyle/>
          <a:p>
            <a:r>
              <a:rPr lang="en-US" sz="3200" dirty="0" smtClean="0">
                <a:latin typeface="Print Bold" panose="02000000000000000000" pitchFamily="2" charset="0"/>
              </a:rPr>
              <a:t>Widow’s Walk</a:t>
            </a:r>
          </a:p>
          <a:p>
            <a:pPr marL="457200" indent="-457200">
              <a:buFont typeface="Arial" panose="020B0604020202020204" pitchFamily="34" charset="0"/>
              <a:buChar char="•"/>
            </a:pPr>
            <a:r>
              <a:rPr lang="en-US" sz="3200" dirty="0" smtClean="0">
                <a:latin typeface="Print Bold" panose="02000000000000000000" pitchFamily="2" charset="0"/>
              </a:rPr>
              <a:t>Also </a:t>
            </a:r>
            <a:r>
              <a:rPr lang="en-US" sz="3200" dirty="0">
                <a:latin typeface="Print Bold" panose="02000000000000000000" pitchFamily="2" charset="0"/>
              </a:rPr>
              <a:t>known as a widow's watch or </a:t>
            </a:r>
            <a:r>
              <a:rPr lang="en-US" sz="3200" dirty="0" err="1">
                <a:latin typeface="Print Bold" panose="02000000000000000000" pitchFamily="2" charset="0"/>
              </a:rPr>
              <a:t>roofwalk</a:t>
            </a:r>
            <a:r>
              <a:rPr lang="en-US" sz="3200" dirty="0">
                <a:latin typeface="Print Bold" panose="02000000000000000000" pitchFamily="2" charset="0"/>
              </a:rPr>
              <a:t>, is a railed rooftop platform often with a small enclosed </a:t>
            </a:r>
            <a:r>
              <a:rPr lang="en-US" sz="3200" dirty="0" smtClean="0">
                <a:latin typeface="Print Bold" panose="02000000000000000000" pitchFamily="2" charset="0"/>
              </a:rPr>
              <a:t>area.</a:t>
            </a:r>
          </a:p>
          <a:p>
            <a:pPr marL="457200" indent="-457200">
              <a:buFont typeface="Arial" panose="020B0604020202020204" pitchFamily="34" charset="0"/>
              <a:buChar char="•"/>
            </a:pPr>
            <a:r>
              <a:rPr lang="en-US" sz="3200" dirty="0" smtClean="0">
                <a:latin typeface="Print Bold" panose="02000000000000000000" pitchFamily="2" charset="0"/>
              </a:rPr>
              <a:t>They were often </a:t>
            </a:r>
            <a:r>
              <a:rPr lang="en-US" sz="3200" dirty="0">
                <a:latin typeface="Print Bold" panose="02000000000000000000" pitchFamily="2" charset="0"/>
              </a:rPr>
              <a:t>found on 19th-century North American coastal houses. </a:t>
            </a:r>
            <a:endParaRPr lang="en-US" sz="3200" dirty="0" smtClean="0">
              <a:latin typeface="Print Bold" panose="02000000000000000000" pitchFamily="2" charset="0"/>
            </a:endParaRPr>
          </a:p>
          <a:p>
            <a:pPr marL="457200" indent="-457200">
              <a:buFont typeface="Arial" panose="020B0604020202020204" pitchFamily="34" charset="0"/>
              <a:buChar char="•"/>
            </a:pPr>
            <a:r>
              <a:rPr lang="en-US" sz="3200" dirty="0" smtClean="0">
                <a:latin typeface="Print Bold" panose="02000000000000000000" pitchFamily="2" charset="0"/>
              </a:rPr>
              <a:t>The </a:t>
            </a:r>
            <a:r>
              <a:rPr lang="en-US" sz="3200" dirty="0">
                <a:latin typeface="Print Bold" panose="02000000000000000000" pitchFamily="2" charset="0"/>
              </a:rPr>
              <a:t>name is said to come from the wives of </a:t>
            </a:r>
            <a:r>
              <a:rPr lang="en-US" sz="3200" dirty="0" smtClean="0">
                <a:latin typeface="Print Bold" panose="02000000000000000000" pitchFamily="2" charset="0"/>
              </a:rPr>
              <a:t>sailors, </a:t>
            </a:r>
            <a:r>
              <a:rPr lang="en-US" sz="3200" dirty="0">
                <a:latin typeface="Print Bold" panose="02000000000000000000" pitchFamily="2" charset="0"/>
              </a:rPr>
              <a:t>who would watch for their spouses' return, </a:t>
            </a:r>
            <a:r>
              <a:rPr lang="en-US" sz="3200" dirty="0" smtClean="0">
                <a:latin typeface="Print Bold" panose="02000000000000000000" pitchFamily="2" charset="0"/>
              </a:rPr>
              <a:t>but often the ocean </a:t>
            </a:r>
            <a:r>
              <a:rPr lang="en-US" sz="3200" dirty="0">
                <a:latin typeface="Print Bold" panose="02000000000000000000" pitchFamily="2" charset="0"/>
              </a:rPr>
              <a:t>took the lives of the </a:t>
            </a:r>
            <a:r>
              <a:rPr lang="en-US" sz="3200" dirty="0" smtClean="0">
                <a:latin typeface="Print Bold" panose="02000000000000000000" pitchFamily="2" charset="0"/>
              </a:rPr>
              <a:t>sailors, </a:t>
            </a:r>
            <a:r>
              <a:rPr lang="en-US" sz="3200" dirty="0">
                <a:latin typeface="Print Bold" panose="02000000000000000000" pitchFamily="2" charset="0"/>
              </a:rPr>
              <a:t>leaving the women widows</a:t>
            </a:r>
            <a:r>
              <a:rPr lang="en-US" sz="3200" dirty="0" smtClean="0">
                <a:latin typeface="Print Bold" panose="02000000000000000000" pitchFamily="2" charset="0"/>
              </a:rPr>
              <a:t>. </a:t>
            </a:r>
            <a:endParaRPr lang="en-CA" sz="3200" dirty="0">
              <a:latin typeface="Print Bold" panose="02000000000000000000" pitchFamily="2" charset="0"/>
            </a:endParaRPr>
          </a:p>
        </p:txBody>
      </p:sp>
      <p:sp>
        <p:nvSpPr>
          <p:cNvPr id="5" name="TextBox 4"/>
          <p:cNvSpPr txBox="1"/>
          <p:nvPr/>
        </p:nvSpPr>
        <p:spPr>
          <a:xfrm>
            <a:off x="11029950" y="85725"/>
            <a:ext cx="1333500" cy="369332"/>
          </a:xfrm>
          <a:prstGeom prst="rect">
            <a:avLst/>
          </a:prstGeom>
          <a:noFill/>
        </p:spPr>
        <p:txBody>
          <a:bodyPr wrap="square" rtlCol="0">
            <a:spAutoFit/>
          </a:bodyPr>
          <a:lstStyle/>
          <a:p>
            <a:r>
              <a:rPr lang="en-CA" dirty="0" smtClean="0"/>
              <a:t>2.1.3</a:t>
            </a:r>
            <a:endParaRPr lang="en-CA" dirty="0"/>
          </a:p>
        </p:txBody>
      </p:sp>
      <p:sp>
        <p:nvSpPr>
          <p:cNvPr id="7" name="TextBox 6"/>
          <p:cNvSpPr txBox="1"/>
          <p:nvPr/>
        </p:nvSpPr>
        <p:spPr>
          <a:xfrm>
            <a:off x="1333500" y="295275"/>
            <a:ext cx="9696450" cy="707886"/>
          </a:xfrm>
          <a:prstGeom prst="rect">
            <a:avLst/>
          </a:prstGeom>
          <a:noFill/>
        </p:spPr>
        <p:txBody>
          <a:bodyPr wrap="square" rtlCol="0">
            <a:spAutoFit/>
          </a:bodyPr>
          <a:lstStyle/>
          <a:p>
            <a:r>
              <a:rPr lang="en-CA" sz="4000" b="1" u="sng" dirty="0" smtClean="0">
                <a:latin typeface="Print Bold" panose="02000000000000000000" pitchFamily="2" charset="0"/>
              </a:rPr>
              <a:t>Examples of Material Culture in Atlantic Canada</a:t>
            </a:r>
            <a:endParaRPr lang="en-CA" sz="4000" b="1" u="sng" dirty="0">
              <a:latin typeface="Print Bold" panose="02000000000000000000" pitchFamily="2" charset="0"/>
            </a:endParaRPr>
          </a:p>
        </p:txBody>
      </p:sp>
      <p:sp>
        <p:nvSpPr>
          <p:cNvPr id="9" name="TextBox 8"/>
          <p:cNvSpPr txBox="1"/>
          <p:nvPr/>
        </p:nvSpPr>
        <p:spPr>
          <a:xfrm>
            <a:off x="1138237" y="898386"/>
            <a:ext cx="10487025" cy="630942"/>
          </a:xfrm>
          <a:prstGeom prst="rect">
            <a:avLst/>
          </a:prstGeom>
          <a:noFill/>
        </p:spPr>
        <p:txBody>
          <a:bodyPr wrap="square" rtlCol="0">
            <a:spAutoFit/>
          </a:bodyPr>
          <a:lstStyle/>
          <a:p>
            <a:endParaRPr lang="en-CA" sz="3500" dirty="0">
              <a:latin typeface="Print Bold"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538" y="4986159"/>
            <a:ext cx="2428875" cy="1821656"/>
          </a:xfrm>
          <a:prstGeom prst="rect">
            <a:avLst/>
          </a:prstGeom>
        </p:spPr>
      </p:pic>
    </p:spTree>
    <p:extLst>
      <p:ext uri="{BB962C8B-B14F-4D97-AF65-F5344CB8AC3E}">
        <p14:creationId xmlns:p14="http://schemas.microsoft.com/office/powerpoint/2010/main" val="3393145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3500" y="295275"/>
            <a:ext cx="9696450" cy="707886"/>
          </a:xfrm>
          <a:prstGeom prst="rect">
            <a:avLst/>
          </a:prstGeom>
          <a:noFill/>
        </p:spPr>
        <p:txBody>
          <a:bodyPr wrap="square" rtlCol="0">
            <a:spAutoFit/>
          </a:bodyPr>
          <a:lstStyle/>
          <a:p>
            <a:pPr algn="ctr"/>
            <a:r>
              <a:rPr lang="en-CA" sz="4000" b="1" u="sng" dirty="0" smtClean="0">
                <a:latin typeface="Print Bold" panose="02000000000000000000" pitchFamily="2" charset="0"/>
              </a:rPr>
              <a:t>2019 Heritage Fair Project</a:t>
            </a:r>
            <a:endParaRPr lang="en-CA" sz="4000" b="1" u="sng" dirty="0">
              <a:latin typeface="Print Bold" panose="02000000000000000000" pitchFamily="2" charset="0"/>
            </a:endParaRPr>
          </a:p>
        </p:txBody>
      </p:sp>
      <p:sp>
        <p:nvSpPr>
          <p:cNvPr id="9" name="TextBox 8"/>
          <p:cNvSpPr txBox="1"/>
          <p:nvPr/>
        </p:nvSpPr>
        <p:spPr>
          <a:xfrm>
            <a:off x="1333501" y="907911"/>
            <a:ext cx="10287000" cy="6001643"/>
          </a:xfrm>
          <a:prstGeom prst="rect">
            <a:avLst/>
          </a:prstGeom>
          <a:noFill/>
        </p:spPr>
        <p:txBody>
          <a:bodyPr wrap="square" rtlCol="0">
            <a:spAutoFit/>
          </a:bodyPr>
          <a:lstStyle/>
          <a:p>
            <a:r>
              <a:rPr lang="en-CA" sz="3200" dirty="0" smtClean="0">
                <a:latin typeface="Print Bold" panose="02000000000000000000" pitchFamily="2" charset="0"/>
              </a:rPr>
              <a:t>Choose a topic that reflects our Canadian heritage and complete a project on it. You will need:</a:t>
            </a:r>
          </a:p>
          <a:p>
            <a:pPr marL="457200" indent="-457200">
              <a:buFont typeface="Arial" panose="020B0604020202020204" pitchFamily="34" charset="0"/>
              <a:buChar char="•"/>
            </a:pPr>
            <a:r>
              <a:rPr lang="en-CA" sz="3200" dirty="0" smtClean="0">
                <a:latin typeface="Print Bold" panose="02000000000000000000" pitchFamily="2" charset="0"/>
              </a:rPr>
              <a:t>A tri-fold board</a:t>
            </a:r>
            <a:r>
              <a:rPr lang="en-CA" sz="3200" dirty="0">
                <a:latin typeface="Print Bold" panose="02000000000000000000" pitchFamily="2" charset="0"/>
              </a:rPr>
              <a:t> </a:t>
            </a:r>
            <a:r>
              <a:rPr lang="en-CA" sz="3200" dirty="0" smtClean="0">
                <a:latin typeface="Print Bold" panose="02000000000000000000" pitchFamily="2" charset="0"/>
              </a:rPr>
              <a:t>to display your project.</a:t>
            </a:r>
          </a:p>
          <a:p>
            <a:pPr marL="457200" indent="-457200">
              <a:buFont typeface="Arial" panose="020B0604020202020204" pitchFamily="34" charset="0"/>
              <a:buChar char="•"/>
            </a:pPr>
            <a:r>
              <a:rPr lang="en-CA" sz="3200" dirty="0" smtClean="0">
                <a:latin typeface="Print Bold" panose="02000000000000000000" pitchFamily="2" charset="0"/>
              </a:rPr>
              <a:t>A model or visual aid for your project.</a:t>
            </a:r>
          </a:p>
          <a:p>
            <a:pPr marL="457200" indent="-457200">
              <a:buFont typeface="Arial" panose="020B0604020202020204" pitchFamily="34" charset="0"/>
              <a:buChar char="•"/>
            </a:pPr>
            <a:endParaRPr lang="en-CA" sz="3200" dirty="0">
              <a:latin typeface="Print Bold" panose="02000000000000000000" pitchFamily="2" charset="0"/>
            </a:endParaRPr>
          </a:p>
          <a:p>
            <a:r>
              <a:rPr lang="en-CA" sz="3200" dirty="0" smtClean="0">
                <a:latin typeface="Print Bold" panose="02000000000000000000" pitchFamily="2" charset="0"/>
              </a:rPr>
              <a:t>The date of the school heritage fair will be April 16</a:t>
            </a:r>
            <a:r>
              <a:rPr lang="en-CA" sz="3200" baseline="30000" dirty="0" smtClean="0">
                <a:latin typeface="Print Bold" panose="02000000000000000000" pitchFamily="2" charset="0"/>
              </a:rPr>
              <a:t>th</a:t>
            </a:r>
            <a:r>
              <a:rPr lang="en-CA" sz="3200" dirty="0" smtClean="0">
                <a:latin typeface="Print Bold" panose="02000000000000000000" pitchFamily="2" charset="0"/>
              </a:rPr>
              <a:t>, 2019. Your project will be due sometime the week before, so you can present it to the class. You may choose any topic you wish, but some ideas are:</a:t>
            </a:r>
          </a:p>
          <a:p>
            <a:r>
              <a:rPr lang="en-US" sz="3200" dirty="0">
                <a:latin typeface="Print Bold" panose="02000000000000000000" pitchFamily="2" charset="0"/>
              </a:rPr>
              <a:t>2019 – International Year of Indigenous </a:t>
            </a:r>
            <a:r>
              <a:rPr lang="en-US" sz="3200" dirty="0" smtClean="0">
                <a:latin typeface="Print Bold" panose="02000000000000000000" pitchFamily="2" charset="0"/>
              </a:rPr>
              <a:t>Language</a:t>
            </a:r>
            <a:endParaRPr lang="en-US" sz="3200" dirty="0">
              <a:latin typeface="Print Bold" panose="02000000000000000000" pitchFamily="2" charset="0"/>
            </a:endParaRPr>
          </a:p>
          <a:p>
            <a:r>
              <a:rPr lang="en-US" sz="3200" dirty="0">
                <a:latin typeface="Print Bold" panose="02000000000000000000" pitchFamily="2" charset="0"/>
              </a:rPr>
              <a:t>75th anniversary of </a:t>
            </a:r>
            <a:r>
              <a:rPr lang="en-US" sz="3200" dirty="0" smtClean="0">
                <a:latin typeface="Print Bold" panose="02000000000000000000" pitchFamily="2" charset="0"/>
              </a:rPr>
              <a:t>D-Day</a:t>
            </a:r>
            <a:endParaRPr lang="en-US" sz="3200" dirty="0">
              <a:latin typeface="Print Bold" panose="02000000000000000000" pitchFamily="2" charset="0"/>
            </a:endParaRPr>
          </a:p>
          <a:p>
            <a:r>
              <a:rPr lang="en-US" sz="3200" dirty="0">
                <a:latin typeface="Print Bold" panose="02000000000000000000" pitchFamily="2" charset="0"/>
              </a:rPr>
              <a:t>100th anniversary of Women’s Suffrage in New Brunswick</a:t>
            </a:r>
            <a:endParaRPr lang="en-CA" sz="3200" dirty="0" smtClean="0">
              <a:latin typeface="Print Bold" panose="02000000000000000000" pitchFamily="2" charset="0"/>
            </a:endParaRPr>
          </a:p>
        </p:txBody>
      </p:sp>
    </p:spTree>
    <p:extLst>
      <p:ext uri="{BB962C8B-B14F-4D97-AF65-F5344CB8AC3E}">
        <p14:creationId xmlns:p14="http://schemas.microsoft.com/office/powerpoint/2010/main" val="162058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3500" y="295275"/>
            <a:ext cx="9696450" cy="707886"/>
          </a:xfrm>
          <a:prstGeom prst="rect">
            <a:avLst/>
          </a:prstGeom>
          <a:noFill/>
        </p:spPr>
        <p:txBody>
          <a:bodyPr wrap="square" rtlCol="0">
            <a:spAutoFit/>
          </a:bodyPr>
          <a:lstStyle/>
          <a:p>
            <a:pPr algn="ctr"/>
            <a:r>
              <a:rPr lang="en-CA" sz="4000" b="1" u="sng" dirty="0" smtClean="0">
                <a:latin typeface="Print Bold" panose="02000000000000000000" pitchFamily="2" charset="0"/>
              </a:rPr>
              <a:t>What Shapes Culture?</a:t>
            </a:r>
            <a:endParaRPr lang="en-CA" sz="4000" b="1" u="sng" dirty="0">
              <a:latin typeface="Print Bold" panose="02000000000000000000" pitchFamily="2" charset="0"/>
            </a:endParaRPr>
          </a:p>
        </p:txBody>
      </p:sp>
      <p:sp>
        <p:nvSpPr>
          <p:cNvPr id="9" name="TextBox 8"/>
          <p:cNvSpPr txBox="1"/>
          <p:nvPr/>
        </p:nvSpPr>
        <p:spPr>
          <a:xfrm>
            <a:off x="1333501" y="907911"/>
            <a:ext cx="10287000" cy="6986528"/>
          </a:xfrm>
          <a:prstGeom prst="rect">
            <a:avLst/>
          </a:prstGeom>
          <a:noFill/>
        </p:spPr>
        <p:txBody>
          <a:bodyPr wrap="square" rtlCol="0">
            <a:spAutoFit/>
          </a:bodyPr>
          <a:lstStyle/>
          <a:p>
            <a:r>
              <a:rPr lang="en-CA" sz="3200" dirty="0" smtClean="0">
                <a:latin typeface="Print Bold" panose="02000000000000000000" pitchFamily="2" charset="0"/>
              </a:rPr>
              <a:t>Culture is dynamic. This means that it is always changing, and doesn’t stay the same. Some things that can shape culture include:</a:t>
            </a:r>
          </a:p>
          <a:p>
            <a:pPr marL="457200" indent="-457200">
              <a:buFont typeface="Arial" panose="020B0604020202020204" pitchFamily="34" charset="0"/>
              <a:buChar char="•"/>
            </a:pPr>
            <a:r>
              <a:rPr lang="en-CA" sz="3200" u="sng" dirty="0" smtClean="0">
                <a:latin typeface="Print Bold" panose="02000000000000000000" pitchFamily="2" charset="0"/>
              </a:rPr>
              <a:t>A change in thinking </a:t>
            </a:r>
            <a:r>
              <a:rPr lang="en-CA" sz="3200" dirty="0" smtClean="0">
                <a:latin typeface="Print Bold" panose="02000000000000000000" pitchFamily="2" charset="0"/>
              </a:rPr>
              <a:t>– There may be a change in religious beliefs, or beliefs in who should make decisions.</a:t>
            </a:r>
          </a:p>
          <a:p>
            <a:pPr marL="457200" indent="-457200">
              <a:buFont typeface="Arial" panose="020B0604020202020204" pitchFamily="34" charset="0"/>
              <a:buChar char="•"/>
            </a:pPr>
            <a:r>
              <a:rPr lang="en-CA" sz="3200" u="sng" dirty="0" smtClean="0">
                <a:latin typeface="Print Bold" panose="02000000000000000000" pitchFamily="2" charset="0"/>
              </a:rPr>
              <a:t>Technological changes </a:t>
            </a:r>
            <a:r>
              <a:rPr lang="en-CA" sz="3200" dirty="0" smtClean="0">
                <a:latin typeface="Print Bold" panose="02000000000000000000" pitchFamily="2" charset="0"/>
              </a:rPr>
              <a:t>– Advances in technology can change how a society farms, travels, communicates, etc.</a:t>
            </a:r>
          </a:p>
          <a:p>
            <a:pPr marL="457200" indent="-457200">
              <a:buFont typeface="Arial" panose="020B0604020202020204" pitchFamily="34" charset="0"/>
              <a:buChar char="•"/>
            </a:pPr>
            <a:r>
              <a:rPr lang="en-CA" sz="3200" u="sng" dirty="0" smtClean="0">
                <a:latin typeface="Print Bold" panose="02000000000000000000" pitchFamily="2" charset="0"/>
              </a:rPr>
              <a:t>Interaction with other cultures </a:t>
            </a:r>
            <a:r>
              <a:rPr lang="en-CA" sz="3200" dirty="0" smtClean="0">
                <a:latin typeface="Print Bold" panose="02000000000000000000" pitchFamily="2" charset="0"/>
              </a:rPr>
              <a:t>– This is known as cultural diffusion. Meeting people of new cultures can cause people to adapt their traditions and beliefs.</a:t>
            </a:r>
          </a:p>
          <a:p>
            <a:pPr marL="457200" indent="-457200">
              <a:buFont typeface="Arial" panose="020B0604020202020204" pitchFamily="34" charset="0"/>
              <a:buChar char="•"/>
            </a:pPr>
            <a:r>
              <a:rPr lang="en-CA" sz="3200" u="sng" dirty="0" smtClean="0">
                <a:latin typeface="Print Bold" panose="02000000000000000000" pitchFamily="2" charset="0"/>
              </a:rPr>
              <a:t>Geographical area </a:t>
            </a:r>
            <a:r>
              <a:rPr lang="en-CA" sz="3200" dirty="0" smtClean="0">
                <a:latin typeface="Print Bold" panose="02000000000000000000" pitchFamily="2" charset="0"/>
              </a:rPr>
              <a:t>– Our cultures are shaped by where we live, if that area changes due to natural or man made reasons, it can change our culture.</a:t>
            </a:r>
          </a:p>
          <a:p>
            <a:pPr marL="457200" indent="-457200">
              <a:buFont typeface="Arial" panose="020B0604020202020204" pitchFamily="34" charset="0"/>
              <a:buChar char="•"/>
            </a:pPr>
            <a:endParaRPr lang="en-CA" sz="3200" dirty="0" smtClean="0">
              <a:latin typeface="Print Bold" panose="02000000000000000000" pitchFamily="2" charset="0"/>
            </a:endParaRPr>
          </a:p>
          <a:p>
            <a:pPr marL="457200" indent="-457200">
              <a:buFont typeface="Arial" panose="020B0604020202020204" pitchFamily="34" charset="0"/>
              <a:buChar char="•"/>
            </a:pPr>
            <a:endParaRPr lang="en-CA" sz="3200" dirty="0" smtClean="0">
              <a:latin typeface="Print Bold" panose="02000000000000000000" pitchFamily="2" charset="0"/>
            </a:endParaRPr>
          </a:p>
        </p:txBody>
      </p:sp>
      <p:sp>
        <p:nvSpPr>
          <p:cNvPr id="4" name="TextBox 3"/>
          <p:cNvSpPr txBox="1"/>
          <p:nvPr/>
        </p:nvSpPr>
        <p:spPr>
          <a:xfrm>
            <a:off x="11029950" y="85725"/>
            <a:ext cx="1333500" cy="369332"/>
          </a:xfrm>
          <a:prstGeom prst="rect">
            <a:avLst/>
          </a:prstGeom>
          <a:noFill/>
        </p:spPr>
        <p:txBody>
          <a:bodyPr wrap="square" rtlCol="0">
            <a:spAutoFit/>
          </a:bodyPr>
          <a:lstStyle/>
          <a:p>
            <a:r>
              <a:rPr lang="en-CA" dirty="0" smtClean="0"/>
              <a:t>2.1.6</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4175522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3925" y="295275"/>
            <a:ext cx="10858500" cy="5632311"/>
          </a:xfrm>
          <a:prstGeom prst="rect">
            <a:avLst/>
          </a:prstGeom>
          <a:noFill/>
        </p:spPr>
        <p:txBody>
          <a:bodyPr wrap="square" rtlCol="0">
            <a:spAutoFit/>
          </a:bodyPr>
          <a:lstStyle/>
          <a:p>
            <a:pPr algn="ctr"/>
            <a:r>
              <a:rPr lang="en-CA" sz="4000" b="1" u="sng" dirty="0" smtClean="0">
                <a:latin typeface="Print Bold" panose="02000000000000000000" pitchFamily="2" charset="0"/>
              </a:rPr>
              <a:t>Atlantic Canada and the Sea</a:t>
            </a:r>
            <a:endParaRPr lang="en-CA" sz="4000" b="1" u="sng" dirty="0">
              <a:latin typeface="Print Bold" panose="02000000000000000000" pitchFamily="2" charset="0"/>
            </a:endParaRPr>
          </a:p>
          <a:p>
            <a:r>
              <a:rPr lang="en-CA" sz="4000" dirty="0" smtClean="0">
                <a:latin typeface="Print Bold" panose="02000000000000000000" pitchFamily="2" charset="0"/>
              </a:rPr>
              <a:t>Atlantic Canadians have a fascination with the Ocean. It is a very important part of our lives because of how close we are to it, and how many people make their livelihood from it through fishing and military service.</a:t>
            </a:r>
          </a:p>
          <a:p>
            <a:pPr marL="571500" indent="-571500">
              <a:buFont typeface="Arial" panose="020B0604020202020204" pitchFamily="34" charset="0"/>
              <a:buChar char="•"/>
            </a:pPr>
            <a:r>
              <a:rPr lang="en-CA" sz="4000" dirty="0" smtClean="0">
                <a:latin typeface="Print Bold" panose="02000000000000000000" pitchFamily="2" charset="0"/>
                <a:hlinkClick r:id="rId2"/>
              </a:rPr>
              <a:t>Farewell to Nova Scotia</a:t>
            </a:r>
            <a:endParaRPr lang="en-CA" sz="4000" dirty="0" smtClean="0">
              <a:latin typeface="Print Bold" panose="02000000000000000000" pitchFamily="2" charset="0"/>
            </a:endParaRPr>
          </a:p>
          <a:p>
            <a:pPr marL="571500" indent="-571500">
              <a:buFont typeface="Arial" panose="020B0604020202020204" pitchFamily="34" charset="0"/>
              <a:buChar char="•"/>
            </a:pPr>
            <a:r>
              <a:rPr lang="en-CA" sz="4000" dirty="0" smtClean="0">
                <a:latin typeface="Print Bold" panose="02000000000000000000" pitchFamily="2" charset="0"/>
                <a:hlinkClick r:id="rId3"/>
              </a:rPr>
              <a:t>Lukey’s Boat</a:t>
            </a:r>
            <a:endParaRPr lang="en-CA" sz="4000" dirty="0" smtClean="0">
              <a:latin typeface="Print Bold" panose="02000000000000000000" pitchFamily="2" charset="0"/>
            </a:endParaRPr>
          </a:p>
          <a:p>
            <a:pPr marL="571500" indent="-571500">
              <a:buFont typeface="Arial" panose="020B0604020202020204" pitchFamily="34" charset="0"/>
              <a:buChar char="•"/>
            </a:pPr>
            <a:r>
              <a:rPr lang="en-CA" sz="4000" dirty="0" smtClean="0">
                <a:latin typeface="Print Bold" panose="02000000000000000000" pitchFamily="2" charset="0"/>
                <a:hlinkClick r:id="rId4"/>
              </a:rPr>
              <a:t>I’s the By</a:t>
            </a:r>
            <a:endParaRPr lang="en-CA" sz="4000" dirty="0" smtClean="0">
              <a:latin typeface="Print Bold" panose="02000000000000000000" pitchFamily="2" charset="0"/>
            </a:endParaRPr>
          </a:p>
          <a:p>
            <a:pPr marL="571500" indent="-571500">
              <a:buFont typeface="Arial" panose="020B0604020202020204" pitchFamily="34" charset="0"/>
              <a:buChar char="•"/>
            </a:pPr>
            <a:endParaRPr lang="en-CA" sz="4000" dirty="0" smtClean="0">
              <a:latin typeface="Print Bold" panose="02000000000000000000" pitchFamily="2" charset="0"/>
            </a:endParaRPr>
          </a:p>
        </p:txBody>
      </p:sp>
      <p:sp>
        <p:nvSpPr>
          <p:cNvPr id="9" name="TextBox 8"/>
          <p:cNvSpPr txBox="1"/>
          <p:nvPr/>
        </p:nvSpPr>
        <p:spPr>
          <a:xfrm>
            <a:off x="1333501" y="907911"/>
            <a:ext cx="10287000" cy="1077218"/>
          </a:xfrm>
          <a:prstGeom prst="rect">
            <a:avLst/>
          </a:prstGeom>
          <a:noFill/>
        </p:spPr>
        <p:txBody>
          <a:bodyPr wrap="square" rtlCol="0">
            <a:spAutoFit/>
          </a:bodyPr>
          <a:lstStyle/>
          <a:p>
            <a:pPr marL="457200" indent="-457200">
              <a:buFont typeface="Arial" panose="020B0604020202020204" pitchFamily="34" charset="0"/>
              <a:buChar char="•"/>
            </a:pPr>
            <a:endParaRPr lang="en-CA" sz="3200" dirty="0" smtClean="0">
              <a:latin typeface="Print Bold" panose="02000000000000000000" pitchFamily="2" charset="0"/>
            </a:endParaRPr>
          </a:p>
          <a:p>
            <a:pPr marL="457200" indent="-457200">
              <a:buFont typeface="Arial" panose="020B0604020202020204" pitchFamily="34" charset="0"/>
              <a:buChar char="•"/>
            </a:pPr>
            <a:endParaRPr lang="en-CA" sz="3200" dirty="0" smtClean="0">
              <a:latin typeface="Print Bold" panose="02000000000000000000" pitchFamily="2" charset="0"/>
            </a:endParaRPr>
          </a:p>
        </p:txBody>
      </p:sp>
      <p:sp>
        <p:nvSpPr>
          <p:cNvPr id="4" name="TextBox 3"/>
          <p:cNvSpPr txBox="1"/>
          <p:nvPr/>
        </p:nvSpPr>
        <p:spPr>
          <a:xfrm>
            <a:off x="11029950" y="85725"/>
            <a:ext cx="1333500" cy="369332"/>
          </a:xfrm>
          <a:prstGeom prst="rect">
            <a:avLst/>
          </a:prstGeom>
          <a:noFill/>
        </p:spPr>
        <p:txBody>
          <a:bodyPr wrap="square" rtlCol="0">
            <a:spAutoFit/>
          </a:bodyPr>
          <a:lstStyle/>
          <a:p>
            <a:r>
              <a:rPr lang="en-CA" dirty="0" smtClean="0"/>
              <a:t>2.1.6</a:t>
            </a:r>
            <a:endParaRPr lang="en-CA"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1700771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9651" y="55007"/>
            <a:ext cx="10858500" cy="6801862"/>
          </a:xfrm>
          <a:prstGeom prst="rect">
            <a:avLst/>
          </a:prstGeom>
          <a:noFill/>
        </p:spPr>
        <p:txBody>
          <a:bodyPr wrap="square" rtlCol="0">
            <a:spAutoFit/>
          </a:bodyPr>
          <a:lstStyle/>
          <a:p>
            <a:pPr algn="ctr"/>
            <a:r>
              <a:rPr lang="en-CA" sz="4000" b="1" u="sng" dirty="0" smtClean="0">
                <a:latin typeface="Print Bold" panose="02000000000000000000" pitchFamily="2" charset="0"/>
              </a:rPr>
              <a:t>Culture Diversity at a Global Level</a:t>
            </a:r>
          </a:p>
          <a:p>
            <a:r>
              <a:rPr lang="en-CA" sz="3600" dirty="0" smtClean="0">
                <a:latin typeface="Print Bold" panose="02000000000000000000" pitchFamily="2" charset="0"/>
              </a:rPr>
              <a:t>Culture is different from country to country, province to province, and even town to town.</a:t>
            </a:r>
          </a:p>
          <a:p>
            <a:r>
              <a:rPr lang="en-CA" sz="3600" dirty="0" smtClean="0">
                <a:latin typeface="Print Bold" panose="02000000000000000000" pitchFamily="2" charset="0"/>
              </a:rPr>
              <a:t>Examples of interesting cultures around the world include:</a:t>
            </a:r>
          </a:p>
          <a:p>
            <a:r>
              <a:rPr lang="en-US" sz="3600" b="1" u="sng" dirty="0" err="1">
                <a:latin typeface="Print Bold" panose="02000000000000000000" pitchFamily="2" charset="0"/>
              </a:rPr>
              <a:t>Huli</a:t>
            </a:r>
            <a:r>
              <a:rPr lang="en-US" sz="3600" b="1" u="sng" dirty="0">
                <a:latin typeface="Print Bold" panose="02000000000000000000" pitchFamily="2" charset="0"/>
              </a:rPr>
              <a:t> – Papua New Guinea</a:t>
            </a:r>
          </a:p>
          <a:p>
            <a:r>
              <a:rPr lang="en-US" sz="3600" dirty="0">
                <a:latin typeface="Print Bold" panose="02000000000000000000" pitchFamily="2" charset="0"/>
              </a:rPr>
              <a:t>The </a:t>
            </a:r>
            <a:r>
              <a:rPr lang="en-US" sz="3600" dirty="0" err="1">
                <a:latin typeface="Print Bold" panose="02000000000000000000" pitchFamily="2" charset="0"/>
              </a:rPr>
              <a:t>Huli</a:t>
            </a:r>
            <a:r>
              <a:rPr lang="en-US" sz="3600" dirty="0">
                <a:latin typeface="Print Bold" panose="02000000000000000000" pitchFamily="2" charset="0"/>
              </a:rPr>
              <a:t> are one of the most famous tribes on </a:t>
            </a:r>
            <a:r>
              <a:rPr lang="en-US" sz="3600" dirty="0" smtClean="0">
                <a:latin typeface="Print Bold" panose="02000000000000000000" pitchFamily="2" charset="0"/>
              </a:rPr>
              <a:t>the island of Papua </a:t>
            </a:r>
            <a:r>
              <a:rPr lang="en-US" sz="3600" dirty="0">
                <a:latin typeface="Print Bold" panose="02000000000000000000" pitchFamily="2" charset="0"/>
              </a:rPr>
              <a:t>New </a:t>
            </a:r>
            <a:r>
              <a:rPr lang="en-US" sz="3600" dirty="0" smtClean="0">
                <a:latin typeface="Print Bold" panose="02000000000000000000" pitchFamily="2" charset="0"/>
              </a:rPr>
              <a:t>Guinea. The </a:t>
            </a:r>
            <a:r>
              <a:rPr lang="en-US" sz="3600" dirty="0" err="1">
                <a:latin typeface="Print Bold" panose="02000000000000000000" pitchFamily="2" charset="0"/>
              </a:rPr>
              <a:t>Huli</a:t>
            </a:r>
            <a:r>
              <a:rPr lang="en-US" sz="3600" dirty="0">
                <a:latin typeface="Print Bold" panose="02000000000000000000" pitchFamily="2" charset="0"/>
              </a:rPr>
              <a:t> are proud and fearless warriors who are known for their ornate headdresses and unique way of painting their faces and </a:t>
            </a:r>
            <a:r>
              <a:rPr lang="en-US" sz="3600" dirty="0" smtClean="0">
                <a:latin typeface="Print Bold" panose="02000000000000000000" pitchFamily="2" charset="0"/>
              </a:rPr>
              <a:t>bodies. The </a:t>
            </a:r>
            <a:r>
              <a:rPr lang="en-US" sz="3600" dirty="0">
                <a:latin typeface="Print Bold" panose="02000000000000000000" pitchFamily="2" charset="0"/>
              </a:rPr>
              <a:t>men also put cassowary quills through their noses, snakeskin across their foreheads, a hornbill beak on their backs, kina shells around their necks, and a belt of pigtails to attract the ladies</a:t>
            </a:r>
            <a:endParaRPr lang="en-CA" sz="3600" dirty="0" smtClean="0">
              <a:latin typeface="Print Bold" panose="02000000000000000000" pitchFamily="2" charset="0"/>
            </a:endParaRPr>
          </a:p>
        </p:txBody>
      </p:sp>
      <p:sp>
        <p:nvSpPr>
          <p:cNvPr id="9" name="TextBox 8"/>
          <p:cNvSpPr txBox="1"/>
          <p:nvPr/>
        </p:nvSpPr>
        <p:spPr>
          <a:xfrm>
            <a:off x="1295401" y="869811"/>
            <a:ext cx="10287000" cy="1077218"/>
          </a:xfrm>
          <a:prstGeom prst="rect">
            <a:avLst/>
          </a:prstGeom>
          <a:noFill/>
        </p:spPr>
        <p:txBody>
          <a:bodyPr wrap="square" rtlCol="0">
            <a:spAutoFit/>
          </a:bodyPr>
          <a:lstStyle/>
          <a:p>
            <a:endParaRPr lang="en-CA" sz="3200" dirty="0" smtClean="0">
              <a:latin typeface="Print Bold" panose="02000000000000000000" pitchFamily="2" charset="0"/>
            </a:endParaRPr>
          </a:p>
          <a:p>
            <a:pPr marL="457200" indent="-457200">
              <a:buFont typeface="Arial" panose="020B0604020202020204" pitchFamily="34" charset="0"/>
              <a:buChar char="•"/>
            </a:pPr>
            <a:endParaRPr lang="en-CA" sz="3200" dirty="0" smtClean="0">
              <a:latin typeface="Print Bold" panose="02000000000000000000" pitchFamily="2" charset="0"/>
            </a:endParaRPr>
          </a:p>
        </p:txBody>
      </p:sp>
      <p:sp>
        <p:nvSpPr>
          <p:cNvPr id="4" name="TextBox 3"/>
          <p:cNvSpPr txBox="1"/>
          <p:nvPr/>
        </p:nvSpPr>
        <p:spPr>
          <a:xfrm>
            <a:off x="10982326" y="0"/>
            <a:ext cx="1333500" cy="369332"/>
          </a:xfrm>
          <a:prstGeom prst="rect">
            <a:avLst/>
          </a:prstGeom>
          <a:noFill/>
        </p:spPr>
        <p:txBody>
          <a:bodyPr wrap="square" rtlCol="0">
            <a:spAutoFit/>
          </a:bodyPr>
          <a:lstStyle/>
          <a:p>
            <a:r>
              <a:rPr lang="en-CA" dirty="0" smtClean="0"/>
              <a:t>2.1.7</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423545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9875" y="3619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#2</a:t>
            </a:r>
            <a:endParaRPr lang="en-CA" sz="6000" dirty="0">
              <a:latin typeface="Print Bold" panose="02000000000000000000" pitchFamily="2" charset="0"/>
            </a:endParaRPr>
          </a:p>
        </p:txBody>
      </p:sp>
      <p:sp>
        <p:nvSpPr>
          <p:cNvPr id="5" name="TextBox 4"/>
          <p:cNvSpPr txBox="1"/>
          <p:nvPr/>
        </p:nvSpPr>
        <p:spPr>
          <a:xfrm>
            <a:off x="2990850" y="2619375"/>
            <a:ext cx="8877300" cy="3139321"/>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Do you think you would like to live in a wigwam? Why or why not?</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640339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Huli</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1384173"/>
            <a:ext cx="4114800" cy="27371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190" y="994911"/>
            <a:ext cx="4440086" cy="32412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584" y="3927049"/>
            <a:ext cx="6834759" cy="2621826"/>
          </a:xfrm>
          <a:prstGeom prst="rect">
            <a:avLst/>
          </a:prstGeom>
        </p:spPr>
      </p:pic>
    </p:spTree>
    <p:extLst>
      <p:ext uri="{BB962C8B-B14F-4D97-AF65-F5344CB8AC3E}">
        <p14:creationId xmlns:p14="http://schemas.microsoft.com/office/powerpoint/2010/main" val="302380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9651" y="55007"/>
            <a:ext cx="10858500" cy="4524315"/>
          </a:xfrm>
          <a:prstGeom prst="rect">
            <a:avLst/>
          </a:prstGeom>
          <a:noFill/>
        </p:spPr>
        <p:txBody>
          <a:bodyPr wrap="square" rtlCol="0">
            <a:spAutoFit/>
          </a:bodyPr>
          <a:lstStyle/>
          <a:p>
            <a:r>
              <a:rPr lang="en-US" sz="3600" b="1" u="sng" dirty="0">
                <a:latin typeface="Print Bold" panose="02000000000000000000" pitchFamily="2" charset="0"/>
              </a:rPr>
              <a:t>Kazakhs – Kazakhstan</a:t>
            </a:r>
          </a:p>
          <a:p>
            <a:r>
              <a:rPr lang="en-US" sz="3600" dirty="0">
                <a:latin typeface="Print Bold" panose="02000000000000000000" pitchFamily="2" charset="0"/>
              </a:rPr>
              <a:t>The Kazakhs are a semi-nomadic tribe who have been travelling through the mountains and valleys of Kazakhstan since the 15th century. They are descendants of Mongols and other nomadic </a:t>
            </a:r>
            <a:r>
              <a:rPr lang="en-US" sz="3600" dirty="0" smtClean="0">
                <a:latin typeface="Print Bold" panose="02000000000000000000" pitchFamily="2" charset="0"/>
              </a:rPr>
              <a:t>tribes. They </a:t>
            </a:r>
            <a:r>
              <a:rPr lang="en-US" sz="3600" dirty="0">
                <a:latin typeface="Print Bold" panose="02000000000000000000" pitchFamily="2" charset="0"/>
              </a:rPr>
              <a:t>still hold onto traditions that are centuries old. Along with taming wild horses, one of their most famous ancient traditions is hunting with eagles. It is seen as the highest form of art and dedication. </a:t>
            </a:r>
            <a:endParaRPr lang="en-CA" sz="3600" dirty="0" smtClean="0">
              <a:latin typeface="Print Bold" panose="02000000000000000000" pitchFamily="2" charset="0"/>
            </a:endParaRPr>
          </a:p>
        </p:txBody>
      </p:sp>
      <p:sp>
        <p:nvSpPr>
          <p:cNvPr id="9" name="TextBox 8"/>
          <p:cNvSpPr txBox="1"/>
          <p:nvPr/>
        </p:nvSpPr>
        <p:spPr>
          <a:xfrm>
            <a:off x="1295401" y="869811"/>
            <a:ext cx="10287000" cy="1077218"/>
          </a:xfrm>
          <a:prstGeom prst="rect">
            <a:avLst/>
          </a:prstGeom>
          <a:noFill/>
        </p:spPr>
        <p:txBody>
          <a:bodyPr wrap="square" rtlCol="0">
            <a:spAutoFit/>
          </a:bodyPr>
          <a:lstStyle/>
          <a:p>
            <a:endParaRPr lang="en-CA" sz="3200" dirty="0" smtClean="0">
              <a:latin typeface="Print Bold" panose="02000000000000000000" pitchFamily="2" charset="0"/>
            </a:endParaRPr>
          </a:p>
          <a:p>
            <a:pPr marL="457200" indent="-457200">
              <a:buFont typeface="Arial" panose="020B0604020202020204" pitchFamily="34" charset="0"/>
              <a:buChar char="•"/>
            </a:pPr>
            <a:endParaRPr lang="en-CA" sz="3200" dirty="0" smtClean="0">
              <a:latin typeface="Print Bold" panose="02000000000000000000" pitchFamily="2" charset="0"/>
            </a:endParaRPr>
          </a:p>
        </p:txBody>
      </p:sp>
      <p:sp>
        <p:nvSpPr>
          <p:cNvPr id="4" name="TextBox 3"/>
          <p:cNvSpPr txBox="1"/>
          <p:nvPr/>
        </p:nvSpPr>
        <p:spPr>
          <a:xfrm>
            <a:off x="10982326" y="0"/>
            <a:ext cx="1333500" cy="369332"/>
          </a:xfrm>
          <a:prstGeom prst="rect">
            <a:avLst/>
          </a:prstGeom>
          <a:noFill/>
        </p:spPr>
        <p:txBody>
          <a:bodyPr wrap="square" rtlCol="0">
            <a:spAutoFit/>
          </a:bodyPr>
          <a:lstStyle/>
          <a:p>
            <a:r>
              <a:rPr lang="en-CA" dirty="0" smtClean="0"/>
              <a:t>2.1.7</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700" y="5736639"/>
            <a:ext cx="990600" cy="990600"/>
          </a:xfrm>
          <a:prstGeom prst="rect">
            <a:avLst/>
          </a:prstGeom>
        </p:spPr>
      </p:pic>
    </p:spTree>
    <p:extLst>
      <p:ext uri="{BB962C8B-B14F-4D97-AF65-F5344CB8AC3E}">
        <p14:creationId xmlns:p14="http://schemas.microsoft.com/office/powerpoint/2010/main" val="2917992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Kazakhs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75" y="1128451"/>
            <a:ext cx="4737100" cy="278304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516" y="552450"/>
            <a:ext cx="5468834" cy="5749112"/>
          </a:xfrm>
          <a:prstGeom prst="rect">
            <a:avLst/>
          </a:prstGeom>
        </p:spPr>
      </p:pic>
    </p:spTree>
    <p:extLst>
      <p:ext uri="{BB962C8B-B14F-4D97-AF65-F5344CB8AC3E}">
        <p14:creationId xmlns:p14="http://schemas.microsoft.com/office/powerpoint/2010/main" val="201934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326" y="340757"/>
            <a:ext cx="10858500" cy="5632311"/>
          </a:xfrm>
          <a:prstGeom prst="rect">
            <a:avLst/>
          </a:prstGeom>
          <a:noFill/>
        </p:spPr>
        <p:txBody>
          <a:bodyPr wrap="square" rtlCol="0">
            <a:spAutoFit/>
          </a:bodyPr>
          <a:lstStyle/>
          <a:p>
            <a:pPr algn="ctr"/>
            <a:r>
              <a:rPr lang="en-CA" sz="4000" b="1" u="sng" dirty="0" smtClean="0">
                <a:latin typeface="Print Bold" panose="02000000000000000000" pitchFamily="2" charset="0"/>
              </a:rPr>
              <a:t>Culture Diversity at a Regional Level</a:t>
            </a:r>
          </a:p>
          <a:p>
            <a:pPr marL="571500" indent="-571500">
              <a:buFont typeface="Arial" panose="020B0604020202020204" pitchFamily="34" charset="0"/>
              <a:buChar char="•"/>
            </a:pPr>
            <a:r>
              <a:rPr lang="en-CA" sz="4000" dirty="0" smtClean="0">
                <a:latin typeface="Print Bold" panose="02000000000000000000" pitchFamily="2" charset="0"/>
              </a:rPr>
              <a:t>Culture within Canada is very different from province to province.</a:t>
            </a:r>
          </a:p>
          <a:p>
            <a:pPr marL="571500" indent="-571500">
              <a:buFont typeface="Arial" panose="020B0604020202020204" pitchFamily="34" charset="0"/>
              <a:buChar char="•"/>
            </a:pPr>
            <a:r>
              <a:rPr lang="en-CA" sz="4000" dirty="0" smtClean="0">
                <a:latin typeface="Print Bold" panose="02000000000000000000" pitchFamily="2" charset="0"/>
              </a:rPr>
              <a:t>There is a very prominent hunting and fishing culture in many areas of Canada.</a:t>
            </a:r>
          </a:p>
          <a:p>
            <a:pPr marL="571500" indent="-571500">
              <a:buFont typeface="Arial" panose="020B0604020202020204" pitchFamily="34" charset="0"/>
              <a:buChar char="•"/>
            </a:pPr>
            <a:r>
              <a:rPr lang="en-CA" sz="4000" dirty="0" smtClean="0">
                <a:latin typeface="Print Bold" panose="02000000000000000000" pitchFamily="2" charset="0"/>
              </a:rPr>
              <a:t>For example, </a:t>
            </a:r>
            <a:r>
              <a:rPr lang="en-CA" sz="4000" dirty="0" smtClean="0">
                <a:latin typeface="Print Bold" panose="02000000000000000000" pitchFamily="2" charset="0"/>
                <a:hlinkClick r:id="rId2"/>
              </a:rPr>
              <a:t>Atlantic Canada</a:t>
            </a:r>
            <a:r>
              <a:rPr lang="en-CA" sz="4000" dirty="0" smtClean="0">
                <a:latin typeface="Print Bold" panose="02000000000000000000" pitchFamily="2" charset="0"/>
              </a:rPr>
              <a:t>, Quebec, and the </a:t>
            </a:r>
            <a:r>
              <a:rPr lang="en-CA" sz="4000" dirty="0" smtClean="0">
                <a:latin typeface="Print Bold" panose="02000000000000000000" pitchFamily="2" charset="0"/>
                <a:hlinkClick r:id="rId3"/>
              </a:rPr>
              <a:t>northern territories</a:t>
            </a:r>
            <a:r>
              <a:rPr lang="en-CA" sz="4000" dirty="0" smtClean="0">
                <a:latin typeface="Print Bold" panose="02000000000000000000" pitchFamily="2" charset="0"/>
              </a:rPr>
              <a:t>. </a:t>
            </a:r>
          </a:p>
          <a:p>
            <a:pPr marL="571500" indent="-571500">
              <a:buFont typeface="Arial" panose="020B0604020202020204" pitchFamily="34" charset="0"/>
              <a:buChar char="•"/>
            </a:pPr>
            <a:r>
              <a:rPr lang="en-CA" sz="4000" dirty="0" smtClean="0">
                <a:latin typeface="Print Bold" panose="02000000000000000000" pitchFamily="2" charset="0"/>
              </a:rPr>
              <a:t>Another example would be </a:t>
            </a:r>
            <a:r>
              <a:rPr lang="en-CA" sz="4000" dirty="0" smtClean="0">
                <a:latin typeface="Print Bold" panose="02000000000000000000" pitchFamily="2" charset="0"/>
                <a:hlinkClick r:id="rId4"/>
              </a:rPr>
              <a:t>surfing</a:t>
            </a:r>
            <a:r>
              <a:rPr lang="en-CA" sz="4000" dirty="0" smtClean="0">
                <a:latin typeface="Print Bold" panose="02000000000000000000" pitchFamily="2" charset="0"/>
              </a:rPr>
              <a:t> culture in British Columbia.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5698539"/>
            <a:ext cx="990600" cy="990600"/>
          </a:xfrm>
          <a:prstGeom prst="rect">
            <a:avLst/>
          </a:prstGeom>
        </p:spPr>
      </p:pic>
      <p:sp>
        <p:nvSpPr>
          <p:cNvPr id="10" name="TextBox 9"/>
          <p:cNvSpPr txBox="1"/>
          <p:nvPr/>
        </p:nvSpPr>
        <p:spPr>
          <a:xfrm>
            <a:off x="10982326" y="0"/>
            <a:ext cx="1333500" cy="369332"/>
          </a:xfrm>
          <a:prstGeom prst="rect">
            <a:avLst/>
          </a:prstGeom>
          <a:noFill/>
        </p:spPr>
        <p:txBody>
          <a:bodyPr wrap="square" rtlCol="0">
            <a:spAutoFit/>
          </a:bodyPr>
          <a:lstStyle/>
          <a:p>
            <a:r>
              <a:rPr lang="en-CA" dirty="0" smtClean="0"/>
              <a:t>2.1.7</a:t>
            </a:r>
            <a:endParaRPr lang="en-CA" dirty="0"/>
          </a:p>
        </p:txBody>
      </p:sp>
    </p:spTree>
    <p:extLst>
      <p:ext uri="{BB962C8B-B14F-4D97-AF65-F5344CB8AC3E}">
        <p14:creationId xmlns:p14="http://schemas.microsoft.com/office/powerpoint/2010/main" val="35512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326" y="340757"/>
            <a:ext cx="10858500" cy="5632311"/>
          </a:xfrm>
          <a:prstGeom prst="rect">
            <a:avLst/>
          </a:prstGeom>
          <a:noFill/>
        </p:spPr>
        <p:txBody>
          <a:bodyPr wrap="square" rtlCol="0">
            <a:spAutoFit/>
          </a:bodyPr>
          <a:lstStyle/>
          <a:p>
            <a:pPr algn="ctr"/>
            <a:r>
              <a:rPr lang="en-CA" sz="4000" b="1" u="sng" dirty="0" smtClean="0">
                <a:latin typeface="Print Bold" panose="02000000000000000000" pitchFamily="2" charset="0"/>
              </a:rPr>
              <a:t>Culture Diversity at a Regional Level</a:t>
            </a:r>
          </a:p>
          <a:p>
            <a:pPr marL="571500" indent="-571500">
              <a:buFont typeface="Arial" panose="020B0604020202020204" pitchFamily="34" charset="0"/>
              <a:buChar char="•"/>
            </a:pPr>
            <a:r>
              <a:rPr lang="en-CA" sz="4000" dirty="0" smtClean="0">
                <a:latin typeface="Print Bold" panose="02000000000000000000" pitchFamily="2" charset="0"/>
              </a:rPr>
              <a:t>Countries with large land masses, like Canada, are special because we have so much territory, there is a lot of room for cultures to change and grow.</a:t>
            </a:r>
          </a:p>
          <a:p>
            <a:pPr marL="571500" indent="-571500">
              <a:buFont typeface="Arial" panose="020B0604020202020204" pitchFamily="34" charset="0"/>
              <a:buChar char="•"/>
            </a:pPr>
            <a:r>
              <a:rPr lang="en-CA" sz="4000" dirty="0" smtClean="0">
                <a:latin typeface="Print Bold" panose="02000000000000000000" pitchFamily="2" charset="0"/>
              </a:rPr>
              <a:t>Canada is often referred to as having a “cultural mosaic”.</a:t>
            </a:r>
          </a:p>
          <a:p>
            <a:pPr marL="571500" indent="-571500">
              <a:buFont typeface="Arial" panose="020B0604020202020204" pitchFamily="34" charset="0"/>
              <a:buChar char="•"/>
            </a:pPr>
            <a:r>
              <a:rPr lang="en-CA" sz="4000" dirty="0" smtClean="0">
                <a:latin typeface="Print Bold" panose="02000000000000000000" pitchFamily="2" charset="0"/>
              </a:rPr>
              <a:t>Main components of Canadian culture are </a:t>
            </a:r>
            <a:r>
              <a:rPr lang="en-CA" sz="4000" dirty="0" smtClean="0">
                <a:latin typeface="Print Bold" panose="02000000000000000000" pitchFamily="2" charset="0"/>
                <a:hlinkClick r:id="rId2"/>
              </a:rPr>
              <a:t>humour</a:t>
            </a:r>
            <a:r>
              <a:rPr lang="en-CA" sz="4000" dirty="0" smtClean="0">
                <a:latin typeface="Print Bold" panose="02000000000000000000" pitchFamily="2" charset="0"/>
              </a:rPr>
              <a:t>, </a:t>
            </a:r>
            <a:r>
              <a:rPr lang="en-CA" sz="4000" dirty="0" smtClean="0">
                <a:latin typeface="Print Bold" panose="02000000000000000000" pitchFamily="2" charset="0"/>
                <a:hlinkClick r:id="rId3"/>
              </a:rPr>
              <a:t>symbols</a:t>
            </a:r>
            <a:r>
              <a:rPr lang="en-CA" sz="4000" dirty="0" smtClean="0">
                <a:latin typeface="Print Bold" panose="02000000000000000000" pitchFamily="2" charset="0"/>
              </a:rPr>
              <a:t>, art, literature, theatre, film &amp; television, music, sports, and </a:t>
            </a:r>
            <a:r>
              <a:rPr lang="en-CA" sz="4000" dirty="0" smtClean="0">
                <a:latin typeface="Print Bold" panose="02000000000000000000" pitchFamily="2" charset="0"/>
                <a:hlinkClick r:id="rId4"/>
              </a:rPr>
              <a:t>food</a:t>
            </a:r>
            <a:r>
              <a:rPr lang="en-CA" sz="4000" dirty="0" smtClean="0">
                <a:latin typeface="Print Bold" panose="02000000000000000000" pitchFamily="2"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5698539"/>
            <a:ext cx="990600" cy="990600"/>
          </a:xfrm>
          <a:prstGeom prst="rect">
            <a:avLst/>
          </a:prstGeom>
        </p:spPr>
      </p:pic>
      <p:sp>
        <p:nvSpPr>
          <p:cNvPr id="10" name="TextBox 9"/>
          <p:cNvSpPr txBox="1"/>
          <p:nvPr/>
        </p:nvSpPr>
        <p:spPr>
          <a:xfrm>
            <a:off x="10982326" y="0"/>
            <a:ext cx="1333500" cy="369332"/>
          </a:xfrm>
          <a:prstGeom prst="rect">
            <a:avLst/>
          </a:prstGeom>
          <a:noFill/>
        </p:spPr>
        <p:txBody>
          <a:bodyPr wrap="square" rtlCol="0">
            <a:spAutoFit/>
          </a:bodyPr>
          <a:lstStyle/>
          <a:p>
            <a:r>
              <a:rPr lang="en-CA" dirty="0" smtClean="0"/>
              <a:t>2.1.7</a:t>
            </a:r>
            <a:endParaRPr lang="en-CA" dirty="0"/>
          </a:p>
        </p:txBody>
      </p:sp>
    </p:spTree>
    <p:extLst>
      <p:ext uri="{BB962C8B-B14F-4D97-AF65-F5344CB8AC3E}">
        <p14:creationId xmlns:p14="http://schemas.microsoft.com/office/powerpoint/2010/main" val="53150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8701" y="369332"/>
            <a:ext cx="10858500" cy="6863417"/>
          </a:xfrm>
          <a:prstGeom prst="rect">
            <a:avLst/>
          </a:prstGeom>
          <a:noFill/>
        </p:spPr>
        <p:txBody>
          <a:bodyPr wrap="square" rtlCol="0">
            <a:spAutoFit/>
          </a:bodyPr>
          <a:lstStyle/>
          <a:p>
            <a:pPr algn="ctr"/>
            <a:r>
              <a:rPr lang="en-CA" sz="4000" b="1" u="sng" dirty="0" smtClean="0">
                <a:latin typeface="Print Bold" panose="02000000000000000000" pitchFamily="2" charset="0"/>
              </a:rPr>
              <a:t>Culture Diversity at a </a:t>
            </a:r>
            <a:r>
              <a:rPr lang="en-CA" sz="4000" b="1" u="sng" dirty="0" smtClean="0">
                <a:latin typeface="Print Bold" panose="02000000000000000000" pitchFamily="2" charset="0"/>
              </a:rPr>
              <a:t>Loca</a:t>
            </a:r>
            <a:r>
              <a:rPr lang="en-CA" sz="4000" b="1" u="sng" dirty="0" smtClean="0">
                <a:latin typeface="Print Bold" panose="02000000000000000000" pitchFamily="2" charset="0"/>
              </a:rPr>
              <a:t>l Level</a:t>
            </a:r>
          </a:p>
          <a:p>
            <a:pPr marL="571500" indent="-571500">
              <a:buFont typeface="Arial" panose="020B0604020202020204" pitchFamily="34" charset="0"/>
              <a:buChar char="•"/>
            </a:pPr>
            <a:r>
              <a:rPr lang="en-CA" sz="4000" dirty="0" smtClean="0">
                <a:latin typeface="Print Bold" panose="02000000000000000000" pitchFamily="2" charset="0"/>
              </a:rPr>
              <a:t>Culture is even different from town to town.</a:t>
            </a:r>
          </a:p>
          <a:p>
            <a:pPr marL="571500" indent="-571500">
              <a:buFont typeface="Arial" panose="020B0604020202020204" pitchFamily="34" charset="0"/>
              <a:buChar char="•"/>
            </a:pPr>
            <a:r>
              <a:rPr lang="en-CA" sz="4000" dirty="0" smtClean="0">
                <a:latin typeface="Print Bold" panose="02000000000000000000" pitchFamily="2" charset="0"/>
              </a:rPr>
              <a:t>These differences may not be as big and obvious as the </a:t>
            </a:r>
            <a:r>
              <a:rPr lang="en-CA" sz="4000" dirty="0" smtClean="0">
                <a:latin typeface="Print Bold" panose="02000000000000000000" pitchFamily="2" charset="0"/>
              </a:rPr>
              <a:t>differences seen between countries.</a:t>
            </a:r>
          </a:p>
          <a:p>
            <a:pPr marL="571500" indent="-571500">
              <a:buFont typeface="Arial" panose="020B0604020202020204" pitchFamily="34" charset="0"/>
              <a:buChar char="•"/>
            </a:pPr>
            <a:r>
              <a:rPr lang="en-CA" sz="4000" dirty="0" smtClean="0">
                <a:latin typeface="Print Bold" panose="02000000000000000000" pitchFamily="2" charset="0"/>
              </a:rPr>
              <a:t>Some examples of things important to local culture here in Upper </a:t>
            </a:r>
            <a:r>
              <a:rPr lang="en-CA" sz="4000" dirty="0" err="1" smtClean="0">
                <a:latin typeface="Print Bold" panose="02000000000000000000" pitchFamily="2" charset="0"/>
              </a:rPr>
              <a:t>Miramichi</a:t>
            </a:r>
            <a:r>
              <a:rPr lang="en-CA" sz="4000" dirty="0" smtClean="0">
                <a:latin typeface="Print Bold" panose="02000000000000000000" pitchFamily="2" charset="0"/>
              </a:rPr>
              <a:t> are hunting, snowmobiling, church activities, and fishing.</a:t>
            </a:r>
          </a:p>
          <a:p>
            <a:pPr marL="571500" indent="-571500">
              <a:buFont typeface="Arial" panose="020B0604020202020204" pitchFamily="34" charset="0"/>
              <a:buChar char="•"/>
            </a:pPr>
            <a:r>
              <a:rPr lang="en-CA" sz="4000" dirty="0" smtClean="0">
                <a:latin typeface="Print Bold" panose="02000000000000000000" pitchFamily="2" charset="0"/>
              </a:rPr>
              <a:t>Mrs. Hay grew </a:t>
            </a:r>
            <a:r>
              <a:rPr lang="en-CA" sz="4000" dirty="0" smtClean="0">
                <a:latin typeface="Print Bold" panose="02000000000000000000" pitchFamily="2" charset="0"/>
              </a:rPr>
              <a:t>up near </a:t>
            </a:r>
            <a:r>
              <a:rPr lang="en-CA" sz="4000" dirty="0" err="1" smtClean="0">
                <a:latin typeface="Print Bold" panose="02000000000000000000" pitchFamily="2" charset="0"/>
              </a:rPr>
              <a:t>Petitcodiac</a:t>
            </a:r>
            <a:r>
              <a:rPr lang="en-CA" sz="4000" dirty="0" smtClean="0">
                <a:latin typeface="Print Bold" panose="02000000000000000000" pitchFamily="2" charset="0"/>
              </a:rPr>
              <a:t>. Some examples of things important to the local culture there are the legion, dairy farming, and hockey.</a:t>
            </a:r>
            <a:endParaRPr lang="en-CA" sz="4000" dirty="0" smtClean="0">
              <a:latin typeface="Print Bold" panose="02000000000000000000" pitchFamily="2" charset="0"/>
            </a:endParaRPr>
          </a:p>
          <a:p>
            <a:endParaRPr lang="en-CA" sz="4000" dirty="0" smtClean="0">
              <a:latin typeface="Print Bold"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5765214"/>
            <a:ext cx="990600" cy="990600"/>
          </a:xfrm>
          <a:prstGeom prst="rect">
            <a:avLst/>
          </a:prstGeom>
        </p:spPr>
      </p:pic>
      <p:sp>
        <p:nvSpPr>
          <p:cNvPr id="10" name="TextBox 9"/>
          <p:cNvSpPr txBox="1"/>
          <p:nvPr/>
        </p:nvSpPr>
        <p:spPr>
          <a:xfrm>
            <a:off x="10982326" y="0"/>
            <a:ext cx="1333500" cy="369332"/>
          </a:xfrm>
          <a:prstGeom prst="rect">
            <a:avLst/>
          </a:prstGeom>
          <a:noFill/>
        </p:spPr>
        <p:txBody>
          <a:bodyPr wrap="square" rtlCol="0">
            <a:spAutoFit/>
          </a:bodyPr>
          <a:lstStyle/>
          <a:p>
            <a:r>
              <a:rPr lang="en-CA" dirty="0" smtClean="0"/>
              <a:t>2.1.7</a:t>
            </a:r>
            <a:endParaRPr lang="en-CA" dirty="0"/>
          </a:p>
        </p:txBody>
      </p:sp>
    </p:spTree>
    <p:extLst>
      <p:ext uri="{BB962C8B-B14F-4D97-AF65-F5344CB8AC3E}">
        <p14:creationId xmlns:p14="http://schemas.microsoft.com/office/powerpoint/2010/main" val="1689437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225" y="1676400"/>
            <a:ext cx="10887075" cy="1569660"/>
          </a:xfrm>
          <a:prstGeom prst="rect">
            <a:avLst/>
          </a:prstGeom>
          <a:noFill/>
        </p:spPr>
        <p:txBody>
          <a:bodyPr wrap="square" rtlCol="0">
            <a:spAutoFit/>
          </a:bodyPr>
          <a:lstStyle/>
          <a:p>
            <a:r>
              <a:rPr lang="en-CA" sz="9600" dirty="0" smtClean="0">
                <a:latin typeface="ADayInAutumn" panose="02000603000000000000" pitchFamily="2" charset="0"/>
                <a:ea typeface="ADayInAutumn" panose="02000603000000000000" pitchFamily="2" charset="0"/>
              </a:rPr>
              <a:t>End of Chapter 5!</a:t>
            </a:r>
            <a:endParaRPr lang="en-CA" sz="9600" dirty="0">
              <a:latin typeface="ADayInAutumn" panose="02000603000000000000" pitchFamily="2" charset="0"/>
              <a:ea typeface="ADayInAutumn" panose="02000603000000000000" pitchFamily="2" charset="0"/>
            </a:endParaRPr>
          </a:p>
        </p:txBody>
      </p:sp>
    </p:spTree>
    <p:extLst>
      <p:ext uri="{BB962C8B-B14F-4D97-AF65-F5344CB8AC3E}">
        <p14:creationId xmlns:p14="http://schemas.microsoft.com/office/powerpoint/2010/main" val="118999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9875" y="3619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#3</a:t>
            </a:r>
            <a:endParaRPr lang="en-CA" sz="6000" dirty="0">
              <a:latin typeface="Print Bold" panose="02000000000000000000" pitchFamily="2" charset="0"/>
            </a:endParaRPr>
          </a:p>
        </p:txBody>
      </p:sp>
      <p:sp>
        <p:nvSpPr>
          <p:cNvPr id="5" name="TextBox 4"/>
          <p:cNvSpPr txBox="1"/>
          <p:nvPr/>
        </p:nvSpPr>
        <p:spPr>
          <a:xfrm>
            <a:off x="2990850" y="2619375"/>
            <a:ext cx="8877300" cy="2123658"/>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would you like to say to the world?</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3209258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#4</a:t>
            </a:r>
            <a:endParaRPr lang="en-CA" sz="6000" dirty="0">
              <a:latin typeface="Print Bold" panose="02000000000000000000" pitchFamily="2" charset="0"/>
            </a:endParaRPr>
          </a:p>
        </p:txBody>
      </p:sp>
      <p:sp>
        <p:nvSpPr>
          <p:cNvPr id="5" name="TextBox 4"/>
          <p:cNvSpPr txBox="1"/>
          <p:nvPr/>
        </p:nvSpPr>
        <p:spPr>
          <a:xfrm>
            <a:off x="2990850" y="2619375"/>
            <a:ext cx="8877300" cy="2123658"/>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is your favourite season and why?</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429131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#5</a:t>
            </a:r>
            <a:endParaRPr lang="en-CA" sz="6000" dirty="0">
              <a:latin typeface="Print Bold" panose="02000000000000000000" pitchFamily="2" charset="0"/>
            </a:endParaRPr>
          </a:p>
        </p:txBody>
      </p:sp>
      <p:sp>
        <p:nvSpPr>
          <p:cNvPr id="5" name="TextBox 4"/>
          <p:cNvSpPr txBox="1"/>
          <p:nvPr/>
        </p:nvSpPr>
        <p:spPr>
          <a:xfrm>
            <a:off x="2990850" y="2619375"/>
            <a:ext cx="8877300" cy="3139321"/>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do you think you’re going to do your Heritage Fair project on?</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307365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#6</a:t>
            </a:r>
            <a:endParaRPr lang="en-CA" sz="6000" dirty="0">
              <a:latin typeface="Print Bold" panose="02000000000000000000" pitchFamily="2" charset="0"/>
            </a:endParaRPr>
          </a:p>
        </p:txBody>
      </p:sp>
      <p:sp>
        <p:nvSpPr>
          <p:cNvPr id="5" name="TextBox 4"/>
          <p:cNvSpPr txBox="1"/>
          <p:nvPr/>
        </p:nvSpPr>
        <p:spPr>
          <a:xfrm>
            <a:off x="2990850" y="2619375"/>
            <a:ext cx="8877300" cy="2123658"/>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Do you like snow? Why or why not?</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53179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#7</a:t>
            </a:r>
            <a:endParaRPr lang="en-CA" sz="6000" dirty="0">
              <a:latin typeface="Print Bold" panose="02000000000000000000" pitchFamily="2" charset="0"/>
            </a:endParaRPr>
          </a:p>
        </p:txBody>
      </p:sp>
      <p:sp>
        <p:nvSpPr>
          <p:cNvPr id="5" name="TextBox 4"/>
          <p:cNvSpPr txBox="1"/>
          <p:nvPr/>
        </p:nvSpPr>
        <p:spPr>
          <a:xfrm>
            <a:off x="2990850" y="2619375"/>
            <a:ext cx="8877300" cy="2123658"/>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is your favourite food and why?</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396967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7950" y="438150"/>
            <a:ext cx="8877300" cy="1015663"/>
          </a:xfrm>
          <a:prstGeom prst="rect">
            <a:avLst/>
          </a:prstGeom>
          <a:noFill/>
        </p:spPr>
        <p:txBody>
          <a:bodyPr wrap="square" rtlCol="0">
            <a:spAutoFit/>
          </a:bodyPr>
          <a:lstStyle/>
          <a:p>
            <a:r>
              <a:rPr lang="en-CA" sz="6000" dirty="0" smtClean="0">
                <a:latin typeface="Print Bold" panose="02000000000000000000" pitchFamily="2" charset="0"/>
              </a:rPr>
              <a:t>Journal Question #8</a:t>
            </a:r>
            <a:endParaRPr lang="en-CA" sz="6000" dirty="0">
              <a:latin typeface="Print Bold" panose="02000000000000000000" pitchFamily="2" charset="0"/>
            </a:endParaRPr>
          </a:p>
        </p:txBody>
      </p:sp>
      <p:sp>
        <p:nvSpPr>
          <p:cNvPr id="5" name="TextBox 4"/>
          <p:cNvSpPr txBox="1"/>
          <p:nvPr/>
        </p:nvSpPr>
        <p:spPr>
          <a:xfrm>
            <a:off x="2914650" y="1657350"/>
            <a:ext cx="8877300" cy="4154984"/>
          </a:xfrm>
          <a:prstGeom prst="rect">
            <a:avLst/>
          </a:prstGeom>
          <a:noFill/>
        </p:spPr>
        <p:txBody>
          <a:bodyPr wrap="square" rtlCol="0">
            <a:spAutoFit/>
          </a:bodyPr>
          <a:lstStyle/>
          <a:p>
            <a:r>
              <a:rPr lang="en-CA" sz="6600" dirty="0" smtClean="0">
                <a:solidFill>
                  <a:srgbClr val="00B0F0"/>
                </a:solidFill>
                <a:latin typeface="Print Bold" panose="02000000000000000000" pitchFamily="2" charset="0"/>
              </a:rPr>
              <a:t>What is an object that is really important to you? Why do you think makes it so special?</a:t>
            </a:r>
            <a:endParaRPr lang="en-CA" sz="6600" dirty="0">
              <a:solidFill>
                <a:srgbClr val="00B0F0"/>
              </a:solidFill>
              <a:latin typeface="Print Bold" panose="02000000000000000000" pitchFamily="2" charset="0"/>
            </a:endParaRPr>
          </a:p>
        </p:txBody>
      </p:sp>
    </p:spTree>
    <p:extLst>
      <p:ext uri="{BB962C8B-B14F-4D97-AF65-F5344CB8AC3E}">
        <p14:creationId xmlns:p14="http://schemas.microsoft.com/office/powerpoint/2010/main" val="3275894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8468AEB61D649A0B05E3A96402CDD" ma:contentTypeVersion="7" ma:contentTypeDescription="Create a new document." ma:contentTypeScope="" ma:versionID="33f41af25451ff8f2efb76f20428729a">
  <xsd:schema xmlns:xsd="http://www.w3.org/2001/XMLSchema" xmlns:xs="http://www.w3.org/2001/XMLSchema" xmlns:p="http://schemas.microsoft.com/office/2006/metadata/properties" xmlns:ns1="http://schemas.microsoft.com/sharepoint/v3" xmlns:ns2="d2600b3e-b89e-4e41-97f2-04e258f9eb04" targetNamespace="http://schemas.microsoft.com/office/2006/metadata/properties" ma:root="true" ma:fieldsID="96167e5dc7bcd1847e8dba89d8b2320e" ns1:_="" ns2:_="">
    <xsd:import namespace="http://schemas.microsoft.com/sharepoint/v3"/>
    <xsd:import namespace="d2600b3e-b89e-4e41-97f2-04e258f9eb04"/>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600b3e-b89e-4e41-97f2-04e258f9eb04" elementFormDefault="qualified">
    <xsd:import namespace="http://schemas.microsoft.com/office/2006/documentManagement/types"/>
    <xsd:import namespace="http://schemas.microsoft.com/office/infopath/2007/PartnerControls"/>
    <xsd:element name="Blog_x0020_Category" ma:index="6" ma:displayName="Blog Category" ma:list="{502b8217-63f8-430d-9eec-d22673c109f5}" ma:internalName="Blog_x0020_Category" ma:readOnly="false" ma:showField="Title" ma:web="d2600b3e-b89e-4e41-97f2-04e258f9eb0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log_x0020_Category xmlns="d2600b3e-b89e-4e41-97f2-04e258f9eb04">10</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02CB28-42CB-46A7-9F2F-4292FF3D0085}"/>
</file>

<file path=customXml/itemProps2.xml><?xml version="1.0" encoding="utf-8"?>
<ds:datastoreItem xmlns:ds="http://schemas.openxmlformats.org/officeDocument/2006/customXml" ds:itemID="{1FBA8605-9602-4648-96E9-6B74426D7F92}"/>
</file>

<file path=customXml/itemProps3.xml><?xml version="1.0" encoding="utf-8"?>
<ds:datastoreItem xmlns:ds="http://schemas.openxmlformats.org/officeDocument/2006/customXml" ds:itemID="{49548B59-641F-4CA9-B465-E452E914EF05}"/>
</file>

<file path=docProps/app.xml><?xml version="1.0" encoding="utf-8"?>
<Properties xmlns="http://schemas.openxmlformats.org/officeDocument/2006/extended-properties" xmlns:vt="http://schemas.openxmlformats.org/officeDocument/2006/docPropsVTypes">
  <Template>Badge</Template>
  <TotalTime>774</TotalTime>
  <Words>1669</Words>
  <Application>Microsoft Office PowerPoint</Application>
  <PresentationFormat>Widescreen</PresentationFormat>
  <Paragraphs>150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ADayInAutumn</vt:lpstr>
      <vt:lpstr>Arial</vt:lpstr>
      <vt:lpstr>Gill Sans MT</vt:lpstr>
      <vt:lpstr>Impact</vt:lpstr>
      <vt:lpstr>Print Bold</vt:lpstr>
      <vt:lpstr>Badge</vt:lpstr>
      <vt:lpstr>What is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Huli</vt:lpstr>
      <vt:lpstr>PowerPoint Presentation</vt:lpstr>
      <vt:lpstr>Kazakhs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culture?</dc:title>
  <dc:creator>Hay, Katheryne    (ASD-W)</dc:creator>
  <cp:lastModifiedBy>Hay, Katheryne    (ASD-W)</cp:lastModifiedBy>
  <cp:revision>28</cp:revision>
  <cp:lastPrinted>2019-01-30T12:42:52Z</cp:lastPrinted>
  <dcterms:created xsi:type="dcterms:W3CDTF">2019-01-14T12:48:24Z</dcterms:created>
  <dcterms:modified xsi:type="dcterms:W3CDTF">2019-02-11T13:32:24Z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0x010100AA48468AEB61D649A0B05E3A96402CDD</vt:lpwstr>
  </property>
</Properties>
</file>