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5"/>
  </p:notesMasterIdLst>
  <p:handoutMasterIdLst>
    <p:handoutMasterId r:id="rId16"/>
  </p:handoutMasterIdLst>
  <p:sldIdLst>
    <p:sldId id="263" r:id="rId3"/>
    <p:sldId id="264" r:id="rId4"/>
    <p:sldId id="265" r:id="rId5"/>
    <p:sldId id="268" r:id="rId6"/>
    <p:sldId id="266" r:id="rId7"/>
    <p:sldId id="267" r:id="rId8"/>
    <p:sldId id="274" r:id="rId9"/>
    <p:sldId id="278" r:id="rId10"/>
    <p:sldId id="277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212" autoAdjust="0"/>
  </p:normalViewPr>
  <p:slideViewPr>
    <p:cSldViewPr snapToGrid="0">
      <p:cViewPr varScale="1">
        <p:scale>
          <a:sx n="79" d="100"/>
          <a:sy n="79" d="100"/>
        </p:scale>
        <p:origin x="101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0FF6-4F02-41AF-9D79-9820270FCBD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CFDA-6ECB-4984-BC1D-18C52F424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2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09C5-75BB-4414-9338-7A1C0CAD17B5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F0A6-9DE7-4D4F-86C7-D6F614E29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Notez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smtClean="0"/>
              <a:t> la </a:t>
            </a:r>
            <a:r>
              <a:rPr lang="en-US" dirty="0" smtClean="0"/>
              <a:t>section de notes sur </a:t>
            </a:r>
            <a:r>
              <a:rPr lang="en-US" dirty="0" err="1" smtClean="0"/>
              <a:t>plusieurs</a:t>
            </a:r>
            <a:r>
              <a:rPr lang="en-US" baseline="0" dirty="0" smtClean="0"/>
              <a:t>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6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Quelles autres propriétés la lumière a-t-</a:t>
            </a:r>
            <a:r>
              <a:rPr lang="fr-CA" dirty="0" err="1" smtClean="0"/>
              <a:t>ell</a:t>
            </a:r>
            <a:r>
              <a:rPr lang="en-CA" dirty="0" smtClean="0"/>
              <a:t>e?</a:t>
            </a:r>
            <a:r>
              <a:rPr lang="en-CA" baseline="0" dirty="0" smtClean="0"/>
              <a:t> (E.g. </a:t>
            </a:r>
            <a:r>
              <a:rPr lang="en-CA" baseline="0" dirty="0" err="1" smtClean="0"/>
              <a:t>C’est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cr</a:t>
            </a:r>
            <a:r>
              <a:rPr lang="fr-CA" baseline="0" dirty="0" err="1" smtClean="0"/>
              <a:t>ée</a:t>
            </a:r>
            <a:r>
              <a:rPr lang="fr-CA" baseline="0" dirty="0" smtClean="0"/>
              <a:t> de </a:t>
            </a:r>
            <a:r>
              <a:rPr lang="en-CA" baseline="0" dirty="0" err="1" smtClean="0"/>
              <a:t>rayons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vagues</a:t>
            </a:r>
            <a:r>
              <a:rPr lang="en-CA" baseline="0" dirty="0" smtClean="0"/>
              <a:t> et de </a:t>
            </a:r>
            <a:r>
              <a:rPr lang="en-CA" baseline="0" dirty="0" err="1" smtClean="0"/>
              <a:t>particules</a:t>
            </a:r>
            <a:r>
              <a:rPr lang="en-CA" baseline="0" dirty="0" smtClean="0"/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5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Comment</a:t>
            </a:r>
            <a:r>
              <a:rPr lang="fr-CA" baseline="0" dirty="0" smtClean="0"/>
              <a:t> voir l</a:t>
            </a:r>
            <a:r>
              <a:rPr lang="en-CA" baseline="0" dirty="0" smtClean="0"/>
              <a:t>’angle </a:t>
            </a:r>
            <a:r>
              <a:rPr lang="en-CA" baseline="0" dirty="0" err="1" smtClean="0"/>
              <a:t>d’incidence</a:t>
            </a:r>
            <a:r>
              <a:rPr lang="en-CA" baseline="0" dirty="0" smtClean="0"/>
              <a:t> et comment </a:t>
            </a:r>
            <a:r>
              <a:rPr lang="en-CA" baseline="0" dirty="0" err="1" smtClean="0"/>
              <a:t>mesurer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l’angle</a:t>
            </a:r>
            <a:r>
              <a:rPr lang="en-CA" baseline="0" dirty="0" smtClean="0"/>
              <a:t> de </a:t>
            </a:r>
            <a:r>
              <a:rPr lang="fr-CA" baseline="0" dirty="0" smtClean="0"/>
              <a:t>réflexion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7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Peux-tu </a:t>
            </a:r>
            <a:r>
              <a:rPr lang="fr-CA" dirty="0" smtClean="0"/>
              <a:t>identifier </a:t>
            </a:r>
            <a:r>
              <a:rPr lang="fr-CA" dirty="0" smtClean="0"/>
              <a:t>les caractéristiques et les similarités entre le réflexion et la </a:t>
            </a:r>
            <a:r>
              <a:rPr lang="fr-CA" dirty="0" smtClean="0"/>
              <a:t>réfraction</a:t>
            </a:r>
            <a:r>
              <a:rPr lang="en-CA" dirty="0" smtClean="0"/>
              <a:t>?</a:t>
            </a:r>
          </a:p>
          <a:p>
            <a:r>
              <a:rPr lang="fr-CA" b="1" u="sng" dirty="0" smtClean="0"/>
              <a:t>La réflexion:</a:t>
            </a: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L’angle de l’incidence est égal à l’angle réfléchi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voir la réflexion avec les miroirs</a:t>
            </a: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voir deux de quelque chose avec la réflexion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voir une image de la même chose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 toi-même entre deux miroirs on peut voir plusieurs images de toi-même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voir l’image qui retourne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réfraction:</a:t>
            </a: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utiliser les prismes pour observer la réfraction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observer la réfraction quand la lumière plie/courbe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voir la réfraction quand l’item paraît courber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voir la lumière plier ou courber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voir l’image à l’envers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voir une image qui n’est pas la vraie image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voir que la lumière plie/courbe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similarités:</a:t>
            </a:r>
            <a:endParaRPr lang="en-CA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lumière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’eau</a:t>
            </a: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lumière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direction change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lumière artificielle ET la lumière naturelle font la réflexion et la réfraction</a:t>
            </a: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lumière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lumière voyage dans une autre direction de ce qu’on pense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7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ATTENTION À COMMENT</a:t>
            </a:r>
            <a:r>
              <a:rPr lang="fr-CA" baseline="0" dirty="0" smtClean="0"/>
              <a:t> TU MESURES LES ANGLES!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44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19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On utilise </a:t>
            </a:r>
            <a:r>
              <a:rPr lang="en-CA" dirty="0" err="1" smtClean="0"/>
              <a:t>l’angle</a:t>
            </a:r>
            <a:r>
              <a:rPr lang="en-CA" dirty="0" smtClean="0"/>
              <a:t> de r</a:t>
            </a:r>
            <a:r>
              <a:rPr lang="fr-CA" dirty="0" err="1" smtClean="0"/>
              <a:t>éflexion</a:t>
            </a:r>
            <a:r>
              <a:rPr lang="fr-CA" dirty="0" smtClean="0"/>
              <a:t> avec toutes sortes de choses dans</a:t>
            </a:r>
            <a:r>
              <a:rPr lang="fr-CA" baseline="0" dirty="0" smtClean="0"/>
              <a:t> la vie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19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Il </a:t>
            </a:r>
            <a:r>
              <a:rPr lang="en-CA" dirty="0" err="1" smtClean="0"/>
              <a:t>faut</a:t>
            </a:r>
            <a:r>
              <a:rPr lang="en-CA" dirty="0" smtClean="0"/>
              <a:t> faire attention </a:t>
            </a:r>
            <a:r>
              <a:rPr lang="fr-CA" dirty="0" smtClean="0"/>
              <a:t>à quel angle que tu mesures – est-ce que c</a:t>
            </a:r>
            <a:r>
              <a:rPr lang="en-CA" dirty="0" smtClean="0"/>
              <a:t>’</a:t>
            </a:r>
            <a:r>
              <a:rPr lang="en-CA" dirty="0" err="1" smtClean="0"/>
              <a:t>est</a:t>
            </a:r>
            <a:r>
              <a:rPr lang="en-CA" dirty="0" smtClean="0"/>
              <a:t> un petit angle, </a:t>
            </a:r>
            <a:r>
              <a:rPr lang="en-CA" dirty="0" err="1" smtClean="0"/>
              <a:t>ou</a:t>
            </a:r>
            <a:r>
              <a:rPr lang="en-CA" dirty="0" smtClean="0"/>
              <a:t> </a:t>
            </a:r>
            <a:r>
              <a:rPr lang="en-CA" dirty="0" err="1" smtClean="0"/>
              <a:t>est-ce</a:t>
            </a:r>
            <a:r>
              <a:rPr lang="en-CA" dirty="0" smtClean="0"/>
              <a:t> </a:t>
            </a:r>
            <a:r>
              <a:rPr lang="en-CA" dirty="0" smtClean="0"/>
              <a:t>que </a:t>
            </a:r>
            <a:r>
              <a:rPr lang="en-CA" dirty="0" err="1" smtClean="0"/>
              <a:t>c’est</a:t>
            </a:r>
            <a:r>
              <a:rPr lang="en-CA" dirty="0" smtClean="0"/>
              <a:t> </a:t>
            </a:r>
            <a:r>
              <a:rPr lang="en-CA" dirty="0" err="1" smtClean="0"/>
              <a:t>tr</a:t>
            </a:r>
            <a:r>
              <a:rPr lang="fr-CA" dirty="0" smtClean="0"/>
              <a:t>ès ouvert et un grand </a:t>
            </a:r>
            <a:r>
              <a:rPr lang="fr-CA" dirty="0" smtClean="0"/>
              <a:t>angle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8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3E7ED-526C-43D7-BA41-7DEE51FD568E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012180" y="1850064"/>
            <a:ext cx="57734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012180" y="359898"/>
            <a:ext cx="57734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F403F-04F5-4D09-800D-7870715B9ED9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84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7687C-0397-4298-B160-26D34EC67BB0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94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965177-F084-49E7-ADEE-00812B3D582B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81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940" y="1066800"/>
            <a:ext cx="10166316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0" y="2600325"/>
            <a:ext cx="10166316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39ED-27B9-4997-BF90-3A238D0607E9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C4FCC-F745-44A0-B2E4-C91714F31EB6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31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9D0EA4-DCC4-4D4C-953F-F31E92EE505C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85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42F08-6BA5-45A1-80AB-C11AC921B6C6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2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D82A9-7CD7-4D15-868B-D8AF30864858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6BC6A-4AB7-47F1-904A-90BC8DD816B4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108712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108712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2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0BC9A-EBF0-4E12-A1D3-DD221366B0A1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92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7157590A-740B-4548-A79B-F8E5167210D0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8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84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Rq94tgZOEWw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GaMylwohL1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7hOZJL_bEP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F42ARYb8b88" TargetMode="External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588" y="1791884"/>
            <a:ext cx="5773420" cy="147218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LA LUMIÈRE, LA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RÉFLEXION, ET LA </a:t>
            </a:r>
            <a:r>
              <a:rPr lang="en-CA" dirty="0" smtClean="0"/>
              <a:t>RÉFRACTION</a:t>
            </a:r>
            <a:br>
              <a:rPr lang="en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sz="2700" dirty="0" smtClean="0"/>
              <a:t>Mme Whalen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7905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Notes extras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721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 smtClean="0"/>
              <a:t>On </a:t>
            </a:r>
            <a:r>
              <a:rPr lang="fr-CA" dirty="0"/>
              <a:t>a besoin de savoir comment faire cela parce que c</a:t>
            </a:r>
            <a:r>
              <a:rPr lang="en-CA" dirty="0"/>
              <a:t>’</a:t>
            </a:r>
            <a:r>
              <a:rPr lang="en-CA" dirty="0" err="1"/>
              <a:t>est</a:t>
            </a:r>
            <a:r>
              <a:rPr lang="en-CA" dirty="0"/>
              <a:t> la g</a:t>
            </a:r>
            <a:r>
              <a:rPr lang="fr-CA" dirty="0" err="1"/>
              <a:t>éometrie</a:t>
            </a:r>
            <a:r>
              <a:rPr lang="fr-CA" dirty="0"/>
              <a:t>, les maths et les mesures.  </a:t>
            </a:r>
            <a:endParaRPr lang="fr-CA" dirty="0" smtClean="0"/>
          </a:p>
          <a:p>
            <a:r>
              <a:rPr lang="fr-CA" dirty="0" smtClean="0"/>
              <a:t>On </a:t>
            </a:r>
            <a:r>
              <a:rPr lang="fr-CA" dirty="0"/>
              <a:t>utilise </a:t>
            </a:r>
            <a:r>
              <a:rPr lang="fr-CA" dirty="0" smtClean="0"/>
              <a:t>tout cela pour </a:t>
            </a:r>
            <a:r>
              <a:rPr lang="fr-CA" dirty="0"/>
              <a:t>penser et régler notre vie </a:t>
            </a:r>
            <a:r>
              <a:rPr lang="fr-CA" dirty="0" smtClean="0"/>
              <a:t>de jour en jour.  </a:t>
            </a:r>
            <a:r>
              <a:rPr lang="fr-CA" dirty="0" err="1"/>
              <a:t>E.g</a:t>
            </a:r>
            <a:r>
              <a:rPr lang="fr-CA" dirty="0"/>
              <a:t>. Saviez-vous que pour </a:t>
            </a:r>
            <a:r>
              <a:rPr lang="fr-CA" dirty="0" smtClean="0"/>
              <a:t>regarder le coucher-du-soleil on utilise la loi de réflexion</a:t>
            </a:r>
            <a:r>
              <a:rPr lang="en-CA" dirty="0" smtClean="0"/>
              <a:t>? </a:t>
            </a:r>
          </a:p>
          <a:p>
            <a:pPr marL="82296" indent="0">
              <a:buNone/>
            </a:pPr>
            <a:endParaRPr lang="en-CA" dirty="0" smtClean="0"/>
          </a:p>
          <a:p>
            <a:r>
              <a:rPr lang="fr-CA" dirty="0" smtClean="0"/>
              <a:t>Ce sujet est partie </a:t>
            </a:r>
            <a:r>
              <a:rPr lang="fr-CA" dirty="0"/>
              <a:t>du curriculum provinciale</a:t>
            </a:r>
          </a:p>
          <a:p>
            <a:pPr marL="82296" indent="0">
              <a:buNone/>
            </a:pPr>
            <a:endParaRPr lang="en-CA" dirty="0"/>
          </a:p>
          <a:p>
            <a:pPr marL="82296" indent="0" algn="r">
              <a:buNone/>
            </a:pPr>
            <a:r>
              <a:rPr lang="en-CA" sz="1500" dirty="0"/>
              <a:t>http://study.com/academy/lesson/what-is-the-law-of-reflection-of-light-definition-lesson-quiz.html</a:t>
            </a:r>
          </a:p>
          <a:p>
            <a:pPr marL="82296" indent="0" algn="r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Pourquoi étudie-t-on cela</a:t>
            </a:r>
            <a:r>
              <a:rPr lang="en-CA" dirty="0" smtClean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08" y="2220986"/>
            <a:ext cx="6568226" cy="38073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4895" y="118736"/>
            <a:ext cx="10046689" cy="1530099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Le rapporteur – </a:t>
            </a:r>
            <a:r>
              <a:rPr lang="fr-CA" b="1" dirty="0" smtClean="0"/>
              <a:t>Q: </a:t>
            </a:r>
            <a:r>
              <a:rPr lang="fr-CA" sz="3600" dirty="0" smtClean="0"/>
              <a:t>est-ce que ça fait une différence si on utilise les petits numéros vs. les numéros plus gros</a:t>
            </a:r>
            <a:r>
              <a:rPr lang="en-CA" sz="3600" dirty="0" smtClean="0"/>
              <a:t>?  </a:t>
            </a:r>
            <a:r>
              <a:rPr lang="en-CA" b="1" dirty="0" smtClean="0"/>
              <a:t>R: </a:t>
            </a:r>
            <a:r>
              <a:rPr lang="en-CA" sz="3600" b="1" dirty="0" smtClean="0"/>
              <a:t>OUI!</a:t>
            </a:r>
            <a:endParaRPr lang="en-CA" sz="36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780674" y="6016298"/>
            <a:ext cx="9781674" cy="360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85021" y="1648835"/>
            <a:ext cx="0" cy="440355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24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endParaRPr lang="fr-CA" dirty="0" smtClean="0"/>
          </a:p>
          <a:p>
            <a:r>
              <a:rPr lang="fr-CA" dirty="0"/>
              <a:t>est une forme d’énergie</a:t>
            </a:r>
            <a:r>
              <a:rPr lang="en-CA" dirty="0"/>
              <a:t>.</a:t>
            </a:r>
            <a:endParaRPr lang="fr-CA" dirty="0"/>
          </a:p>
          <a:p>
            <a:r>
              <a:rPr lang="fr-CA" dirty="0" smtClean="0"/>
              <a:t>voyage </a:t>
            </a:r>
            <a:r>
              <a:rPr lang="fr-CA" dirty="0"/>
              <a:t>en ligne droite.</a:t>
            </a:r>
          </a:p>
          <a:p>
            <a:r>
              <a:rPr lang="fr-CA" dirty="0" smtClean="0"/>
              <a:t>est </a:t>
            </a:r>
            <a:r>
              <a:rPr lang="fr-CA" dirty="0"/>
              <a:t>très vite (300 000 km/s dans l’air</a:t>
            </a:r>
            <a:r>
              <a:rPr lang="fr-CA" dirty="0" smtClean="0"/>
              <a:t>!)</a:t>
            </a:r>
          </a:p>
          <a:p>
            <a:r>
              <a:rPr lang="fr-CA" dirty="0" smtClean="0"/>
              <a:t>peut </a:t>
            </a:r>
            <a:r>
              <a:rPr lang="fr-CA" b="1" dirty="0" err="1" smtClean="0"/>
              <a:t>réfléter</a:t>
            </a:r>
            <a:r>
              <a:rPr lang="fr-CA" b="1" dirty="0"/>
              <a:t>, réfracter, et disperser</a:t>
            </a:r>
            <a:r>
              <a:rPr lang="fr-CA" dirty="0"/>
              <a:t>.</a:t>
            </a:r>
          </a:p>
          <a:p>
            <a:r>
              <a:rPr lang="fr-CA" dirty="0" smtClean="0"/>
              <a:t>prend </a:t>
            </a:r>
            <a:r>
              <a:rPr lang="fr-CA" dirty="0"/>
              <a:t>des formes </a:t>
            </a:r>
            <a:r>
              <a:rPr lang="fr-CA" dirty="0" smtClean="0"/>
              <a:t>différentes.                    </a:t>
            </a:r>
          </a:p>
          <a:p>
            <a:pPr marL="82296" indent="0">
              <a:buNone/>
            </a:pPr>
            <a:r>
              <a:rPr lang="fr-CA" dirty="0" smtClean="0"/>
              <a:t>(Visible, UV</a:t>
            </a:r>
            <a:r>
              <a:rPr lang="fr-CA" dirty="0"/>
              <a:t>, Infrarouge)</a:t>
            </a:r>
          </a:p>
          <a:p>
            <a:pPr marL="82296" indent="0">
              <a:buNone/>
            </a:pPr>
            <a:r>
              <a:rPr lang="fr-CA" u="sng" dirty="0" smtClean="0">
                <a:hlinkClick r:id="rId5"/>
              </a:rPr>
              <a:t>https</a:t>
            </a:r>
            <a:r>
              <a:rPr lang="fr-CA" u="sng" dirty="0">
                <a:hlinkClick r:id="rId5"/>
              </a:rPr>
              <a:t>://www.youtube.com/watch?v=Rq94tgZOEWw</a:t>
            </a:r>
            <a:r>
              <a:rPr lang="fr-CA" dirty="0"/>
              <a:t> </a:t>
            </a:r>
          </a:p>
          <a:p>
            <a:pPr lvl="0"/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14144" y="304800"/>
            <a:ext cx="9997440" cy="1143000"/>
          </a:xfrm>
        </p:spPr>
        <p:txBody>
          <a:bodyPr/>
          <a:lstStyle/>
          <a:p>
            <a:r>
              <a:rPr lang="fr-CA" dirty="0" smtClean="0"/>
              <a:t>La Lumière…</a:t>
            </a:r>
            <a:endParaRPr lang="en-US" dirty="0"/>
          </a:p>
        </p:txBody>
      </p:sp>
      <p:pic>
        <p:nvPicPr>
          <p:cNvPr id="2" name="La lumiè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4085" y="6841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15942" y="804234"/>
            <a:ext cx="24166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CA" dirty="0" smtClean="0"/>
              <a:t>Écoutez ici    </a:t>
            </a:r>
            <a:endParaRPr lang="en-CA" dirty="0"/>
          </a:p>
        </p:txBody>
      </p:sp>
      <p:cxnSp>
        <p:nvCxnSpPr>
          <p:cNvPr id="5" name="Straight Arrow Connector 4"/>
          <p:cNvCxnSpPr>
            <a:endCxn id="3" idx="3"/>
          </p:cNvCxnSpPr>
          <p:nvPr/>
        </p:nvCxnSpPr>
        <p:spPr>
          <a:xfrm>
            <a:off x="9715500" y="988900"/>
            <a:ext cx="517071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9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83" y="4319749"/>
            <a:ext cx="3285014" cy="2184569"/>
          </a:xfrm>
          <a:prstGeom prst="rect">
            <a:avLst/>
          </a:prstGeom>
        </p:spPr>
      </p:pic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Réflexion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799"/>
            <a:ext cx="9997440" cy="5341443"/>
          </a:xfrm>
        </p:spPr>
        <p:txBody>
          <a:bodyPr/>
          <a:lstStyle/>
          <a:p>
            <a:r>
              <a:rPr lang="fr-CA" dirty="0" smtClean="0"/>
              <a:t>Quand </a:t>
            </a:r>
            <a:r>
              <a:rPr lang="fr-CA" dirty="0"/>
              <a:t>la lumière contact un miroir, la lumière retourne dans la direction opposé.</a:t>
            </a:r>
          </a:p>
          <a:p>
            <a:r>
              <a:rPr lang="fr-CA" dirty="0" smtClean="0"/>
              <a:t>Un </a:t>
            </a:r>
            <a:r>
              <a:rPr lang="fr-CA" dirty="0"/>
              <a:t>image est formée à l’envers.</a:t>
            </a:r>
          </a:p>
          <a:p>
            <a:r>
              <a:rPr lang="fr-CA" dirty="0" smtClean="0"/>
              <a:t>La </a:t>
            </a:r>
            <a:r>
              <a:rPr lang="fr-CA" dirty="0"/>
              <a:t>loi de réflexion :</a:t>
            </a:r>
          </a:p>
          <a:p>
            <a:pPr marL="82296" indent="0">
              <a:buNone/>
            </a:pPr>
            <a:r>
              <a:rPr lang="fr-CA" b="1" dirty="0"/>
              <a:t>Angle d’incidence = Angle de </a:t>
            </a:r>
            <a:r>
              <a:rPr lang="fr-CA" b="1" dirty="0" smtClean="0"/>
              <a:t>réflexion</a:t>
            </a:r>
          </a:p>
          <a:p>
            <a:pPr marL="82296" indent="0">
              <a:buNone/>
            </a:pPr>
            <a:r>
              <a:rPr lang="fr-CA" sz="2000" dirty="0"/>
              <a:t> </a:t>
            </a:r>
            <a:r>
              <a:rPr lang="fr-CA" sz="2000" dirty="0" smtClean="0"/>
              <a:t>                                              </a:t>
            </a:r>
            <a:r>
              <a:rPr lang="en-CA" sz="2000" dirty="0" err="1" smtClean="0"/>
              <a:t>normale</a:t>
            </a:r>
            <a:endParaRPr lang="fr-CA" sz="2000" dirty="0"/>
          </a:p>
        </p:txBody>
      </p:sp>
      <p:sp>
        <p:nvSpPr>
          <p:cNvPr id="7" name="Rectangle 6"/>
          <p:cNvSpPr/>
          <p:nvPr/>
        </p:nvSpPr>
        <p:spPr>
          <a:xfrm>
            <a:off x="6868440" y="6400547"/>
            <a:ext cx="50635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https://www.youtube.com/watch?v=GaMylwohL14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4" y="462318"/>
            <a:ext cx="3454376" cy="910651"/>
          </a:xfrm>
          <a:prstGeom prst="rect">
            <a:avLst/>
          </a:prstGeom>
        </p:spPr>
      </p:pic>
      <p:pic>
        <p:nvPicPr>
          <p:cNvPr id="4" name="La réflex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74829" y="503239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06543" y="701242"/>
            <a:ext cx="1752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CA" dirty="0" smtClean="0"/>
              <a:t>Écoutez ici 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355580" y="816429"/>
            <a:ext cx="394063" cy="6531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8121396" cy="53340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fr-CA" dirty="0" smtClean="0"/>
              <a:t>1)Placez </a:t>
            </a:r>
            <a:r>
              <a:rPr lang="fr-CA" dirty="0"/>
              <a:t>le miroir contre une surface </a:t>
            </a:r>
            <a:r>
              <a:rPr lang="fr-CA" dirty="0" smtClean="0"/>
              <a:t>plate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Tracez </a:t>
            </a:r>
            <a:r>
              <a:rPr lang="fr-CA" dirty="0"/>
              <a:t>la position du </a:t>
            </a:r>
            <a:r>
              <a:rPr lang="fr-CA" dirty="0" smtClean="0"/>
              <a:t>miroir</a:t>
            </a:r>
            <a:endParaRPr lang="fr-CA" dirty="0"/>
          </a:p>
          <a:p>
            <a:pPr marL="82296" indent="0">
              <a:buNone/>
            </a:pPr>
            <a:endParaRPr lang="fr-CA" dirty="0" smtClean="0"/>
          </a:p>
          <a:p>
            <a:pPr marL="82296" indent="0">
              <a:buNone/>
            </a:pPr>
            <a:r>
              <a:rPr lang="fr-CA" dirty="0" smtClean="0"/>
              <a:t>2)Allumez une lampe ou un laser </a:t>
            </a:r>
            <a:r>
              <a:rPr lang="fr-CA" dirty="0"/>
              <a:t>contre le </a:t>
            </a:r>
            <a:r>
              <a:rPr lang="fr-CA" dirty="0" smtClean="0"/>
              <a:t>miroir</a:t>
            </a:r>
            <a:endParaRPr lang="fr-CA" dirty="0"/>
          </a:p>
          <a:p>
            <a:pPr marL="82296" indent="0">
              <a:buNone/>
            </a:pPr>
            <a:endParaRPr lang="fr-CA" dirty="0" smtClean="0"/>
          </a:p>
          <a:p>
            <a:pPr marL="82296" indent="0">
              <a:buNone/>
            </a:pPr>
            <a:r>
              <a:rPr lang="fr-CA" dirty="0" smtClean="0"/>
              <a:t>3)Marquez </a:t>
            </a:r>
            <a:r>
              <a:rPr lang="fr-CA" dirty="0"/>
              <a:t>et </a:t>
            </a:r>
            <a:r>
              <a:rPr lang="fr-CA" dirty="0" smtClean="0"/>
              <a:t>tracez </a:t>
            </a:r>
            <a:r>
              <a:rPr lang="fr-CA" dirty="0"/>
              <a:t>les </a:t>
            </a:r>
            <a:r>
              <a:rPr lang="fr-CA" dirty="0" smtClean="0"/>
              <a:t>rayons</a:t>
            </a:r>
          </a:p>
          <a:p>
            <a:pPr marL="82296" indent="0">
              <a:buNone/>
            </a:pPr>
            <a:endParaRPr lang="fr-CA" dirty="0" smtClean="0"/>
          </a:p>
          <a:p>
            <a:pPr marL="82296" indent="0">
              <a:buNone/>
            </a:pPr>
            <a:r>
              <a:rPr lang="fr-CA" dirty="0" smtClean="0"/>
              <a:t>4)Trouvez la normale (90 </a:t>
            </a:r>
            <a:r>
              <a:rPr lang="fr-CA" dirty="0" err="1" smtClean="0"/>
              <a:t>deg</a:t>
            </a:r>
            <a:r>
              <a:rPr lang="fr-CA" dirty="0" smtClean="0"/>
              <a:t>.)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Tracez </a:t>
            </a:r>
            <a:r>
              <a:rPr lang="fr-CA" dirty="0"/>
              <a:t>la </a:t>
            </a:r>
            <a:r>
              <a:rPr lang="fr-CA" dirty="0" smtClean="0"/>
              <a:t>ligne</a:t>
            </a:r>
            <a:endParaRPr lang="fr-CA" dirty="0"/>
          </a:p>
          <a:p>
            <a:pPr marL="82296" indent="0">
              <a:buNone/>
            </a:pPr>
            <a:endParaRPr lang="fr-CA" dirty="0" smtClean="0"/>
          </a:p>
          <a:p>
            <a:pPr marL="82296" indent="0">
              <a:buNone/>
            </a:pPr>
            <a:r>
              <a:rPr lang="fr-CA" dirty="0" smtClean="0"/>
              <a:t>5)Mesurez </a:t>
            </a:r>
            <a:r>
              <a:rPr lang="fr-CA" dirty="0"/>
              <a:t>l’angle d’incidence et l’angle de réflexion.  </a:t>
            </a:r>
            <a:r>
              <a:rPr lang="fr-CA" dirty="0" smtClean="0"/>
              <a:t>Les angles devraient </a:t>
            </a:r>
            <a:r>
              <a:rPr lang="fr-CA" dirty="0"/>
              <a:t>être la même!</a:t>
            </a:r>
          </a:p>
          <a:p>
            <a:endParaRPr lang="fr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DÉMONSTRATION – ANGLE DE RÉFLEXION</a:t>
            </a:r>
          </a:p>
        </p:txBody>
      </p:sp>
      <p:pic>
        <p:nvPicPr>
          <p:cNvPr id="2" name="Angle de réflex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17430" y="225552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64955" y="1094154"/>
            <a:ext cx="21031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CA" dirty="0" smtClean="0"/>
              <a:t>Écoutez ici</a:t>
            </a:r>
          </a:p>
          <a:p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222230" y="1417320"/>
            <a:ext cx="0" cy="838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7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Réfraction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14144" y="1417320"/>
            <a:ext cx="9602120" cy="4770120"/>
          </a:xfrm>
        </p:spPr>
        <p:txBody>
          <a:bodyPr>
            <a:normAutofit/>
          </a:bodyPr>
          <a:lstStyle/>
          <a:p>
            <a:endParaRPr lang="fr-CA" dirty="0" smtClean="0"/>
          </a:p>
          <a:p>
            <a:r>
              <a:rPr lang="fr-CA" dirty="0" smtClean="0"/>
              <a:t>La </a:t>
            </a:r>
            <a:r>
              <a:rPr lang="fr-CA" dirty="0"/>
              <a:t>réfraction arrive quand la lumière passe dans un autre </a:t>
            </a:r>
            <a:r>
              <a:rPr lang="fr-CA" dirty="0" smtClean="0"/>
              <a:t>matériel </a:t>
            </a:r>
            <a:r>
              <a:rPr lang="fr-CA" b="1" i="1" dirty="0" smtClean="0"/>
              <a:t>transparent</a:t>
            </a:r>
            <a:r>
              <a:rPr lang="fr-CA" dirty="0" smtClean="0"/>
              <a:t> </a:t>
            </a:r>
            <a:r>
              <a:rPr lang="fr-CA" dirty="0"/>
              <a:t>et change </a:t>
            </a:r>
            <a:r>
              <a:rPr lang="fr-CA" dirty="0" smtClean="0"/>
              <a:t>de </a:t>
            </a:r>
            <a:r>
              <a:rPr lang="fr-CA" dirty="0"/>
              <a:t>directions.</a:t>
            </a:r>
          </a:p>
          <a:p>
            <a:r>
              <a:rPr lang="fr-CA" dirty="0" smtClean="0"/>
              <a:t>La </a:t>
            </a:r>
            <a:r>
              <a:rPr lang="fr-CA" dirty="0"/>
              <a:t>plus </a:t>
            </a:r>
            <a:r>
              <a:rPr lang="fr-CA" b="1" i="1" dirty="0"/>
              <a:t>dense</a:t>
            </a:r>
            <a:r>
              <a:rPr lang="fr-CA" dirty="0"/>
              <a:t> le matériel, la plus grande est l’angle de réfraction.</a:t>
            </a:r>
          </a:p>
          <a:p>
            <a:pPr marL="82296" indent="0">
              <a:buNone/>
            </a:pPr>
            <a:endParaRPr lang="fr-CA" dirty="0"/>
          </a:p>
          <a:p>
            <a:r>
              <a:rPr lang="fr-CA" dirty="0" smtClean="0"/>
              <a:t>*</a:t>
            </a:r>
            <a:r>
              <a:rPr lang="fr-CA" b="1" dirty="0"/>
              <a:t>L’huile </a:t>
            </a:r>
            <a:r>
              <a:rPr lang="fr-CA" b="1" dirty="0" smtClean="0"/>
              <a:t>de bébé </a:t>
            </a:r>
            <a:r>
              <a:rPr lang="fr-CA" b="1" dirty="0"/>
              <a:t>et pyrex </a:t>
            </a:r>
            <a:r>
              <a:rPr lang="fr-CA" dirty="0"/>
              <a:t>:  Le pyrex est ‘invisible’ parce que la lumière ne change pas (presque) de direction!  C’est un illusion optique!</a:t>
            </a:r>
          </a:p>
          <a:p>
            <a:pPr marL="82296" indent="0">
              <a:buNone/>
            </a:pPr>
            <a:r>
              <a:rPr lang="fr-CA" u="sng" dirty="0">
                <a:hlinkClick r:id="rId4"/>
              </a:rPr>
              <a:t>https://www.youtube.com/watch?v=7hOZJL_bEPQ</a:t>
            </a:r>
            <a:r>
              <a:rPr lang="fr-CA" dirty="0"/>
              <a:t>  </a:t>
            </a:r>
          </a:p>
          <a:p>
            <a:endParaRPr lang="fr-CA" dirty="0"/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07" y="93381"/>
            <a:ext cx="1218409" cy="180594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64" y="192441"/>
            <a:ext cx="1555198" cy="1706880"/>
          </a:xfrm>
          <a:prstGeom prst="rect">
            <a:avLst/>
          </a:prstGeom>
        </p:spPr>
      </p:pic>
      <p:pic>
        <p:nvPicPr>
          <p:cNvPr id="2" name="La réfra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11694" y="1194399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4144" y="1268576"/>
            <a:ext cx="17869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CA" dirty="0" smtClean="0"/>
              <a:t>Écoutez ici</a:t>
            </a:r>
            <a:endParaRPr lang="en-CA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36452" y="1473654"/>
            <a:ext cx="38624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8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9921298" cy="4663440"/>
          </a:xfrm>
        </p:spPr>
        <p:txBody>
          <a:bodyPr/>
          <a:lstStyle/>
          <a:p>
            <a:r>
              <a:rPr lang="fr-CA" dirty="0"/>
              <a:t>Quelle est la différence entre la réflexion et réfraction?  Quelle est une similarité?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Réflexion vs. Réfraction</a:t>
            </a:r>
            <a:br>
              <a:rPr lang="fr-CA" dirty="0"/>
            </a:br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72" y="3109317"/>
            <a:ext cx="5565388" cy="3403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1615" y="2679471"/>
            <a:ext cx="32004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CA" dirty="0"/>
              <a:t>Réflexion vs. Réfraction</a:t>
            </a:r>
          </a:p>
          <a:p>
            <a:endParaRPr lang="fr-CA" dirty="0"/>
          </a:p>
        </p:txBody>
      </p:sp>
      <p:pic>
        <p:nvPicPr>
          <p:cNvPr id="2" name="Réflexion vs réfra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6040" y="331142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3850" y="466844"/>
            <a:ext cx="21717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CA" dirty="0" smtClean="0"/>
              <a:t>Écoutez ici </a:t>
            </a:r>
            <a:endParaRPr lang="en-CA" dirty="0"/>
          </a:p>
        </p:txBody>
      </p:sp>
      <p:cxnSp>
        <p:nvCxnSpPr>
          <p:cNvPr id="8" name="Straight Arrow Connector 7"/>
          <p:cNvCxnSpPr>
            <a:endCxn id="3" idx="3"/>
          </p:cNvCxnSpPr>
          <p:nvPr/>
        </p:nvCxnSpPr>
        <p:spPr>
          <a:xfrm>
            <a:off x="9715500" y="651510"/>
            <a:ext cx="40005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1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96646" indent="-514350">
              <a:buAutoNum type="arabicPeriod"/>
            </a:pPr>
            <a:r>
              <a:rPr lang="fr-CA" dirty="0" smtClean="0"/>
              <a:t>Le </a:t>
            </a:r>
            <a:r>
              <a:rPr lang="fr-CA" dirty="0"/>
              <a:t>rayon d</a:t>
            </a:r>
            <a:r>
              <a:rPr lang="en-CA" dirty="0" smtClean="0"/>
              <a:t>’incidence  - l</a:t>
            </a:r>
            <a:r>
              <a:rPr lang="fr-CA" dirty="0" smtClean="0"/>
              <a:t>e miroir reçoit un rayon de lumière</a:t>
            </a:r>
          </a:p>
          <a:p>
            <a:pPr marL="596646" indent="-514350">
              <a:buAutoNum type="arabicPeriod"/>
            </a:pPr>
            <a:r>
              <a:rPr lang="fr-CA" dirty="0" smtClean="0"/>
              <a:t>Le rayon réfléchi – la lumière frappe le miroir et bondit dans une autre direction</a:t>
            </a:r>
          </a:p>
          <a:p>
            <a:pPr marL="596646" indent="-514350">
              <a:buAutoNum type="arabicPeriod"/>
            </a:pPr>
            <a:r>
              <a:rPr lang="fr-CA" dirty="0" smtClean="0"/>
              <a:t>La normale est l’angle de 90 degrés</a:t>
            </a:r>
          </a:p>
          <a:p>
            <a:pPr marL="596646" indent="-514350">
              <a:buAutoNum type="arabicPeriod"/>
            </a:pPr>
            <a:r>
              <a:rPr lang="fr-CA" dirty="0" smtClean="0"/>
              <a:t>Mesure ENTRE le normal et le rayon</a:t>
            </a:r>
          </a:p>
          <a:p>
            <a:pPr marL="82296" indent="0">
              <a:buNone/>
            </a:pPr>
            <a:r>
              <a:rPr lang="fr-CA" b="1" i="1" dirty="0" smtClean="0">
                <a:solidFill>
                  <a:srgbClr val="FF0000"/>
                </a:solidFill>
              </a:rPr>
              <a:t>ON NE MESURE PAS DU MIROIR À l</a:t>
            </a:r>
            <a:r>
              <a:rPr lang="en-CA" b="1" i="1" dirty="0" smtClean="0">
                <a:solidFill>
                  <a:srgbClr val="FF0000"/>
                </a:solidFill>
              </a:rPr>
              <a:t>’ANGLE – ON MESURE DE L’ANGLE AU NORMALE</a:t>
            </a:r>
          </a:p>
          <a:p>
            <a:pPr marL="82296" indent="0">
              <a:buNone/>
            </a:pPr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pPr algn="r"/>
            <a:r>
              <a:rPr lang="en-CA" sz="2000" dirty="0">
                <a:hlinkClick r:id="rId5"/>
              </a:rPr>
              <a:t>https://www.youtube.com/watch?v=F42ARYb8b88</a:t>
            </a:r>
            <a:endParaRPr lang="en-CA" sz="2000" dirty="0"/>
          </a:p>
          <a:p>
            <a:pPr algn="r"/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L’angle</a:t>
            </a:r>
            <a:r>
              <a:rPr lang="en-CA" dirty="0" smtClean="0"/>
              <a:t> de r</a:t>
            </a:r>
            <a:r>
              <a:rPr lang="fr-CA" dirty="0" err="1" smtClean="0"/>
              <a:t>éflexion</a:t>
            </a:r>
            <a:r>
              <a:rPr lang="fr-CA" dirty="0" smtClean="0"/>
              <a:t>: Détaillée</a:t>
            </a:r>
            <a:endParaRPr lang="en-CA" dirty="0"/>
          </a:p>
        </p:txBody>
      </p:sp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67" y="4063831"/>
            <a:ext cx="3285014" cy="2184569"/>
          </a:xfrm>
          <a:prstGeom prst="rect">
            <a:avLst/>
          </a:prstGeom>
        </p:spPr>
      </p:pic>
      <p:pic>
        <p:nvPicPr>
          <p:cNvPr id="2" name="Angle de réflexion détaillé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14710" y="65532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32670" y="595045"/>
            <a:ext cx="10820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CA" dirty="0" smtClean="0"/>
              <a:t>Écoutez ici   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401300" y="1018114"/>
            <a:ext cx="4914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64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 smtClean="0"/>
              <a:t>Lois de la réflexion</a:t>
            </a:r>
          </a:p>
          <a:p>
            <a:pPr lvl="1"/>
            <a:r>
              <a:rPr lang="fr-CA" dirty="0" smtClean="0"/>
              <a:t>1) Premier loi: L</a:t>
            </a:r>
            <a:r>
              <a:rPr lang="en-CA" dirty="0" smtClean="0"/>
              <a:t>’angle de r</a:t>
            </a:r>
            <a:r>
              <a:rPr lang="fr-CA" dirty="0" err="1" smtClean="0"/>
              <a:t>éflexion</a:t>
            </a:r>
            <a:r>
              <a:rPr lang="fr-CA" dirty="0" smtClean="0"/>
              <a:t>, </a:t>
            </a:r>
            <a:r>
              <a:rPr lang="fr-CA" b="1" dirty="0" smtClean="0"/>
              <a:t>(r)</a:t>
            </a:r>
            <a:r>
              <a:rPr lang="fr-CA" dirty="0" smtClean="0"/>
              <a:t> est égale à l</a:t>
            </a:r>
            <a:r>
              <a:rPr lang="en-CA" dirty="0" smtClean="0"/>
              <a:t>’angle </a:t>
            </a:r>
            <a:r>
              <a:rPr lang="en-CA" dirty="0" err="1" smtClean="0"/>
              <a:t>d’incidence</a:t>
            </a:r>
            <a:r>
              <a:rPr lang="en-CA" dirty="0" smtClean="0"/>
              <a:t>, (</a:t>
            </a:r>
            <a:r>
              <a:rPr lang="en-CA" b="1" dirty="0" err="1" smtClean="0"/>
              <a:t>i</a:t>
            </a:r>
            <a:r>
              <a:rPr lang="en-CA" b="1" dirty="0" smtClean="0"/>
              <a:t>) </a:t>
            </a:r>
            <a:r>
              <a:rPr lang="en-CA" dirty="0" smtClean="0"/>
              <a:t>e.g. 30  (r) = 30  (</a:t>
            </a:r>
            <a:r>
              <a:rPr lang="en-CA" dirty="0" err="1" smtClean="0"/>
              <a:t>i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2) </a:t>
            </a:r>
            <a:r>
              <a:rPr lang="en-CA" dirty="0" err="1" smtClean="0"/>
              <a:t>Deuxi</a:t>
            </a:r>
            <a:r>
              <a:rPr lang="fr-CA" dirty="0" err="1" smtClean="0"/>
              <a:t>ème</a:t>
            </a:r>
            <a:r>
              <a:rPr lang="fr-CA" dirty="0" smtClean="0"/>
              <a:t> loi: Le rayon d</a:t>
            </a:r>
            <a:r>
              <a:rPr lang="en-CA" dirty="0" smtClean="0"/>
              <a:t>’incident </a:t>
            </a:r>
            <a:r>
              <a:rPr lang="en-CA" b="1" dirty="0" err="1" smtClean="0"/>
              <a:t>i</a:t>
            </a:r>
            <a:r>
              <a:rPr lang="en-CA" dirty="0" smtClean="0"/>
              <a:t>, la </a:t>
            </a:r>
            <a:r>
              <a:rPr lang="en-CA" dirty="0" err="1" smtClean="0"/>
              <a:t>normale</a:t>
            </a:r>
            <a:r>
              <a:rPr lang="en-CA" dirty="0" smtClean="0"/>
              <a:t>, et le rayon r</a:t>
            </a:r>
            <a:r>
              <a:rPr lang="fr-CA" dirty="0" err="1" smtClean="0"/>
              <a:t>éfléchi</a:t>
            </a:r>
            <a:r>
              <a:rPr lang="fr-CA" dirty="0" smtClean="0"/>
              <a:t> </a:t>
            </a:r>
            <a:r>
              <a:rPr lang="fr-CA" b="1" dirty="0" smtClean="0"/>
              <a:t>(r)</a:t>
            </a:r>
            <a:r>
              <a:rPr lang="fr-CA" dirty="0" smtClean="0"/>
              <a:t> sont sur le même plan</a:t>
            </a:r>
            <a:endParaRPr lang="en-CA" dirty="0"/>
          </a:p>
          <a:p>
            <a:pPr lvl="1"/>
            <a:r>
              <a:rPr lang="fr-CA" dirty="0" smtClean="0"/>
              <a:t>Fig. 7.15 </a:t>
            </a:r>
            <a:r>
              <a:rPr lang="fr-CA" dirty="0" err="1" smtClean="0"/>
              <a:t>pg</a:t>
            </a:r>
            <a:r>
              <a:rPr lang="fr-CA" dirty="0" smtClean="0"/>
              <a:t>. 222</a:t>
            </a:r>
          </a:p>
          <a:p>
            <a:pPr lvl="1"/>
            <a:r>
              <a:rPr lang="fr-CA" dirty="0" smtClean="0"/>
              <a:t>Les miroirs Fig. 7.16, 7.17, et 7.18 </a:t>
            </a:r>
          </a:p>
          <a:p>
            <a:pPr lvl="1"/>
            <a:r>
              <a:rPr lang="fr-CA" dirty="0" smtClean="0"/>
              <a:t>Fig. 7.19 A et B comparent une surface lisse à une surface inégale</a:t>
            </a:r>
          </a:p>
          <a:p>
            <a:pPr lvl="1"/>
            <a:r>
              <a:rPr lang="fr-CA" dirty="0" smtClean="0"/>
              <a:t>Vérifie ce que tu as compris en complétant page 225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Les lois de la réflexion: Un comportement visible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5979470" y="2519915"/>
            <a:ext cx="74428" cy="127591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7265582" y="2498649"/>
            <a:ext cx="74428" cy="127591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" name="Les lois de la réflex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53898" y="823119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6240" y="962303"/>
            <a:ext cx="15316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CA" dirty="0" smtClean="0"/>
              <a:t>Écoutez ici  </a:t>
            </a:r>
            <a:endParaRPr lang="en-CA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12130" y="1127919"/>
            <a:ext cx="40455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69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Quand la lumière passe d</a:t>
            </a:r>
            <a:r>
              <a:rPr lang="en-CA" dirty="0" smtClean="0"/>
              <a:t>’un milieu </a:t>
            </a:r>
            <a:r>
              <a:rPr lang="fr-CA" dirty="0" smtClean="0"/>
              <a:t>à un milieu plus dense, (</a:t>
            </a:r>
            <a:r>
              <a:rPr lang="fr-CA" dirty="0" err="1" smtClean="0"/>
              <a:t>e.g</a:t>
            </a:r>
            <a:r>
              <a:rPr lang="fr-CA" dirty="0" smtClean="0"/>
              <a:t>. de l</a:t>
            </a:r>
            <a:r>
              <a:rPr lang="en-CA" dirty="0" smtClean="0"/>
              <a:t>’air </a:t>
            </a:r>
            <a:r>
              <a:rPr lang="fr-CA" dirty="0" smtClean="0"/>
              <a:t>à l</a:t>
            </a:r>
            <a:r>
              <a:rPr lang="en-CA" dirty="0" smtClean="0"/>
              <a:t>’eau), </a:t>
            </a:r>
            <a:r>
              <a:rPr lang="en-CA" dirty="0" err="1" smtClean="0"/>
              <a:t>elle</a:t>
            </a:r>
            <a:r>
              <a:rPr lang="en-CA" dirty="0" smtClean="0"/>
              <a:t> d</a:t>
            </a:r>
            <a:r>
              <a:rPr lang="fr-CA" dirty="0" err="1" smtClean="0"/>
              <a:t>évie</a:t>
            </a:r>
            <a:r>
              <a:rPr lang="fr-CA" dirty="0" smtClean="0"/>
              <a:t> en direction de la normale</a:t>
            </a:r>
          </a:p>
          <a:p>
            <a:r>
              <a:rPr lang="fr-CA" dirty="0" smtClean="0"/>
              <a:t>Quand la lumière sort d</a:t>
            </a:r>
            <a:r>
              <a:rPr lang="en-CA" dirty="0" smtClean="0"/>
              <a:t>’un milieu dense, </a:t>
            </a:r>
            <a:r>
              <a:rPr lang="en-CA" dirty="0" err="1" smtClean="0"/>
              <a:t>elle</a:t>
            </a:r>
            <a:r>
              <a:rPr lang="en-CA" dirty="0" smtClean="0"/>
              <a:t> </a:t>
            </a:r>
            <a:r>
              <a:rPr lang="en-CA" dirty="0" err="1" smtClean="0"/>
              <a:t>dévie</a:t>
            </a:r>
            <a:r>
              <a:rPr lang="en-CA" dirty="0" smtClean="0"/>
              <a:t> </a:t>
            </a:r>
            <a:r>
              <a:rPr lang="en-CA" dirty="0" err="1" smtClean="0"/>
              <a:t>en</a:t>
            </a:r>
            <a:r>
              <a:rPr lang="en-CA" dirty="0" smtClean="0"/>
              <a:t> direction </a:t>
            </a:r>
            <a:r>
              <a:rPr lang="en-CA" dirty="0" err="1" smtClean="0"/>
              <a:t>opposée</a:t>
            </a:r>
            <a:r>
              <a:rPr lang="en-CA" dirty="0" smtClean="0"/>
              <a:t> à la </a:t>
            </a:r>
            <a:r>
              <a:rPr lang="en-CA" dirty="0" err="1" smtClean="0"/>
              <a:t>normale</a:t>
            </a:r>
            <a:endParaRPr lang="en-CA" dirty="0" smtClean="0"/>
          </a:p>
          <a:p>
            <a:r>
              <a:rPr lang="fr-CA" dirty="0" smtClean="0"/>
              <a:t>L</a:t>
            </a:r>
            <a:r>
              <a:rPr lang="en-CA" dirty="0" smtClean="0"/>
              <a:t>’angle de </a:t>
            </a:r>
            <a:r>
              <a:rPr lang="fr-CA" dirty="0" smtClean="0"/>
              <a:t>déviation dépend du type de matière que la lumière traverse</a:t>
            </a:r>
          </a:p>
          <a:p>
            <a:r>
              <a:rPr lang="fr-CA" dirty="0" smtClean="0"/>
              <a:t>La nouvelle direction de la lumière est appelée: </a:t>
            </a:r>
            <a:r>
              <a:rPr lang="fr-CA" b="1" i="1" dirty="0" smtClean="0"/>
              <a:t>angle de réfraction, r</a:t>
            </a:r>
            <a:r>
              <a:rPr lang="fr-CA" dirty="0" smtClean="0"/>
              <a:t>. Quand l</a:t>
            </a:r>
            <a:r>
              <a:rPr lang="en-CA" b="1" i="1" dirty="0" smtClean="0"/>
              <a:t>’angle </a:t>
            </a:r>
            <a:r>
              <a:rPr lang="en-CA" b="1" i="1" dirty="0" err="1" smtClean="0"/>
              <a:t>d’incidence</a:t>
            </a:r>
            <a:r>
              <a:rPr lang="en-CA" b="1" i="1" dirty="0" smtClean="0"/>
              <a:t> </a:t>
            </a:r>
            <a:r>
              <a:rPr lang="en-CA" b="1" i="1" dirty="0" err="1" smtClean="0"/>
              <a:t>augmente</a:t>
            </a:r>
            <a:r>
              <a:rPr lang="en-CA" b="1" i="1" dirty="0" smtClean="0"/>
              <a:t>, </a:t>
            </a:r>
            <a:r>
              <a:rPr lang="en-CA" b="1" i="1" dirty="0" err="1" smtClean="0"/>
              <a:t>i</a:t>
            </a:r>
            <a:r>
              <a:rPr lang="en-CA" dirty="0" smtClean="0"/>
              <a:t>, </a:t>
            </a:r>
            <a:r>
              <a:rPr lang="en-CA" dirty="0" err="1" smtClean="0"/>
              <a:t>l’angle</a:t>
            </a:r>
            <a:r>
              <a:rPr lang="en-CA" dirty="0" smtClean="0"/>
              <a:t>  de r</a:t>
            </a:r>
            <a:r>
              <a:rPr lang="fr-CA" dirty="0" err="1" smtClean="0"/>
              <a:t>éfraction</a:t>
            </a:r>
            <a:r>
              <a:rPr lang="fr-CA" dirty="0" smtClean="0"/>
              <a:t> augmente aussi (Voir: Fig. 7.23 </a:t>
            </a:r>
            <a:r>
              <a:rPr lang="fr-CA" dirty="0" err="1" smtClean="0"/>
              <a:t>pg</a:t>
            </a:r>
            <a:r>
              <a:rPr lang="fr-CA" dirty="0" smtClean="0"/>
              <a:t>. 230)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La </a:t>
            </a:r>
            <a:r>
              <a:rPr lang="en-CA" dirty="0" err="1" smtClean="0"/>
              <a:t>réfraction</a:t>
            </a:r>
            <a:r>
              <a:rPr lang="en-CA" dirty="0" smtClean="0"/>
              <a:t>: La d</a:t>
            </a:r>
            <a:r>
              <a:rPr lang="fr-CA" dirty="0" err="1" smtClean="0"/>
              <a:t>éviation</a:t>
            </a:r>
            <a:r>
              <a:rPr lang="fr-CA" dirty="0" smtClean="0"/>
              <a:t> de la lumière</a:t>
            </a:r>
            <a:endParaRPr lang="en-CA" dirty="0"/>
          </a:p>
        </p:txBody>
      </p:sp>
      <p:pic>
        <p:nvPicPr>
          <p:cNvPr id="4" name="La réfraction -  la déviation de la lumiè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7450" y="55245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0930" y="5711309"/>
            <a:ext cx="23088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CA" dirty="0" smtClean="0"/>
              <a:t>Écoutez ici  </a:t>
            </a: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372600" y="5829300"/>
            <a:ext cx="6057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8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ea design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ea design template" id="{C9C6C84C-31C8-4C76-8A44-8310A8257221}" vid="{45DD48F0-B408-4E69-8193-603DE231DF4E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D6F987FAB9FC4995727D9D03885591" ma:contentTypeVersion="7" ma:contentTypeDescription="Create a new document." ma:contentTypeScope="" ma:versionID="33c13c7f5b4cdca4d16c4ab0c8e3a381">
  <xsd:schema xmlns:xsd="http://www.w3.org/2001/XMLSchema" xmlns:xs="http://www.w3.org/2001/XMLSchema" xmlns:p="http://schemas.microsoft.com/office/2006/metadata/properties" xmlns:ns1="http://schemas.microsoft.com/sharepoint/v3" xmlns:ns2="4777f4a8-41b4-42b5-a909-30bd941ceadf" targetNamespace="http://schemas.microsoft.com/office/2006/metadata/properties" ma:root="true" ma:fieldsID="56f038a84dc5a3d585a9f2058e0b69d7" ns1:_="" ns2:_="">
    <xsd:import namespace="http://schemas.microsoft.com/sharepoint/v3"/>
    <xsd:import namespace="4777f4a8-41b4-42b5-a909-30bd941cead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7f4a8-41b4-42b5-a909-30bd941cead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6ef77675-7481-439c-8dbd-18acf0747a65}" ma:internalName="Blog_x0020_Category" ma:readOnly="false" ma:showField="Title" ma:web="4777f4a8-41b4-42b5-a909-30bd941cead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Blog_x0020_Category xmlns="4777f4a8-41b4-42b5-a909-30bd941ceadf">9</Blog_x0020_Category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6196A8C-8949-423B-AD65-DC33B8BB7FD5}"/>
</file>

<file path=customXml/itemProps2.xml><?xml version="1.0" encoding="utf-8"?>
<ds:datastoreItem xmlns:ds="http://schemas.openxmlformats.org/officeDocument/2006/customXml" ds:itemID="{044EEEEB-ED30-41B6-A3D3-A95BCE4CDED0}"/>
</file>

<file path=customXml/itemProps3.xml><?xml version="1.0" encoding="utf-8"?>
<ds:datastoreItem xmlns:ds="http://schemas.openxmlformats.org/officeDocument/2006/customXml" ds:itemID="{9F422953-E8CD-4BFB-81B6-DAB6306A2BB1}"/>
</file>

<file path=docProps/app.xml><?xml version="1.0" encoding="utf-8"?>
<Properties xmlns="http://schemas.openxmlformats.org/officeDocument/2006/extended-properties" xmlns:vt="http://schemas.openxmlformats.org/officeDocument/2006/docPropsVTypes">
  <Template>Idea design slides</Template>
  <TotalTime>0</TotalTime>
  <Words>869</Words>
  <Application>Microsoft Office PowerPoint</Application>
  <PresentationFormat>Widescreen</PresentationFormat>
  <Paragraphs>121</Paragraphs>
  <Slides>12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Century Gothic</vt:lpstr>
      <vt:lpstr>Times New Roman</vt:lpstr>
      <vt:lpstr>Verdana</vt:lpstr>
      <vt:lpstr>Wingdings</vt:lpstr>
      <vt:lpstr>Wingdings 2</vt:lpstr>
      <vt:lpstr>Idea design template</vt:lpstr>
      <vt:lpstr>  LA LUMIÈRE, LA  RÉFLEXION, ET LA RÉFRACTION  Mme Whalen</vt:lpstr>
      <vt:lpstr>La Lumière…</vt:lpstr>
      <vt:lpstr>Réflexion</vt:lpstr>
      <vt:lpstr>DÉMONSTRATION – ANGLE DE RÉFLEXION</vt:lpstr>
      <vt:lpstr> Réfraction </vt:lpstr>
      <vt:lpstr>Réflexion vs. Réfraction </vt:lpstr>
      <vt:lpstr>L’angle de réflexion: Détaillée</vt:lpstr>
      <vt:lpstr>Les lois de la réflexion: Un comportement visible</vt:lpstr>
      <vt:lpstr>La réfraction: La déviation de la lumière</vt:lpstr>
      <vt:lpstr>Notes extras </vt:lpstr>
      <vt:lpstr>Pourquoi étudie-t-on cela?</vt:lpstr>
      <vt:lpstr>Le rapporteur – Q: est-ce que ça fait une différence si on utilise les petits numéros vs. les numéros plus gros?  R: OUI!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2017-09-17T20:28:02Z</dcterms:created>
  <dcterms:modified xsi:type="dcterms:W3CDTF">2017-10-10T00:41:24Z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TC034605219991</vt:lpwstr>
  </property>
  <property fmtid="{D5CDD505-2E9C-101B-9397-08002B2CF9AE}" pid="3" name="ContentTypeId">
    <vt:lpwstr>0x01010008D6F987FAB9FC4995727D9D03885591</vt:lpwstr>
  </property>
</Properties>
</file>