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53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37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4" r:id="rId11"/>
    <p:sldId id="267" r:id="rId12"/>
    <p:sldId id="268" r:id="rId13"/>
    <p:sldId id="269" r:id="rId14"/>
    <p:sldId id="309" r:id="rId15"/>
    <p:sldId id="270" r:id="rId16"/>
    <p:sldId id="310" r:id="rId17"/>
    <p:sldId id="311" r:id="rId18"/>
    <p:sldId id="262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7" r:id="rId28"/>
    <p:sldId id="279" r:id="rId29"/>
    <p:sldId id="280" r:id="rId30"/>
    <p:sldId id="298" r:id="rId31"/>
    <p:sldId id="283" r:id="rId32"/>
    <p:sldId id="281" r:id="rId33"/>
    <p:sldId id="284" r:id="rId34"/>
    <p:sldId id="285" r:id="rId35"/>
    <p:sldId id="286" r:id="rId36"/>
    <p:sldId id="299" r:id="rId37"/>
    <p:sldId id="300" r:id="rId38"/>
    <p:sldId id="301" r:id="rId39"/>
    <p:sldId id="302" r:id="rId40"/>
    <p:sldId id="303" r:id="rId41"/>
    <p:sldId id="305" r:id="rId42"/>
    <p:sldId id="306" r:id="rId43"/>
    <p:sldId id="307" r:id="rId44"/>
    <p:sldId id="288" r:id="rId45"/>
    <p:sldId id="289" r:id="rId46"/>
    <p:sldId id="290" r:id="rId47"/>
    <p:sldId id="292" r:id="rId48"/>
    <p:sldId id="293" r:id="rId49"/>
    <p:sldId id="294" r:id="rId50"/>
    <p:sldId id="295" r:id="rId51"/>
    <p:sldId id="296" r:id="rId52"/>
    <p:sldId id="308" r:id="rId53"/>
    <p:sldId id="297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customXml" Target="../customXml/item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B27A2-0244-4A23-8F73-D261757F81AC}" type="datetimeFigureOut">
              <a:rPr lang="en-CA" smtClean="0"/>
              <a:t>2017-12-12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B07A4-7C7D-485A-BAF5-2C075F3E7A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835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Pas de notes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B07A4-7C7D-485A-BAF5-2C075F3E7ABB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4651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Pas de notes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B07A4-7C7D-485A-BAF5-2C075F3E7ABB}" type="slidenum">
              <a:rPr lang="en-CA" smtClean="0"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9546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B07A4-7C7D-485A-BAF5-2C075F3E7ABB}" type="slidenum">
              <a:rPr lang="en-CA" smtClean="0"/>
              <a:t>50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936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vcnbDZQ-wc&amp;feature=endscreen" TargetMode="External"/><Relationship Id="rId2" Type="http://schemas.openxmlformats.org/officeDocument/2006/relationships/hyperlink" Target="https://www.youtube.com/watch?v=2Ik2nudh6Ao&amp;feature=endscre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nEd9PJHBUo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Les miroirs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Mme Whalen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6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ACTIVITÉ </a:t>
            </a:r>
            <a:r>
              <a:rPr lang="fr-CA" sz="2800" dirty="0" smtClean="0"/>
              <a:t>VOIR </a:t>
            </a:r>
            <a:r>
              <a:rPr lang="fr-CA" sz="2800" dirty="0"/>
              <a:t>PGS. </a:t>
            </a:r>
            <a:r>
              <a:rPr lang="fr-CA" sz="2800" dirty="0" smtClean="0"/>
              <a:t>240-241</a:t>
            </a:r>
            <a:r>
              <a:rPr lang="fr-CA" dirty="0"/>
              <a:t/>
            </a:r>
            <a:br>
              <a:rPr lang="fr-CA" dirty="0"/>
            </a:br>
            <a:r>
              <a:rPr lang="fr-CA" dirty="0"/>
              <a:t>Partie </a:t>
            </a:r>
            <a:r>
              <a:rPr lang="fr-CA" dirty="0" smtClean="0"/>
              <a:t>2</a:t>
            </a:r>
            <a:r>
              <a:rPr lang="en-CA" dirty="0" smtClean="0"/>
              <a:t>:</a:t>
            </a:r>
            <a:r>
              <a:rPr lang="en-CA" dirty="0" err="1" smtClean="0"/>
              <a:t>Objets</a:t>
            </a:r>
            <a:r>
              <a:rPr lang="en-CA" dirty="0" smtClean="0"/>
              <a:t> </a:t>
            </a:r>
            <a:r>
              <a:rPr lang="en-CA" dirty="0" err="1" smtClean="0"/>
              <a:t>proches</a:t>
            </a:r>
            <a:r>
              <a:rPr lang="fr-CA" dirty="0" smtClean="0"/>
              <a:t> </a:t>
            </a:r>
            <a:r>
              <a:rPr lang="fr-CA" dirty="0"/>
              <a:t>du miroir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582" y="1963881"/>
            <a:ext cx="10411691" cy="47278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b="1" dirty="0" smtClean="0"/>
              <a:t>1. </a:t>
            </a:r>
            <a:r>
              <a:rPr lang="en-CA" sz="2800" b="1" dirty="0" err="1" smtClean="0"/>
              <a:t>Dans</a:t>
            </a:r>
            <a:r>
              <a:rPr lang="en-CA" sz="2800" b="1" dirty="0" smtClean="0"/>
              <a:t> ton journal </a:t>
            </a:r>
            <a:r>
              <a:rPr lang="en-CA" sz="2800" b="1" dirty="0" err="1" smtClean="0"/>
              <a:t>scientifique</a:t>
            </a:r>
            <a:r>
              <a:rPr lang="en-CA" sz="2800" b="1" dirty="0" smtClean="0"/>
              <a:t>:  ***R</a:t>
            </a:r>
            <a:r>
              <a:rPr lang="fr-CA" sz="2800" b="1" dirty="0" smtClean="0"/>
              <a:t>ÉVISE ce </a:t>
            </a:r>
            <a:r>
              <a:rPr lang="fr-CA" sz="2800" b="1" dirty="0" err="1" smtClean="0"/>
              <a:t>qu</a:t>
            </a:r>
            <a:r>
              <a:rPr lang="en-CA" sz="2800" b="1" dirty="0" smtClean="0"/>
              <a:t>’on </a:t>
            </a:r>
            <a:r>
              <a:rPr lang="en-US" sz="2800" b="1" dirty="0" smtClean="0"/>
              <a:t>a d</a:t>
            </a:r>
            <a:r>
              <a:rPr lang="fr-CA" sz="2800" b="1" dirty="0" err="1" smtClean="0"/>
              <a:t>éjà</a:t>
            </a:r>
            <a:r>
              <a:rPr lang="fr-CA" sz="2800" b="1" dirty="0" smtClean="0"/>
              <a:t> fait ***</a:t>
            </a:r>
            <a:endParaRPr lang="en-CA" sz="2800" b="1" dirty="0" smtClean="0"/>
          </a:p>
          <a:p>
            <a:pPr marL="457200" indent="-457200">
              <a:buFont typeface="+mj-lt"/>
              <a:buAutoNum type="alphaLcParenR"/>
            </a:pPr>
            <a:r>
              <a:rPr lang="en-CA" sz="2800" b="1" dirty="0"/>
              <a:t>	</a:t>
            </a:r>
            <a:r>
              <a:rPr lang="fr-CA" sz="2800" b="1" dirty="0" smtClean="0"/>
              <a:t>Écris la date </a:t>
            </a:r>
            <a:r>
              <a:rPr lang="fr-CA" sz="2800" b="1" u="sng" dirty="0" smtClean="0"/>
              <a:t>EN FRANÇAIS</a:t>
            </a:r>
            <a:r>
              <a:rPr lang="fr-CA" sz="2800" b="1" dirty="0" smtClean="0"/>
              <a:t> </a:t>
            </a:r>
            <a:r>
              <a:rPr lang="fr-CA" sz="2800" b="1" i="1" dirty="0" err="1" smtClean="0"/>
              <a:t>E.g</a:t>
            </a:r>
            <a:r>
              <a:rPr lang="fr-CA" sz="2800" b="1" i="1" dirty="0" smtClean="0"/>
              <a:t>. le </a:t>
            </a:r>
            <a:r>
              <a:rPr lang="fr-CA" sz="2800" b="1" i="1" smtClean="0"/>
              <a:t>lundi 6 </a:t>
            </a:r>
            <a:r>
              <a:rPr lang="fr-CA" sz="2800" b="1" i="1" dirty="0" smtClean="0"/>
              <a:t>novembre 2017</a:t>
            </a:r>
            <a:endParaRPr lang="fr-CA" sz="2800" b="1" i="1" u="sng" dirty="0" smtClean="0"/>
          </a:p>
          <a:p>
            <a:pPr marL="457200" indent="-457200">
              <a:buFont typeface="+mj-lt"/>
              <a:buAutoNum type="alphaLcParenR"/>
            </a:pPr>
            <a:r>
              <a:rPr lang="fr-CA" sz="2800" b="1" dirty="0"/>
              <a:t>	</a:t>
            </a:r>
            <a:r>
              <a:rPr lang="fr-CA" sz="2800" b="1" dirty="0" smtClean="0"/>
              <a:t>Écris le titre: </a:t>
            </a:r>
            <a:r>
              <a:rPr lang="fr-CA" sz="2800" b="1" i="1" u="sng" dirty="0" smtClean="0"/>
              <a:t>Objets proches du miroir</a:t>
            </a:r>
          </a:p>
          <a:p>
            <a:pPr marL="457200" indent="-457200">
              <a:buFont typeface="+mj-lt"/>
              <a:buAutoNum type="alphaLcParenR"/>
            </a:pPr>
            <a:r>
              <a:rPr lang="fr-CA" sz="2800" b="1" dirty="0"/>
              <a:t>	</a:t>
            </a:r>
            <a:r>
              <a:rPr lang="fr-CA" sz="2800" b="1" dirty="0" smtClean="0"/>
              <a:t>Trace une ligne d</a:t>
            </a:r>
            <a:r>
              <a:rPr lang="en-CA" sz="2800" b="1" dirty="0" smtClean="0"/>
              <a:t>’un </a:t>
            </a:r>
            <a:r>
              <a:rPr lang="en-CA" sz="2800" b="1" dirty="0" err="1" smtClean="0"/>
              <a:t>bord</a:t>
            </a:r>
            <a:r>
              <a:rPr lang="en-CA" sz="2800" b="1" dirty="0" smtClean="0"/>
              <a:t> </a:t>
            </a:r>
            <a:r>
              <a:rPr lang="fr-CA" sz="2800" b="1" dirty="0" smtClean="0"/>
              <a:t>à l</a:t>
            </a:r>
            <a:r>
              <a:rPr lang="en-CA" sz="2800" b="1" dirty="0" smtClean="0"/>
              <a:t>’</a:t>
            </a:r>
            <a:r>
              <a:rPr lang="en-CA" sz="2800" b="1" dirty="0" err="1" smtClean="0"/>
              <a:t>autre</a:t>
            </a:r>
            <a:r>
              <a:rPr lang="en-CA" sz="2800" b="1" dirty="0" smtClean="0"/>
              <a:t> de la </a:t>
            </a:r>
            <a:r>
              <a:rPr lang="en-CA" sz="2800" b="1" dirty="0" err="1" smtClean="0"/>
              <a:t>feuille</a:t>
            </a:r>
            <a:r>
              <a:rPr lang="en-CA" sz="2800" b="1" dirty="0" smtClean="0"/>
              <a:t> de papier</a:t>
            </a:r>
          </a:p>
          <a:p>
            <a:pPr marL="457200" indent="-457200">
              <a:buFont typeface="+mj-lt"/>
              <a:buAutoNum type="alphaLcParenR"/>
            </a:pPr>
            <a:r>
              <a:rPr lang="en-CA" sz="2800" b="1" dirty="0" smtClean="0"/>
              <a:t>	</a:t>
            </a:r>
            <a:r>
              <a:rPr lang="en-CA" sz="2800" b="1" dirty="0" err="1" smtClean="0"/>
              <a:t>Situe</a:t>
            </a:r>
            <a:r>
              <a:rPr lang="en-CA" sz="2800" b="1" dirty="0" smtClean="0"/>
              <a:t> le point </a:t>
            </a:r>
            <a:r>
              <a:rPr lang="en-CA" sz="2800" b="1" i="1" dirty="0" smtClean="0"/>
              <a:t>C</a:t>
            </a:r>
            <a:r>
              <a:rPr lang="en-CA" sz="2800" b="1" dirty="0" smtClean="0"/>
              <a:t> </a:t>
            </a:r>
            <a:r>
              <a:rPr lang="en-CA" sz="2800" b="1" dirty="0" err="1" smtClean="0"/>
              <a:t>pr</a:t>
            </a:r>
            <a:r>
              <a:rPr lang="fr-CA" sz="2800" b="1" dirty="0" smtClean="0"/>
              <a:t>ès du bord gauche</a:t>
            </a:r>
          </a:p>
          <a:p>
            <a:pPr marL="457200" indent="-457200">
              <a:buFont typeface="+mj-lt"/>
              <a:buAutoNum type="alphaLcParenR"/>
            </a:pPr>
            <a:r>
              <a:rPr lang="fr-CA" sz="2800" b="1" dirty="0" smtClean="0"/>
              <a:t>	Dessine un miroir concave à la droite de la ligne</a:t>
            </a:r>
          </a:p>
          <a:p>
            <a:pPr marL="457200" indent="-457200">
              <a:buFont typeface="+mj-lt"/>
              <a:buAutoNum type="alphaLcParenR"/>
            </a:pPr>
            <a:r>
              <a:rPr lang="fr-CA" sz="2800" b="1" dirty="0" smtClean="0"/>
              <a:t>	Trace le point </a:t>
            </a:r>
            <a:r>
              <a:rPr lang="fr-CA" sz="2800" b="1" i="1" dirty="0" smtClean="0"/>
              <a:t>B</a:t>
            </a:r>
            <a:r>
              <a:rPr lang="fr-CA" sz="2800" b="1" dirty="0" smtClean="0"/>
              <a:t> sur la ligne, 1 cm à gauche du miroir</a:t>
            </a:r>
          </a:p>
          <a:p>
            <a:pPr marL="457200" indent="-457200">
              <a:buFont typeface="+mj-lt"/>
              <a:buAutoNum type="alphaLcParenR"/>
            </a:pPr>
            <a:r>
              <a:rPr lang="fr-CA" sz="2800" b="1" dirty="0"/>
              <a:t>	</a:t>
            </a:r>
            <a:r>
              <a:rPr lang="fr-CA" sz="2800" b="1" dirty="0" smtClean="0"/>
              <a:t>Ce point </a:t>
            </a:r>
            <a:r>
              <a:rPr lang="fr-CA" sz="2800" b="1" dirty="0" err="1" smtClean="0"/>
              <a:t>réprésente</a:t>
            </a:r>
            <a:r>
              <a:rPr lang="fr-CA" sz="2800" b="1" dirty="0" smtClean="0"/>
              <a:t> le bec de l</a:t>
            </a:r>
            <a:r>
              <a:rPr lang="en-CA" sz="2800" b="1" dirty="0" smtClean="0"/>
              <a:t>’</a:t>
            </a:r>
            <a:r>
              <a:rPr lang="en-CA" sz="2800" b="1" dirty="0" err="1" smtClean="0"/>
              <a:t>oiseau</a:t>
            </a:r>
            <a:endParaRPr lang="en-CA" sz="28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02919" y="201049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45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ACTIVITÉ </a:t>
            </a:r>
            <a:r>
              <a:rPr lang="fr-CA" sz="2800" dirty="0" smtClean="0"/>
              <a:t>VOIR </a:t>
            </a:r>
            <a:r>
              <a:rPr lang="fr-CA" sz="2800" dirty="0"/>
              <a:t>PGS. </a:t>
            </a:r>
            <a:r>
              <a:rPr lang="fr-CA" sz="2800" dirty="0" smtClean="0"/>
              <a:t>240-241</a:t>
            </a:r>
            <a:r>
              <a:rPr lang="fr-CA" dirty="0"/>
              <a:t/>
            </a:r>
            <a:br>
              <a:rPr lang="fr-CA" dirty="0"/>
            </a:br>
            <a:r>
              <a:rPr lang="fr-CA" dirty="0"/>
              <a:t>Partie </a:t>
            </a:r>
            <a:r>
              <a:rPr lang="fr-CA" dirty="0" smtClean="0"/>
              <a:t>2</a:t>
            </a:r>
            <a:r>
              <a:rPr lang="en-CA" dirty="0" smtClean="0"/>
              <a:t>:</a:t>
            </a:r>
            <a:r>
              <a:rPr lang="en-CA" dirty="0" err="1" smtClean="0"/>
              <a:t>Objets</a:t>
            </a:r>
            <a:r>
              <a:rPr lang="en-CA" dirty="0" smtClean="0"/>
              <a:t> </a:t>
            </a:r>
            <a:r>
              <a:rPr lang="en-CA" dirty="0" err="1" smtClean="0"/>
              <a:t>proches</a:t>
            </a:r>
            <a:r>
              <a:rPr lang="fr-CA" dirty="0" smtClean="0"/>
              <a:t> </a:t>
            </a:r>
            <a:r>
              <a:rPr lang="fr-CA" dirty="0"/>
              <a:t>du miroir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40" y="1792936"/>
            <a:ext cx="10609859" cy="52610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3200" b="1" dirty="0" smtClean="0"/>
              <a:t>2. Trace deux rayons d</a:t>
            </a:r>
            <a:r>
              <a:rPr lang="en-CA" sz="3200" b="1" dirty="0" smtClean="0"/>
              <a:t>’incidents </a:t>
            </a:r>
            <a:r>
              <a:rPr lang="en-CA" sz="3200" b="1" dirty="0" err="1" smtClean="0"/>
              <a:t>allant</a:t>
            </a:r>
            <a:r>
              <a:rPr lang="en-CA" sz="3200" b="1" dirty="0" smtClean="0"/>
              <a:t> du point B au </a:t>
            </a:r>
            <a:r>
              <a:rPr lang="en-CA" sz="3200" b="1" dirty="0" err="1" smtClean="0"/>
              <a:t>miroir</a:t>
            </a:r>
            <a:r>
              <a:rPr lang="en-CA" sz="3200" b="1" dirty="0" smtClean="0"/>
              <a:t>, </a:t>
            </a:r>
            <a:r>
              <a:rPr lang="en-CA" sz="3200" b="1" dirty="0" err="1" smtClean="0"/>
              <a:t>comme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tu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l’as</a:t>
            </a:r>
            <a:r>
              <a:rPr lang="en-CA" sz="3200" b="1" dirty="0" smtClean="0"/>
              <a:t> fait à l’</a:t>
            </a:r>
            <a:r>
              <a:rPr lang="fr-CA" sz="3200" b="1" dirty="0" smtClean="0"/>
              <a:t>étape 2 de la partie 1. Utilise des flèches pour indiquer le sens des rayons</a:t>
            </a:r>
          </a:p>
          <a:p>
            <a:pPr marL="0" indent="0">
              <a:buNone/>
            </a:pPr>
            <a:r>
              <a:rPr lang="fr-CA" sz="3200" b="1" dirty="0"/>
              <a:t>	</a:t>
            </a:r>
            <a:r>
              <a:rPr lang="fr-CA" sz="3200" b="1" dirty="0" smtClean="0"/>
              <a:t>a) Trace des rayons allant du centre, C, aux points de rencontre des rayons er du miroir, comme tu l</a:t>
            </a:r>
            <a:r>
              <a:rPr lang="en-CA" sz="3200" b="1" dirty="0" smtClean="0"/>
              <a:t>’as fait </a:t>
            </a:r>
            <a:r>
              <a:rPr lang="fr-CA" sz="3200" b="1" dirty="0" smtClean="0"/>
              <a:t>à l</a:t>
            </a:r>
            <a:r>
              <a:rPr lang="en-CA" sz="3200" b="1" dirty="0" smtClean="0"/>
              <a:t>’</a:t>
            </a:r>
            <a:r>
              <a:rPr lang="fr-CA" sz="3200" b="1" dirty="0" smtClean="0"/>
              <a:t>étape 2 de la partie 1.  Nomme ces rayons N pour normale</a:t>
            </a:r>
          </a:p>
          <a:p>
            <a:pPr marL="0" indent="0">
              <a:buNone/>
            </a:pPr>
            <a:r>
              <a:rPr lang="fr-CA" sz="3200" b="1" dirty="0"/>
              <a:t>	</a:t>
            </a:r>
            <a:r>
              <a:rPr lang="fr-CA" sz="3200" b="1" dirty="0" smtClean="0"/>
              <a:t>b) À chaque endroit ou un rayon incident rencontre le miroir, dessine attentivement le rayon réfléchi, comme à l</a:t>
            </a:r>
            <a:r>
              <a:rPr lang="en-CA" sz="3200" b="1" dirty="0" smtClean="0"/>
              <a:t>’</a:t>
            </a:r>
            <a:r>
              <a:rPr lang="fr-CA" sz="3200" b="1" dirty="0" smtClean="0"/>
              <a:t>étape 3 de la partie 1.  Les angles doivent être égaux!  Utilise des flèches pour indiquer le sens des rayons réfléchis</a:t>
            </a:r>
            <a:endParaRPr lang="en-CA" sz="3200" b="1" dirty="0" smtClean="0"/>
          </a:p>
          <a:p>
            <a:pPr marL="0" indent="0">
              <a:buNone/>
            </a:pPr>
            <a:r>
              <a:rPr lang="en-CA" sz="2400" b="1" dirty="0"/>
              <a:t>	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02919" y="201049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49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ACTIVITÉ </a:t>
            </a:r>
            <a:r>
              <a:rPr lang="fr-CA" sz="2800" dirty="0" smtClean="0"/>
              <a:t>VOIR </a:t>
            </a:r>
            <a:r>
              <a:rPr lang="fr-CA" sz="2800" dirty="0"/>
              <a:t>PGS. </a:t>
            </a:r>
            <a:r>
              <a:rPr lang="fr-CA" sz="2800" dirty="0" smtClean="0"/>
              <a:t>240-241</a:t>
            </a:r>
            <a:r>
              <a:rPr lang="fr-CA" dirty="0"/>
              <a:t/>
            </a:r>
            <a:br>
              <a:rPr lang="fr-CA" dirty="0"/>
            </a:br>
            <a:r>
              <a:rPr lang="fr-CA" dirty="0"/>
              <a:t>Partie </a:t>
            </a:r>
            <a:r>
              <a:rPr lang="fr-CA" dirty="0" smtClean="0"/>
              <a:t>2</a:t>
            </a:r>
            <a:r>
              <a:rPr lang="en-CA" dirty="0" smtClean="0"/>
              <a:t>:</a:t>
            </a:r>
            <a:r>
              <a:rPr lang="en-CA" dirty="0" err="1" smtClean="0"/>
              <a:t>Objets</a:t>
            </a:r>
            <a:r>
              <a:rPr lang="en-CA" dirty="0" smtClean="0"/>
              <a:t> </a:t>
            </a:r>
            <a:r>
              <a:rPr lang="en-CA" dirty="0" err="1" smtClean="0"/>
              <a:t>proches</a:t>
            </a:r>
            <a:r>
              <a:rPr lang="fr-CA" dirty="0" smtClean="0"/>
              <a:t> </a:t>
            </a:r>
            <a:r>
              <a:rPr lang="fr-CA" dirty="0"/>
              <a:t>du miroir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582" y="1963881"/>
            <a:ext cx="10411691" cy="47278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3600" b="1" dirty="0" smtClean="0"/>
              <a:t>3. Dans ce cas-ci, les rayons réfléchis s</a:t>
            </a:r>
            <a:r>
              <a:rPr lang="en-CA" sz="3600" b="1" dirty="0" smtClean="0"/>
              <a:t>’</a:t>
            </a:r>
            <a:r>
              <a:rPr lang="fr-CA" sz="3600" b="1" dirty="0" smtClean="0"/>
              <a:t>élargissent à partir du miroir.  Cependant, si tu regardais dans le miroir, tu penserais que les rayons partent du point b. </a:t>
            </a:r>
          </a:p>
          <a:p>
            <a:pPr marL="0" indent="0">
              <a:buNone/>
            </a:pPr>
            <a:r>
              <a:rPr lang="fr-CA" sz="3600" b="1" dirty="0" smtClean="0"/>
              <a:t>Pour trouver ce point, trace les rayons réfléchis en partant de la fin, comme dans le schéma.</a:t>
            </a:r>
          </a:p>
          <a:p>
            <a:pPr marL="0" indent="0">
              <a:buNone/>
            </a:pPr>
            <a:r>
              <a:rPr lang="fr-CA" sz="3600" b="1" dirty="0" smtClean="0"/>
              <a:t>Étant donné que les rayons lumineux ne viennent pas vraiment de cette image, de quel type d</a:t>
            </a:r>
            <a:r>
              <a:rPr lang="en-CA" sz="3600" b="1" dirty="0" smtClean="0"/>
              <a:t>’image </a:t>
            </a:r>
            <a:r>
              <a:rPr lang="en-CA" sz="3600" b="1" dirty="0" err="1" smtClean="0"/>
              <a:t>s’agit-il</a:t>
            </a:r>
            <a:r>
              <a:rPr lang="en-CA" sz="3600" b="1" dirty="0" smtClean="0"/>
              <a:t>?</a:t>
            </a:r>
          </a:p>
          <a:p>
            <a:pPr marL="0" indent="0">
              <a:buNone/>
            </a:pPr>
            <a:r>
              <a:rPr lang="en-CA" sz="2400" b="1" dirty="0"/>
              <a:t>	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02919" y="201049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72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ANalyse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1. a) </a:t>
            </a:r>
            <a:r>
              <a:rPr lang="en-CA" sz="3600" dirty="0" err="1" smtClean="0"/>
              <a:t>Quel</a:t>
            </a:r>
            <a:r>
              <a:rPr lang="en-CA" sz="3600" dirty="0" smtClean="0"/>
              <a:t> genre d</a:t>
            </a:r>
            <a:r>
              <a:rPr lang="en-US" sz="3600" dirty="0" smtClean="0"/>
              <a:t>’image se </a:t>
            </a:r>
            <a:r>
              <a:rPr lang="en-US" sz="3600" dirty="0" err="1" smtClean="0"/>
              <a:t>forme</a:t>
            </a:r>
            <a:r>
              <a:rPr lang="en-US" sz="3600" dirty="0" smtClean="0"/>
              <a:t> </a:t>
            </a:r>
            <a:r>
              <a:rPr lang="en-US" sz="3600" dirty="0" err="1" smtClean="0"/>
              <a:t>dans</a:t>
            </a:r>
            <a:r>
              <a:rPr lang="en-US" sz="3600" dirty="0" smtClean="0"/>
              <a:t> un </a:t>
            </a:r>
            <a:r>
              <a:rPr lang="en-US" sz="3600" dirty="0" err="1" smtClean="0"/>
              <a:t>miroir</a:t>
            </a:r>
            <a:r>
              <a:rPr lang="en-US" sz="3600" dirty="0" smtClean="0"/>
              <a:t> </a:t>
            </a:r>
            <a:r>
              <a:rPr lang="en-US" sz="3600" b="1" dirty="0" smtClean="0"/>
              <a:t>concave</a:t>
            </a:r>
            <a:r>
              <a:rPr lang="en-US" sz="3600" dirty="0" smtClean="0"/>
              <a:t> </a:t>
            </a:r>
            <a:r>
              <a:rPr lang="en-US" sz="3600" dirty="0" err="1" smtClean="0"/>
              <a:t>quand</a:t>
            </a:r>
            <a:r>
              <a:rPr lang="en-US" sz="3600" dirty="0" smtClean="0"/>
              <a:t> </a:t>
            </a:r>
            <a:r>
              <a:rPr lang="en-US" sz="3600" dirty="0" err="1" smtClean="0"/>
              <a:t>l’objet</a:t>
            </a:r>
            <a:r>
              <a:rPr lang="en-US" sz="3600" dirty="0" smtClean="0"/>
              <a:t> </a:t>
            </a:r>
            <a:r>
              <a:rPr lang="en-US" sz="3600" dirty="0" err="1" smtClean="0"/>
              <a:t>est</a:t>
            </a:r>
            <a:r>
              <a:rPr lang="en-US" sz="3600" dirty="0" smtClean="0"/>
              <a:t> </a:t>
            </a:r>
            <a:r>
              <a:rPr lang="fr-CA" sz="3600" dirty="0" smtClean="0"/>
              <a:t>éloigné du miroir</a:t>
            </a:r>
            <a:r>
              <a:rPr lang="en-CA" sz="3600" dirty="0" smtClean="0"/>
              <a:t>? </a:t>
            </a:r>
            <a:r>
              <a:rPr lang="en-CA" sz="3600" b="1" i="1" dirty="0" err="1" smtClean="0"/>
              <a:t>Une</a:t>
            </a:r>
            <a:r>
              <a:rPr lang="en-CA" sz="3600" b="1" i="1" dirty="0" smtClean="0"/>
              <a:t> image r</a:t>
            </a:r>
            <a:r>
              <a:rPr lang="fr-CA" sz="3600" b="1" i="1" dirty="0" err="1" smtClean="0"/>
              <a:t>éelle</a:t>
            </a:r>
            <a:r>
              <a:rPr lang="fr-CA" sz="3600" b="1" i="1" dirty="0" smtClean="0"/>
              <a:t> se forme quand un objet est éloigné du miroir. </a:t>
            </a:r>
            <a:endParaRPr lang="en-CA" sz="3600" b="1" i="1" dirty="0" smtClean="0"/>
          </a:p>
          <a:p>
            <a:pPr lvl="1"/>
            <a:r>
              <a:rPr lang="en-CA" sz="3600" dirty="0" smtClean="0"/>
              <a:t>b) </a:t>
            </a:r>
            <a:r>
              <a:rPr lang="en-CA" sz="3600" dirty="0" err="1" smtClean="0"/>
              <a:t>Ou</a:t>
            </a:r>
            <a:r>
              <a:rPr lang="en-CA" sz="3600" dirty="0" smtClean="0"/>
              <a:t> </a:t>
            </a:r>
            <a:r>
              <a:rPr lang="en-CA" sz="3600" dirty="0" err="1" smtClean="0"/>
              <a:t>cette</a:t>
            </a:r>
            <a:r>
              <a:rPr lang="en-CA" sz="3600" dirty="0" smtClean="0"/>
              <a:t> image </a:t>
            </a:r>
            <a:r>
              <a:rPr lang="en-CA" sz="3600" dirty="0" err="1" smtClean="0"/>
              <a:t>est-elle</a:t>
            </a:r>
            <a:r>
              <a:rPr lang="en-CA" sz="3600" dirty="0" smtClean="0"/>
              <a:t> situ</a:t>
            </a:r>
            <a:r>
              <a:rPr lang="fr-CA" sz="3600" dirty="0" err="1" smtClean="0"/>
              <a:t>ée</a:t>
            </a:r>
            <a:r>
              <a:rPr lang="en-CA" sz="3600" dirty="0" smtClean="0"/>
              <a:t>? </a:t>
            </a:r>
            <a:r>
              <a:rPr lang="en-CA" sz="3600" b="1" i="1" dirty="0" err="1" smtClean="0"/>
              <a:t>Une</a:t>
            </a:r>
            <a:r>
              <a:rPr lang="en-CA" sz="3600" b="1" i="1" dirty="0" smtClean="0"/>
              <a:t> image </a:t>
            </a:r>
            <a:r>
              <a:rPr lang="en-CA" sz="3600" b="1" i="1" dirty="0" err="1" smtClean="0"/>
              <a:t>réelle</a:t>
            </a:r>
            <a:r>
              <a:rPr lang="en-CA" sz="3600" b="1" i="1" dirty="0" smtClean="0"/>
              <a:t> </a:t>
            </a:r>
            <a:r>
              <a:rPr lang="en-CA" sz="3600" b="1" i="1" dirty="0" err="1" smtClean="0"/>
              <a:t>est</a:t>
            </a:r>
            <a:r>
              <a:rPr lang="en-CA" sz="3600" b="1" i="1" dirty="0" smtClean="0"/>
              <a:t> </a:t>
            </a:r>
            <a:r>
              <a:rPr lang="en-CA" sz="3600" b="1" i="1" dirty="0" err="1" smtClean="0"/>
              <a:t>situé</a:t>
            </a:r>
            <a:r>
              <a:rPr lang="en-CA" sz="3600" b="1" i="1" dirty="0" smtClean="0"/>
              <a:t> au point de rencontre des </a:t>
            </a:r>
            <a:r>
              <a:rPr lang="en-CA" sz="3600" b="1" i="1" dirty="0" err="1" smtClean="0"/>
              <a:t>rayons</a:t>
            </a:r>
            <a:r>
              <a:rPr lang="en-CA" sz="3600" b="1" i="1" dirty="0" smtClean="0"/>
              <a:t> </a:t>
            </a:r>
            <a:r>
              <a:rPr lang="en-CA" sz="3600" b="1" i="1" dirty="0" err="1" smtClean="0"/>
              <a:t>réfléchis</a:t>
            </a:r>
            <a:r>
              <a:rPr lang="en-CA" sz="3600" b="1" i="1" dirty="0" smtClean="0"/>
              <a:t>.</a:t>
            </a:r>
          </a:p>
          <a:p>
            <a:pPr lvl="1"/>
            <a:endParaRPr lang="en-CA" sz="3600" dirty="0"/>
          </a:p>
          <a:p>
            <a:pPr lvl="2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921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ANalyse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sz="3600" dirty="0"/>
              <a:t>2. a) </a:t>
            </a:r>
            <a:r>
              <a:rPr lang="en-CA" sz="3600" dirty="0" err="1"/>
              <a:t>Quel</a:t>
            </a:r>
            <a:r>
              <a:rPr lang="en-CA" sz="3600" dirty="0"/>
              <a:t> genre </a:t>
            </a:r>
            <a:r>
              <a:rPr lang="en-CA" sz="3600" dirty="0" err="1"/>
              <a:t>d’image</a:t>
            </a:r>
            <a:r>
              <a:rPr lang="en-CA" sz="3600" dirty="0"/>
              <a:t> se </a:t>
            </a:r>
            <a:r>
              <a:rPr lang="en-CA" sz="3600" dirty="0" err="1"/>
              <a:t>forme</a:t>
            </a:r>
            <a:r>
              <a:rPr lang="en-CA" sz="3600" dirty="0"/>
              <a:t> </a:t>
            </a:r>
            <a:r>
              <a:rPr lang="en-CA" sz="3600" dirty="0" err="1"/>
              <a:t>dans</a:t>
            </a:r>
            <a:r>
              <a:rPr lang="en-CA" sz="3600" dirty="0"/>
              <a:t> un </a:t>
            </a:r>
            <a:r>
              <a:rPr lang="en-CA" sz="3600" dirty="0" err="1"/>
              <a:t>miroir</a:t>
            </a:r>
            <a:r>
              <a:rPr lang="en-CA" sz="3600" dirty="0"/>
              <a:t> </a:t>
            </a:r>
            <a:r>
              <a:rPr lang="en-CA" sz="3600" b="1" dirty="0"/>
              <a:t>concave</a:t>
            </a:r>
            <a:r>
              <a:rPr lang="en-CA" sz="3600" dirty="0"/>
              <a:t> </a:t>
            </a:r>
            <a:r>
              <a:rPr lang="en-CA" sz="3600" dirty="0" err="1"/>
              <a:t>quand</a:t>
            </a:r>
            <a:r>
              <a:rPr lang="en-CA" sz="3600" dirty="0"/>
              <a:t> </a:t>
            </a:r>
            <a:r>
              <a:rPr lang="en-CA" sz="3600" dirty="0" err="1"/>
              <a:t>l’objet</a:t>
            </a:r>
            <a:r>
              <a:rPr lang="en-CA" sz="3600" dirty="0"/>
              <a:t> </a:t>
            </a:r>
            <a:r>
              <a:rPr lang="en-CA" sz="3600" dirty="0" err="1"/>
              <a:t>est</a:t>
            </a:r>
            <a:r>
              <a:rPr lang="en-CA" sz="3600" dirty="0"/>
              <a:t> </a:t>
            </a:r>
            <a:r>
              <a:rPr lang="en-CA" sz="3600" dirty="0" err="1"/>
              <a:t>proche</a:t>
            </a:r>
            <a:r>
              <a:rPr lang="en-CA" sz="3600" dirty="0"/>
              <a:t> du </a:t>
            </a:r>
            <a:r>
              <a:rPr lang="en-CA" sz="3600" dirty="0" err="1"/>
              <a:t>miroir</a:t>
            </a:r>
            <a:r>
              <a:rPr lang="en-CA" sz="3600" dirty="0"/>
              <a:t>?  </a:t>
            </a:r>
            <a:r>
              <a:rPr lang="en-CA" sz="3600" b="1" i="1" dirty="0" err="1"/>
              <a:t>Une</a:t>
            </a:r>
            <a:r>
              <a:rPr lang="en-CA" sz="3600" b="1" i="1" dirty="0"/>
              <a:t> image </a:t>
            </a:r>
            <a:r>
              <a:rPr lang="en-CA" sz="3600" b="1" i="1" dirty="0" err="1"/>
              <a:t>virtuelle</a:t>
            </a:r>
            <a:r>
              <a:rPr lang="en-CA" sz="3600" b="1" i="1" dirty="0"/>
              <a:t> </a:t>
            </a:r>
            <a:r>
              <a:rPr lang="en-CA" sz="3600" b="1" i="1" dirty="0" err="1"/>
              <a:t>est</a:t>
            </a:r>
            <a:r>
              <a:rPr lang="en-CA" sz="3600" b="1" i="1" dirty="0"/>
              <a:t> </a:t>
            </a:r>
            <a:r>
              <a:rPr lang="en-CA" sz="3600" b="1" i="1" dirty="0" err="1"/>
              <a:t>formée</a:t>
            </a:r>
            <a:r>
              <a:rPr lang="en-CA" sz="3600" b="1" i="1" dirty="0"/>
              <a:t> </a:t>
            </a:r>
            <a:r>
              <a:rPr lang="en-CA" sz="3600" b="1" i="1" dirty="0" err="1"/>
              <a:t>quand</a:t>
            </a:r>
            <a:r>
              <a:rPr lang="en-CA" sz="3600" b="1" i="1" dirty="0"/>
              <a:t> un objet </a:t>
            </a:r>
            <a:r>
              <a:rPr lang="en-CA" sz="3600" b="1" i="1" dirty="0" err="1"/>
              <a:t>est</a:t>
            </a:r>
            <a:r>
              <a:rPr lang="en-CA" sz="3600" b="1" i="1" dirty="0"/>
              <a:t> </a:t>
            </a:r>
            <a:r>
              <a:rPr lang="en-CA" sz="3600" b="1" i="1" dirty="0" err="1"/>
              <a:t>proche</a:t>
            </a:r>
            <a:r>
              <a:rPr lang="en-CA" sz="3600" b="1" i="1" dirty="0"/>
              <a:t> du </a:t>
            </a:r>
            <a:r>
              <a:rPr lang="en-CA" sz="3600" b="1" i="1" dirty="0" err="1"/>
              <a:t>miroir</a:t>
            </a:r>
            <a:r>
              <a:rPr lang="en-CA" sz="3600" b="1" i="1" dirty="0"/>
              <a:t>.</a:t>
            </a:r>
          </a:p>
          <a:p>
            <a:pPr lvl="2"/>
            <a:r>
              <a:rPr lang="en-CA" sz="3600" dirty="0"/>
              <a:t>b) </a:t>
            </a:r>
            <a:r>
              <a:rPr lang="en-CA" sz="3600" dirty="0" err="1"/>
              <a:t>Ou</a:t>
            </a:r>
            <a:r>
              <a:rPr lang="en-CA" sz="3600" dirty="0"/>
              <a:t> </a:t>
            </a:r>
            <a:r>
              <a:rPr lang="en-CA" sz="3600" dirty="0" err="1"/>
              <a:t>cette</a:t>
            </a:r>
            <a:r>
              <a:rPr lang="en-CA" sz="3600" dirty="0"/>
              <a:t> image </a:t>
            </a:r>
            <a:r>
              <a:rPr lang="en-CA" sz="3600" dirty="0" err="1"/>
              <a:t>est-elle</a:t>
            </a:r>
            <a:r>
              <a:rPr lang="en-CA" sz="3600" dirty="0"/>
              <a:t> </a:t>
            </a:r>
            <a:r>
              <a:rPr lang="en-CA" sz="3600" dirty="0" err="1"/>
              <a:t>située</a:t>
            </a:r>
            <a:r>
              <a:rPr lang="en-CA" sz="3600" dirty="0"/>
              <a:t>?  </a:t>
            </a:r>
            <a:r>
              <a:rPr lang="en-CA" sz="3600" b="1" i="1" dirty="0" err="1"/>
              <a:t>Cette</a:t>
            </a:r>
            <a:r>
              <a:rPr lang="en-CA" sz="3600" b="1" i="1" dirty="0"/>
              <a:t> image </a:t>
            </a:r>
            <a:r>
              <a:rPr lang="en-CA" sz="3600" b="1" i="1" dirty="0" err="1"/>
              <a:t>est</a:t>
            </a:r>
            <a:r>
              <a:rPr lang="en-CA" sz="3600" b="1" i="1" dirty="0"/>
              <a:t> sit</a:t>
            </a:r>
            <a:r>
              <a:rPr lang="fr-CA" sz="3600" b="1" i="1" dirty="0" err="1"/>
              <a:t>uée</a:t>
            </a:r>
            <a:r>
              <a:rPr lang="fr-CA" sz="3600" b="1" i="1" dirty="0"/>
              <a:t> là ou les rayons réfléchis semblent se rencontrer. </a:t>
            </a:r>
            <a:r>
              <a:rPr lang="en-CA" sz="3600" b="1" i="1" dirty="0"/>
              <a:t>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9509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 et </a:t>
            </a:r>
            <a:r>
              <a:rPr lang="en-CA" dirty="0" err="1" smtClean="0"/>
              <a:t>mise</a:t>
            </a:r>
            <a:r>
              <a:rPr lang="en-CA" dirty="0" smtClean="0"/>
              <a:t> </a:t>
            </a:r>
            <a:r>
              <a:rPr lang="en-CA" dirty="0" err="1" smtClean="0"/>
              <a:t>en</a:t>
            </a:r>
            <a:r>
              <a:rPr lang="en-CA" dirty="0" smtClean="0"/>
              <a:t> </a:t>
            </a:r>
            <a:r>
              <a:rPr lang="en-CA" dirty="0" err="1" smtClean="0"/>
              <a:t>pratique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432" y="1906072"/>
            <a:ext cx="9723548" cy="4951927"/>
          </a:xfrm>
        </p:spPr>
        <p:txBody>
          <a:bodyPr>
            <a:noAutofit/>
          </a:bodyPr>
          <a:lstStyle/>
          <a:p>
            <a:r>
              <a:rPr lang="en-CA" sz="4400" dirty="0" smtClean="0"/>
              <a:t>3.Pourquoi un </a:t>
            </a:r>
            <a:r>
              <a:rPr lang="en-CA" sz="4400" dirty="0" err="1" smtClean="0"/>
              <a:t>miroir</a:t>
            </a:r>
            <a:r>
              <a:rPr lang="en-CA" sz="4400" dirty="0" smtClean="0"/>
              <a:t> concave </a:t>
            </a:r>
            <a:r>
              <a:rPr lang="en-CA" sz="4400" dirty="0" err="1" smtClean="0"/>
              <a:t>peut-il</a:t>
            </a:r>
            <a:r>
              <a:rPr lang="en-CA" sz="4400" dirty="0" smtClean="0"/>
              <a:t> </a:t>
            </a:r>
            <a:r>
              <a:rPr lang="en-CA" sz="4400" dirty="0" err="1" smtClean="0"/>
              <a:t>renvoyer</a:t>
            </a:r>
            <a:r>
              <a:rPr lang="en-CA" sz="4400" dirty="0" smtClean="0"/>
              <a:t> </a:t>
            </a:r>
            <a:r>
              <a:rPr lang="en-CA" sz="4400" dirty="0" err="1" smtClean="0"/>
              <a:t>une</a:t>
            </a:r>
            <a:r>
              <a:rPr lang="en-CA" sz="4400" dirty="0" smtClean="0"/>
              <a:t> image </a:t>
            </a:r>
            <a:r>
              <a:rPr lang="en-CA" sz="4400" dirty="0" err="1" smtClean="0"/>
              <a:t>devant</a:t>
            </a:r>
            <a:r>
              <a:rPr lang="en-CA" sz="4400" dirty="0" smtClean="0"/>
              <a:t> </a:t>
            </a:r>
            <a:r>
              <a:rPr lang="en-CA" sz="4400" dirty="0" err="1" smtClean="0"/>
              <a:t>lui</a:t>
            </a:r>
            <a:r>
              <a:rPr lang="en-CA" sz="4400" dirty="0" smtClean="0"/>
              <a:t>? </a:t>
            </a:r>
            <a:r>
              <a:rPr lang="en-CA" sz="4400" b="1" i="1" dirty="0" smtClean="0"/>
              <a:t>Le </a:t>
            </a:r>
            <a:r>
              <a:rPr lang="en-CA" sz="4400" b="1" i="1" dirty="0" err="1" smtClean="0"/>
              <a:t>miroir</a:t>
            </a:r>
            <a:r>
              <a:rPr lang="en-CA" sz="4400" b="1" i="1" dirty="0" smtClean="0"/>
              <a:t> concave </a:t>
            </a:r>
            <a:r>
              <a:rPr lang="en-CA" sz="4400" b="1" i="1" dirty="0" err="1" smtClean="0"/>
              <a:t>peur</a:t>
            </a:r>
            <a:r>
              <a:rPr lang="en-CA" sz="4400" b="1" i="1" dirty="0" smtClean="0"/>
              <a:t> </a:t>
            </a:r>
            <a:r>
              <a:rPr lang="en-CA" sz="4400" b="1" i="1" dirty="0" err="1" smtClean="0"/>
              <a:t>renvoyer</a:t>
            </a:r>
            <a:r>
              <a:rPr lang="en-CA" sz="4400" b="1" i="1" dirty="0" smtClean="0"/>
              <a:t> </a:t>
            </a:r>
            <a:r>
              <a:rPr lang="en-CA" sz="4400" b="1" i="1" dirty="0" err="1" smtClean="0"/>
              <a:t>une</a:t>
            </a:r>
            <a:r>
              <a:rPr lang="en-CA" sz="4400" b="1" i="1" dirty="0" smtClean="0"/>
              <a:t> image </a:t>
            </a:r>
            <a:r>
              <a:rPr lang="en-CA" sz="4400" b="1" i="1" dirty="0" err="1" smtClean="0"/>
              <a:t>devant</a:t>
            </a:r>
            <a:r>
              <a:rPr lang="en-CA" sz="4400" b="1" i="1" dirty="0" smtClean="0"/>
              <a:t> </a:t>
            </a:r>
            <a:r>
              <a:rPr lang="en-CA" sz="4400" b="1" i="1" dirty="0" err="1" smtClean="0"/>
              <a:t>lui</a:t>
            </a:r>
            <a:r>
              <a:rPr lang="en-CA" sz="4400" b="1" i="1" dirty="0" smtClean="0"/>
              <a:t> à cause des </a:t>
            </a:r>
            <a:r>
              <a:rPr lang="en-CA" sz="4400" b="1" i="1" dirty="0" err="1" smtClean="0"/>
              <a:t>rayons</a:t>
            </a:r>
            <a:r>
              <a:rPr lang="en-CA" sz="4400" b="1" i="1" dirty="0" smtClean="0"/>
              <a:t> </a:t>
            </a:r>
            <a:r>
              <a:rPr lang="en-CA" sz="4400" b="1" i="1" dirty="0" err="1" smtClean="0"/>
              <a:t>réfléchis</a:t>
            </a:r>
            <a:r>
              <a:rPr lang="en-CA" sz="4400" b="1" i="1" dirty="0" smtClean="0"/>
              <a:t> qui se rencontre</a:t>
            </a:r>
            <a:r>
              <a:rPr lang="en-CA" sz="4400" b="1" i="1" dirty="0" smtClean="0"/>
              <a:t>.</a:t>
            </a:r>
            <a:endParaRPr lang="en-CA" sz="4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3330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 et </a:t>
            </a:r>
            <a:r>
              <a:rPr lang="en-CA" dirty="0" err="1"/>
              <a:t>mise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pratique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4400" dirty="0"/>
              <a:t>4. </a:t>
            </a:r>
            <a:r>
              <a:rPr lang="en-CA" sz="4400" dirty="0" err="1"/>
              <a:t>Ou</a:t>
            </a:r>
            <a:r>
              <a:rPr lang="en-CA" sz="4400" dirty="0"/>
              <a:t> </a:t>
            </a:r>
            <a:r>
              <a:rPr lang="en-CA" sz="4400" dirty="0" err="1"/>
              <a:t>l’objet</a:t>
            </a:r>
            <a:r>
              <a:rPr lang="en-CA" sz="4400" dirty="0"/>
              <a:t> </a:t>
            </a:r>
            <a:r>
              <a:rPr lang="en-CA" sz="4400" dirty="0" err="1"/>
              <a:t>doit-il</a:t>
            </a:r>
            <a:r>
              <a:rPr lang="en-CA" sz="4400" dirty="0"/>
              <a:t> </a:t>
            </a:r>
            <a:r>
              <a:rPr lang="fr-CA" sz="4400" dirty="0"/>
              <a:t>être situé pour </a:t>
            </a:r>
            <a:r>
              <a:rPr lang="fr-CA" sz="4400" dirty="0" err="1"/>
              <a:t>qu</a:t>
            </a:r>
            <a:r>
              <a:rPr lang="en-CA" sz="4400" dirty="0"/>
              <a:t>’</a:t>
            </a:r>
            <a:r>
              <a:rPr lang="en-CA" sz="4400" dirty="0" err="1"/>
              <a:t>une</a:t>
            </a:r>
            <a:r>
              <a:rPr lang="en-CA" sz="4400" dirty="0"/>
              <a:t> image </a:t>
            </a:r>
            <a:r>
              <a:rPr lang="en-CA" sz="4400" dirty="0" err="1"/>
              <a:t>virtuelle</a:t>
            </a:r>
            <a:r>
              <a:rPr lang="en-CA" sz="4400" dirty="0"/>
              <a:t> se </a:t>
            </a:r>
            <a:r>
              <a:rPr lang="en-CA" sz="4400" dirty="0" err="1"/>
              <a:t>forme</a:t>
            </a:r>
            <a:r>
              <a:rPr lang="en-CA" sz="4400" dirty="0"/>
              <a:t> </a:t>
            </a:r>
            <a:r>
              <a:rPr lang="en-CA" sz="4400" dirty="0" err="1"/>
              <a:t>derri</a:t>
            </a:r>
            <a:r>
              <a:rPr lang="fr-CA" sz="4400" dirty="0"/>
              <a:t>ère  le miroir</a:t>
            </a:r>
            <a:r>
              <a:rPr lang="en-CA" sz="4400" dirty="0"/>
              <a:t>? </a:t>
            </a:r>
            <a:r>
              <a:rPr lang="en-CA" sz="4400" b="1" i="1" dirty="0" err="1"/>
              <a:t>L’objet</a:t>
            </a:r>
            <a:r>
              <a:rPr lang="en-CA" sz="4400" b="1" i="1" dirty="0"/>
              <a:t> </a:t>
            </a:r>
            <a:r>
              <a:rPr lang="en-CA" sz="4400" b="1" i="1" dirty="0" err="1"/>
              <a:t>doit</a:t>
            </a:r>
            <a:r>
              <a:rPr lang="en-CA" sz="4400" b="1" i="1" dirty="0"/>
              <a:t> </a:t>
            </a:r>
            <a:r>
              <a:rPr lang="en-CA" sz="4400" b="1" i="1" dirty="0" err="1"/>
              <a:t>être</a:t>
            </a:r>
            <a:r>
              <a:rPr lang="en-CA" sz="4400" b="1" i="1" dirty="0"/>
              <a:t> </a:t>
            </a:r>
            <a:r>
              <a:rPr lang="en-CA" sz="4400" b="1" i="1" dirty="0" err="1"/>
              <a:t>situé</a:t>
            </a:r>
            <a:r>
              <a:rPr lang="en-CA" sz="4400" b="1" i="1" dirty="0"/>
              <a:t> </a:t>
            </a:r>
            <a:r>
              <a:rPr lang="en-CA" sz="4400" b="1" i="1" dirty="0" err="1"/>
              <a:t>très</a:t>
            </a:r>
            <a:r>
              <a:rPr lang="en-CA" sz="4400" b="1" i="1" dirty="0"/>
              <a:t> </a:t>
            </a:r>
            <a:r>
              <a:rPr lang="en-CA" sz="4400" b="1" i="1" dirty="0" err="1"/>
              <a:t>proche</a:t>
            </a:r>
            <a:r>
              <a:rPr lang="en-CA" sz="4400" b="1" i="1" dirty="0"/>
              <a:t> du </a:t>
            </a:r>
            <a:r>
              <a:rPr lang="en-CA" sz="4400" b="1" i="1" dirty="0" err="1"/>
              <a:t>miroir</a:t>
            </a:r>
            <a:r>
              <a:rPr lang="en-CA" sz="4400" b="1" i="1" dirty="0"/>
              <a:t> concave.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7733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 et </a:t>
            </a:r>
            <a:r>
              <a:rPr lang="en-CA" dirty="0" err="1"/>
              <a:t>mise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pratique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200" dirty="0"/>
              <a:t>5. </a:t>
            </a:r>
            <a:r>
              <a:rPr lang="en-CA" sz="3200" dirty="0" err="1"/>
              <a:t>Lequel</a:t>
            </a:r>
            <a:r>
              <a:rPr lang="en-CA" sz="3200" dirty="0"/>
              <a:t> de </a:t>
            </a:r>
            <a:r>
              <a:rPr lang="en-CA" sz="3200" dirty="0" err="1"/>
              <a:t>tes</a:t>
            </a:r>
            <a:r>
              <a:rPr lang="en-CA" sz="3200" dirty="0"/>
              <a:t> </a:t>
            </a:r>
            <a:r>
              <a:rPr lang="en-CA" sz="3200" dirty="0" err="1"/>
              <a:t>sch</a:t>
            </a:r>
            <a:r>
              <a:rPr lang="fr-CA" sz="3200" dirty="0" err="1"/>
              <a:t>émas</a:t>
            </a:r>
            <a:r>
              <a:rPr lang="fr-CA" sz="3200" dirty="0"/>
              <a:t> pourrait représenter un miroir concave servant:</a:t>
            </a:r>
          </a:p>
          <a:p>
            <a:pPr lvl="1"/>
            <a:r>
              <a:rPr lang="fr-CA" sz="3200" dirty="0"/>
              <a:t>a) de miroir à maquillage ou à rasage</a:t>
            </a:r>
            <a:r>
              <a:rPr lang="en-CA" sz="3200" dirty="0"/>
              <a:t>? </a:t>
            </a:r>
            <a:r>
              <a:rPr lang="en-CA" sz="3200" b="1" i="1" dirty="0" err="1"/>
              <a:t>Schéma</a:t>
            </a:r>
            <a:r>
              <a:rPr lang="en-CA" sz="3200" b="1" i="1" dirty="0"/>
              <a:t> 2 – </a:t>
            </a:r>
            <a:r>
              <a:rPr lang="en-CA" sz="3200" b="1" i="1" dirty="0" err="1"/>
              <a:t>Objets</a:t>
            </a:r>
            <a:r>
              <a:rPr lang="en-CA" sz="3200" b="1" i="1" dirty="0"/>
              <a:t> </a:t>
            </a:r>
            <a:r>
              <a:rPr lang="en-CA" sz="3200" b="1" i="1" dirty="0" err="1"/>
              <a:t>près</a:t>
            </a:r>
            <a:r>
              <a:rPr lang="en-CA" sz="3200" b="1" i="1" dirty="0"/>
              <a:t> du </a:t>
            </a:r>
            <a:r>
              <a:rPr lang="en-CA" sz="3200" b="1" i="1" dirty="0" err="1"/>
              <a:t>miroir</a:t>
            </a:r>
            <a:endParaRPr lang="en-CA" sz="3200" b="1" i="1" dirty="0"/>
          </a:p>
          <a:p>
            <a:pPr lvl="1"/>
            <a:r>
              <a:rPr lang="en-CA" sz="3200" dirty="0"/>
              <a:t>b) de </a:t>
            </a:r>
            <a:r>
              <a:rPr lang="en-CA" sz="3200" dirty="0" err="1"/>
              <a:t>miroir</a:t>
            </a:r>
            <a:r>
              <a:rPr lang="en-CA" sz="3200" dirty="0"/>
              <a:t> </a:t>
            </a:r>
            <a:r>
              <a:rPr lang="en-CA" sz="3200" dirty="0" err="1"/>
              <a:t>dans</a:t>
            </a:r>
            <a:r>
              <a:rPr lang="en-CA" sz="3200" dirty="0"/>
              <a:t> un t</a:t>
            </a:r>
            <a:r>
              <a:rPr lang="fr-CA" sz="3200" dirty="0" err="1"/>
              <a:t>élescope</a:t>
            </a:r>
            <a:r>
              <a:rPr lang="en-CA" sz="3200" dirty="0"/>
              <a:t>? </a:t>
            </a:r>
            <a:r>
              <a:rPr lang="en-CA" sz="3200" b="1" i="1" dirty="0" err="1"/>
              <a:t>Schéma</a:t>
            </a:r>
            <a:r>
              <a:rPr lang="en-CA" sz="3200" b="1" i="1" dirty="0"/>
              <a:t> 1 – </a:t>
            </a:r>
            <a:r>
              <a:rPr lang="en-CA" sz="3200" b="1" i="1" dirty="0" err="1"/>
              <a:t>Objets</a:t>
            </a:r>
            <a:r>
              <a:rPr lang="en-CA" sz="3200" b="1" i="1" dirty="0"/>
              <a:t> </a:t>
            </a:r>
            <a:r>
              <a:rPr lang="en-CA" sz="3200" b="1" i="1" dirty="0" err="1"/>
              <a:t>éloignés</a:t>
            </a:r>
            <a:r>
              <a:rPr lang="en-CA" sz="3200" b="1" i="1" dirty="0"/>
              <a:t> du </a:t>
            </a:r>
            <a:r>
              <a:rPr lang="en-CA" sz="3200" b="1" i="1" dirty="0" err="1"/>
              <a:t>miroir</a:t>
            </a:r>
            <a:endParaRPr lang="en-CA" sz="3200" b="1" i="1" dirty="0"/>
          </a:p>
          <a:p>
            <a:pPr lvl="1"/>
            <a:r>
              <a:rPr lang="en-CA" sz="3200" dirty="0"/>
              <a:t>c) de </a:t>
            </a:r>
            <a:r>
              <a:rPr lang="en-CA" sz="3200" dirty="0" err="1"/>
              <a:t>miroir</a:t>
            </a:r>
            <a:r>
              <a:rPr lang="en-CA" sz="3200" dirty="0"/>
              <a:t> situ</a:t>
            </a:r>
            <a:r>
              <a:rPr lang="fr-CA" sz="3200" dirty="0"/>
              <a:t>é derrière le filament d</a:t>
            </a:r>
            <a:r>
              <a:rPr lang="en-CA" sz="3200" dirty="0"/>
              <a:t>’un </a:t>
            </a:r>
            <a:r>
              <a:rPr lang="en-CA" sz="3200" dirty="0" err="1"/>
              <a:t>phare</a:t>
            </a:r>
            <a:r>
              <a:rPr lang="en-CA" sz="3200" dirty="0"/>
              <a:t> (headlight) </a:t>
            </a:r>
            <a:r>
              <a:rPr lang="en-CA" sz="3200" dirty="0" err="1"/>
              <a:t>d’automobile</a:t>
            </a:r>
            <a:r>
              <a:rPr lang="en-CA" sz="3200" dirty="0"/>
              <a:t>? (</a:t>
            </a:r>
            <a:r>
              <a:rPr lang="en-CA" sz="3200" dirty="0" err="1"/>
              <a:t>Rappelle-toi</a:t>
            </a:r>
            <a:r>
              <a:rPr lang="en-CA" sz="3200" dirty="0"/>
              <a:t> que le </a:t>
            </a:r>
            <a:r>
              <a:rPr lang="en-CA" sz="3200" dirty="0" err="1"/>
              <a:t>faisceau</a:t>
            </a:r>
            <a:r>
              <a:rPr lang="en-CA" sz="3200" dirty="0"/>
              <a:t> (beam/ray) </a:t>
            </a:r>
            <a:r>
              <a:rPr lang="en-CA" sz="3200" dirty="0" err="1"/>
              <a:t>partant</a:t>
            </a:r>
            <a:r>
              <a:rPr lang="en-CA" sz="3200" dirty="0"/>
              <a:t> d’un </a:t>
            </a:r>
            <a:r>
              <a:rPr lang="en-CA" sz="3200" dirty="0" err="1"/>
              <a:t>phare</a:t>
            </a:r>
            <a:r>
              <a:rPr lang="en-CA" sz="3200" dirty="0"/>
              <a:t> </a:t>
            </a:r>
            <a:r>
              <a:rPr lang="en-CA" sz="3200" dirty="0" err="1"/>
              <a:t>doit</a:t>
            </a:r>
            <a:r>
              <a:rPr lang="en-CA" sz="3200" dirty="0"/>
              <a:t> </a:t>
            </a:r>
            <a:r>
              <a:rPr lang="en-CA" sz="3200" dirty="0" err="1"/>
              <a:t>aller</a:t>
            </a:r>
            <a:r>
              <a:rPr lang="en-CA" sz="3200" dirty="0"/>
              <a:t> </a:t>
            </a:r>
            <a:r>
              <a:rPr lang="en-CA" sz="3200" dirty="0" err="1"/>
              <a:t>en</a:t>
            </a:r>
            <a:r>
              <a:rPr lang="en-CA" sz="3200" dirty="0"/>
              <a:t> s’</a:t>
            </a:r>
            <a:r>
              <a:rPr lang="fr-CA" sz="3200" dirty="0"/>
              <a:t>élargissant.) </a:t>
            </a:r>
            <a:r>
              <a:rPr lang="fr-CA" sz="3200" b="1" i="1" dirty="0"/>
              <a:t>Schéma 2 – Objets proches du miroir</a:t>
            </a:r>
            <a:endParaRPr lang="en-CA" sz="3200" b="1" i="1" dirty="0"/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668884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Miroir</a:t>
            </a:r>
            <a:r>
              <a:rPr lang="en-CA" dirty="0" smtClean="0"/>
              <a:t> </a:t>
            </a:r>
            <a:r>
              <a:rPr lang="en-CA" dirty="0" err="1" smtClean="0"/>
              <a:t>convexe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Les </a:t>
            </a:r>
            <a:r>
              <a:rPr lang="en-CA" sz="4000" dirty="0" err="1" smtClean="0"/>
              <a:t>miroirs</a:t>
            </a:r>
            <a:r>
              <a:rPr lang="en-CA" sz="4000" dirty="0" smtClean="0"/>
              <a:t> </a:t>
            </a:r>
            <a:r>
              <a:rPr lang="en-CA" sz="4000" dirty="0" err="1" smtClean="0"/>
              <a:t>convexes</a:t>
            </a:r>
            <a:r>
              <a:rPr lang="en-CA" sz="4000" dirty="0" smtClean="0"/>
              <a:t> </a:t>
            </a:r>
            <a:r>
              <a:rPr lang="en-CA" sz="4000" dirty="0" err="1" smtClean="0"/>
              <a:t>miroirs</a:t>
            </a:r>
            <a:r>
              <a:rPr lang="en-CA" sz="4000" dirty="0" smtClean="0"/>
              <a:t> </a:t>
            </a:r>
            <a:r>
              <a:rPr lang="en-CA" sz="4000" dirty="0" err="1" smtClean="0"/>
              <a:t>renvoient</a:t>
            </a:r>
            <a:r>
              <a:rPr lang="en-CA" sz="4000" dirty="0" smtClean="0"/>
              <a:t> </a:t>
            </a:r>
            <a:r>
              <a:rPr lang="en-CA" sz="4000" dirty="0" err="1" smtClean="0"/>
              <a:t>toujours</a:t>
            </a:r>
            <a:r>
              <a:rPr lang="en-CA" sz="4000" dirty="0" smtClean="0"/>
              <a:t> des images petites et </a:t>
            </a:r>
            <a:r>
              <a:rPr lang="en-CA" sz="4000" dirty="0" err="1" smtClean="0"/>
              <a:t>droites</a:t>
            </a:r>
            <a:r>
              <a:rPr lang="en-CA" sz="4000" dirty="0" smtClean="0"/>
              <a:t>  </a:t>
            </a:r>
          </a:p>
          <a:p>
            <a:r>
              <a:rPr lang="en-CA" sz="4000" dirty="0" err="1" smtClean="0"/>
              <a:t>Comme</a:t>
            </a:r>
            <a:r>
              <a:rPr lang="en-CA" sz="4000" dirty="0" smtClean="0"/>
              <a:t> </a:t>
            </a:r>
            <a:r>
              <a:rPr lang="fr-CA" sz="4000" dirty="0" smtClean="0"/>
              <a:t>ça, on peut voir une plus grande partie de ce qui est reflété</a:t>
            </a:r>
          </a:p>
          <a:p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7070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8.2 les lentilles et la vision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Une </a:t>
            </a:r>
            <a:r>
              <a:rPr lang="fr-CA" b="1" dirty="0" smtClean="0"/>
              <a:t>lentille</a:t>
            </a:r>
            <a:r>
              <a:rPr lang="fr-CA" dirty="0" smtClean="0"/>
              <a:t> est un morceau de matière transparente incurvé (</a:t>
            </a:r>
            <a:r>
              <a:rPr lang="fr-CA" dirty="0" err="1" smtClean="0"/>
              <a:t>curved</a:t>
            </a:r>
            <a:r>
              <a:rPr lang="fr-CA" dirty="0" smtClean="0"/>
              <a:t>), comme le verre ou le plastique qui fait dériver les rayons lumineux</a:t>
            </a:r>
          </a:p>
          <a:p>
            <a:r>
              <a:rPr lang="fr-CA" dirty="0" smtClean="0"/>
              <a:t>Une </a:t>
            </a:r>
            <a:r>
              <a:rPr lang="fr-CA" b="1" dirty="0" smtClean="0"/>
              <a:t>lentille concave </a:t>
            </a:r>
            <a:r>
              <a:rPr lang="fr-CA" dirty="0" smtClean="0"/>
              <a:t>est plus mince et plate au centre et fait diverger (élargir) les rayons lumineux</a:t>
            </a:r>
          </a:p>
          <a:p>
            <a:r>
              <a:rPr lang="fr-CA" dirty="0" smtClean="0"/>
              <a:t>Une </a:t>
            </a:r>
            <a:r>
              <a:rPr lang="fr-CA" b="1" dirty="0" smtClean="0"/>
              <a:t>lentille convexe </a:t>
            </a:r>
            <a:r>
              <a:rPr lang="fr-CA" dirty="0" smtClean="0"/>
              <a:t>est plus épaisse au centre et converge (rapproche) la lumière</a:t>
            </a:r>
          </a:p>
          <a:p>
            <a:endParaRPr lang="en-CA" dirty="0"/>
          </a:p>
        </p:txBody>
      </p:sp>
      <p:pic>
        <p:nvPicPr>
          <p:cNvPr id="1028" name="Picture 4" descr="Image result for concave len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495" y="4150663"/>
            <a:ext cx="5715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03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Chapitre</a:t>
            </a:r>
            <a:r>
              <a:rPr lang="en-CA" dirty="0" smtClean="0"/>
              <a:t> 8: Les technologies </a:t>
            </a:r>
            <a:r>
              <a:rPr lang="en-CA" dirty="0" err="1" smtClean="0"/>
              <a:t>faisant</a:t>
            </a:r>
            <a:r>
              <a:rPr lang="en-CA" dirty="0" smtClean="0"/>
              <a:t> </a:t>
            </a:r>
            <a:r>
              <a:rPr lang="en-CA" dirty="0" err="1" smtClean="0"/>
              <a:t>appel</a:t>
            </a:r>
            <a:r>
              <a:rPr lang="en-CA" dirty="0" smtClean="0"/>
              <a:t> </a:t>
            </a:r>
            <a:r>
              <a:rPr lang="fr-CA" dirty="0" smtClean="0"/>
              <a:t>à la lumière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sz="3600" dirty="0" smtClean="0"/>
              <a:t>Lire p. 236</a:t>
            </a:r>
          </a:p>
          <a:p>
            <a:r>
              <a:rPr lang="fr-CA" sz="3600" dirty="0"/>
              <a:t>Les lentilles: </a:t>
            </a:r>
            <a:r>
              <a:rPr lang="en-CA" sz="3600" dirty="0">
                <a:hlinkClick r:id="rId2"/>
              </a:rPr>
              <a:t>https://www.youtube.com/watch?v=2Ik2nudh6Ao&amp;feature=endscreen</a:t>
            </a:r>
            <a:endParaRPr lang="en-CA" sz="3600" dirty="0"/>
          </a:p>
          <a:p>
            <a:r>
              <a:rPr lang="en-CA" sz="3600" dirty="0"/>
              <a:t>La m</a:t>
            </a:r>
            <a:r>
              <a:rPr lang="fr-CA" sz="3600" dirty="0" err="1"/>
              <a:t>éthode</a:t>
            </a:r>
            <a:r>
              <a:rPr lang="fr-CA" sz="3600" dirty="0"/>
              <a:t> des trois rayons: </a:t>
            </a:r>
            <a:r>
              <a:rPr lang="en-CA" sz="3600" dirty="0">
                <a:hlinkClick r:id="rId3"/>
              </a:rPr>
              <a:t>https://www.youtube.com/watch?v=evcnbDZQ-wc&amp;feature=endscreen</a:t>
            </a:r>
            <a:endParaRPr lang="en-CA" sz="3600" dirty="0"/>
          </a:p>
          <a:p>
            <a:r>
              <a:rPr lang="en-CA" sz="3600" dirty="0" smtClean="0"/>
              <a:t>La vision: </a:t>
            </a:r>
            <a:r>
              <a:rPr lang="en-CA" sz="3600" dirty="0">
                <a:hlinkClick r:id="rId4"/>
              </a:rPr>
              <a:t>https://www.youtube.com/watch?v=fnEd9PJHBUo</a:t>
            </a:r>
            <a:endParaRPr lang="en-CA" sz="36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968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" y="284176"/>
            <a:ext cx="10049739" cy="1270304"/>
          </a:xfrm>
        </p:spPr>
        <p:txBody>
          <a:bodyPr>
            <a:normAutofit/>
          </a:bodyPr>
          <a:lstStyle/>
          <a:p>
            <a:r>
              <a:rPr lang="fr-CA" dirty="0" smtClean="0"/>
              <a:t>La lentille concave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561" y="1792936"/>
            <a:ext cx="7655710" cy="3102487"/>
          </a:xfrm>
        </p:spPr>
        <p:txBody>
          <a:bodyPr/>
          <a:lstStyle/>
          <a:p>
            <a:r>
              <a:rPr lang="fr-CA" dirty="0" smtClean="0"/>
              <a:t>La lentille concave est plus mince au centre</a:t>
            </a:r>
          </a:p>
          <a:p>
            <a:r>
              <a:rPr lang="fr-CA" dirty="0" smtClean="0"/>
              <a:t>La lumière qui traverse la lentille réfracte</a:t>
            </a:r>
          </a:p>
          <a:p>
            <a:r>
              <a:rPr lang="fr-CA" dirty="0" smtClean="0"/>
              <a:t>À travers la partie plus épaisse et courbe de la lentille, la lumière dévie</a:t>
            </a:r>
            <a:r>
              <a:rPr lang="en-CA" dirty="0"/>
              <a:t> </a:t>
            </a:r>
            <a:r>
              <a:rPr lang="en-CA" dirty="0" smtClean="0"/>
              <a:t>(change de direction) </a:t>
            </a:r>
            <a:r>
              <a:rPr lang="fr-CA" dirty="0" smtClean="0"/>
              <a:t>plus que la lumière qui traverse les parties minces et planes.  La lumière diverge. Diverger = spread out)</a:t>
            </a:r>
          </a:p>
          <a:p>
            <a:endParaRPr lang="en-CA" dirty="0"/>
          </a:p>
        </p:txBody>
      </p:sp>
      <p:pic>
        <p:nvPicPr>
          <p:cNvPr id="2050" name="Picture 2" descr="Image result for light through a concave len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70" y="3774746"/>
            <a:ext cx="4549140" cy="303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7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lentille convexe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La lentille convexe est plus épaisse au centre</a:t>
            </a:r>
          </a:p>
          <a:p>
            <a:r>
              <a:rPr lang="fr-CA" dirty="0" smtClean="0"/>
              <a:t>Cela fait converger les rayons lumineux qui le traversent     *converger=to </a:t>
            </a:r>
            <a:r>
              <a:rPr lang="fr-CA" dirty="0" err="1" smtClean="0"/>
              <a:t>meet</a:t>
            </a:r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endParaRPr lang="en-CA" dirty="0"/>
          </a:p>
        </p:txBody>
      </p:sp>
      <p:pic>
        <p:nvPicPr>
          <p:cNvPr id="3074" name="Picture 2" descr="Image result for light through a convex len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15" y="2937510"/>
            <a:ext cx="5655021" cy="377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4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lentilles et les images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1886989"/>
            <a:ext cx="9784080" cy="4206240"/>
          </a:xfrm>
        </p:spPr>
        <p:txBody>
          <a:bodyPr/>
          <a:lstStyle/>
          <a:p>
            <a:r>
              <a:rPr lang="fr-CA" dirty="0" smtClean="0"/>
              <a:t>Le type de lentille utilisée dans un instrument optique détermine si on voit un objet réel ou virtuelle</a:t>
            </a:r>
          </a:p>
          <a:p>
            <a:r>
              <a:rPr lang="fr-CA" dirty="0" smtClean="0"/>
              <a:t>L</a:t>
            </a:r>
            <a:r>
              <a:rPr lang="en-CA" dirty="0" smtClean="0"/>
              <a:t>’image se </a:t>
            </a:r>
            <a:r>
              <a:rPr lang="en-CA" dirty="0" err="1" smtClean="0"/>
              <a:t>forme</a:t>
            </a:r>
            <a:r>
              <a:rPr lang="en-CA" dirty="0" smtClean="0"/>
              <a:t> l</a:t>
            </a:r>
            <a:r>
              <a:rPr lang="fr-CA" dirty="0" smtClean="0"/>
              <a:t>à ou convergent les rayons lumineux venant d</a:t>
            </a:r>
            <a:r>
              <a:rPr lang="en-CA" dirty="0" smtClean="0"/>
              <a:t>’un objet </a:t>
            </a:r>
          </a:p>
          <a:p>
            <a:r>
              <a:rPr lang="en-CA" dirty="0" err="1" smtClean="0"/>
              <a:t>L’image</a:t>
            </a:r>
            <a:r>
              <a:rPr lang="en-CA" dirty="0" smtClean="0"/>
              <a:t> </a:t>
            </a:r>
            <a:r>
              <a:rPr lang="en-CA" dirty="0" err="1" smtClean="0"/>
              <a:t>formée</a:t>
            </a:r>
            <a:r>
              <a:rPr lang="en-CA" dirty="0" smtClean="0"/>
              <a:t> par </a:t>
            </a:r>
            <a:r>
              <a:rPr lang="en-CA" dirty="0" err="1" smtClean="0"/>
              <a:t>une</a:t>
            </a:r>
            <a:r>
              <a:rPr lang="en-CA" dirty="0" smtClean="0"/>
              <a:t> </a:t>
            </a:r>
            <a:r>
              <a:rPr lang="en-CA" dirty="0" err="1" smtClean="0"/>
              <a:t>lentille</a:t>
            </a:r>
            <a:r>
              <a:rPr lang="en-CA" dirty="0" smtClean="0"/>
              <a:t> </a:t>
            </a:r>
            <a:r>
              <a:rPr lang="en-CA" dirty="0" err="1" smtClean="0"/>
              <a:t>convexe</a:t>
            </a:r>
            <a:r>
              <a:rPr lang="en-CA" dirty="0" smtClean="0"/>
              <a:t> </a:t>
            </a:r>
            <a:r>
              <a:rPr lang="en-CA" dirty="0" err="1" smtClean="0"/>
              <a:t>est</a:t>
            </a:r>
            <a:r>
              <a:rPr lang="en-CA" dirty="0" smtClean="0"/>
              <a:t> </a:t>
            </a:r>
            <a:r>
              <a:rPr lang="en-CA" dirty="0" err="1" smtClean="0"/>
              <a:t>parfois</a:t>
            </a:r>
            <a:r>
              <a:rPr lang="en-CA" dirty="0" smtClean="0"/>
              <a:t> </a:t>
            </a:r>
            <a:r>
              <a:rPr lang="en-CA" dirty="0" err="1" smtClean="0"/>
              <a:t>renversée</a:t>
            </a:r>
            <a:r>
              <a:rPr lang="en-CA" dirty="0" smtClean="0"/>
              <a:t> au lieu d’</a:t>
            </a:r>
            <a:r>
              <a:rPr lang="fr-CA" dirty="0" smtClean="0"/>
              <a:t>être droite</a:t>
            </a:r>
          </a:p>
          <a:p>
            <a:r>
              <a:rPr lang="fr-CA" dirty="0" smtClean="0"/>
              <a:t>Une image réelle se forme sur un écran (par lentille convexe)</a:t>
            </a:r>
          </a:p>
          <a:p>
            <a:r>
              <a:rPr lang="fr-CA" dirty="0" smtClean="0"/>
              <a:t>Une image virtuelle ne peut pas se former sur un écran</a:t>
            </a:r>
          </a:p>
          <a:p>
            <a:r>
              <a:rPr lang="fr-CA" i="1" dirty="0" err="1" smtClean="0"/>
              <a:t>E.g</a:t>
            </a:r>
            <a:r>
              <a:rPr lang="fr-CA" i="1" dirty="0" smtClean="0"/>
              <a:t>. Les projecteurs et rétroprojecteurs (</a:t>
            </a:r>
            <a:r>
              <a:rPr lang="fr-CA" i="1" dirty="0" err="1" smtClean="0"/>
              <a:t>overhead</a:t>
            </a:r>
            <a:r>
              <a:rPr lang="fr-CA" i="1" dirty="0" smtClean="0"/>
              <a:t> </a:t>
            </a:r>
            <a:r>
              <a:rPr lang="fr-CA" i="1" dirty="0" err="1" smtClean="0"/>
              <a:t>projector</a:t>
            </a:r>
            <a:r>
              <a:rPr lang="fr-CA" i="1" dirty="0" smtClean="0"/>
              <a:t>) utilisent des lentilles convexes</a:t>
            </a:r>
            <a:endParaRPr lang="en-CA" i="1" dirty="0"/>
          </a:p>
        </p:txBody>
      </p:sp>
      <p:pic>
        <p:nvPicPr>
          <p:cNvPr id="4098" name="Picture 2" descr="Image result for convex lense and upside down image projected on a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47" y="5027757"/>
            <a:ext cx="3512417" cy="168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27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 </a:t>
            </a:r>
            <a:r>
              <a:rPr lang="en-CA" dirty="0" err="1" smtClean="0"/>
              <a:t>technologie</a:t>
            </a:r>
            <a:r>
              <a:rPr lang="en-CA" dirty="0" smtClean="0"/>
              <a:t> et les </a:t>
            </a:r>
            <a:r>
              <a:rPr lang="en-CA" dirty="0" err="1" smtClean="0"/>
              <a:t>optiques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4000" dirty="0" err="1" smtClean="0"/>
              <a:t>Quelles</a:t>
            </a:r>
            <a:r>
              <a:rPr lang="en-CA" sz="4000" dirty="0" smtClean="0"/>
              <a:t> technologies </a:t>
            </a:r>
            <a:r>
              <a:rPr lang="en-CA" sz="4000" dirty="0" err="1" smtClean="0"/>
              <a:t>utilisent</a:t>
            </a:r>
            <a:r>
              <a:rPr lang="en-CA" sz="4000" dirty="0" smtClean="0"/>
              <a:t> les </a:t>
            </a:r>
            <a:r>
              <a:rPr lang="en-CA" sz="4000" dirty="0" err="1" smtClean="0"/>
              <a:t>lentilles</a:t>
            </a:r>
            <a:r>
              <a:rPr lang="en-CA" sz="4000" dirty="0" smtClean="0"/>
              <a:t> concaves, </a:t>
            </a:r>
            <a:r>
              <a:rPr lang="en-CA" sz="4000" dirty="0" err="1" smtClean="0"/>
              <a:t>convexes</a:t>
            </a:r>
            <a:r>
              <a:rPr lang="en-CA" sz="4000" dirty="0" smtClean="0"/>
              <a:t>, et/</a:t>
            </a:r>
            <a:r>
              <a:rPr lang="en-CA" sz="4000" dirty="0" err="1" smtClean="0"/>
              <a:t>ou</a:t>
            </a:r>
            <a:r>
              <a:rPr lang="en-CA" sz="4000" dirty="0" smtClean="0"/>
              <a:t> les </a:t>
            </a:r>
            <a:r>
              <a:rPr lang="en-CA" sz="4000" dirty="0" err="1" smtClean="0"/>
              <a:t>miroirs</a:t>
            </a:r>
            <a:r>
              <a:rPr lang="en-CA" sz="4000" dirty="0" smtClean="0"/>
              <a:t>?</a:t>
            </a:r>
          </a:p>
          <a:p>
            <a:endParaRPr lang="en-CA" sz="4000" dirty="0"/>
          </a:p>
          <a:p>
            <a:r>
              <a:rPr lang="en-CA" sz="4000" dirty="0" smtClean="0"/>
              <a:t>Cr</a:t>
            </a:r>
            <a:r>
              <a:rPr lang="fr-CA" sz="4000" dirty="0" err="1" smtClean="0"/>
              <a:t>ée</a:t>
            </a:r>
            <a:r>
              <a:rPr lang="fr-CA" sz="4000" dirty="0" smtClean="0"/>
              <a:t> une liste le plus compréhensive que possible qui liste toutes les possibilités de technologies domestiques qui sont reliées aux optiques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65683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600" dirty="0" smtClean="0"/>
              <a:t>Quand tu penses à ton projet d</a:t>
            </a:r>
            <a:r>
              <a:rPr lang="en-CA" sz="3600" dirty="0" smtClean="0"/>
              <a:t>’</a:t>
            </a:r>
            <a:r>
              <a:rPr lang="en-CA" sz="3600" dirty="0" err="1" smtClean="0"/>
              <a:t>affiche</a:t>
            </a:r>
            <a:r>
              <a:rPr lang="en-CA" sz="3600" dirty="0" smtClean="0"/>
              <a:t> sur les </a:t>
            </a:r>
            <a:r>
              <a:rPr lang="en-CA" sz="3600" dirty="0" err="1" smtClean="0"/>
              <a:t>optiques</a:t>
            </a:r>
            <a:r>
              <a:rPr lang="en-CA" sz="3600" dirty="0" smtClean="0"/>
              <a:t> et la </a:t>
            </a:r>
            <a:r>
              <a:rPr lang="en-CA" sz="3600" dirty="0" err="1" smtClean="0"/>
              <a:t>technologie</a:t>
            </a:r>
            <a:r>
              <a:rPr lang="en-CA" sz="3600" dirty="0" smtClean="0"/>
              <a:t>, p</a:t>
            </a:r>
            <a:r>
              <a:rPr lang="fr-CA" sz="3600" dirty="0" smtClean="0"/>
              <a:t>eux-tu décrire comment les technologies optiques ont développé  à travers des </a:t>
            </a:r>
            <a:r>
              <a:rPr lang="en-CA" sz="3600" dirty="0" err="1" smtClean="0"/>
              <a:t>essaies</a:t>
            </a:r>
            <a:r>
              <a:rPr lang="en-CA" sz="3600" dirty="0" smtClean="0"/>
              <a:t> </a:t>
            </a:r>
            <a:r>
              <a:rPr lang="en-CA" sz="3600" dirty="0" err="1" smtClean="0"/>
              <a:t>syst</a:t>
            </a:r>
            <a:r>
              <a:rPr lang="fr-CA" sz="3600" dirty="0" err="1" smtClean="0"/>
              <a:t>ématiques</a:t>
            </a:r>
            <a:r>
              <a:rPr lang="fr-CA" sz="3600" dirty="0" smtClean="0"/>
              <a:t>?</a:t>
            </a:r>
          </a:p>
          <a:p>
            <a:r>
              <a:rPr lang="fr-CA" sz="3600" i="1" dirty="0" smtClean="0"/>
              <a:t>Par exemple: À </a:t>
            </a:r>
            <a:r>
              <a:rPr lang="fr-CA" sz="3600" i="1" dirty="0" smtClean="0"/>
              <a:t>travers </a:t>
            </a:r>
            <a:r>
              <a:rPr lang="fr-CA" sz="3600" i="1" dirty="0" smtClean="0"/>
              <a:t>le temps, les lentilles </a:t>
            </a:r>
            <a:r>
              <a:rPr lang="fr-CA" sz="3600" i="1" dirty="0" smtClean="0"/>
              <a:t>contacts </a:t>
            </a:r>
            <a:r>
              <a:rPr lang="fr-CA" sz="3600" i="1" dirty="0" smtClean="0"/>
              <a:t>ont développé seulement avec d</a:t>
            </a:r>
            <a:r>
              <a:rPr lang="en-CA" sz="3600" i="1" dirty="0" smtClean="0"/>
              <a:t>’</a:t>
            </a:r>
            <a:r>
              <a:rPr lang="fr-CA" sz="3600" i="1" dirty="0" smtClean="0"/>
              <a:t>autres développements d’</a:t>
            </a:r>
            <a:r>
              <a:rPr lang="en-CA" sz="3600" i="1" dirty="0" err="1" smtClean="0"/>
              <a:t>autres</a:t>
            </a:r>
            <a:r>
              <a:rPr lang="en-CA" sz="3600" i="1" dirty="0" smtClean="0"/>
              <a:t> mat</a:t>
            </a:r>
            <a:r>
              <a:rPr lang="fr-CA" sz="3600" i="1" dirty="0" err="1" smtClean="0"/>
              <a:t>ériaux</a:t>
            </a:r>
            <a:r>
              <a:rPr lang="fr-CA" sz="3600" i="1" dirty="0" smtClean="0"/>
              <a:t> nécessaire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7917" y="550718"/>
            <a:ext cx="9979081" cy="62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fr-CA" sz="4000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Réflexion ...</a:t>
            </a:r>
            <a:endParaRPr lang="en-CA" sz="4000" cap="all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94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Réflexion ...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800" dirty="0"/>
              <a:t>Savais-tu que la recherche scientifique est possible à cause des études des optiques</a:t>
            </a:r>
            <a:r>
              <a:rPr lang="en-CA" sz="2800" dirty="0"/>
              <a:t>?</a:t>
            </a:r>
            <a:endParaRPr lang="fr-CA" sz="2800" dirty="0"/>
          </a:p>
          <a:p>
            <a:r>
              <a:rPr lang="fr-CA" sz="2800" i="1" dirty="0"/>
              <a:t>Par exemple: Les activités personnelles comme utilisé le télescope ou la loupe sont reliées aux études des optiques</a:t>
            </a:r>
            <a:endParaRPr lang="en-CA" sz="2800" i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847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Dans ton journal scientifique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400" b="1" dirty="0"/>
              <a:t>Dans ton journal scientifique, reflète sur ton projet et note une question que tu pourrais investiguer en plus qui relie aux tâtonnements (essaies) nécessaires pour réussir ton item choisi (</a:t>
            </a:r>
            <a:r>
              <a:rPr lang="fr-CA" sz="2400" b="1" dirty="0" err="1"/>
              <a:t>E.g</a:t>
            </a:r>
            <a:r>
              <a:rPr lang="fr-CA" sz="2400" b="1" dirty="0"/>
              <a:t>. caméra, microscope, etc</a:t>
            </a:r>
            <a:r>
              <a:rPr lang="fr-CA" sz="2400" b="1" dirty="0" smtClean="0"/>
              <a:t>.)</a:t>
            </a:r>
          </a:p>
          <a:p>
            <a:r>
              <a:rPr lang="fr-CA" sz="2400" b="1" dirty="0" smtClean="0"/>
              <a:t>Est-</a:t>
            </a:r>
            <a:r>
              <a:rPr lang="fr-CA" sz="2400" b="1" dirty="0" err="1" smtClean="0"/>
              <a:t>qu</a:t>
            </a:r>
            <a:r>
              <a:rPr lang="en-CA" sz="2400" b="1" dirty="0" smtClean="0"/>
              <a:t>’</a:t>
            </a:r>
            <a:r>
              <a:rPr lang="en-CA" sz="2400" b="1" dirty="0" err="1" smtClean="0"/>
              <a:t>il</a:t>
            </a:r>
            <a:r>
              <a:rPr lang="en-CA" sz="2400" b="1" dirty="0" smtClean="0"/>
              <a:t> y </a:t>
            </a:r>
            <a:r>
              <a:rPr lang="en-CA" sz="2400" b="1" dirty="0" err="1" smtClean="0"/>
              <a:t>avait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certaines</a:t>
            </a:r>
            <a:r>
              <a:rPr lang="en-CA" sz="2400" b="1" dirty="0" smtClean="0"/>
              <a:t> choses qui </a:t>
            </a:r>
            <a:r>
              <a:rPr lang="en-CA" sz="2400" b="1" dirty="0" err="1" smtClean="0"/>
              <a:t>avaient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besoin</a:t>
            </a:r>
            <a:r>
              <a:rPr lang="en-CA" sz="2400" b="1" dirty="0" smtClean="0"/>
              <a:t> d’</a:t>
            </a:r>
            <a:r>
              <a:rPr lang="fr-CA" sz="2400" b="1" dirty="0" smtClean="0"/>
              <a:t>être créer </a:t>
            </a:r>
            <a:r>
              <a:rPr lang="en-CA" sz="2400" b="1" dirty="0" err="1" smtClean="0"/>
              <a:t>avant</a:t>
            </a:r>
            <a:r>
              <a:rPr lang="en-CA" sz="2400" b="1" dirty="0" smtClean="0"/>
              <a:t> que ton item </a:t>
            </a:r>
            <a:r>
              <a:rPr lang="en-CA" sz="2400" b="1" dirty="0" err="1" smtClean="0"/>
              <a:t>choisi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pouvait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fonctionner</a:t>
            </a:r>
            <a:r>
              <a:rPr lang="en-CA" sz="2400" b="1" dirty="0" smtClean="0"/>
              <a:t>?</a:t>
            </a:r>
            <a:endParaRPr lang="fr-CA" sz="2400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70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lE</a:t>
            </a:r>
            <a:r>
              <a:rPr lang="fr-CA" dirty="0" smtClean="0"/>
              <a:t> mercredi 6 décembre 2017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3600" dirty="0" smtClean="0"/>
              <a:t>Révision d</a:t>
            </a:r>
            <a:r>
              <a:rPr lang="en-CA" sz="3600" dirty="0" smtClean="0"/>
              <a:t>’</a:t>
            </a:r>
            <a:r>
              <a:rPr lang="en-CA" sz="3600" dirty="0" err="1" smtClean="0"/>
              <a:t>hier</a:t>
            </a:r>
            <a:endParaRPr lang="en-CA" sz="3600" dirty="0" smtClean="0"/>
          </a:p>
          <a:p>
            <a:r>
              <a:rPr lang="en-CA" sz="3600" dirty="0" smtClean="0"/>
              <a:t>Les </a:t>
            </a:r>
            <a:r>
              <a:rPr lang="en-CA" sz="3600" dirty="0" err="1" smtClean="0"/>
              <a:t>lentilles</a:t>
            </a:r>
            <a:r>
              <a:rPr lang="en-CA" sz="3600" dirty="0" smtClean="0"/>
              <a:t> et les images (pages 245-247)</a:t>
            </a:r>
          </a:p>
          <a:p>
            <a:r>
              <a:rPr lang="en-CA" sz="3600" dirty="0" smtClean="0"/>
              <a:t>Les </a:t>
            </a:r>
            <a:r>
              <a:rPr lang="en-CA" sz="3600" dirty="0" err="1" smtClean="0"/>
              <a:t>yeux</a:t>
            </a:r>
            <a:r>
              <a:rPr lang="en-CA" sz="3600" dirty="0" smtClean="0"/>
              <a:t> et la vision (la </a:t>
            </a:r>
            <a:r>
              <a:rPr lang="en-CA" sz="3600" dirty="0" err="1" smtClean="0"/>
              <a:t>myopie</a:t>
            </a:r>
            <a:r>
              <a:rPr lang="en-CA" sz="3600" dirty="0" smtClean="0"/>
              <a:t> et la </a:t>
            </a:r>
            <a:r>
              <a:rPr lang="en-CA" sz="3600" dirty="0" err="1" smtClean="0"/>
              <a:t>presbytie</a:t>
            </a:r>
            <a:r>
              <a:rPr lang="en-CA" sz="3600" dirty="0" smtClean="0"/>
              <a:t>)</a:t>
            </a:r>
          </a:p>
          <a:p>
            <a:r>
              <a:rPr lang="en-CA" sz="3600" dirty="0" err="1" smtClean="0"/>
              <a:t>Travaille</a:t>
            </a:r>
            <a:r>
              <a:rPr lang="en-CA" sz="3600" dirty="0" smtClean="0"/>
              <a:t> sur les </a:t>
            </a:r>
            <a:r>
              <a:rPr lang="en-CA" sz="3600" dirty="0" err="1" smtClean="0"/>
              <a:t>projets</a:t>
            </a:r>
            <a:r>
              <a:rPr lang="en-CA" sz="3600" dirty="0" smtClean="0"/>
              <a:t> </a:t>
            </a:r>
            <a:r>
              <a:rPr lang="en-CA" sz="3600" dirty="0" err="1" smtClean="0"/>
              <a:t>d’affiche</a:t>
            </a:r>
            <a:r>
              <a:rPr lang="en-CA" sz="3600" dirty="0" smtClean="0"/>
              <a:t> de sciences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00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Manuel pgs. 245-261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700" y="2195468"/>
            <a:ext cx="11686363" cy="4537841"/>
          </a:xfrm>
        </p:spPr>
        <p:txBody>
          <a:bodyPr>
            <a:normAutofit fontScale="77500" lnSpcReduction="20000"/>
          </a:bodyPr>
          <a:lstStyle/>
          <a:p>
            <a:r>
              <a:rPr lang="en-CA" sz="3200" dirty="0" smtClean="0"/>
              <a:t>R</a:t>
            </a:r>
            <a:r>
              <a:rPr lang="fr-CA" sz="3200" dirty="0" err="1" smtClean="0"/>
              <a:t>évision</a:t>
            </a:r>
            <a:r>
              <a:rPr lang="fr-CA" sz="3200" dirty="0" smtClean="0"/>
              <a:t> d</a:t>
            </a:r>
            <a:r>
              <a:rPr lang="en-CA" sz="3200" dirty="0" smtClean="0"/>
              <a:t>’</a:t>
            </a:r>
            <a:r>
              <a:rPr lang="en-CA" sz="3200" dirty="0" err="1" smtClean="0"/>
              <a:t>hier</a:t>
            </a:r>
            <a:endParaRPr lang="en-CA" sz="3200" dirty="0" smtClean="0"/>
          </a:p>
          <a:p>
            <a:r>
              <a:rPr lang="en-CA" sz="3200" dirty="0" smtClean="0"/>
              <a:t>Les </a:t>
            </a:r>
            <a:r>
              <a:rPr lang="en-CA" sz="3200" dirty="0" err="1" smtClean="0"/>
              <a:t>lentilles</a:t>
            </a:r>
            <a:r>
              <a:rPr lang="en-CA" sz="3200" dirty="0"/>
              <a:t> </a:t>
            </a:r>
            <a:r>
              <a:rPr lang="en-CA" sz="3200" dirty="0" smtClean="0"/>
              <a:t>et les images</a:t>
            </a:r>
          </a:p>
          <a:p>
            <a:pPr lvl="1"/>
            <a:r>
              <a:rPr lang="en-CA" sz="3200" b="1" dirty="0" smtClean="0"/>
              <a:t>Lire les pages 245-247</a:t>
            </a:r>
          </a:p>
          <a:p>
            <a:pPr lvl="1"/>
            <a:r>
              <a:rPr lang="fr-CA" sz="3200" dirty="0" smtClean="0"/>
              <a:t>Les images réelle sont formées quand on regarde quelque chose et les rayons lumineux sont renvoyer de l</a:t>
            </a:r>
            <a:r>
              <a:rPr lang="en-CA" sz="3200" dirty="0" smtClean="0"/>
              <a:t>’image</a:t>
            </a:r>
          </a:p>
          <a:p>
            <a:pPr lvl="1"/>
            <a:r>
              <a:rPr lang="en-CA" sz="3200" dirty="0" err="1" smtClean="0"/>
              <a:t>L’image</a:t>
            </a:r>
            <a:r>
              <a:rPr lang="en-CA" sz="3200" dirty="0" smtClean="0"/>
              <a:t> qui </a:t>
            </a:r>
            <a:r>
              <a:rPr lang="en-CA" sz="3200" dirty="0" err="1" smtClean="0"/>
              <a:t>appara</a:t>
            </a:r>
            <a:r>
              <a:rPr lang="fr-CA" sz="3200" dirty="0" err="1" smtClean="0"/>
              <a:t>ît</a:t>
            </a:r>
            <a:r>
              <a:rPr lang="fr-CA" sz="3200" dirty="0" smtClean="0"/>
              <a:t> sur un écran de cinéma est aussi une image réelle</a:t>
            </a:r>
          </a:p>
          <a:p>
            <a:pPr lvl="1"/>
            <a:r>
              <a:rPr lang="fr-CA" sz="3200" dirty="0" smtClean="0"/>
              <a:t>Les projecteurs et les rétroprojecteurs forment les images réelles en utilisant les lentilles convexes</a:t>
            </a:r>
            <a:endParaRPr lang="en-CA" sz="3200" dirty="0" smtClean="0"/>
          </a:p>
          <a:p>
            <a:pPr lvl="1"/>
            <a:endParaRPr lang="en-CA" sz="3200" dirty="0" smtClean="0"/>
          </a:p>
          <a:p>
            <a:pPr lvl="1"/>
            <a:r>
              <a:rPr lang="fr-CA" sz="3200" dirty="0" smtClean="0"/>
              <a:t>Les images virtuelles sont formées par les rayons lumineux qui rebondissent du miroir plan</a:t>
            </a:r>
          </a:p>
          <a:p>
            <a:pPr lvl="1"/>
            <a:r>
              <a:rPr lang="fr-CA" sz="3200" dirty="0" smtClean="0"/>
              <a:t>L</a:t>
            </a:r>
            <a:r>
              <a:rPr lang="en-CA" sz="3200" dirty="0" smtClean="0"/>
              <a:t>’image </a:t>
            </a:r>
            <a:r>
              <a:rPr lang="en-CA" sz="3200" dirty="0" err="1" smtClean="0"/>
              <a:t>virtuelle</a:t>
            </a:r>
            <a:r>
              <a:rPr lang="en-CA" sz="3200" dirty="0" smtClean="0"/>
              <a:t> ne </a:t>
            </a:r>
            <a:r>
              <a:rPr lang="en-CA" sz="3200" dirty="0" err="1" smtClean="0"/>
              <a:t>renvoie</a:t>
            </a:r>
            <a:r>
              <a:rPr lang="en-CA" sz="3200" dirty="0" smtClean="0"/>
              <a:t> pas de </a:t>
            </a:r>
            <a:r>
              <a:rPr lang="en-CA" sz="3200" dirty="0" err="1" smtClean="0"/>
              <a:t>rayons</a:t>
            </a:r>
            <a:r>
              <a:rPr lang="en-CA" sz="3200" dirty="0" smtClean="0"/>
              <a:t> </a:t>
            </a:r>
            <a:r>
              <a:rPr lang="en-CA" sz="3200" dirty="0" err="1" smtClean="0"/>
              <a:t>lumineux</a:t>
            </a:r>
            <a:endParaRPr lang="en-CA" sz="3200" dirty="0" smtClean="0"/>
          </a:p>
          <a:p>
            <a:pPr lvl="1"/>
            <a:r>
              <a:rPr lang="en-CA" sz="3200" dirty="0" err="1" smtClean="0"/>
              <a:t>Une</a:t>
            </a:r>
            <a:r>
              <a:rPr lang="en-CA" sz="3200" dirty="0" smtClean="0"/>
              <a:t> image qui ne </a:t>
            </a:r>
            <a:r>
              <a:rPr lang="en-CA" sz="3200" dirty="0" err="1" smtClean="0"/>
              <a:t>peut</a:t>
            </a:r>
            <a:r>
              <a:rPr lang="en-CA" sz="3200" dirty="0" smtClean="0"/>
              <a:t> pas se former sur un </a:t>
            </a:r>
            <a:r>
              <a:rPr lang="fr-CA" sz="3200" dirty="0" smtClean="0"/>
              <a:t>écran est toujours une image virtuelle</a:t>
            </a:r>
          </a:p>
          <a:p>
            <a:pPr lvl="1"/>
            <a:endParaRPr lang="en-CA" sz="3200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AutoShape 2" descr="Image result for glass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33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yeux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600" b="1" dirty="0" smtClean="0"/>
              <a:t>Le cristallin est une lentille biconvexe</a:t>
            </a:r>
          </a:p>
          <a:p>
            <a:r>
              <a:rPr lang="fr-CA" sz="3600" b="1" dirty="0" smtClean="0"/>
              <a:t>Grâce au cristallin, la mise au point se fait quand la lumière est convertie en un point et nous permet de voir des objets</a:t>
            </a:r>
          </a:p>
          <a:p>
            <a:r>
              <a:rPr lang="fr-CA" sz="3600" b="1" dirty="0" smtClean="0"/>
              <a:t>La rétine est la région photosensible (capte les rayons lumineux</a:t>
            </a:r>
            <a:r>
              <a:rPr lang="en-CA" sz="3600" b="1" dirty="0" smtClean="0"/>
              <a:t>/</a:t>
            </a:r>
            <a:r>
              <a:rPr lang="en-CA" sz="3600" b="1" dirty="0" err="1" smtClean="0"/>
              <a:t>l’image</a:t>
            </a:r>
            <a:r>
              <a:rPr lang="en-CA" sz="3600" b="1" dirty="0" smtClean="0"/>
              <a:t>) situ</a:t>
            </a:r>
            <a:r>
              <a:rPr lang="fr-CA" sz="3600" b="1" dirty="0" err="1" smtClean="0"/>
              <a:t>ée</a:t>
            </a:r>
            <a:r>
              <a:rPr lang="fr-CA" sz="3600" b="1" dirty="0" smtClean="0"/>
              <a:t> à l</a:t>
            </a:r>
            <a:r>
              <a:rPr lang="en-CA" sz="3600" b="1" dirty="0" smtClean="0"/>
              <a:t>’</a:t>
            </a:r>
            <a:r>
              <a:rPr lang="en-CA" sz="3600" b="1" dirty="0" err="1" smtClean="0"/>
              <a:t>arri</a:t>
            </a:r>
            <a:r>
              <a:rPr lang="fr-CA" sz="3600" b="1" dirty="0" smtClean="0"/>
              <a:t>ère de l</a:t>
            </a:r>
            <a:r>
              <a:rPr lang="en-CA" sz="3600" b="1" dirty="0" smtClean="0"/>
              <a:t>’</a:t>
            </a:r>
            <a:r>
              <a:rPr lang="en-CA" sz="3600" b="1" dirty="0" err="1" smtClean="0"/>
              <a:t>oeil</a:t>
            </a:r>
            <a:r>
              <a:rPr lang="fr-CA" b="1" dirty="0" smtClean="0"/>
              <a:t>                                  </a:t>
            </a:r>
            <a:endParaRPr lang="fr-CA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604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8.1 les miroirs courbes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4000" dirty="0" err="1" smtClean="0"/>
              <a:t>Pouquoi</a:t>
            </a:r>
            <a:r>
              <a:rPr lang="fr-CA" sz="4000" dirty="0" smtClean="0"/>
              <a:t> ton visage semble-t-il déformé quand il est réfléchi dans une cuillère</a:t>
            </a:r>
            <a:r>
              <a:rPr lang="en-CA" sz="4000" dirty="0" smtClean="0"/>
              <a:t>?</a:t>
            </a:r>
          </a:p>
          <a:p>
            <a:r>
              <a:rPr lang="en-CA" sz="3600" dirty="0" err="1" smtClean="0"/>
              <a:t>Voici</a:t>
            </a:r>
            <a:r>
              <a:rPr lang="en-CA" sz="3600" dirty="0" smtClean="0"/>
              <a:t> </a:t>
            </a:r>
            <a:r>
              <a:rPr lang="en-CA" sz="3600" dirty="0" err="1" smtClean="0"/>
              <a:t>deux</a:t>
            </a:r>
            <a:r>
              <a:rPr lang="en-CA" sz="3600" dirty="0" smtClean="0"/>
              <a:t> types de </a:t>
            </a:r>
            <a:r>
              <a:rPr lang="en-CA" sz="3600" dirty="0" err="1" smtClean="0"/>
              <a:t>miroirs</a:t>
            </a:r>
            <a:r>
              <a:rPr lang="en-CA" sz="3600" dirty="0" smtClean="0"/>
              <a:t> </a:t>
            </a:r>
            <a:r>
              <a:rPr lang="en-CA" sz="3600" dirty="0" err="1" smtClean="0"/>
              <a:t>courbes</a:t>
            </a:r>
            <a:r>
              <a:rPr lang="en-CA" sz="3600" dirty="0" smtClean="0"/>
              <a:t> </a:t>
            </a:r>
            <a:r>
              <a:rPr lang="en-CA" sz="3600" dirty="0" err="1" smtClean="0"/>
              <a:t>qu’on</a:t>
            </a:r>
            <a:r>
              <a:rPr lang="en-CA" sz="3600" dirty="0" smtClean="0"/>
              <a:t> </a:t>
            </a:r>
            <a:r>
              <a:rPr lang="en-CA" sz="3600" dirty="0" err="1" smtClean="0"/>
              <a:t>voit</a:t>
            </a:r>
            <a:r>
              <a:rPr lang="en-CA" sz="3600" dirty="0" smtClean="0"/>
              <a:t> </a:t>
            </a:r>
            <a:r>
              <a:rPr lang="en-CA" sz="3600" dirty="0" err="1" smtClean="0"/>
              <a:t>souvent</a:t>
            </a:r>
            <a:r>
              <a:rPr lang="en-CA" sz="3600" dirty="0" smtClean="0"/>
              <a:t>:</a:t>
            </a:r>
          </a:p>
          <a:p>
            <a:pPr lvl="1"/>
            <a:r>
              <a:rPr lang="en-CA" sz="3600" dirty="0" err="1" smtClean="0"/>
              <a:t>Miroir</a:t>
            </a:r>
            <a:r>
              <a:rPr lang="en-CA" sz="3600" dirty="0" smtClean="0"/>
              <a:t> concave (</a:t>
            </a:r>
            <a:r>
              <a:rPr lang="en-CA" sz="3600" dirty="0" err="1" smtClean="0"/>
              <a:t>comme</a:t>
            </a:r>
            <a:r>
              <a:rPr lang="en-CA" sz="3600" dirty="0" smtClean="0"/>
              <a:t> </a:t>
            </a:r>
            <a:r>
              <a:rPr lang="en-CA" sz="3600" dirty="0" err="1" smtClean="0"/>
              <a:t>l’int</a:t>
            </a:r>
            <a:r>
              <a:rPr lang="fr-CA" sz="3600" dirty="0" err="1" smtClean="0"/>
              <a:t>érieur</a:t>
            </a:r>
            <a:r>
              <a:rPr lang="fr-CA" sz="3600" dirty="0" smtClean="0"/>
              <a:t> d</a:t>
            </a:r>
            <a:r>
              <a:rPr lang="en-CA" sz="3600" dirty="0" smtClean="0"/>
              <a:t>’un </a:t>
            </a:r>
            <a:r>
              <a:rPr lang="en-CA" sz="3600" dirty="0" err="1" smtClean="0"/>
              <a:t>bol</a:t>
            </a:r>
            <a:r>
              <a:rPr lang="en-CA" sz="3600" dirty="0" smtClean="0"/>
              <a:t>)</a:t>
            </a:r>
          </a:p>
          <a:p>
            <a:pPr lvl="1"/>
            <a:r>
              <a:rPr lang="en-CA" sz="3600" dirty="0" err="1" smtClean="0"/>
              <a:t>Miroir</a:t>
            </a:r>
            <a:r>
              <a:rPr lang="en-CA" sz="3600" dirty="0" smtClean="0"/>
              <a:t> </a:t>
            </a:r>
            <a:r>
              <a:rPr lang="en-CA" sz="3600" dirty="0" err="1" smtClean="0"/>
              <a:t>convexe</a:t>
            </a:r>
            <a:r>
              <a:rPr lang="en-CA" sz="3600" dirty="0" smtClean="0"/>
              <a:t> (</a:t>
            </a:r>
            <a:r>
              <a:rPr lang="en-CA" sz="3600" dirty="0" err="1" smtClean="0"/>
              <a:t>comme</a:t>
            </a:r>
            <a:r>
              <a:rPr lang="en-CA" sz="3600" dirty="0" smtClean="0"/>
              <a:t> la surface d’un </a:t>
            </a:r>
            <a:r>
              <a:rPr lang="en-CA" sz="3600" dirty="0" err="1" smtClean="0"/>
              <a:t>ballon</a:t>
            </a:r>
            <a:r>
              <a:rPr lang="en-CA" sz="3600" dirty="0" smtClean="0"/>
              <a:t>)</a:t>
            </a:r>
          </a:p>
          <a:p>
            <a:pPr lvl="1"/>
            <a:r>
              <a:rPr lang="en-CA" sz="3600" dirty="0" err="1" smtClean="0"/>
              <a:t>Exemples</a:t>
            </a:r>
            <a:r>
              <a:rPr lang="en-CA" sz="3600" dirty="0" smtClean="0"/>
              <a:t> </a:t>
            </a:r>
            <a:r>
              <a:rPr lang="fr-CA" sz="3600" dirty="0" smtClean="0"/>
              <a:t>à la page 238 – Fig. 8.2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409975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31" y="178565"/>
            <a:ext cx="5010150" cy="449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981" y="3955859"/>
            <a:ext cx="6657975" cy="2647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16048" y="936434"/>
            <a:ext cx="1982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Les parties de l’oeil</a:t>
            </a:r>
          </a:p>
          <a:p>
            <a:r>
              <a:rPr lang="en-CA" dirty="0" smtClean="0"/>
              <a:t>Page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17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vision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La mise au point nous permet de voir les objets</a:t>
            </a:r>
          </a:p>
          <a:p>
            <a:endParaRPr lang="fr-CA" dirty="0"/>
          </a:p>
          <a:p>
            <a:r>
              <a:rPr lang="fr-CA" dirty="0" smtClean="0"/>
              <a:t>Dans l</a:t>
            </a:r>
            <a:r>
              <a:rPr lang="en-CA" dirty="0" smtClean="0"/>
              <a:t>’</a:t>
            </a:r>
            <a:r>
              <a:rPr lang="en-CA" dirty="0" err="1" smtClean="0"/>
              <a:t>oeil</a:t>
            </a:r>
            <a:r>
              <a:rPr lang="en-CA" dirty="0" smtClean="0"/>
              <a:t> </a:t>
            </a:r>
            <a:r>
              <a:rPr lang="en-CA" dirty="0" err="1" smtClean="0"/>
              <a:t>normale</a:t>
            </a:r>
            <a:r>
              <a:rPr lang="en-CA" dirty="0" smtClean="0"/>
              <a:t>, la </a:t>
            </a:r>
            <a:r>
              <a:rPr lang="en-CA" dirty="0" err="1" smtClean="0"/>
              <a:t>lentille</a:t>
            </a:r>
            <a:r>
              <a:rPr lang="en-CA" dirty="0" smtClean="0"/>
              <a:t> </a:t>
            </a:r>
            <a:r>
              <a:rPr lang="en-CA" dirty="0" err="1" smtClean="0"/>
              <a:t>réfracte</a:t>
            </a:r>
            <a:r>
              <a:rPr lang="en-CA" dirty="0" smtClean="0"/>
              <a:t> la </a:t>
            </a:r>
            <a:r>
              <a:rPr lang="en-CA" dirty="0" err="1" smtClean="0"/>
              <a:t>lumi</a:t>
            </a:r>
            <a:r>
              <a:rPr lang="fr-CA" dirty="0" smtClean="0"/>
              <a:t>ère sur une région photosensible situé à l</a:t>
            </a:r>
            <a:r>
              <a:rPr lang="en-CA" dirty="0" smtClean="0"/>
              <a:t>’</a:t>
            </a:r>
            <a:r>
              <a:rPr lang="en-CA" dirty="0" err="1" smtClean="0"/>
              <a:t>arri</a:t>
            </a:r>
            <a:r>
              <a:rPr lang="fr-CA" dirty="0" smtClean="0"/>
              <a:t>ère de l</a:t>
            </a:r>
            <a:r>
              <a:rPr lang="en-CA" dirty="0" smtClean="0"/>
              <a:t>’</a:t>
            </a:r>
            <a:r>
              <a:rPr lang="en-CA" dirty="0" err="1" smtClean="0"/>
              <a:t>oeil</a:t>
            </a:r>
            <a:r>
              <a:rPr lang="en-CA" dirty="0" smtClean="0"/>
              <a:t> </a:t>
            </a:r>
            <a:r>
              <a:rPr lang="en-CA" dirty="0" err="1" smtClean="0"/>
              <a:t>appeler</a:t>
            </a:r>
            <a:r>
              <a:rPr lang="en-CA" dirty="0" smtClean="0"/>
              <a:t> la r</a:t>
            </a:r>
            <a:r>
              <a:rPr lang="fr-CA" dirty="0" err="1" smtClean="0"/>
              <a:t>étine</a:t>
            </a:r>
            <a:endParaRPr lang="fr-CA" dirty="0" smtClean="0"/>
          </a:p>
          <a:p>
            <a:endParaRPr lang="fr-CA" dirty="0"/>
          </a:p>
          <a:p>
            <a:r>
              <a:rPr lang="fr-CA" dirty="0" smtClean="0"/>
              <a:t>Les images </a:t>
            </a:r>
            <a:r>
              <a:rPr lang="fr-CA" dirty="0" err="1" smtClean="0"/>
              <a:t>qu</a:t>
            </a:r>
            <a:r>
              <a:rPr lang="en-CA" dirty="0" smtClean="0"/>
              <a:t>’on </a:t>
            </a:r>
            <a:r>
              <a:rPr lang="en-CA" dirty="0" err="1" smtClean="0"/>
              <a:t>voit</a:t>
            </a:r>
            <a:r>
              <a:rPr lang="en-CA" dirty="0" smtClean="0"/>
              <a:t> se </a:t>
            </a:r>
            <a:r>
              <a:rPr lang="en-CA" dirty="0" err="1" smtClean="0"/>
              <a:t>forment</a:t>
            </a:r>
            <a:r>
              <a:rPr lang="en-CA" dirty="0" smtClean="0"/>
              <a:t> sur la r</a:t>
            </a:r>
            <a:r>
              <a:rPr lang="fr-CA" dirty="0" err="1" smtClean="0"/>
              <a:t>étine</a:t>
            </a:r>
            <a:endParaRPr lang="fr-CA" dirty="0" smtClean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35" y="4689763"/>
            <a:ext cx="4791075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336" y="4626476"/>
            <a:ext cx="3449782" cy="208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La </a:t>
            </a:r>
            <a:r>
              <a:rPr lang="fr-CA" b="1" dirty="0" smtClean="0"/>
              <a:t>myopie (</a:t>
            </a:r>
            <a:r>
              <a:rPr lang="fr-CA" b="1" dirty="0" err="1" smtClean="0"/>
              <a:t>near-sightedness</a:t>
            </a:r>
            <a:r>
              <a:rPr lang="fr-CA" b="1" dirty="0" smtClean="0"/>
              <a:t>)</a:t>
            </a:r>
            <a:endParaRPr lang="fr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3200" dirty="0" smtClean="0"/>
              <a:t>Chez certaines personnes, l</a:t>
            </a:r>
            <a:r>
              <a:rPr lang="en-CA" sz="3200" dirty="0" smtClean="0"/>
              <a:t>’</a:t>
            </a:r>
            <a:r>
              <a:rPr lang="en-CA" sz="3200" dirty="0" err="1" smtClean="0"/>
              <a:t>oeil</a:t>
            </a:r>
            <a:r>
              <a:rPr lang="en-CA" sz="3200" dirty="0" smtClean="0"/>
              <a:t> a </a:t>
            </a:r>
            <a:r>
              <a:rPr lang="en-CA" sz="3200" dirty="0" err="1" smtClean="0"/>
              <a:t>une</a:t>
            </a:r>
            <a:r>
              <a:rPr lang="en-CA" sz="3200" dirty="0" smtClean="0"/>
              <a:t> </a:t>
            </a:r>
            <a:r>
              <a:rPr lang="en-CA" sz="3200" dirty="0" err="1" smtClean="0"/>
              <a:t>forme</a:t>
            </a:r>
            <a:r>
              <a:rPr lang="en-CA" sz="3200" dirty="0" smtClean="0"/>
              <a:t> </a:t>
            </a:r>
            <a:r>
              <a:rPr lang="en-CA" sz="3200" b="1" i="1" dirty="0" err="1" smtClean="0"/>
              <a:t>allongée</a:t>
            </a:r>
            <a:endParaRPr lang="en-CA" sz="3200" b="1" i="1" dirty="0" smtClean="0"/>
          </a:p>
          <a:p>
            <a:r>
              <a:rPr lang="fr-CA" sz="3200" b="1" u="sng" dirty="0" smtClean="0"/>
              <a:t>Problème:</a:t>
            </a:r>
            <a:r>
              <a:rPr lang="fr-CA" sz="3200" dirty="0" smtClean="0"/>
              <a:t> L</a:t>
            </a:r>
            <a:r>
              <a:rPr lang="en-CA" sz="3200" dirty="0" smtClean="0"/>
              <a:t>’image se </a:t>
            </a:r>
            <a:r>
              <a:rPr lang="en-CA" sz="3200" dirty="0" err="1" smtClean="0"/>
              <a:t>forme</a:t>
            </a:r>
            <a:r>
              <a:rPr lang="en-CA" sz="3200" dirty="0" smtClean="0"/>
              <a:t> </a:t>
            </a:r>
            <a:r>
              <a:rPr lang="en-CA" sz="3200" dirty="0" err="1" smtClean="0"/>
              <a:t>en</a:t>
            </a:r>
            <a:r>
              <a:rPr lang="en-CA" sz="3200" dirty="0" smtClean="0"/>
              <a:t> </a:t>
            </a:r>
            <a:r>
              <a:rPr lang="en-CA" sz="3200" dirty="0" err="1" smtClean="0"/>
              <a:t>avant</a:t>
            </a:r>
            <a:r>
              <a:rPr lang="en-CA" sz="3200" dirty="0" smtClean="0"/>
              <a:t> de la r</a:t>
            </a:r>
            <a:r>
              <a:rPr lang="fr-CA" sz="3200" dirty="0" err="1" smtClean="0"/>
              <a:t>étine</a:t>
            </a:r>
            <a:endParaRPr lang="fr-CA" sz="3200" dirty="0" smtClean="0"/>
          </a:p>
          <a:p>
            <a:r>
              <a:rPr lang="fr-CA" sz="3200" dirty="0" smtClean="0"/>
              <a:t>Ces personnes sont </a:t>
            </a:r>
            <a:r>
              <a:rPr lang="fr-CA" sz="3200" b="1" i="1" dirty="0" smtClean="0"/>
              <a:t>MYOPES</a:t>
            </a:r>
            <a:r>
              <a:rPr lang="fr-CA" sz="3200" dirty="0" smtClean="0"/>
              <a:t> – c</a:t>
            </a:r>
            <a:r>
              <a:rPr lang="en-CA" sz="3200" dirty="0" smtClean="0"/>
              <a:t>’</a:t>
            </a:r>
            <a:r>
              <a:rPr lang="en-CA" sz="3200" dirty="0" err="1" smtClean="0"/>
              <a:t>est</a:t>
            </a:r>
            <a:r>
              <a:rPr lang="en-CA" sz="3200" dirty="0" smtClean="0"/>
              <a:t>-à-</a:t>
            </a:r>
            <a:r>
              <a:rPr lang="fr-CA" sz="3200" dirty="0" smtClean="0"/>
              <a:t>dire </a:t>
            </a:r>
            <a:r>
              <a:rPr lang="fr-CA" sz="3200" dirty="0" err="1" smtClean="0"/>
              <a:t>qu</a:t>
            </a:r>
            <a:r>
              <a:rPr lang="en-CA" sz="3200" dirty="0" smtClean="0"/>
              <a:t>’</a:t>
            </a:r>
            <a:r>
              <a:rPr lang="en-CA" sz="3200" dirty="0" err="1" smtClean="0"/>
              <a:t>ils</a:t>
            </a:r>
            <a:r>
              <a:rPr lang="en-CA" sz="3200" dirty="0" smtClean="0"/>
              <a:t> </a:t>
            </a:r>
            <a:r>
              <a:rPr lang="en-CA" sz="3200" dirty="0" err="1" smtClean="0"/>
              <a:t>ont</a:t>
            </a:r>
            <a:r>
              <a:rPr lang="en-CA" sz="3200" dirty="0" smtClean="0"/>
              <a:t> de la difficult</a:t>
            </a:r>
            <a:r>
              <a:rPr lang="fr-CA" sz="3200" dirty="0" smtClean="0"/>
              <a:t>é à voir les </a:t>
            </a:r>
            <a:r>
              <a:rPr lang="fr-CA" sz="3200" u="sng" dirty="0" smtClean="0"/>
              <a:t>objets éloignées</a:t>
            </a:r>
            <a:endParaRPr lang="en-CA" sz="32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956" y="4780562"/>
            <a:ext cx="4413887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3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myopie</a:t>
            </a:r>
            <a:endParaRPr lang="en-CA" dirty="0"/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644" y="2028824"/>
            <a:ext cx="4043884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11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presbytie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200" dirty="0" smtClean="0"/>
              <a:t>D</a:t>
            </a:r>
            <a:r>
              <a:rPr lang="en-CA" sz="3200" dirty="0" smtClean="0"/>
              <a:t>’</a:t>
            </a:r>
            <a:r>
              <a:rPr lang="en-CA" sz="3200" dirty="0" err="1" smtClean="0"/>
              <a:t>autres</a:t>
            </a:r>
            <a:r>
              <a:rPr lang="en-CA" sz="3200" dirty="0" smtClean="0"/>
              <a:t> </a:t>
            </a:r>
            <a:r>
              <a:rPr lang="en-CA" sz="3200" dirty="0" err="1" smtClean="0"/>
              <a:t>personnes</a:t>
            </a:r>
            <a:r>
              <a:rPr lang="en-CA" sz="3200" dirty="0" smtClean="0"/>
              <a:t> </a:t>
            </a:r>
            <a:r>
              <a:rPr lang="en-CA" sz="3200" dirty="0" err="1" smtClean="0"/>
              <a:t>ont</a:t>
            </a:r>
            <a:r>
              <a:rPr lang="en-CA" sz="3200" dirty="0" smtClean="0"/>
              <a:t> un </a:t>
            </a:r>
            <a:r>
              <a:rPr lang="en-CA" sz="3200" dirty="0" err="1" smtClean="0"/>
              <a:t>oeil</a:t>
            </a:r>
            <a:r>
              <a:rPr lang="en-CA" sz="3200" dirty="0" smtClean="0"/>
              <a:t> </a:t>
            </a:r>
            <a:r>
              <a:rPr lang="en-CA" sz="3200" i="1" dirty="0" err="1" smtClean="0"/>
              <a:t>raccour</a:t>
            </a:r>
            <a:r>
              <a:rPr lang="fr-CA" sz="3200" i="1" dirty="0" err="1" smtClean="0"/>
              <a:t>çi</a:t>
            </a:r>
            <a:r>
              <a:rPr lang="fr-CA" sz="3200" dirty="0" smtClean="0"/>
              <a:t> (trop court)</a:t>
            </a:r>
          </a:p>
          <a:p>
            <a:r>
              <a:rPr lang="fr-CA" sz="3200" b="1" u="sng" dirty="0" smtClean="0"/>
              <a:t>Problème: </a:t>
            </a:r>
            <a:r>
              <a:rPr lang="fr-CA" sz="3200" dirty="0" smtClean="0"/>
              <a:t>L</a:t>
            </a:r>
            <a:r>
              <a:rPr lang="en-CA" sz="3200" dirty="0" smtClean="0"/>
              <a:t>’image </a:t>
            </a:r>
            <a:r>
              <a:rPr lang="en-CA" sz="3200" dirty="0" err="1" smtClean="0"/>
              <a:t>n’a</a:t>
            </a:r>
            <a:r>
              <a:rPr lang="en-CA" sz="3200" dirty="0" smtClean="0"/>
              <a:t> pas le temps de se former </a:t>
            </a:r>
            <a:r>
              <a:rPr lang="en-CA" sz="3200" dirty="0" err="1" smtClean="0"/>
              <a:t>avant</a:t>
            </a:r>
            <a:r>
              <a:rPr lang="en-CA" sz="3200" dirty="0" smtClean="0"/>
              <a:t> que la </a:t>
            </a:r>
            <a:r>
              <a:rPr lang="en-CA" sz="3200" dirty="0" err="1" smtClean="0"/>
              <a:t>lumi</a:t>
            </a:r>
            <a:r>
              <a:rPr lang="fr-CA" sz="3200" dirty="0" smtClean="0"/>
              <a:t>ère arrive à la rétine</a:t>
            </a:r>
          </a:p>
          <a:p>
            <a:r>
              <a:rPr lang="fr-CA" sz="3200" dirty="0" smtClean="0"/>
              <a:t>Ces personnes sont </a:t>
            </a:r>
            <a:r>
              <a:rPr lang="fr-CA" sz="3200" b="1" i="1" dirty="0" smtClean="0"/>
              <a:t>PRESBYTES</a:t>
            </a:r>
            <a:r>
              <a:rPr lang="fr-CA" sz="3200" dirty="0" smtClean="0"/>
              <a:t> et ils ont la difficulté à voir les </a:t>
            </a:r>
            <a:r>
              <a:rPr lang="fr-CA" sz="3200" u="sng" dirty="0" smtClean="0"/>
              <a:t>objets proches</a:t>
            </a:r>
            <a:endParaRPr lang="en-CA" sz="3200" u="sng" dirty="0"/>
          </a:p>
        </p:txBody>
      </p:sp>
    </p:spTree>
    <p:extLst>
      <p:ext uri="{BB962C8B-B14F-4D97-AF65-F5344CB8AC3E}">
        <p14:creationId xmlns:p14="http://schemas.microsoft.com/office/powerpoint/2010/main" val="319519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La presbytie(far-</a:t>
            </a:r>
            <a:r>
              <a:rPr lang="fr-CA" b="1" dirty="0" err="1" smtClean="0"/>
              <a:t>sightedness</a:t>
            </a:r>
            <a:r>
              <a:rPr lang="fr-CA" b="1" dirty="0" smtClean="0"/>
              <a:t>)</a:t>
            </a:r>
            <a:endParaRPr lang="en-CA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3791" y="2011363"/>
            <a:ext cx="3143707" cy="471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1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 err="1" smtClean="0"/>
              <a:t>Comparaison</a:t>
            </a:r>
            <a:r>
              <a:rPr lang="en-CA" b="1" u="sng" dirty="0" smtClean="0"/>
              <a:t> entre l’oeil et </a:t>
            </a:r>
            <a:r>
              <a:rPr lang="en-CA" b="1" u="sng" dirty="0" err="1" smtClean="0"/>
              <a:t>l’appareil</a:t>
            </a:r>
            <a:r>
              <a:rPr lang="en-CA" b="1" u="sng" dirty="0" smtClean="0"/>
              <a:t> photo</a:t>
            </a:r>
            <a:endParaRPr lang="en-CA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b="1" dirty="0" smtClean="0"/>
              <a:t>Lire page 247 et observer Figure 8.11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670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Faire la </a:t>
            </a:r>
            <a:r>
              <a:rPr lang="en-CA" dirty="0" err="1" smtClean="0"/>
              <a:t>mise</a:t>
            </a:r>
            <a:r>
              <a:rPr lang="en-CA" dirty="0" smtClean="0"/>
              <a:t> au point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b="1" i="1" u="sng" dirty="0" smtClean="0"/>
              <a:t>Les muscles </a:t>
            </a:r>
            <a:r>
              <a:rPr lang="en-CA" sz="3200" b="1" i="1" u="sng" dirty="0" err="1" smtClean="0"/>
              <a:t>ciliaires</a:t>
            </a:r>
            <a:r>
              <a:rPr lang="en-CA" sz="3200" b="1" i="1" u="sng" dirty="0" smtClean="0"/>
              <a:t> </a:t>
            </a:r>
            <a:r>
              <a:rPr lang="en-CA" sz="3200" b="1" dirty="0" err="1" smtClean="0"/>
              <a:t>dans</a:t>
            </a:r>
            <a:r>
              <a:rPr lang="en-CA" sz="3200" b="1" dirty="0" smtClean="0"/>
              <a:t> l’oeil </a:t>
            </a:r>
            <a:r>
              <a:rPr lang="en-CA" sz="3200" b="1" dirty="0" err="1" smtClean="0"/>
              <a:t>aident</a:t>
            </a:r>
            <a:r>
              <a:rPr lang="en-CA" sz="3200" b="1" dirty="0" smtClean="0"/>
              <a:t>  à </a:t>
            </a:r>
            <a:r>
              <a:rPr lang="en-CA" sz="3200" b="1" dirty="0" err="1" smtClean="0"/>
              <a:t>converger</a:t>
            </a:r>
            <a:r>
              <a:rPr lang="en-CA" sz="3200" b="1" dirty="0" smtClean="0"/>
              <a:t> la </a:t>
            </a:r>
            <a:r>
              <a:rPr lang="en-CA" sz="3200" b="1" dirty="0" err="1" smtClean="0"/>
              <a:t>lumi</a:t>
            </a:r>
            <a:r>
              <a:rPr lang="fr-CA" sz="3200" b="1" dirty="0" smtClean="0"/>
              <a:t>ère comme une lentille d’appareil photo pour faire la mise au point (focus)</a:t>
            </a:r>
          </a:p>
          <a:p>
            <a:r>
              <a:rPr lang="fr-CA" sz="3200" b="1" dirty="0" smtClean="0"/>
              <a:t>Ils changent la forme du cristallin, ce qu’on appel </a:t>
            </a:r>
            <a:r>
              <a:rPr lang="fr-CA" sz="4000" b="1" i="1" u="sng" dirty="0" smtClean="0"/>
              <a:t>accommodation</a:t>
            </a:r>
            <a:endParaRPr lang="en-CA" sz="4000" b="1" i="1" u="sng" dirty="0"/>
          </a:p>
        </p:txBody>
      </p:sp>
    </p:spTree>
    <p:extLst>
      <p:ext uri="{BB962C8B-B14F-4D97-AF65-F5344CB8AC3E}">
        <p14:creationId xmlns:p14="http://schemas.microsoft.com/office/powerpoint/2010/main" val="163829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 err="1" smtClean="0"/>
              <a:t>Laisser</a:t>
            </a:r>
            <a:r>
              <a:rPr lang="en-CA" b="1" u="sng" dirty="0" smtClean="0"/>
              <a:t> </a:t>
            </a:r>
            <a:r>
              <a:rPr lang="en-CA" b="1" u="sng" dirty="0" err="1" smtClean="0"/>
              <a:t>entrer</a:t>
            </a:r>
            <a:r>
              <a:rPr lang="en-CA" b="1" u="sng" dirty="0" smtClean="0"/>
              <a:t> la </a:t>
            </a:r>
            <a:r>
              <a:rPr lang="en-CA" b="1" u="sng" dirty="0" err="1" smtClean="0"/>
              <a:t>lumi</a:t>
            </a:r>
            <a:r>
              <a:rPr lang="fr-CA" b="1" u="sng" dirty="0" smtClean="0"/>
              <a:t>ère</a:t>
            </a:r>
            <a:endParaRPr lang="en-CA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200" b="1" i="1" u="sng" dirty="0" err="1" smtClean="0"/>
              <a:t>L’iris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est</a:t>
            </a:r>
            <a:r>
              <a:rPr lang="en-CA" sz="3200" b="1" dirty="0" smtClean="0"/>
              <a:t> la </a:t>
            </a:r>
            <a:r>
              <a:rPr lang="en-CA" sz="3200" b="1" dirty="0" err="1" smtClean="0"/>
              <a:t>partie</a:t>
            </a:r>
            <a:r>
              <a:rPr lang="en-CA" sz="3200" b="1" dirty="0" smtClean="0"/>
              <a:t> de l’oeil qui </a:t>
            </a:r>
            <a:r>
              <a:rPr lang="en-CA" sz="3200" b="1" dirty="0" err="1" smtClean="0"/>
              <a:t>est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l’anneau</a:t>
            </a:r>
            <a:r>
              <a:rPr lang="en-CA" sz="3200" b="1" dirty="0" smtClean="0"/>
              <a:t> de </a:t>
            </a:r>
            <a:r>
              <a:rPr lang="en-CA" sz="3200" b="1" dirty="0" err="1" smtClean="0"/>
              <a:t>couleur</a:t>
            </a:r>
            <a:r>
              <a:rPr lang="en-CA" sz="3200" b="1" dirty="0" smtClean="0"/>
              <a:t>.  </a:t>
            </a:r>
            <a:r>
              <a:rPr lang="en-CA" sz="3200" b="1" dirty="0" err="1" smtClean="0"/>
              <a:t>L’iris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agit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comme</a:t>
            </a:r>
            <a:r>
              <a:rPr lang="en-CA" sz="3200" b="1" dirty="0" smtClean="0"/>
              <a:t> le diaphragm d’un </a:t>
            </a:r>
            <a:r>
              <a:rPr lang="en-CA" sz="3200" b="1" dirty="0" err="1" smtClean="0"/>
              <a:t>appareil</a:t>
            </a:r>
            <a:r>
              <a:rPr lang="en-CA" sz="3200" b="1" dirty="0" smtClean="0"/>
              <a:t> photo</a:t>
            </a:r>
          </a:p>
          <a:p>
            <a:r>
              <a:rPr lang="en-CA" sz="3200" b="1" i="1" u="sng" dirty="0" smtClean="0"/>
              <a:t>La </a:t>
            </a:r>
            <a:r>
              <a:rPr lang="en-CA" sz="3200" b="1" i="1" u="sng" dirty="0" err="1" smtClean="0"/>
              <a:t>pupille</a:t>
            </a:r>
            <a:r>
              <a:rPr lang="en-CA" sz="3200" b="1" i="1" u="sng" dirty="0" smtClean="0"/>
              <a:t> </a:t>
            </a:r>
            <a:r>
              <a:rPr lang="en-CA" sz="3200" b="1" dirty="0" err="1" smtClean="0"/>
              <a:t>est</a:t>
            </a:r>
            <a:r>
              <a:rPr lang="en-CA" sz="3200" b="1" dirty="0" smtClean="0"/>
              <a:t> la </a:t>
            </a:r>
            <a:r>
              <a:rPr lang="en-CA" sz="3200" b="1" dirty="0" err="1" smtClean="0"/>
              <a:t>partie</a:t>
            </a:r>
            <a:r>
              <a:rPr lang="en-CA" sz="3200" b="1" dirty="0" smtClean="0"/>
              <a:t> de l’oeil qui </a:t>
            </a:r>
            <a:r>
              <a:rPr lang="en-CA" sz="3200" b="1" dirty="0" err="1" smtClean="0"/>
              <a:t>semble</a:t>
            </a:r>
            <a:r>
              <a:rPr lang="en-CA" sz="3200" b="1" dirty="0" smtClean="0"/>
              <a:t> noire; </a:t>
            </a:r>
            <a:r>
              <a:rPr lang="en-CA" sz="3200" b="1" dirty="0" err="1" smtClean="0"/>
              <a:t>c’est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l’ouverture</a:t>
            </a:r>
            <a:r>
              <a:rPr lang="en-CA" sz="3200" b="1" dirty="0" smtClean="0"/>
              <a:t> de </a:t>
            </a:r>
            <a:r>
              <a:rPr lang="en-CA" sz="3200" b="1" dirty="0" err="1" smtClean="0"/>
              <a:t>l’iris</a:t>
            </a:r>
            <a:endParaRPr lang="en-CA" sz="3200" b="1" dirty="0" smtClean="0"/>
          </a:p>
          <a:p>
            <a:r>
              <a:rPr lang="en-CA" sz="3200" b="1" dirty="0" err="1" smtClean="0"/>
              <a:t>C’est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l’iris</a:t>
            </a:r>
            <a:r>
              <a:rPr lang="en-CA" sz="3200" b="1" dirty="0" smtClean="0"/>
              <a:t> qui d</a:t>
            </a:r>
            <a:r>
              <a:rPr lang="fr-CA" sz="3200" b="1" dirty="0" err="1" smtClean="0"/>
              <a:t>étermine</a:t>
            </a:r>
            <a:r>
              <a:rPr lang="fr-CA" sz="3200" b="1" dirty="0" smtClean="0"/>
              <a:t> quand les pupilles sont </a:t>
            </a:r>
            <a:r>
              <a:rPr lang="en-CA" sz="3200" b="1" dirty="0" smtClean="0"/>
              <a:t>“grosses </a:t>
            </a:r>
            <a:r>
              <a:rPr lang="en-CA" sz="3200" b="1" dirty="0" err="1" smtClean="0"/>
              <a:t>ou</a:t>
            </a:r>
            <a:r>
              <a:rPr lang="en-CA" sz="3200" b="1" dirty="0" smtClean="0"/>
              <a:t> petites”; </a:t>
            </a:r>
            <a:r>
              <a:rPr lang="en-CA" sz="3200" b="1" dirty="0" err="1" smtClean="0"/>
              <a:t>si</a:t>
            </a:r>
            <a:r>
              <a:rPr lang="en-CA" sz="3200" b="1" dirty="0" smtClean="0"/>
              <a:t> la </a:t>
            </a:r>
            <a:r>
              <a:rPr lang="en-CA" sz="3200" b="1" dirty="0" err="1" smtClean="0"/>
              <a:t>lumi</a:t>
            </a:r>
            <a:r>
              <a:rPr lang="fr-CA" sz="3200" b="1" dirty="0" smtClean="0"/>
              <a:t>ère est faible l</a:t>
            </a:r>
            <a:r>
              <a:rPr lang="en-CA" sz="3200" b="1" dirty="0" smtClean="0"/>
              <a:t>’iris </a:t>
            </a:r>
            <a:r>
              <a:rPr lang="en-CA" sz="3200" b="1" dirty="0" err="1" smtClean="0"/>
              <a:t>aggrandit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l’ouverture</a:t>
            </a:r>
            <a:r>
              <a:rPr lang="en-CA" sz="3200" b="1" dirty="0" smtClean="0"/>
              <a:t> de la </a:t>
            </a:r>
            <a:r>
              <a:rPr lang="en-CA" sz="3200" b="1" dirty="0" err="1" smtClean="0"/>
              <a:t>pupille</a:t>
            </a:r>
            <a:r>
              <a:rPr lang="en-CA" sz="3200" b="1" dirty="0" smtClean="0"/>
              <a:t> et laisse </a:t>
            </a:r>
            <a:r>
              <a:rPr lang="en-CA" sz="3200" b="1" dirty="0" err="1" smtClean="0"/>
              <a:t>entrer</a:t>
            </a:r>
            <a:r>
              <a:rPr lang="en-CA" sz="3200" b="1" dirty="0" smtClean="0"/>
              <a:t> plus de </a:t>
            </a:r>
            <a:r>
              <a:rPr lang="en-CA" sz="3200" b="1" dirty="0" err="1" smtClean="0"/>
              <a:t>rayons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lumineux</a:t>
            </a:r>
            <a:r>
              <a:rPr lang="en-CA" sz="3200" b="1" dirty="0" smtClean="0"/>
              <a:t>. </a:t>
            </a:r>
          </a:p>
          <a:p>
            <a:r>
              <a:rPr lang="en-CA" sz="3200" b="1" dirty="0" smtClean="0"/>
              <a:t>Ce </a:t>
            </a:r>
            <a:r>
              <a:rPr lang="en-CA" sz="3200" b="1" dirty="0" err="1" smtClean="0"/>
              <a:t>ph</a:t>
            </a:r>
            <a:r>
              <a:rPr lang="fr-CA" sz="3200" b="1" dirty="0" err="1" smtClean="0"/>
              <a:t>énomène</a:t>
            </a:r>
            <a:r>
              <a:rPr lang="fr-CA" sz="3200" b="1" dirty="0" smtClean="0"/>
              <a:t> est </a:t>
            </a:r>
            <a:r>
              <a:rPr lang="fr-CA" sz="3200" b="1" i="1" u="sng" dirty="0" smtClean="0"/>
              <a:t>le réflexe iridien</a:t>
            </a:r>
            <a:endParaRPr lang="en-CA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6042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200" b="1" dirty="0" smtClean="0"/>
              <a:t>Les photorécepteurs situés à l</a:t>
            </a:r>
            <a:r>
              <a:rPr lang="en-CA" sz="3200" b="1" dirty="0" smtClean="0"/>
              <a:t>’</a:t>
            </a:r>
            <a:r>
              <a:rPr lang="en-CA" sz="3200" b="1" dirty="0" err="1" smtClean="0"/>
              <a:t>arri</a:t>
            </a:r>
            <a:r>
              <a:rPr lang="fr-CA" sz="3200" b="1" dirty="0" smtClean="0"/>
              <a:t>ère de l</a:t>
            </a:r>
            <a:r>
              <a:rPr lang="en-CA" sz="3200" b="1" dirty="0" smtClean="0"/>
              <a:t>’</a:t>
            </a:r>
            <a:r>
              <a:rPr lang="en-CA" sz="3200" b="1" dirty="0" err="1" smtClean="0"/>
              <a:t>oeil</a:t>
            </a:r>
            <a:r>
              <a:rPr lang="en-CA" sz="3200" b="1" dirty="0" smtClean="0"/>
              <a:t> (la r</a:t>
            </a:r>
            <a:r>
              <a:rPr lang="fr-CA" sz="3200" b="1" dirty="0" err="1" smtClean="0"/>
              <a:t>étine</a:t>
            </a:r>
            <a:r>
              <a:rPr lang="fr-CA" sz="3200" b="1" dirty="0" smtClean="0"/>
              <a:t>) détectant la lumière et de légères impulsions électriques que </a:t>
            </a:r>
            <a:r>
              <a:rPr lang="fr-CA" sz="3200" b="1" i="1" u="sng" dirty="0" smtClean="0"/>
              <a:t>le nerf optique </a:t>
            </a:r>
            <a:r>
              <a:rPr lang="fr-CA" sz="3200" b="1" dirty="0" smtClean="0"/>
              <a:t>envoie au cerveau.</a:t>
            </a:r>
          </a:p>
          <a:p>
            <a:r>
              <a:rPr lang="fr-CA" sz="3200" b="1" i="1" u="sng" dirty="0" smtClean="0"/>
              <a:t>Le tache </a:t>
            </a:r>
            <a:r>
              <a:rPr lang="fr-CA" sz="3200" b="1" i="1" u="sng" dirty="0" smtClean="0"/>
              <a:t>aveugle </a:t>
            </a:r>
            <a:r>
              <a:rPr lang="fr-CA" sz="3200" b="1" dirty="0" smtClean="0"/>
              <a:t>est l</a:t>
            </a:r>
            <a:r>
              <a:rPr lang="en-CA" sz="3200" b="1" dirty="0" smtClean="0"/>
              <a:t>’</a:t>
            </a:r>
            <a:r>
              <a:rPr lang="en-CA" sz="3200" b="1" dirty="0" err="1" smtClean="0"/>
              <a:t>endroit</a:t>
            </a:r>
            <a:r>
              <a:rPr lang="en-CA" sz="3200" b="1" dirty="0" smtClean="0"/>
              <a:t> o</a:t>
            </a:r>
            <a:r>
              <a:rPr lang="fr-CA" sz="3200" b="1" dirty="0" smtClean="0"/>
              <a:t>u le nerf optique pénètre la rétine et il n</a:t>
            </a:r>
            <a:r>
              <a:rPr lang="en-CA" sz="3200" b="1" dirty="0" smtClean="0"/>
              <a:t>’y a pas de </a:t>
            </a:r>
            <a:r>
              <a:rPr lang="en-CA" sz="3200" b="1" dirty="0" err="1" smtClean="0"/>
              <a:t>photor</a:t>
            </a:r>
            <a:r>
              <a:rPr lang="fr-CA" sz="3200" b="1" dirty="0" err="1" smtClean="0"/>
              <a:t>écepteurs</a:t>
            </a:r>
            <a:r>
              <a:rPr lang="fr-CA" sz="3200" b="1" dirty="0" smtClean="0"/>
              <a:t> dans cette zone</a:t>
            </a:r>
            <a:endParaRPr lang="en-CA" sz="32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Voir les images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90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Réfléchi 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660" y="1885951"/>
            <a:ext cx="11155680" cy="4766309"/>
          </a:xfrm>
        </p:spPr>
        <p:txBody>
          <a:bodyPr>
            <a:normAutofit fontScale="92500"/>
          </a:bodyPr>
          <a:lstStyle/>
          <a:p>
            <a:r>
              <a:rPr lang="fr-CA" sz="4000" dirty="0" smtClean="0"/>
              <a:t>Pourquoi les miroirs d</a:t>
            </a:r>
            <a:r>
              <a:rPr lang="en-CA" sz="4000" dirty="0" smtClean="0"/>
              <a:t>’autos portent-</a:t>
            </a:r>
            <a:r>
              <a:rPr lang="en-CA" sz="4000" dirty="0" err="1" smtClean="0"/>
              <a:t>ils</a:t>
            </a:r>
            <a:r>
              <a:rPr lang="en-CA" sz="4000" dirty="0" smtClean="0"/>
              <a:t> la mention que “Les </a:t>
            </a:r>
            <a:r>
              <a:rPr lang="en-CA" sz="4000" dirty="0" err="1" smtClean="0"/>
              <a:t>objets</a:t>
            </a:r>
            <a:r>
              <a:rPr lang="en-CA" sz="4000" dirty="0" smtClean="0"/>
              <a:t> </a:t>
            </a:r>
            <a:r>
              <a:rPr lang="en-CA" sz="4000" dirty="0" err="1" smtClean="0"/>
              <a:t>sont</a:t>
            </a:r>
            <a:r>
              <a:rPr lang="en-CA" sz="4000" dirty="0" smtClean="0"/>
              <a:t> plus </a:t>
            </a:r>
            <a:r>
              <a:rPr lang="en-CA" sz="4000" dirty="0" err="1" smtClean="0"/>
              <a:t>proches</a:t>
            </a:r>
            <a:r>
              <a:rPr lang="en-CA" sz="4000" dirty="0" smtClean="0"/>
              <a:t> </a:t>
            </a:r>
            <a:r>
              <a:rPr lang="en-CA" sz="4000" dirty="0" err="1" smtClean="0"/>
              <a:t>qu’ils</a:t>
            </a:r>
            <a:r>
              <a:rPr lang="en-CA" sz="4000" dirty="0" smtClean="0"/>
              <a:t> se </a:t>
            </a:r>
            <a:r>
              <a:rPr lang="en-CA" sz="4000" dirty="0" err="1" smtClean="0"/>
              <a:t>paraissent</a:t>
            </a:r>
            <a:r>
              <a:rPr lang="en-CA" sz="4000" dirty="0" smtClean="0"/>
              <a:t>.”?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sz="4000" dirty="0" smtClean="0"/>
              <a:t>P. 240-241</a:t>
            </a:r>
          </a:p>
          <a:p>
            <a:endParaRPr lang="en-CA" dirty="0"/>
          </a:p>
        </p:txBody>
      </p:sp>
      <p:pic>
        <p:nvPicPr>
          <p:cNvPr id="1026" name="Picture 2" descr="Image result for dice in rear view mirr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788" y="2972642"/>
            <a:ext cx="3357651" cy="367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8076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Comparaison entre l</a:t>
            </a:r>
            <a:r>
              <a:rPr lang="en-CA" dirty="0" smtClean="0"/>
              <a:t>’</a:t>
            </a:r>
            <a:r>
              <a:rPr lang="en-CA" dirty="0" err="1" smtClean="0"/>
              <a:t>oeil</a:t>
            </a:r>
            <a:r>
              <a:rPr lang="en-CA" dirty="0" smtClean="0"/>
              <a:t> et </a:t>
            </a:r>
            <a:r>
              <a:rPr lang="en-CA" dirty="0" err="1" smtClean="0"/>
              <a:t>l’appareil</a:t>
            </a:r>
            <a:r>
              <a:rPr lang="en-CA" dirty="0" smtClean="0"/>
              <a:t> photo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041" y="1901195"/>
            <a:ext cx="1617735" cy="1657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41" y="5192916"/>
            <a:ext cx="2534970" cy="1665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6761" y="2060154"/>
            <a:ext cx="68084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err="1" smtClean="0"/>
              <a:t>Dans</a:t>
            </a:r>
            <a:r>
              <a:rPr lang="en-CA" sz="3200" b="1" dirty="0" smtClean="0"/>
              <a:t> l’oeil on </a:t>
            </a:r>
            <a:r>
              <a:rPr lang="en-CA" sz="3200" b="1" dirty="0" err="1" smtClean="0"/>
              <a:t>voit</a:t>
            </a:r>
            <a:r>
              <a:rPr lang="en-CA" sz="3200" b="1" dirty="0" smtClean="0"/>
              <a:t> les </a:t>
            </a:r>
            <a:r>
              <a:rPr lang="en-CA" sz="3200" b="1" dirty="0" err="1" smtClean="0"/>
              <a:t>objets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quand</a:t>
            </a:r>
            <a:r>
              <a:rPr lang="en-CA" sz="3200" b="1" dirty="0" smtClean="0"/>
              <a:t> la </a:t>
            </a:r>
            <a:r>
              <a:rPr lang="en-CA" sz="3200" b="1" dirty="0" err="1" smtClean="0"/>
              <a:t>lumi</a:t>
            </a:r>
            <a:r>
              <a:rPr lang="fr-CA" sz="3200" b="1" dirty="0" smtClean="0"/>
              <a:t>ère est reflétée sur l</a:t>
            </a:r>
            <a:r>
              <a:rPr lang="en-CA" sz="3200" b="1" dirty="0" smtClean="0"/>
              <a:t>’</a:t>
            </a:r>
            <a:r>
              <a:rPr lang="en-CA" sz="3200" b="1" dirty="0" err="1" smtClean="0"/>
              <a:t>oeil</a:t>
            </a:r>
            <a:r>
              <a:rPr lang="en-CA" sz="3200" b="1" dirty="0" smtClean="0"/>
              <a:t>, </a:t>
            </a:r>
            <a:r>
              <a:rPr lang="en-CA" sz="3200" b="1" dirty="0" err="1" smtClean="0"/>
              <a:t>réfractée</a:t>
            </a:r>
            <a:r>
              <a:rPr lang="en-CA" sz="3200" b="1" dirty="0" smtClean="0"/>
              <a:t> par le </a:t>
            </a:r>
            <a:r>
              <a:rPr lang="en-CA" sz="3200" b="1" dirty="0" err="1" smtClean="0"/>
              <a:t>cristallin</a:t>
            </a:r>
            <a:r>
              <a:rPr lang="en-CA" sz="3200" b="1" dirty="0" smtClean="0"/>
              <a:t>, et </a:t>
            </a:r>
            <a:r>
              <a:rPr lang="en-CA" sz="3200" b="1" dirty="0" err="1" smtClean="0"/>
              <a:t>mise</a:t>
            </a:r>
            <a:r>
              <a:rPr lang="en-CA" sz="3200" b="1" dirty="0" smtClean="0"/>
              <a:t> au point sur la </a:t>
            </a:r>
            <a:r>
              <a:rPr lang="en-CA" sz="3200" b="1" dirty="0" err="1" smtClean="0"/>
              <a:t>rétine</a:t>
            </a:r>
            <a:endParaRPr lang="en-CA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47431" y="5192916"/>
            <a:ext cx="7116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/>
              <a:t>Dans </a:t>
            </a:r>
            <a:r>
              <a:rPr lang="en-CA" sz="3200" b="1" dirty="0" err="1" smtClean="0"/>
              <a:t>l’appareil</a:t>
            </a:r>
            <a:r>
              <a:rPr lang="en-CA" sz="3200" b="1" dirty="0" smtClean="0"/>
              <a:t> photo la </a:t>
            </a:r>
            <a:r>
              <a:rPr lang="en-CA" sz="3200" b="1" dirty="0" err="1" smtClean="0"/>
              <a:t>lumi</a:t>
            </a:r>
            <a:r>
              <a:rPr lang="fr-CA" sz="3200" b="1" dirty="0" smtClean="0"/>
              <a:t>ère est réfractée par la lentille et perçue par la pellicule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363129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Faire la </a:t>
            </a:r>
            <a:r>
              <a:rPr lang="en-CA" dirty="0" err="1" smtClean="0"/>
              <a:t>mise</a:t>
            </a:r>
            <a:r>
              <a:rPr lang="en-CA" dirty="0" smtClean="0"/>
              <a:t> au point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3200" b="1" dirty="0" smtClean="0"/>
              <a:t>Quand on rapproche l</a:t>
            </a:r>
            <a:r>
              <a:rPr lang="en-CA" sz="3200" b="1" dirty="0" smtClean="0"/>
              <a:t>’objet </a:t>
            </a:r>
            <a:r>
              <a:rPr lang="fr-CA" sz="3200" b="1" dirty="0" smtClean="0"/>
              <a:t>à l</a:t>
            </a:r>
            <a:r>
              <a:rPr lang="en-CA" sz="3200" b="1" dirty="0" smtClean="0"/>
              <a:t>’</a:t>
            </a:r>
            <a:r>
              <a:rPr lang="en-CA" sz="3200" b="1" dirty="0" err="1" smtClean="0"/>
              <a:t>appareil</a:t>
            </a:r>
            <a:r>
              <a:rPr lang="en-CA" sz="3200" b="1" dirty="0" smtClean="0"/>
              <a:t> photo, </a:t>
            </a:r>
            <a:r>
              <a:rPr lang="en-CA" sz="3200" b="1" dirty="0" err="1" smtClean="0"/>
              <a:t>qu’est-ce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qu’il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faut</a:t>
            </a:r>
            <a:r>
              <a:rPr lang="en-CA" sz="3200" b="1" dirty="0" smtClean="0"/>
              <a:t> faire pour </a:t>
            </a:r>
            <a:r>
              <a:rPr lang="en-CA" sz="3200" b="1" dirty="0" err="1" smtClean="0"/>
              <a:t>garder</a:t>
            </a:r>
            <a:r>
              <a:rPr lang="en-CA" sz="3200" b="1" dirty="0" smtClean="0"/>
              <a:t> la </a:t>
            </a:r>
            <a:r>
              <a:rPr lang="en-CA" sz="3200" b="1" dirty="0" err="1" smtClean="0"/>
              <a:t>mise</a:t>
            </a:r>
            <a:r>
              <a:rPr lang="en-CA" sz="3200" b="1" dirty="0" smtClean="0"/>
              <a:t> au point (focus)?</a:t>
            </a:r>
          </a:p>
          <a:p>
            <a:r>
              <a:rPr lang="en-CA" sz="3200" b="1" dirty="0" err="1" smtClean="0"/>
              <a:t>Quand</a:t>
            </a:r>
            <a:r>
              <a:rPr lang="en-CA" sz="3200" b="1" dirty="0" smtClean="0"/>
              <a:t> on </a:t>
            </a:r>
            <a:r>
              <a:rPr lang="en-CA" sz="3200" b="1" dirty="0" err="1" smtClean="0"/>
              <a:t>rapproche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l’objet</a:t>
            </a:r>
            <a:r>
              <a:rPr lang="en-CA" sz="3200" b="1" dirty="0" smtClean="0"/>
              <a:t> </a:t>
            </a:r>
            <a:r>
              <a:rPr lang="fr-CA" sz="3200" b="1" dirty="0" smtClean="0"/>
              <a:t>à</a:t>
            </a:r>
            <a:r>
              <a:rPr lang="en-CA" sz="3200" b="1" dirty="0" smtClean="0"/>
              <a:t> l’oeil, </a:t>
            </a:r>
            <a:r>
              <a:rPr lang="en-CA" sz="3200" b="1" dirty="0" err="1" smtClean="0"/>
              <a:t>qu’est-ce</a:t>
            </a:r>
            <a:r>
              <a:rPr lang="en-CA" sz="3200" b="1" dirty="0" smtClean="0"/>
              <a:t> qui arrive pour </a:t>
            </a:r>
            <a:r>
              <a:rPr lang="en-CA" sz="3200" b="1" dirty="0" err="1" smtClean="0"/>
              <a:t>garder</a:t>
            </a:r>
            <a:r>
              <a:rPr lang="en-CA" sz="3200" b="1" dirty="0" smtClean="0"/>
              <a:t> la </a:t>
            </a:r>
            <a:r>
              <a:rPr lang="en-CA" sz="3200" b="1" dirty="0" err="1" smtClean="0"/>
              <a:t>mise</a:t>
            </a:r>
            <a:r>
              <a:rPr lang="en-CA" sz="3200" b="1" dirty="0" smtClean="0"/>
              <a:t> au point?  </a:t>
            </a:r>
            <a:r>
              <a:rPr lang="en-CA" sz="3200" b="1" dirty="0" err="1" smtClean="0"/>
              <a:t>Quelle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partie</a:t>
            </a:r>
            <a:r>
              <a:rPr lang="en-CA" sz="3200" b="1" dirty="0" smtClean="0"/>
              <a:t> de l’oeil </a:t>
            </a:r>
            <a:r>
              <a:rPr lang="en-CA" sz="3200" b="1" dirty="0" err="1" smtClean="0"/>
              <a:t>est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en</a:t>
            </a:r>
            <a:r>
              <a:rPr lang="en-CA" sz="3200" b="1" dirty="0" smtClean="0"/>
              <a:t> function?</a:t>
            </a:r>
          </a:p>
          <a:p>
            <a:endParaRPr lang="en-CA" dirty="0"/>
          </a:p>
          <a:p>
            <a:r>
              <a:rPr lang="en-CA" dirty="0" smtClean="0"/>
              <a:t>Pg. 251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71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 Narrow" panose="020B0606020202030204" pitchFamily="34" charset="0"/>
              </a:rPr>
              <a:t>Au </a:t>
            </a:r>
            <a:r>
              <a:rPr lang="en-CA" dirty="0" err="1" smtClean="0">
                <a:latin typeface="Arial Narrow" panose="020B0606020202030204" pitchFamily="34" charset="0"/>
              </a:rPr>
              <a:t>cours</a:t>
            </a:r>
            <a:r>
              <a:rPr lang="en-CA" dirty="0" smtClean="0">
                <a:latin typeface="Arial Narrow" panose="020B0606020202030204" pitchFamily="34" charset="0"/>
              </a:rPr>
              <a:t> de la vie …</a:t>
            </a:r>
            <a:endParaRPr lang="en-CA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3200" b="1" dirty="0" smtClean="0"/>
              <a:t>Le </a:t>
            </a:r>
            <a:r>
              <a:rPr lang="en-CA" sz="3200" b="1" dirty="0" err="1" smtClean="0"/>
              <a:t>processus</a:t>
            </a:r>
            <a:r>
              <a:rPr lang="en-CA" sz="3200" b="1" dirty="0" smtClean="0"/>
              <a:t> de transformation du </a:t>
            </a:r>
            <a:r>
              <a:rPr lang="en-CA" sz="3200" b="1" dirty="0" err="1" smtClean="0"/>
              <a:t>cristallin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selon</a:t>
            </a:r>
            <a:r>
              <a:rPr lang="en-CA" sz="3200" b="1" dirty="0" smtClean="0"/>
              <a:t> la distance des </a:t>
            </a:r>
            <a:r>
              <a:rPr lang="en-CA" sz="3200" b="1" dirty="0" err="1"/>
              <a:t>o</a:t>
            </a:r>
            <a:r>
              <a:rPr lang="en-CA" sz="3200" b="1" dirty="0" err="1" smtClean="0"/>
              <a:t>bjets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s’appelle</a:t>
            </a:r>
            <a:r>
              <a:rPr lang="en-CA" sz="3200" b="1" dirty="0" smtClean="0"/>
              <a:t>: </a:t>
            </a:r>
            <a:r>
              <a:rPr lang="en-CA" sz="3200" b="1" i="1" u="sng" dirty="0" smtClean="0"/>
              <a:t>accommodation</a:t>
            </a:r>
          </a:p>
          <a:p>
            <a:endParaRPr lang="en-CA" sz="3200" b="1" u="sng" dirty="0"/>
          </a:p>
          <a:p>
            <a:r>
              <a:rPr lang="en-CA" sz="4000" b="1" u="sng" dirty="0" err="1" smtClean="0"/>
              <a:t>Qu’est-ce</a:t>
            </a:r>
            <a:r>
              <a:rPr lang="en-CA" sz="4000" b="1" u="sng" dirty="0" smtClean="0"/>
              <a:t> qui arrive </a:t>
            </a:r>
            <a:r>
              <a:rPr lang="en-CA" sz="4000" b="1" u="sng" dirty="0" err="1" smtClean="0"/>
              <a:t>lorsqu’on</a:t>
            </a:r>
            <a:r>
              <a:rPr lang="en-CA" sz="4000" b="1" u="sng" dirty="0" smtClean="0"/>
              <a:t> </a:t>
            </a:r>
            <a:r>
              <a:rPr lang="en-CA" sz="4000" b="1" u="sng" dirty="0" err="1" smtClean="0"/>
              <a:t>vieillit</a:t>
            </a:r>
            <a:r>
              <a:rPr lang="en-CA" sz="3200" b="1" u="sng" dirty="0" smtClean="0"/>
              <a:t>?</a:t>
            </a:r>
            <a:r>
              <a:rPr lang="en-CA" sz="3200" b="1" dirty="0" smtClean="0"/>
              <a:t>  </a:t>
            </a:r>
            <a:endParaRPr lang="en-CA" sz="3200" b="1" u="sng" dirty="0" smtClean="0"/>
          </a:p>
          <a:p>
            <a:r>
              <a:rPr lang="fr-CA" sz="3200" b="1" i="1" dirty="0" smtClean="0"/>
              <a:t>Plus </a:t>
            </a:r>
            <a:r>
              <a:rPr lang="fr-CA" sz="3200" b="1" i="1" dirty="0" err="1" smtClean="0"/>
              <a:t>qu</a:t>
            </a:r>
            <a:r>
              <a:rPr lang="en-CA" sz="3200" b="1" i="1" dirty="0" smtClean="0"/>
              <a:t>’</a:t>
            </a:r>
            <a:r>
              <a:rPr lang="fr-CA" sz="3200" b="1" i="1" dirty="0" smtClean="0"/>
              <a:t>on vieillit, plus le cristallin devient rigide et perd sa capacité de changer de forme</a:t>
            </a:r>
            <a:endParaRPr lang="en-CA" sz="3200" b="1" i="1" dirty="0" smtClean="0"/>
          </a:p>
          <a:p>
            <a:endParaRPr lang="en-CA" sz="3200" b="1" u="sng" dirty="0"/>
          </a:p>
          <a:p>
            <a:r>
              <a:rPr lang="en-CA" sz="3200" b="1" dirty="0" smtClean="0"/>
              <a:t>Pg. 251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115095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>
                <a:latin typeface="Arial Black" panose="020B0A04020102020204" pitchFamily="34" charset="0"/>
              </a:rPr>
              <a:t>Normalement</a:t>
            </a:r>
            <a:r>
              <a:rPr lang="en-CA" dirty="0" smtClean="0">
                <a:latin typeface="Arial Black" panose="020B0A04020102020204" pitchFamily="34" charset="0"/>
              </a:rPr>
              <a:t> …</a:t>
            </a:r>
            <a:endParaRPr lang="en-CA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200" dirty="0" smtClean="0"/>
              <a:t>Le “point </a:t>
            </a:r>
            <a:r>
              <a:rPr lang="en-CA" sz="3200" dirty="0" err="1" smtClean="0"/>
              <a:t>proche</a:t>
            </a:r>
            <a:r>
              <a:rPr lang="en-CA" sz="3200" dirty="0" smtClean="0"/>
              <a:t>” (le point le plus </a:t>
            </a:r>
            <a:r>
              <a:rPr lang="en-CA" sz="3200" dirty="0" err="1" smtClean="0"/>
              <a:t>rapproch</a:t>
            </a:r>
            <a:r>
              <a:rPr lang="fr-CA" sz="3200" dirty="0" smtClean="0"/>
              <a:t>é visible) est à </a:t>
            </a:r>
            <a:r>
              <a:rPr lang="fr-CA" sz="3200" dirty="0" smtClean="0"/>
              <a:t>___</a:t>
            </a:r>
            <a:r>
              <a:rPr lang="fr-CA" sz="3200" b="1" dirty="0" smtClean="0"/>
              <a:t>25</a:t>
            </a:r>
            <a:r>
              <a:rPr lang="fr-CA" sz="3200" dirty="0" smtClean="0"/>
              <a:t>____ </a:t>
            </a:r>
            <a:r>
              <a:rPr lang="fr-CA" sz="3200" dirty="0" smtClean="0"/>
              <a:t>cm chez les adultes</a:t>
            </a:r>
          </a:p>
          <a:p>
            <a:endParaRPr lang="fr-CA" sz="3200" dirty="0"/>
          </a:p>
          <a:p>
            <a:r>
              <a:rPr lang="fr-CA" sz="3200" dirty="0" smtClean="0"/>
              <a:t>Mais pour beaucoup de bébés la mise au point est possible à environ </a:t>
            </a:r>
            <a:r>
              <a:rPr lang="fr-CA" sz="3200" dirty="0" smtClean="0"/>
              <a:t>___</a:t>
            </a:r>
            <a:r>
              <a:rPr lang="fr-CA" sz="3200" b="1" dirty="0" smtClean="0"/>
              <a:t>7</a:t>
            </a:r>
            <a:r>
              <a:rPr lang="fr-CA" sz="3200" dirty="0" smtClean="0"/>
              <a:t>___ </a:t>
            </a:r>
            <a:r>
              <a:rPr lang="fr-CA" sz="3200" dirty="0" smtClean="0"/>
              <a:t>cm</a:t>
            </a:r>
          </a:p>
          <a:p>
            <a:endParaRPr lang="fr-CA" sz="3200" dirty="0"/>
          </a:p>
          <a:p>
            <a:r>
              <a:rPr lang="fr-CA" sz="3200" dirty="0" smtClean="0"/>
              <a:t>Le point le </a:t>
            </a:r>
            <a:r>
              <a:rPr lang="en-CA" sz="3200" dirty="0" smtClean="0"/>
              <a:t>“</a:t>
            </a:r>
            <a:r>
              <a:rPr lang="fr-CA" sz="3200" dirty="0" smtClean="0"/>
              <a:t>plus éloigné</a:t>
            </a:r>
            <a:r>
              <a:rPr lang="en-CA" sz="3200" dirty="0" smtClean="0"/>
              <a:t>” </a:t>
            </a:r>
            <a:r>
              <a:rPr lang="en-CA" sz="3200" dirty="0" err="1" smtClean="0"/>
              <a:t>est</a:t>
            </a:r>
            <a:r>
              <a:rPr lang="en-CA" sz="3200" dirty="0" smtClean="0"/>
              <a:t> </a:t>
            </a:r>
            <a:r>
              <a:rPr lang="en-CA" sz="3200" dirty="0" err="1" smtClean="0"/>
              <a:t>supposé</a:t>
            </a:r>
            <a:r>
              <a:rPr lang="en-CA" sz="3200" dirty="0" smtClean="0"/>
              <a:t> </a:t>
            </a:r>
            <a:r>
              <a:rPr lang="en-CA" sz="3200" dirty="0" err="1" smtClean="0"/>
              <a:t>être</a:t>
            </a:r>
            <a:r>
              <a:rPr lang="en-CA" sz="3200" dirty="0" smtClean="0"/>
              <a:t> </a:t>
            </a:r>
            <a:r>
              <a:rPr lang="en-CA" sz="3200" dirty="0" smtClean="0"/>
              <a:t>____</a:t>
            </a:r>
            <a:r>
              <a:rPr lang="en-CA" sz="3200" b="1" dirty="0" err="1" smtClean="0"/>
              <a:t>infini</a:t>
            </a:r>
            <a:r>
              <a:rPr lang="en-CA" sz="3200" dirty="0" smtClean="0"/>
              <a:t>_______ </a:t>
            </a:r>
            <a:r>
              <a:rPr lang="en-CA" sz="3200" dirty="0" smtClean="0"/>
              <a:t>(</a:t>
            </a:r>
            <a:r>
              <a:rPr lang="en-CA" sz="3200" dirty="0" err="1" smtClean="0"/>
              <a:t>Pense</a:t>
            </a:r>
            <a:r>
              <a:rPr lang="en-CA" sz="3200" dirty="0" smtClean="0"/>
              <a:t> aux </a:t>
            </a:r>
            <a:r>
              <a:rPr lang="en-CA" sz="3200" dirty="0" err="1" smtClean="0"/>
              <a:t>étoiles</a:t>
            </a:r>
            <a:r>
              <a:rPr lang="en-CA" sz="3200" dirty="0" smtClean="0"/>
              <a:t>!)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5361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8.3 Aider nos organes sensoriels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4000" b="1" dirty="0" smtClean="0"/>
              <a:t>Notre connaissance de la planète et de l</a:t>
            </a:r>
            <a:r>
              <a:rPr lang="en-CA" sz="4000" b="1" dirty="0" smtClean="0"/>
              <a:t>’</a:t>
            </a:r>
            <a:r>
              <a:rPr lang="en-CA" sz="4000" b="1" dirty="0" err="1" smtClean="0"/>
              <a:t>univers</a:t>
            </a:r>
            <a:r>
              <a:rPr lang="en-CA" sz="4000" b="1" dirty="0" smtClean="0"/>
              <a:t> a </a:t>
            </a:r>
            <a:r>
              <a:rPr lang="fr-CA" sz="4000" b="1" dirty="0" smtClean="0"/>
              <a:t>été très limitée </a:t>
            </a:r>
            <a:r>
              <a:rPr lang="fr-CA" sz="4000" b="1" dirty="0" err="1" smtClean="0"/>
              <a:t>jusqu</a:t>
            </a:r>
            <a:r>
              <a:rPr lang="en-CA" sz="4000" b="1" dirty="0" smtClean="0"/>
              <a:t>’</a:t>
            </a:r>
            <a:r>
              <a:rPr lang="fr-CA" sz="4000" b="1" dirty="0" smtClean="0"/>
              <a:t>à ce que nous concevions des instruments pour aider nos organes sensoriels</a:t>
            </a:r>
            <a:endParaRPr lang="en-CA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59" y="4484439"/>
            <a:ext cx="2343150" cy="2219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049" y="3742292"/>
            <a:ext cx="2820450" cy="2961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9899" y="4484439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</a:t>
            </a:r>
            <a:r>
              <a:rPr lang="fr-CA" dirty="0" err="1" smtClean="0"/>
              <a:t>téléscopes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4000" b="1" dirty="0" smtClean="0"/>
              <a:t>Les télescopes nous aident a voir clairement les objets éloignées</a:t>
            </a:r>
          </a:p>
          <a:p>
            <a:r>
              <a:rPr lang="fr-CA" sz="4000" b="1" dirty="0" smtClean="0"/>
              <a:t>Il y a de différents types de télescopes</a:t>
            </a:r>
            <a:endParaRPr lang="en-CA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08" y="4417695"/>
            <a:ext cx="2857500" cy="1800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414" y="3962571"/>
            <a:ext cx="3176545" cy="263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Un télescope réfracteur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200" b="1" dirty="0" smtClean="0"/>
              <a:t>La lumière d</a:t>
            </a:r>
            <a:r>
              <a:rPr lang="en-CA" sz="3200" b="1" dirty="0" smtClean="0"/>
              <a:t>’un </a:t>
            </a:r>
            <a:r>
              <a:rPr lang="fr-CA" sz="3200" b="1" dirty="0" smtClean="0"/>
              <a:t>objet éloigné est captée et concentrée par l</a:t>
            </a:r>
            <a:r>
              <a:rPr lang="en-CA" sz="3200" b="1" dirty="0" smtClean="0"/>
              <a:t>’</a:t>
            </a:r>
            <a:r>
              <a:rPr lang="en-CA" sz="3200" b="1" dirty="0" err="1" smtClean="0"/>
              <a:t>objectif</a:t>
            </a:r>
            <a:r>
              <a:rPr lang="en-CA" sz="3200" b="1" dirty="0" smtClean="0"/>
              <a:t> (</a:t>
            </a:r>
            <a:r>
              <a:rPr lang="en-CA" sz="3200" b="1" dirty="0" err="1" smtClean="0"/>
              <a:t>une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lentille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convexe</a:t>
            </a:r>
            <a:r>
              <a:rPr lang="en-CA" sz="3200" b="1" dirty="0" smtClean="0"/>
              <a:t>)</a:t>
            </a:r>
          </a:p>
          <a:p>
            <a:r>
              <a:rPr lang="en-CA" sz="3200" b="1" dirty="0" err="1" smtClean="0"/>
              <a:t>Une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deuxi</a:t>
            </a:r>
            <a:r>
              <a:rPr lang="fr-CA" sz="3200" b="1" dirty="0" err="1" smtClean="0"/>
              <a:t>ème</a:t>
            </a:r>
            <a:r>
              <a:rPr lang="fr-CA" sz="3200" b="1" dirty="0" smtClean="0"/>
              <a:t> lentille, l</a:t>
            </a:r>
            <a:r>
              <a:rPr lang="en-CA" sz="3200" b="1" dirty="0" smtClean="0"/>
              <a:t>’</a:t>
            </a:r>
            <a:r>
              <a:rPr lang="en-CA" sz="3200" b="1" dirty="0" err="1" smtClean="0"/>
              <a:t>oculaire</a:t>
            </a:r>
            <a:r>
              <a:rPr lang="en-CA" sz="3200" b="1" dirty="0" smtClean="0"/>
              <a:t>, </a:t>
            </a:r>
            <a:r>
              <a:rPr lang="en-CA" sz="3200" b="1" dirty="0" err="1" smtClean="0"/>
              <a:t>sert</a:t>
            </a:r>
            <a:r>
              <a:rPr lang="en-CA" sz="3200" b="1" dirty="0" smtClean="0"/>
              <a:t> de loupe qui </a:t>
            </a:r>
            <a:r>
              <a:rPr lang="en-CA" sz="3200" b="1" dirty="0" err="1" smtClean="0"/>
              <a:t>agrandit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l’image</a:t>
            </a:r>
            <a:endParaRPr lang="en-CA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386" y="3622896"/>
            <a:ext cx="2775363" cy="281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89" y="1249491"/>
            <a:ext cx="10851821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télescope réflecteur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3200" b="1" dirty="0" smtClean="0"/>
              <a:t>Composé d</a:t>
            </a:r>
            <a:r>
              <a:rPr lang="en-CA" sz="3200" b="1" dirty="0" smtClean="0"/>
              <a:t>’un </a:t>
            </a:r>
            <a:r>
              <a:rPr lang="en-CA" sz="3200" b="1" dirty="0" err="1" smtClean="0"/>
              <a:t>miroir</a:t>
            </a:r>
            <a:r>
              <a:rPr lang="en-CA" sz="3200" b="1" dirty="0" smtClean="0"/>
              <a:t> concave, </a:t>
            </a:r>
            <a:r>
              <a:rPr lang="en-CA" sz="3200" b="1" dirty="0" err="1" smtClean="0"/>
              <a:t>appel</a:t>
            </a:r>
            <a:r>
              <a:rPr lang="fr-CA" sz="3200" b="1" dirty="0" smtClean="0"/>
              <a:t>é miroir primaire</a:t>
            </a:r>
            <a:r>
              <a:rPr lang="en-CA" sz="3200" b="1" dirty="0" smtClean="0"/>
              <a:t>; </a:t>
            </a:r>
            <a:r>
              <a:rPr lang="en-CA" sz="3200" b="1" dirty="0" err="1" smtClean="0"/>
              <a:t>il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capte</a:t>
            </a:r>
            <a:r>
              <a:rPr lang="en-CA" sz="3200" b="1" dirty="0" smtClean="0"/>
              <a:t> les </a:t>
            </a:r>
            <a:r>
              <a:rPr lang="en-CA" sz="3200" b="1" dirty="0" err="1" smtClean="0"/>
              <a:t>rayons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lumineux</a:t>
            </a:r>
            <a:r>
              <a:rPr lang="en-CA" sz="3200" b="1" dirty="0" smtClean="0"/>
              <a:t> de </a:t>
            </a:r>
            <a:r>
              <a:rPr lang="en-CA" sz="3200" b="1" dirty="0" err="1" smtClean="0"/>
              <a:t>l’objet</a:t>
            </a:r>
            <a:r>
              <a:rPr lang="en-CA" sz="3200" b="1" dirty="0" smtClean="0"/>
              <a:t> </a:t>
            </a:r>
            <a:r>
              <a:rPr lang="fr-CA" sz="3200" b="1" dirty="0" smtClean="0"/>
              <a:t>éloigné</a:t>
            </a:r>
          </a:p>
          <a:p>
            <a:r>
              <a:rPr lang="fr-CA" sz="3200" b="1" dirty="0" smtClean="0"/>
              <a:t>Ce miroir forme un image qui est ensuite agrandit par l</a:t>
            </a:r>
            <a:r>
              <a:rPr lang="en-CA" sz="3200" b="1" dirty="0" smtClean="0"/>
              <a:t>’</a:t>
            </a:r>
            <a:r>
              <a:rPr lang="en-CA" sz="3200" b="1" dirty="0" err="1" smtClean="0"/>
              <a:t>oculaire</a:t>
            </a:r>
            <a:endParaRPr lang="fr-CA" sz="3200" b="1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657600"/>
            <a:ext cx="31051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345" y="154236"/>
            <a:ext cx="8762082" cy="65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0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8.1 </a:t>
            </a:r>
            <a:r>
              <a:rPr lang="en-CA" dirty="0" err="1" smtClean="0"/>
              <a:t>miroirs</a:t>
            </a:r>
            <a:r>
              <a:rPr lang="en-CA" dirty="0" smtClean="0"/>
              <a:t> concaves et </a:t>
            </a:r>
            <a:r>
              <a:rPr lang="en-CA" dirty="0" err="1" smtClean="0"/>
              <a:t>miroirs</a:t>
            </a:r>
            <a:r>
              <a:rPr lang="en-CA" dirty="0" smtClean="0"/>
              <a:t> </a:t>
            </a:r>
            <a:r>
              <a:rPr lang="en-CA" dirty="0" err="1" smtClean="0"/>
              <a:t>convexes</a:t>
            </a:r>
            <a:r>
              <a:rPr lang="en-CA" dirty="0" smtClean="0"/>
              <a:t>   </a:t>
            </a:r>
            <a:r>
              <a:rPr lang="en-CA" sz="3200" dirty="0" smtClean="0"/>
              <a:t>Lire P.238 </a:t>
            </a:r>
            <a:r>
              <a:rPr lang="fr-CA" sz="3200" dirty="0" smtClean="0"/>
              <a:t>à 243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4000" dirty="0" smtClean="0"/>
              <a:t>L</a:t>
            </a:r>
            <a:r>
              <a:rPr lang="en-CA" sz="4000" dirty="0" smtClean="0"/>
              <a:t>’attitude (</a:t>
            </a:r>
            <a:r>
              <a:rPr lang="en-CA" sz="4000" dirty="0" err="1" smtClean="0"/>
              <a:t>en</a:t>
            </a:r>
            <a:r>
              <a:rPr lang="en-CA" sz="4000" dirty="0" smtClean="0"/>
              <a:t> </a:t>
            </a:r>
            <a:r>
              <a:rPr lang="en-CA" sz="4000" dirty="0" err="1" smtClean="0"/>
              <a:t>optique</a:t>
            </a:r>
            <a:r>
              <a:rPr lang="en-CA" sz="4000" dirty="0" smtClean="0"/>
              <a:t>) </a:t>
            </a:r>
            <a:r>
              <a:rPr lang="en-CA" sz="4000" dirty="0" err="1" smtClean="0"/>
              <a:t>est</a:t>
            </a:r>
            <a:r>
              <a:rPr lang="en-CA" sz="4000" dirty="0" smtClean="0"/>
              <a:t> la position (</a:t>
            </a:r>
            <a:r>
              <a:rPr lang="en-CA" sz="4000" dirty="0" err="1" smtClean="0"/>
              <a:t>droite</a:t>
            </a:r>
            <a:r>
              <a:rPr lang="en-CA" sz="4000" dirty="0" smtClean="0"/>
              <a:t> </a:t>
            </a:r>
            <a:r>
              <a:rPr lang="en-CA" sz="4000" dirty="0" err="1" smtClean="0"/>
              <a:t>ou</a:t>
            </a:r>
            <a:r>
              <a:rPr lang="en-CA" sz="4000" dirty="0" smtClean="0"/>
              <a:t> </a:t>
            </a:r>
            <a:r>
              <a:rPr lang="en-CA" sz="4000" dirty="0" err="1" smtClean="0"/>
              <a:t>renvers</a:t>
            </a:r>
            <a:r>
              <a:rPr lang="fr-CA" sz="4000" dirty="0" err="1" smtClean="0"/>
              <a:t>ée</a:t>
            </a:r>
            <a:r>
              <a:rPr lang="fr-CA" sz="4000" dirty="0" smtClean="0"/>
              <a:t>) par rapport à un objet.</a:t>
            </a:r>
          </a:p>
          <a:p>
            <a:r>
              <a:rPr lang="fr-CA" sz="4000" dirty="0" smtClean="0"/>
              <a:t>Les images formées par des miroirs courbes (observer Fig. 8.3 et 8.4)</a:t>
            </a:r>
          </a:p>
          <a:p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3188523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jumelles d</a:t>
            </a:r>
            <a:r>
              <a:rPr lang="en-CA" dirty="0" smtClean="0"/>
              <a:t>’</a:t>
            </a:r>
            <a:r>
              <a:rPr lang="en-CA" dirty="0" err="1" smtClean="0"/>
              <a:t>approches</a:t>
            </a:r>
            <a:r>
              <a:rPr lang="en-CA" dirty="0" smtClean="0"/>
              <a:t> 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b="1" dirty="0" err="1" smtClean="0"/>
              <a:t>Comme</a:t>
            </a:r>
            <a:r>
              <a:rPr lang="en-CA" sz="3600" b="1" dirty="0" smtClean="0"/>
              <a:t> </a:t>
            </a:r>
            <a:r>
              <a:rPr lang="en-CA" sz="3600" b="1" dirty="0" err="1" smtClean="0"/>
              <a:t>deux</a:t>
            </a:r>
            <a:r>
              <a:rPr lang="en-CA" sz="3600" b="1" dirty="0" smtClean="0"/>
              <a:t> t</a:t>
            </a:r>
            <a:r>
              <a:rPr lang="fr-CA" sz="3600" b="1" dirty="0" err="1" smtClean="0"/>
              <a:t>élescopes</a:t>
            </a:r>
            <a:r>
              <a:rPr lang="fr-CA" sz="3600" b="1" dirty="0" smtClean="0"/>
              <a:t> réflecteurs</a:t>
            </a:r>
          </a:p>
          <a:p>
            <a:r>
              <a:rPr lang="fr-CA" sz="3600" b="1" dirty="0" smtClean="0"/>
              <a:t>Ils sont plus courts parce </a:t>
            </a:r>
            <a:r>
              <a:rPr lang="fr-CA" sz="3600" b="1" dirty="0" err="1" smtClean="0"/>
              <a:t>qu</a:t>
            </a:r>
            <a:r>
              <a:rPr lang="en-CA" sz="3600" b="1" dirty="0" smtClean="0"/>
              <a:t>’</a:t>
            </a:r>
            <a:r>
              <a:rPr lang="en-CA" sz="3600" b="1" dirty="0" err="1" smtClean="0"/>
              <a:t>ils</a:t>
            </a:r>
            <a:r>
              <a:rPr lang="en-CA" sz="3600" b="1" dirty="0" smtClean="0"/>
              <a:t> </a:t>
            </a:r>
            <a:r>
              <a:rPr lang="en-CA" sz="3600" b="1" dirty="0" err="1" smtClean="0"/>
              <a:t>renferment</a:t>
            </a:r>
            <a:r>
              <a:rPr lang="en-CA" sz="3600" b="1" dirty="0" smtClean="0"/>
              <a:t> des blocs de </a:t>
            </a:r>
            <a:r>
              <a:rPr lang="en-CA" sz="3600" b="1" dirty="0" err="1" smtClean="0"/>
              <a:t>verre</a:t>
            </a:r>
            <a:r>
              <a:rPr lang="en-CA" sz="3600" b="1" dirty="0" smtClean="0"/>
              <a:t> </a:t>
            </a:r>
            <a:r>
              <a:rPr lang="en-CA" sz="3600" b="1" dirty="0" err="1" smtClean="0"/>
              <a:t>appel</a:t>
            </a:r>
            <a:r>
              <a:rPr lang="fr-CA" sz="3600" b="1" dirty="0" err="1" smtClean="0"/>
              <a:t>és</a:t>
            </a:r>
            <a:r>
              <a:rPr lang="fr-CA" sz="3600" b="1" dirty="0" smtClean="0"/>
              <a:t> prismes: ils utilisent des miroirs plan</a:t>
            </a:r>
          </a:p>
          <a:p>
            <a:r>
              <a:rPr lang="fr-CA" sz="3600" b="1" dirty="0" smtClean="0"/>
              <a:t>La lumière est réfléchi plusieurs fois dans une tube courte</a:t>
            </a:r>
          </a:p>
          <a:p>
            <a:r>
              <a:rPr lang="fr-CA" sz="3600" b="1" i="1" dirty="0" smtClean="0"/>
              <a:t>Copier Figure 8.20 à la page 259</a:t>
            </a:r>
            <a:endParaRPr lang="en-CA" sz="36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319" y="489391"/>
            <a:ext cx="2722257" cy="184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2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Les microscopes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b="1" dirty="0" smtClean="0"/>
              <a:t>Un microscope </a:t>
            </a:r>
            <a:r>
              <a:rPr lang="en-CA" sz="3600" b="1" dirty="0" err="1" smtClean="0"/>
              <a:t>optique</a:t>
            </a:r>
            <a:r>
              <a:rPr lang="en-CA" sz="3600" b="1" dirty="0" smtClean="0"/>
              <a:t> </a:t>
            </a:r>
            <a:r>
              <a:rPr lang="en-CA" sz="3600" b="1" dirty="0" err="1" smtClean="0"/>
              <a:t>grossit</a:t>
            </a:r>
            <a:r>
              <a:rPr lang="en-CA" sz="3600" b="1" dirty="0" smtClean="0"/>
              <a:t> </a:t>
            </a:r>
            <a:r>
              <a:rPr lang="en-CA" sz="3600" b="1" dirty="0" err="1" smtClean="0"/>
              <a:t>une</a:t>
            </a:r>
            <a:r>
              <a:rPr lang="en-CA" sz="3600" b="1" dirty="0" smtClean="0"/>
              <a:t> image </a:t>
            </a:r>
            <a:r>
              <a:rPr lang="en-CA" sz="3600" b="1" dirty="0" err="1" smtClean="0"/>
              <a:t>jusqu</a:t>
            </a:r>
            <a:r>
              <a:rPr lang="en-CA" sz="3600" b="1" dirty="0" smtClean="0"/>
              <a:t>’</a:t>
            </a:r>
            <a:r>
              <a:rPr lang="fr-CA" sz="3600" b="1" dirty="0" smtClean="0"/>
              <a:t>à 2000 fois</a:t>
            </a:r>
          </a:p>
          <a:p>
            <a:r>
              <a:rPr lang="fr-CA" sz="3600" b="1" dirty="0" smtClean="0"/>
              <a:t>Il possède un objectif qui forme une image de l</a:t>
            </a:r>
            <a:r>
              <a:rPr lang="en-CA" sz="3600" b="1" dirty="0" smtClean="0"/>
              <a:t>’objet et </a:t>
            </a:r>
            <a:r>
              <a:rPr lang="en-CA" sz="3600" b="1" dirty="0" err="1" smtClean="0"/>
              <a:t>l’oculaire</a:t>
            </a:r>
            <a:r>
              <a:rPr lang="en-CA" sz="3600" b="1" dirty="0" smtClean="0"/>
              <a:t> qui </a:t>
            </a:r>
            <a:r>
              <a:rPr lang="en-CA" sz="3600" b="1" dirty="0" err="1" smtClean="0"/>
              <a:t>grossit</a:t>
            </a:r>
            <a:r>
              <a:rPr lang="en-CA" sz="3600" b="1" dirty="0" smtClean="0"/>
              <a:t> </a:t>
            </a:r>
            <a:r>
              <a:rPr lang="en-CA" sz="3600" b="1" dirty="0" err="1" smtClean="0"/>
              <a:t>l’image</a:t>
            </a:r>
            <a:r>
              <a:rPr lang="en-CA" sz="3600" b="1" dirty="0" smtClean="0"/>
              <a:t> encore plus</a:t>
            </a:r>
          </a:p>
          <a:p>
            <a:r>
              <a:rPr lang="en-CA" sz="3600" b="1" i="1" dirty="0" smtClean="0"/>
              <a:t>Copier Figure 8.22 </a:t>
            </a:r>
            <a:r>
              <a:rPr lang="fr-CA" sz="3600" b="1" i="1" dirty="0" smtClean="0"/>
              <a:t>à la page 261</a:t>
            </a:r>
            <a:endParaRPr lang="en-CA" sz="36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836" y="4237823"/>
            <a:ext cx="3614279" cy="25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 smtClean="0">
                <a:latin typeface="Copperplate Gothic Light" panose="020E0507020206020404" pitchFamily="34" charset="0"/>
              </a:rPr>
              <a:t>Définitions ….</a:t>
            </a:r>
            <a:endParaRPr lang="en-CA" sz="4800" dirty="0">
              <a:latin typeface="Copperplate Gothic Light" panose="020E0507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r>
              <a:rPr lang="fr-CA" dirty="0" smtClean="0"/>
              <a:t>Utilise </a:t>
            </a:r>
            <a:r>
              <a:rPr lang="fr-CA" dirty="0" smtClean="0"/>
              <a:t>le diagramme à la page 254 pour bien identifié les parties de l</a:t>
            </a:r>
            <a:r>
              <a:rPr lang="en-CA" dirty="0" smtClean="0"/>
              <a:t>’</a:t>
            </a:r>
            <a:r>
              <a:rPr lang="en-CA" dirty="0" err="1" smtClean="0"/>
              <a:t>oeil</a:t>
            </a:r>
            <a:r>
              <a:rPr lang="en-CA" dirty="0" smtClean="0"/>
              <a:t> </a:t>
            </a:r>
            <a:r>
              <a:rPr lang="en-CA" dirty="0" err="1" smtClean="0"/>
              <a:t>dans</a:t>
            </a:r>
            <a:r>
              <a:rPr lang="en-CA" dirty="0" smtClean="0"/>
              <a:t> </a:t>
            </a:r>
            <a:r>
              <a:rPr lang="en-CA" dirty="0" err="1" smtClean="0"/>
              <a:t>vos</a:t>
            </a:r>
            <a:r>
              <a:rPr lang="en-CA" dirty="0" smtClean="0"/>
              <a:t> notes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978355"/>
              </p:ext>
            </p:extLst>
          </p:nvPr>
        </p:nvGraphicFramePr>
        <p:xfrm>
          <a:off x="1635393" y="2331169"/>
          <a:ext cx="8127999" cy="2772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4410">
                <a:tc>
                  <a:txBody>
                    <a:bodyPr/>
                    <a:lstStyle/>
                    <a:p>
                      <a:r>
                        <a:rPr lang="en-CA" dirty="0" smtClean="0"/>
                        <a:t>Iris (8.2)</a:t>
                      </a:r>
                      <a:endParaRPr lang="en-C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Pupille (8.2)</a:t>
                      </a:r>
                      <a:endParaRPr lang="en-C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Muscles</a:t>
                      </a:r>
                      <a:r>
                        <a:rPr lang="en-CA" baseline="0" dirty="0" smtClean="0"/>
                        <a:t> Ciliaires (8.2)</a:t>
                      </a:r>
                      <a:endParaRPr lang="en-C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R</a:t>
                      </a:r>
                      <a:r>
                        <a:rPr lang="fr-CA" dirty="0" err="1" smtClean="0"/>
                        <a:t>éflexe</a:t>
                      </a:r>
                      <a:r>
                        <a:rPr lang="fr-CA" baseline="0" dirty="0" smtClean="0"/>
                        <a:t> iridien (8.2)</a:t>
                      </a:r>
                      <a:endParaRPr lang="en-C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Miroir convexe(8.1)</a:t>
                      </a:r>
                      <a:endParaRPr lang="en-C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Renversée (8.1)</a:t>
                      </a:r>
                      <a:endParaRPr lang="en-C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Miroir concave (8.1)</a:t>
                      </a:r>
                      <a:endParaRPr lang="en-C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Prisme(8.3)</a:t>
                      </a:r>
                      <a:endParaRPr lang="en-C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Tache aveugle (8.2)</a:t>
                      </a:r>
                      <a:endParaRPr lang="en-C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Nerf optique (8.2)</a:t>
                      </a:r>
                      <a:endParaRPr lang="en-C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Rétine (8.2)</a:t>
                      </a:r>
                      <a:endParaRPr lang="en-C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Image réelle (8.1)</a:t>
                      </a:r>
                      <a:endParaRPr lang="en-C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Image virtuelle (8.1)</a:t>
                      </a:r>
                      <a:endParaRPr lang="en-C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Accommodation (8.2)</a:t>
                      </a:r>
                      <a:endParaRPr lang="en-C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Myopes</a:t>
                      </a:r>
                      <a:r>
                        <a:rPr lang="fr-CA" baseline="0" dirty="0" smtClean="0"/>
                        <a:t> (8.2)</a:t>
                      </a:r>
                      <a:endParaRPr lang="en-C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Presbyte (8.2)</a:t>
                      </a:r>
                      <a:endParaRPr lang="en-C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Mise au point</a:t>
                      </a:r>
                      <a:r>
                        <a:rPr lang="fr-CA" baseline="0" dirty="0" smtClean="0"/>
                        <a:t> (8.2)</a:t>
                      </a:r>
                      <a:endParaRPr lang="en-C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(8.1, 8.2, et 8.3</a:t>
                      </a:r>
                    </a:p>
                    <a:p>
                      <a:r>
                        <a:rPr lang="fr-CA" dirty="0" smtClean="0"/>
                        <a:t>Indiquent les sections du Chp. 8 dans le manuel)</a:t>
                      </a:r>
                      <a:endParaRPr lang="en-C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5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QUIZ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8" y="2011680"/>
            <a:ext cx="9987051" cy="4846320"/>
          </a:xfrm>
        </p:spPr>
        <p:txBody>
          <a:bodyPr>
            <a:normAutofit fontScale="85000" lnSpcReduction="20000"/>
          </a:bodyPr>
          <a:lstStyle/>
          <a:p>
            <a:r>
              <a:rPr lang="fr-CA" b="1" u="sng" dirty="0" smtClean="0"/>
              <a:t>QUIZ: Le </a:t>
            </a:r>
            <a:r>
              <a:rPr lang="fr-CA" b="1" u="sng" dirty="0" smtClean="0"/>
              <a:t>lundi 18 décembre </a:t>
            </a:r>
            <a:r>
              <a:rPr lang="fr-CA" b="1" u="sng" dirty="0" smtClean="0"/>
              <a:t>2017  OU le mercredi 20 décembre 2017 </a:t>
            </a:r>
            <a:endParaRPr lang="fr-CA" b="1" u="sng" dirty="0" smtClean="0"/>
          </a:p>
          <a:p>
            <a:r>
              <a:rPr lang="fr-CA" b="1" dirty="0" smtClean="0"/>
              <a:t>A) Miroirs concaves et </a:t>
            </a:r>
            <a:r>
              <a:rPr lang="fr-CA" b="1" dirty="0" smtClean="0"/>
              <a:t>convexes (Diapos 3, 5, 6 et 13 à 18)</a:t>
            </a:r>
            <a:endParaRPr lang="fr-CA" b="1" dirty="0" smtClean="0"/>
          </a:p>
          <a:p>
            <a:pPr lvl="1"/>
            <a:r>
              <a:rPr lang="fr-CA" b="1" dirty="0" smtClean="0"/>
              <a:t>Es-tu capable de définir </a:t>
            </a:r>
            <a:r>
              <a:rPr lang="fr-CA" b="1" dirty="0" smtClean="0"/>
              <a:t>ces miroirs</a:t>
            </a:r>
            <a:r>
              <a:rPr lang="en-CA" b="1" dirty="0" smtClean="0"/>
              <a:t>? </a:t>
            </a:r>
            <a:r>
              <a:rPr lang="en-CA" b="1" dirty="0" err="1" smtClean="0"/>
              <a:t>Peux-tu</a:t>
            </a:r>
            <a:r>
              <a:rPr lang="en-CA" b="1" dirty="0" smtClean="0"/>
              <a:t> </a:t>
            </a:r>
            <a:r>
              <a:rPr lang="en-CA" b="1" dirty="0" err="1" smtClean="0"/>
              <a:t>donn</a:t>
            </a:r>
            <a:r>
              <a:rPr lang="fr-CA" b="1" dirty="0" smtClean="0"/>
              <a:t>é des </a:t>
            </a:r>
            <a:r>
              <a:rPr lang="fr-CA" b="1" dirty="0" smtClean="0"/>
              <a:t>exemples </a:t>
            </a:r>
            <a:r>
              <a:rPr lang="fr-CA" b="1" dirty="0" smtClean="0"/>
              <a:t>d</a:t>
            </a:r>
            <a:r>
              <a:rPr lang="en-CA" b="1" dirty="0" smtClean="0"/>
              <a:t>’utilisation?</a:t>
            </a:r>
            <a:endParaRPr lang="en-CA" b="1" dirty="0"/>
          </a:p>
          <a:p>
            <a:pPr lvl="1"/>
            <a:endParaRPr lang="en-CA" b="1" dirty="0" smtClean="0"/>
          </a:p>
          <a:p>
            <a:r>
              <a:rPr lang="en-CA" b="1" dirty="0" smtClean="0"/>
              <a:t>B) </a:t>
            </a:r>
            <a:r>
              <a:rPr lang="en-CA" b="1" dirty="0" err="1" smtClean="0"/>
              <a:t>Lentilles</a:t>
            </a:r>
            <a:r>
              <a:rPr lang="en-CA" b="1" dirty="0" smtClean="0"/>
              <a:t> concaves et </a:t>
            </a:r>
            <a:r>
              <a:rPr lang="en-CA" b="1" dirty="0" err="1" smtClean="0"/>
              <a:t>convexes</a:t>
            </a:r>
            <a:r>
              <a:rPr lang="en-CA" b="1" dirty="0" smtClean="0"/>
              <a:t> (</a:t>
            </a:r>
            <a:r>
              <a:rPr lang="en-CA" b="1" dirty="0" err="1" smtClean="0"/>
              <a:t>Diapos</a:t>
            </a:r>
            <a:r>
              <a:rPr lang="en-CA" b="1" dirty="0" smtClean="0"/>
              <a:t> 19 à 22)</a:t>
            </a:r>
            <a:endParaRPr lang="en-CA" b="1" dirty="0" smtClean="0"/>
          </a:p>
          <a:p>
            <a:pPr lvl="1"/>
            <a:r>
              <a:rPr lang="en-CA" b="1" dirty="0" smtClean="0"/>
              <a:t>Comment </a:t>
            </a:r>
            <a:r>
              <a:rPr lang="en-CA" b="1" dirty="0" err="1" smtClean="0"/>
              <a:t>est-ce</a:t>
            </a:r>
            <a:r>
              <a:rPr lang="en-CA" b="1" dirty="0" smtClean="0"/>
              <a:t> que les </a:t>
            </a:r>
            <a:r>
              <a:rPr lang="en-CA" b="1" dirty="0" err="1" smtClean="0"/>
              <a:t>rayons</a:t>
            </a:r>
            <a:r>
              <a:rPr lang="en-CA" b="1" dirty="0" smtClean="0"/>
              <a:t> de </a:t>
            </a:r>
            <a:r>
              <a:rPr lang="en-CA" b="1" dirty="0" err="1" smtClean="0"/>
              <a:t>lumi</a:t>
            </a:r>
            <a:r>
              <a:rPr lang="fr-CA" b="1" dirty="0" smtClean="0"/>
              <a:t>ère traversent ces lentilles</a:t>
            </a:r>
            <a:r>
              <a:rPr lang="en-CA" b="1" dirty="0" smtClean="0"/>
              <a:t>?</a:t>
            </a:r>
            <a:endParaRPr lang="fr-CA" b="1" dirty="0" smtClean="0"/>
          </a:p>
          <a:p>
            <a:pPr lvl="1"/>
            <a:endParaRPr lang="fr-CA" b="1" dirty="0"/>
          </a:p>
          <a:p>
            <a:r>
              <a:rPr lang="fr-CA" b="1" dirty="0" smtClean="0"/>
              <a:t>C) Les </a:t>
            </a:r>
            <a:r>
              <a:rPr lang="fr-CA" b="1" dirty="0" smtClean="0"/>
              <a:t>Yeux (Diapos 29 à 40)</a:t>
            </a:r>
            <a:endParaRPr lang="fr-CA" b="1" dirty="0" smtClean="0"/>
          </a:p>
          <a:p>
            <a:pPr lvl="1"/>
            <a:r>
              <a:rPr lang="fr-CA" b="1" dirty="0" smtClean="0"/>
              <a:t>Connais-tu les </a:t>
            </a:r>
            <a:r>
              <a:rPr lang="fr-CA" b="1" dirty="0" smtClean="0"/>
              <a:t>parties de l</a:t>
            </a:r>
            <a:r>
              <a:rPr lang="en-CA" b="1" dirty="0" smtClean="0"/>
              <a:t>’</a:t>
            </a:r>
            <a:r>
              <a:rPr lang="en-CA" b="1" dirty="0" err="1" smtClean="0"/>
              <a:t>oeil</a:t>
            </a:r>
            <a:r>
              <a:rPr lang="en-CA" b="1" dirty="0" smtClean="0"/>
              <a:t> </a:t>
            </a:r>
            <a:r>
              <a:rPr lang="en-CA" b="1" dirty="0" smtClean="0"/>
              <a:t>(E.g. </a:t>
            </a:r>
            <a:r>
              <a:rPr lang="en-CA" b="1" dirty="0" err="1" smtClean="0"/>
              <a:t>mise</a:t>
            </a:r>
            <a:r>
              <a:rPr lang="en-CA" b="1" dirty="0" smtClean="0"/>
              <a:t> </a:t>
            </a:r>
            <a:r>
              <a:rPr lang="en-CA" b="1" dirty="0" smtClean="0"/>
              <a:t>au point, r</a:t>
            </a:r>
            <a:r>
              <a:rPr lang="fr-CA" b="1" dirty="0" err="1" smtClean="0"/>
              <a:t>étine</a:t>
            </a:r>
            <a:r>
              <a:rPr lang="fr-CA" b="1" dirty="0" smtClean="0"/>
              <a:t>, </a:t>
            </a:r>
            <a:r>
              <a:rPr lang="fr-CA" b="1" dirty="0" smtClean="0"/>
              <a:t>nerf optique, etc.)</a:t>
            </a:r>
            <a:endParaRPr lang="fr-CA" b="1" dirty="0" smtClean="0"/>
          </a:p>
          <a:p>
            <a:pPr lvl="1"/>
            <a:r>
              <a:rPr lang="fr-CA" b="1" dirty="0" smtClean="0"/>
              <a:t>Qu’est-ce que c’est la myopie </a:t>
            </a:r>
            <a:r>
              <a:rPr lang="fr-CA" b="1" dirty="0" smtClean="0"/>
              <a:t>et </a:t>
            </a:r>
            <a:r>
              <a:rPr lang="fr-CA" b="1" dirty="0" smtClean="0"/>
              <a:t>la presbytie</a:t>
            </a:r>
            <a:endParaRPr lang="fr-CA" b="1" dirty="0" smtClean="0"/>
          </a:p>
          <a:p>
            <a:pPr lvl="1"/>
            <a:endParaRPr lang="fr-CA" b="1" dirty="0"/>
          </a:p>
          <a:p>
            <a:r>
              <a:rPr lang="fr-CA" b="1" dirty="0" smtClean="0"/>
              <a:t>D) </a:t>
            </a:r>
            <a:r>
              <a:rPr lang="fr-CA" b="1" dirty="0" smtClean="0"/>
              <a:t>Technologies (Diapos 44 à 51)</a:t>
            </a:r>
            <a:endParaRPr lang="en-CA" b="1" dirty="0"/>
          </a:p>
          <a:p>
            <a:pPr lvl="1"/>
            <a:r>
              <a:rPr lang="fr-CA" b="1" dirty="0" smtClean="0"/>
              <a:t>Peux-tu nommer des technologies qui utilisent des lentilles ou miroirs</a:t>
            </a:r>
            <a:r>
              <a:rPr lang="en-CA" b="1" dirty="0" smtClean="0"/>
              <a:t>? </a:t>
            </a:r>
            <a:r>
              <a:rPr lang="en-CA" b="1" dirty="0" err="1" smtClean="0"/>
              <a:t>Peux-tu</a:t>
            </a:r>
            <a:r>
              <a:rPr lang="en-CA" b="1" dirty="0" smtClean="0"/>
              <a:t> d</a:t>
            </a:r>
            <a:r>
              <a:rPr lang="fr-CA" b="1" dirty="0" smtClean="0"/>
              <a:t>écrire comment les lentilles ou miroir sont utilisés</a:t>
            </a:r>
            <a:r>
              <a:rPr lang="en-CA" b="1" dirty="0" smtClean="0"/>
              <a:t>? </a:t>
            </a:r>
          </a:p>
          <a:p>
            <a:pPr lvl="1"/>
            <a:endParaRPr lang="fr-CA" b="1" dirty="0"/>
          </a:p>
          <a:p>
            <a:r>
              <a:rPr lang="fr-CA" b="1" dirty="0" smtClean="0"/>
              <a:t>E) Définitions à savoir (Diapo 52)</a:t>
            </a:r>
            <a:endParaRPr lang="en-CA" b="1" dirty="0" smtClean="0"/>
          </a:p>
        </p:txBody>
      </p:sp>
    </p:spTree>
    <p:extLst>
      <p:ext uri="{BB962C8B-B14F-4D97-AF65-F5344CB8AC3E}">
        <p14:creationId xmlns:p14="http://schemas.microsoft.com/office/powerpoint/2010/main" val="32490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Miroir</a:t>
            </a:r>
            <a:r>
              <a:rPr lang="en-CA" dirty="0" smtClean="0"/>
              <a:t> concave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09" y="2011680"/>
            <a:ext cx="10197290" cy="4846320"/>
          </a:xfrm>
        </p:spPr>
        <p:txBody>
          <a:bodyPr>
            <a:noAutofit/>
          </a:bodyPr>
          <a:lstStyle/>
          <a:p>
            <a:r>
              <a:rPr lang="en-CA" sz="3600" dirty="0" err="1" smtClean="0"/>
              <a:t>Deux</a:t>
            </a:r>
            <a:r>
              <a:rPr lang="en-CA" sz="3600" dirty="0" smtClean="0"/>
              <a:t> types </a:t>
            </a:r>
            <a:r>
              <a:rPr lang="en-CA" sz="3600" dirty="0" err="1" smtClean="0"/>
              <a:t>d’images</a:t>
            </a:r>
            <a:r>
              <a:rPr lang="en-CA" sz="3600" dirty="0" smtClean="0"/>
              <a:t> </a:t>
            </a:r>
            <a:r>
              <a:rPr lang="en-CA" sz="3600" dirty="0" err="1" smtClean="0"/>
              <a:t>possibles</a:t>
            </a:r>
            <a:r>
              <a:rPr lang="en-CA" sz="3600" dirty="0" smtClean="0"/>
              <a:t>:</a:t>
            </a:r>
          </a:p>
          <a:p>
            <a:r>
              <a:rPr lang="en-CA" sz="3600" b="1" i="1" u="sng" dirty="0" smtClean="0"/>
              <a:t>Si </a:t>
            </a:r>
            <a:r>
              <a:rPr lang="en-CA" sz="3600" b="1" i="1" u="sng" dirty="0" err="1" smtClean="0"/>
              <a:t>l’objet</a:t>
            </a:r>
            <a:r>
              <a:rPr lang="en-CA" sz="3600" b="1" i="1" u="sng" dirty="0" smtClean="0"/>
              <a:t> </a:t>
            </a:r>
            <a:r>
              <a:rPr lang="en-CA" sz="3600" b="1" i="1" u="sng" dirty="0" err="1" smtClean="0"/>
              <a:t>est</a:t>
            </a:r>
            <a:r>
              <a:rPr lang="en-CA" sz="3600" b="1" i="1" u="sng" dirty="0" smtClean="0"/>
              <a:t> </a:t>
            </a:r>
            <a:r>
              <a:rPr lang="en-CA" sz="3600" b="1" i="1" u="sng" dirty="0" err="1" smtClean="0"/>
              <a:t>proche</a:t>
            </a:r>
            <a:r>
              <a:rPr lang="en-CA" sz="3600" b="1" i="1" u="sng" dirty="0" smtClean="0"/>
              <a:t> du </a:t>
            </a:r>
            <a:r>
              <a:rPr lang="en-CA" sz="3600" b="1" i="1" u="sng" dirty="0" err="1" smtClean="0"/>
              <a:t>miroir</a:t>
            </a:r>
            <a:r>
              <a:rPr lang="en-CA" sz="3600" dirty="0" smtClean="0"/>
              <a:t>, </a:t>
            </a:r>
            <a:r>
              <a:rPr lang="en-CA" sz="3600" dirty="0" err="1" smtClean="0"/>
              <a:t>l’image</a:t>
            </a:r>
            <a:r>
              <a:rPr lang="en-CA" sz="3600" dirty="0" smtClean="0"/>
              <a:t> sera </a:t>
            </a:r>
            <a:r>
              <a:rPr lang="en-CA" sz="3600" dirty="0" err="1" smtClean="0"/>
              <a:t>droite</a:t>
            </a:r>
            <a:r>
              <a:rPr lang="en-CA" sz="3600" dirty="0" smtClean="0"/>
              <a:t> et  plus </a:t>
            </a:r>
            <a:r>
              <a:rPr lang="en-CA" sz="3600" dirty="0" err="1" smtClean="0"/>
              <a:t>grande</a:t>
            </a:r>
            <a:endParaRPr lang="en-CA" sz="3600" dirty="0" smtClean="0"/>
          </a:p>
          <a:p>
            <a:r>
              <a:rPr lang="en-CA" sz="3600" b="1" i="1" u="sng" dirty="0" smtClean="0"/>
              <a:t>Si </a:t>
            </a:r>
            <a:r>
              <a:rPr lang="en-CA" sz="3600" b="1" i="1" u="sng" dirty="0" err="1" smtClean="0"/>
              <a:t>l’objet</a:t>
            </a:r>
            <a:r>
              <a:rPr lang="en-CA" sz="3600" b="1" i="1" u="sng" dirty="0" smtClean="0"/>
              <a:t> </a:t>
            </a:r>
            <a:r>
              <a:rPr lang="en-CA" sz="3600" b="1" i="1" u="sng" dirty="0" err="1" smtClean="0"/>
              <a:t>est</a:t>
            </a:r>
            <a:r>
              <a:rPr lang="en-CA" sz="3600" b="1" i="1" u="sng" dirty="0" smtClean="0"/>
              <a:t> loin du </a:t>
            </a:r>
            <a:r>
              <a:rPr lang="en-CA" sz="3600" b="1" i="1" u="sng" dirty="0" err="1" smtClean="0"/>
              <a:t>miroir</a:t>
            </a:r>
            <a:r>
              <a:rPr lang="en-CA" sz="3600" dirty="0" smtClean="0"/>
              <a:t>, </a:t>
            </a:r>
            <a:r>
              <a:rPr lang="en-CA" sz="3600" dirty="0" err="1" smtClean="0"/>
              <a:t>l’image</a:t>
            </a:r>
            <a:r>
              <a:rPr lang="en-CA" sz="3600" dirty="0" smtClean="0"/>
              <a:t> sera </a:t>
            </a:r>
            <a:r>
              <a:rPr lang="en-CA" sz="3600" dirty="0" err="1" smtClean="0"/>
              <a:t>renvers</a:t>
            </a:r>
            <a:r>
              <a:rPr lang="fr-CA" sz="3600" dirty="0" err="1" smtClean="0"/>
              <a:t>ée</a:t>
            </a:r>
            <a:r>
              <a:rPr lang="fr-CA" sz="3600" dirty="0" smtClean="0"/>
              <a:t> et plus petite</a:t>
            </a:r>
          </a:p>
          <a:p>
            <a:pPr marL="0" indent="0">
              <a:buNone/>
            </a:pPr>
            <a:endParaRPr lang="fr-CA" sz="3600" dirty="0"/>
          </a:p>
          <a:p>
            <a:r>
              <a:rPr lang="fr-CA" sz="3600" dirty="0" smtClean="0"/>
              <a:t>Regardez-vous dans un miroir concave de près et de loin; que se passe-t-il</a:t>
            </a:r>
            <a:r>
              <a:rPr lang="en-CA" sz="3600" dirty="0" smtClean="0"/>
              <a:t>?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810826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ACTIVITÉ </a:t>
            </a:r>
            <a:r>
              <a:rPr lang="fr-CA" sz="2800" dirty="0" smtClean="0"/>
              <a:t>VOIR PGS. 239-240</a:t>
            </a:r>
            <a:br>
              <a:rPr lang="fr-CA" sz="2800" dirty="0" smtClean="0"/>
            </a:br>
            <a:r>
              <a:rPr lang="fr-CA" dirty="0" smtClean="0"/>
              <a:t>Partie 1</a:t>
            </a:r>
            <a:r>
              <a:rPr lang="en-CA" dirty="0" smtClean="0"/>
              <a:t>:</a:t>
            </a:r>
            <a:r>
              <a:rPr lang="en-CA" dirty="0" err="1" smtClean="0"/>
              <a:t>Objets</a:t>
            </a:r>
            <a:r>
              <a:rPr lang="en-CA" dirty="0" smtClean="0"/>
              <a:t> </a:t>
            </a:r>
            <a:r>
              <a:rPr lang="fr-CA" dirty="0" smtClean="0"/>
              <a:t>éloignés du miroir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302091"/>
            <a:ext cx="9784080" cy="44249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3200" dirty="0" smtClean="0"/>
              <a:t>1. Trace une ligne sur une feuille de papier</a:t>
            </a:r>
          </a:p>
          <a:p>
            <a:pPr marL="0" indent="0">
              <a:buNone/>
            </a:pPr>
            <a:r>
              <a:rPr lang="fr-CA" sz="3200" dirty="0" smtClean="0"/>
              <a:t>	a) Place un point sur la ligne près au centre de la feuille</a:t>
            </a:r>
          </a:p>
          <a:p>
            <a:pPr marL="0" indent="0">
              <a:buNone/>
            </a:pPr>
            <a:r>
              <a:rPr lang="fr-CA" sz="3200" dirty="0" smtClean="0"/>
              <a:t>	b) Nomme ce point </a:t>
            </a:r>
            <a:r>
              <a:rPr lang="fr-CA" sz="3200" b="1" dirty="0" smtClean="0"/>
              <a:t>C</a:t>
            </a:r>
          </a:p>
          <a:p>
            <a:pPr marL="0" indent="0">
              <a:buNone/>
            </a:pPr>
            <a:r>
              <a:rPr lang="fr-CA" sz="3200" dirty="0"/>
              <a:t>	</a:t>
            </a:r>
            <a:r>
              <a:rPr lang="fr-CA" sz="3200" dirty="0" smtClean="0"/>
              <a:t>c) </a:t>
            </a:r>
            <a:r>
              <a:rPr lang="fr-CA" sz="3200" dirty="0" err="1" smtClean="0"/>
              <a:t>Contruis</a:t>
            </a:r>
            <a:r>
              <a:rPr lang="fr-CA" sz="3200" dirty="0" smtClean="0"/>
              <a:t> un point sur la ligne, à 7 cm gauche de </a:t>
            </a:r>
            <a:r>
              <a:rPr lang="fr-CA" sz="3200" b="1" dirty="0" smtClean="0"/>
              <a:t>C</a:t>
            </a:r>
            <a:r>
              <a:rPr lang="fr-CA" sz="3200" dirty="0" smtClean="0"/>
              <a:t>.  Ce point représente le bec d</a:t>
            </a:r>
            <a:r>
              <a:rPr lang="en-CA" sz="3200" dirty="0" smtClean="0"/>
              <a:t>’un </a:t>
            </a:r>
            <a:r>
              <a:rPr lang="en-CA" sz="3200" dirty="0" err="1" smtClean="0"/>
              <a:t>oiseau</a:t>
            </a:r>
            <a:r>
              <a:rPr lang="en-CA" sz="3200" dirty="0" smtClean="0"/>
              <a:t> </a:t>
            </a:r>
            <a:r>
              <a:rPr lang="en-CA" sz="3200" dirty="0" err="1" smtClean="0"/>
              <a:t>qu’on</a:t>
            </a:r>
            <a:r>
              <a:rPr lang="en-CA" sz="3200" dirty="0" smtClean="0"/>
              <a:t> </a:t>
            </a:r>
            <a:r>
              <a:rPr lang="en-CA" sz="3200" dirty="0" err="1" smtClean="0"/>
              <a:t>utilisera</a:t>
            </a:r>
            <a:r>
              <a:rPr lang="en-CA" sz="3200" dirty="0" smtClean="0"/>
              <a:t> </a:t>
            </a:r>
            <a:r>
              <a:rPr lang="en-CA" sz="3200" dirty="0" err="1" smtClean="0"/>
              <a:t>comme</a:t>
            </a:r>
            <a:r>
              <a:rPr lang="en-CA" sz="3200" dirty="0" smtClean="0"/>
              <a:t> </a:t>
            </a:r>
            <a:r>
              <a:rPr lang="en-CA" sz="3200" dirty="0" err="1" smtClean="0"/>
              <a:t>notre</a:t>
            </a:r>
            <a:r>
              <a:rPr lang="en-CA" sz="3200" dirty="0" smtClean="0"/>
              <a:t> objet. </a:t>
            </a:r>
            <a:r>
              <a:rPr lang="en-CA" sz="3200" dirty="0" err="1" smtClean="0"/>
              <a:t>Nomme</a:t>
            </a:r>
            <a:r>
              <a:rPr lang="en-CA" sz="3200" dirty="0" smtClean="0"/>
              <a:t> </a:t>
            </a:r>
            <a:r>
              <a:rPr lang="en-CA" sz="3200" dirty="0" err="1" smtClean="0"/>
              <a:t>ce</a:t>
            </a:r>
            <a:r>
              <a:rPr lang="en-CA" sz="3200" dirty="0" smtClean="0"/>
              <a:t> point </a:t>
            </a:r>
            <a:r>
              <a:rPr lang="en-CA" sz="3200" b="1" dirty="0" smtClean="0"/>
              <a:t>B</a:t>
            </a:r>
            <a:r>
              <a:rPr lang="en-CA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793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ACTIVITÉ </a:t>
            </a:r>
            <a:r>
              <a:rPr lang="fr-CA" sz="2800" dirty="0" smtClean="0"/>
              <a:t>VOIR PGS. 239-240</a:t>
            </a:r>
            <a:br>
              <a:rPr lang="fr-CA" sz="2800" dirty="0" smtClean="0"/>
            </a:br>
            <a:r>
              <a:rPr lang="fr-CA" dirty="0" smtClean="0"/>
              <a:t>Partie 1</a:t>
            </a:r>
            <a:r>
              <a:rPr lang="en-CA" dirty="0" smtClean="0"/>
              <a:t>:</a:t>
            </a:r>
            <a:r>
              <a:rPr lang="en-CA" dirty="0" err="1" smtClean="0"/>
              <a:t>Objets</a:t>
            </a:r>
            <a:r>
              <a:rPr lang="en-CA" dirty="0" smtClean="0"/>
              <a:t> </a:t>
            </a:r>
            <a:r>
              <a:rPr lang="fr-CA" dirty="0" smtClean="0"/>
              <a:t>éloignés du miroir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656" y="2208573"/>
            <a:ext cx="9784080" cy="44249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200" dirty="0" smtClean="0"/>
              <a:t>2. Trace </a:t>
            </a:r>
            <a:r>
              <a:rPr lang="en-CA" sz="3200" dirty="0" err="1" smtClean="0"/>
              <a:t>deux</a:t>
            </a:r>
            <a:r>
              <a:rPr lang="en-CA" sz="3200" dirty="0" smtClean="0"/>
              <a:t> </a:t>
            </a:r>
            <a:r>
              <a:rPr lang="en-CA" sz="3200" dirty="0" err="1" smtClean="0"/>
              <a:t>rayons</a:t>
            </a:r>
            <a:r>
              <a:rPr lang="en-CA" sz="3200" dirty="0" smtClean="0"/>
              <a:t> </a:t>
            </a:r>
            <a:r>
              <a:rPr lang="en-CA" sz="3200" dirty="0" err="1" smtClean="0"/>
              <a:t>d’incidents</a:t>
            </a:r>
            <a:r>
              <a:rPr lang="en-CA" sz="3200" dirty="0" smtClean="0"/>
              <a:t> de la pointe du </a:t>
            </a:r>
            <a:r>
              <a:rPr lang="en-CA" sz="3200" dirty="0" err="1" smtClean="0"/>
              <a:t>bec</a:t>
            </a:r>
            <a:r>
              <a:rPr lang="en-CA" sz="3200" dirty="0" smtClean="0"/>
              <a:t>, </a:t>
            </a:r>
            <a:r>
              <a:rPr lang="en-CA" sz="3200" b="1" dirty="0" smtClean="0"/>
              <a:t>B</a:t>
            </a:r>
            <a:r>
              <a:rPr lang="en-CA" sz="3200" dirty="0" smtClean="0"/>
              <a:t>, au </a:t>
            </a:r>
            <a:r>
              <a:rPr lang="en-CA" sz="3200" dirty="0" err="1" smtClean="0"/>
              <a:t>miroir</a:t>
            </a:r>
            <a:r>
              <a:rPr lang="en-CA" sz="3200" dirty="0" smtClean="0"/>
              <a:t>. </a:t>
            </a:r>
            <a:r>
              <a:rPr lang="en-CA" sz="3200" dirty="0" err="1" smtClean="0"/>
              <a:t>Indique</a:t>
            </a:r>
            <a:r>
              <a:rPr lang="en-CA" sz="3200" dirty="0" smtClean="0"/>
              <a:t> par des </a:t>
            </a:r>
            <a:r>
              <a:rPr lang="en-CA" sz="3200" dirty="0" err="1" smtClean="0"/>
              <a:t>fl</a:t>
            </a:r>
            <a:r>
              <a:rPr lang="fr-CA" sz="3200" dirty="0" smtClean="0"/>
              <a:t>èches le sens des rayons</a:t>
            </a:r>
          </a:p>
          <a:p>
            <a:pPr marL="0" indent="0">
              <a:buNone/>
            </a:pPr>
            <a:r>
              <a:rPr lang="fr-CA" sz="3200" dirty="0"/>
              <a:t>	</a:t>
            </a:r>
            <a:r>
              <a:rPr lang="fr-CA" sz="3200" dirty="0" smtClean="0"/>
              <a:t>a) les rayons partant du centre, </a:t>
            </a:r>
            <a:r>
              <a:rPr lang="fr-CA" sz="3200" b="1" dirty="0" smtClean="0"/>
              <a:t>C</a:t>
            </a:r>
            <a:r>
              <a:rPr lang="fr-CA" sz="3200" dirty="0" smtClean="0"/>
              <a:t>, et allant </a:t>
            </a:r>
            <a:r>
              <a:rPr lang="fr-CA" sz="3200" dirty="0" err="1" smtClean="0"/>
              <a:t>jusqu</a:t>
            </a:r>
            <a:r>
              <a:rPr lang="en-CA" sz="3200" dirty="0" smtClean="0"/>
              <a:t>’aux points </a:t>
            </a:r>
            <a:r>
              <a:rPr lang="en-CA" sz="3200" dirty="0" err="1" smtClean="0"/>
              <a:t>o`u</a:t>
            </a:r>
            <a:r>
              <a:rPr lang="en-CA" sz="3200" dirty="0" smtClean="0"/>
              <a:t> les </a:t>
            </a:r>
            <a:r>
              <a:rPr lang="en-CA" sz="3200" dirty="0" err="1" smtClean="0"/>
              <a:t>rayons</a:t>
            </a:r>
            <a:r>
              <a:rPr lang="en-CA" sz="3200" dirty="0" smtClean="0"/>
              <a:t> </a:t>
            </a:r>
            <a:r>
              <a:rPr lang="en-CA" sz="3200" dirty="0" err="1" smtClean="0"/>
              <a:t>d’incidents</a:t>
            </a:r>
            <a:r>
              <a:rPr lang="en-CA" sz="3200" dirty="0" smtClean="0"/>
              <a:t> </a:t>
            </a:r>
            <a:r>
              <a:rPr lang="en-CA" sz="3200" dirty="0" err="1" smtClean="0"/>
              <a:t>rencontrent</a:t>
            </a:r>
            <a:r>
              <a:rPr lang="en-CA" sz="3200" dirty="0" smtClean="0"/>
              <a:t> le </a:t>
            </a:r>
            <a:r>
              <a:rPr lang="en-CA" sz="3200" dirty="0" err="1" smtClean="0"/>
              <a:t>miroir</a:t>
            </a:r>
            <a:endParaRPr lang="en-CA" sz="3200" dirty="0" smtClean="0"/>
          </a:p>
          <a:p>
            <a:pPr marL="0" indent="0">
              <a:buNone/>
            </a:pPr>
            <a:r>
              <a:rPr lang="en-CA" sz="3200" dirty="0"/>
              <a:t>	</a:t>
            </a:r>
            <a:r>
              <a:rPr lang="en-CA" sz="3200" dirty="0" smtClean="0"/>
              <a:t>b) </a:t>
            </a:r>
            <a:r>
              <a:rPr lang="en-CA" sz="3200" dirty="0" err="1" smtClean="0"/>
              <a:t>Nomme</a:t>
            </a:r>
            <a:r>
              <a:rPr lang="en-CA" sz="3200" dirty="0" smtClean="0"/>
              <a:t> </a:t>
            </a:r>
            <a:r>
              <a:rPr lang="en-CA" sz="3200" dirty="0" err="1" smtClean="0"/>
              <a:t>ces</a:t>
            </a:r>
            <a:r>
              <a:rPr lang="en-CA" sz="3200" dirty="0" smtClean="0"/>
              <a:t> </a:t>
            </a:r>
            <a:r>
              <a:rPr lang="en-CA" sz="3200" dirty="0" err="1" smtClean="0"/>
              <a:t>rayons</a:t>
            </a:r>
            <a:r>
              <a:rPr lang="en-CA" sz="3200" dirty="0"/>
              <a:t> </a:t>
            </a:r>
            <a:r>
              <a:rPr lang="en-CA" sz="3200" b="1" dirty="0" smtClean="0"/>
              <a:t>N</a:t>
            </a:r>
            <a:r>
              <a:rPr lang="en-CA" sz="3200" dirty="0" smtClean="0"/>
              <a:t>, pour </a:t>
            </a:r>
            <a:r>
              <a:rPr lang="en-CA" sz="3200" dirty="0" err="1" smtClean="0"/>
              <a:t>normale</a:t>
            </a:r>
            <a:r>
              <a:rPr lang="en-CA" sz="3200" dirty="0" smtClean="0"/>
              <a:t> </a:t>
            </a:r>
            <a:r>
              <a:rPr lang="en-CA" sz="3200" i="1" dirty="0" smtClean="0"/>
              <a:t>*le rayon du centre au </a:t>
            </a:r>
            <a:r>
              <a:rPr lang="en-CA" sz="3200" i="1" dirty="0" err="1" smtClean="0"/>
              <a:t>circonférence</a:t>
            </a:r>
            <a:r>
              <a:rPr lang="en-CA" sz="3200" i="1" dirty="0" smtClean="0"/>
              <a:t> </a:t>
            </a:r>
            <a:r>
              <a:rPr lang="en-CA" sz="3200" i="1" dirty="0" err="1" smtClean="0"/>
              <a:t>forme</a:t>
            </a:r>
            <a:r>
              <a:rPr lang="en-CA" sz="3200" i="1" dirty="0" smtClean="0"/>
              <a:t> un angle droit (90) </a:t>
            </a:r>
            <a:r>
              <a:rPr lang="en-CA" sz="3200" i="1" dirty="0" err="1" smtClean="0"/>
              <a:t>alors</a:t>
            </a:r>
            <a:r>
              <a:rPr lang="en-CA" sz="3200" i="1" dirty="0" smtClean="0"/>
              <a:t> </a:t>
            </a:r>
            <a:r>
              <a:rPr lang="en-CA" sz="3200" i="1" dirty="0" err="1" smtClean="0"/>
              <a:t>c’est</a:t>
            </a:r>
            <a:r>
              <a:rPr lang="en-CA" sz="3200" i="1" dirty="0" smtClean="0"/>
              <a:t> </a:t>
            </a:r>
            <a:r>
              <a:rPr lang="en-CA" sz="3200" i="1" dirty="0" err="1" smtClean="0"/>
              <a:t>une</a:t>
            </a:r>
            <a:r>
              <a:rPr lang="en-CA" sz="3200" i="1" dirty="0" smtClean="0"/>
              <a:t> </a:t>
            </a:r>
            <a:r>
              <a:rPr lang="en-CA" sz="3200" i="1" dirty="0" err="1" smtClean="0"/>
              <a:t>ligne</a:t>
            </a:r>
            <a:r>
              <a:rPr lang="en-CA" sz="3200" i="1" dirty="0" smtClean="0"/>
              <a:t> </a:t>
            </a:r>
            <a:r>
              <a:rPr lang="en-CA" sz="3200" i="1" dirty="0" err="1" smtClean="0"/>
              <a:t>normale</a:t>
            </a:r>
            <a:endParaRPr lang="en-CA" sz="3200" i="1" dirty="0"/>
          </a:p>
        </p:txBody>
      </p:sp>
    </p:spTree>
    <p:extLst>
      <p:ext uri="{BB962C8B-B14F-4D97-AF65-F5344CB8AC3E}">
        <p14:creationId xmlns:p14="http://schemas.microsoft.com/office/powerpoint/2010/main" val="26427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ACTIVITÉ </a:t>
            </a:r>
            <a:r>
              <a:rPr lang="fr-CA" sz="2800" dirty="0" smtClean="0"/>
              <a:t>VOIR </a:t>
            </a:r>
            <a:r>
              <a:rPr lang="fr-CA" sz="2800" dirty="0"/>
              <a:t>PGS. </a:t>
            </a:r>
            <a:r>
              <a:rPr lang="fr-CA" sz="2800" dirty="0" smtClean="0"/>
              <a:t>239-240</a:t>
            </a:r>
            <a:r>
              <a:rPr lang="fr-CA" dirty="0"/>
              <a:t/>
            </a:r>
            <a:br>
              <a:rPr lang="fr-CA" dirty="0"/>
            </a:br>
            <a:r>
              <a:rPr lang="fr-CA" dirty="0"/>
              <a:t>Partie 1</a:t>
            </a:r>
            <a:r>
              <a:rPr lang="en-CA" dirty="0" smtClean="0"/>
              <a:t>:</a:t>
            </a:r>
            <a:r>
              <a:rPr lang="en-CA" dirty="0" err="1" smtClean="0"/>
              <a:t>Objets</a:t>
            </a:r>
            <a:r>
              <a:rPr lang="en-CA" dirty="0" smtClean="0"/>
              <a:t> </a:t>
            </a:r>
            <a:r>
              <a:rPr lang="fr-CA" dirty="0"/>
              <a:t>éloignés du miroir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582" y="1963881"/>
            <a:ext cx="10411691" cy="47278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dirty="0" smtClean="0"/>
              <a:t>3. </a:t>
            </a:r>
            <a:r>
              <a:rPr lang="fr-CA" sz="2400" dirty="0" smtClean="0"/>
              <a:t>À chaque endroit </a:t>
            </a:r>
            <a:r>
              <a:rPr lang="en-CA" sz="2400" dirty="0" err="1"/>
              <a:t>o`u</a:t>
            </a:r>
            <a:r>
              <a:rPr lang="en-CA" sz="2400" dirty="0"/>
              <a:t> </a:t>
            </a:r>
            <a:r>
              <a:rPr lang="fr-CA" sz="2400" dirty="0" smtClean="0"/>
              <a:t>un rayon d’incident rencontre le miroir, dessine attentivement, le rayon réfléchi. </a:t>
            </a:r>
            <a:r>
              <a:rPr lang="fr-CA" sz="2400" b="1" u="sng" dirty="0" smtClean="0"/>
              <a:t>Rappel:</a:t>
            </a:r>
            <a:r>
              <a:rPr lang="fr-CA" sz="2400" dirty="0" smtClean="0"/>
              <a:t> l</a:t>
            </a:r>
            <a:r>
              <a:rPr lang="en-CA" sz="2400" dirty="0" smtClean="0"/>
              <a:t>’angle </a:t>
            </a:r>
            <a:r>
              <a:rPr lang="en-CA" sz="2400" dirty="0" err="1" smtClean="0"/>
              <a:t>d’incidence</a:t>
            </a:r>
            <a:r>
              <a:rPr lang="en-CA" sz="2400" dirty="0" smtClean="0"/>
              <a:t> </a:t>
            </a:r>
            <a:r>
              <a:rPr lang="en-CA" sz="2400" dirty="0" err="1" smtClean="0"/>
              <a:t>doit</a:t>
            </a:r>
            <a:r>
              <a:rPr lang="en-CA" sz="2400" dirty="0" smtClean="0"/>
              <a:t> </a:t>
            </a:r>
            <a:r>
              <a:rPr lang="en-CA" sz="2400" dirty="0" err="1" smtClean="0"/>
              <a:t>être</a:t>
            </a:r>
            <a:r>
              <a:rPr lang="en-CA" sz="2400" dirty="0" smtClean="0"/>
              <a:t> </a:t>
            </a:r>
            <a:r>
              <a:rPr lang="fr-CA" sz="2400" dirty="0" smtClean="0"/>
              <a:t>égal à l</a:t>
            </a:r>
            <a:r>
              <a:rPr lang="en-CA" sz="2400" dirty="0" smtClean="0"/>
              <a:t>’angle de </a:t>
            </a:r>
            <a:r>
              <a:rPr lang="en-CA" sz="2400" dirty="0" err="1" smtClean="0"/>
              <a:t>réflexion</a:t>
            </a:r>
            <a:r>
              <a:rPr lang="en-CA" sz="2400" dirty="0" smtClean="0"/>
              <a:t>. Utilise des </a:t>
            </a:r>
            <a:r>
              <a:rPr lang="en-CA" sz="2400" dirty="0" err="1" smtClean="0"/>
              <a:t>flèches</a:t>
            </a:r>
            <a:r>
              <a:rPr lang="en-CA" sz="2400" dirty="0" smtClean="0"/>
              <a:t> pour </a:t>
            </a:r>
            <a:r>
              <a:rPr lang="en-CA" sz="2400" dirty="0" err="1" smtClean="0"/>
              <a:t>indiquer</a:t>
            </a:r>
            <a:r>
              <a:rPr lang="en-CA" sz="2400" dirty="0" smtClean="0"/>
              <a:t> le </a:t>
            </a:r>
            <a:r>
              <a:rPr lang="en-CA" sz="2400" dirty="0" err="1" smtClean="0"/>
              <a:t>sens</a:t>
            </a:r>
            <a:r>
              <a:rPr lang="en-CA" sz="2400" dirty="0" smtClean="0"/>
              <a:t> des </a:t>
            </a:r>
            <a:r>
              <a:rPr lang="en-CA" sz="2400" dirty="0" err="1" smtClean="0"/>
              <a:t>rayons</a:t>
            </a:r>
            <a:r>
              <a:rPr lang="en-CA" sz="2400" dirty="0" smtClean="0"/>
              <a:t> </a:t>
            </a:r>
            <a:r>
              <a:rPr lang="en-CA" sz="2400" dirty="0" err="1" smtClean="0"/>
              <a:t>réfléchis</a:t>
            </a:r>
            <a:r>
              <a:rPr lang="en-CA" sz="2400" dirty="0" smtClean="0"/>
              <a:t>.</a:t>
            </a:r>
          </a:p>
          <a:p>
            <a:pPr marL="0" indent="0">
              <a:buNone/>
            </a:pPr>
            <a:r>
              <a:rPr lang="fr-CA" sz="2400" dirty="0"/>
              <a:t>	</a:t>
            </a:r>
            <a:r>
              <a:rPr lang="fr-CA" sz="2400" dirty="0" smtClean="0"/>
              <a:t>a) Trouve le point de rencontre des deux rayons réfléchis. C</a:t>
            </a:r>
            <a:r>
              <a:rPr lang="en-CA" sz="2400" dirty="0" smtClean="0"/>
              <a:t>’</a:t>
            </a:r>
            <a:r>
              <a:rPr lang="en-CA" sz="2400" dirty="0" err="1" smtClean="0"/>
              <a:t>est</a:t>
            </a:r>
            <a:r>
              <a:rPr lang="en-CA" sz="2400" dirty="0" smtClean="0"/>
              <a:t> </a:t>
            </a:r>
            <a:r>
              <a:rPr lang="fr-CA" sz="2400" dirty="0" smtClean="0"/>
              <a:t>là </a:t>
            </a:r>
            <a:r>
              <a:rPr lang="en-CA" sz="2400" dirty="0" err="1"/>
              <a:t>o`u</a:t>
            </a:r>
            <a:r>
              <a:rPr lang="en-CA" sz="2400" dirty="0"/>
              <a:t> </a:t>
            </a:r>
            <a:r>
              <a:rPr lang="fr-CA" sz="2400" dirty="0" smtClean="0"/>
              <a:t>se trouve l</a:t>
            </a:r>
            <a:r>
              <a:rPr lang="en-CA" sz="2400" dirty="0" smtClean="0"/>
              <a:t>’image de la pointe du </a:t>
            </a:r>
            <a:r>
              <a:rPr lang="en-CA" sz="2400" dirty="0" err="1" smtClean="0"/>
              <a:t>bec</a:t>
            </a:r>
            <a:r>
              <a:rPr lang="en-CA" sz="2400" dirty="0" smtClean="0"/>
              <a:t> </a:t>
            </a:r>
            <a:r>
              <a:rPr lang="en-CA" sz="2400" dirty="0" err="1" smtClean="0"/>
              <a:t>d’oiseau</a:t>
            </a:r>
            <a:r>
              <a:rPr lang="en-CA" sz="2400" dirty="0" smtClean="0"/>
              <a:t>. </a:t>
            </a:r>
            <a:r>
              <a:rPr lang="en-CA" sz="2400" dirty="0" err="1" smtClean="0"/>
              <a:t>Nomme</a:t>
            </a:r>
            <a:r>
              <a:rPr lang="en-CA" sz="2400" dirty="0" smtClean="0"/>
              <a:t> </a:t>
            </a:r>
            <a:r>
              <a:rPr lang="en-CA" sz="2400" dirty="0" err="1" smtClean="0"/>
              <a:t>ce</a:t>
            </a:r>
            <a:r>
              <a:rPr lang="en-CA" sz="2400" dirty="0" smtClean="0"/>
              <a:t> point </a:t>
            </a:r>
            <a:r>
              <a:rPr lang="en-CA" sz="2400" b="1" dirty="0" smtClean="0"/>
              <a:t>b</a:t>
            </a:r>
            <a:r>
              <a:rPr lang="en-CA" sz="2400" dirty="0" smtClean="0"/>
              <a:t>. Le point </a:t>
            </a:r>
            <a:r>
              <a:rPr lang="en-CA" sz="2400" dirty="0" err="1" smtClean="0"/>
              <a:t>devrait</a:t>
            </a:r>
            <a:r>
              <a:rPr lang="en-CA" sz="2400" dirty="0" smtClean="0"/>
              <a:t> </a:t>
            </a:r>
            <a:r>
              <a:rPr lang="fr-CA" sz="2400" dirty="0" smtClean="0"/>
              <a:t>être sur la ligne mais peut être ce n</a:t>
            </a:r>
            <a:r>
              <a:rPr lang="en-CA" sz="2400" dirty="0" smtClean="0"/>
              <a:t>’</a:t>
            </a:r>
            <a:r>
              <a:rPr lang="en-CA" sz="2400" dirty="0" err="1" smtClean="0"/>
              <a:t>est</a:t>
            </a:r>
            <a:r>
              <a:rPr lang="en-CA" sz="2400" dirty="0" smtClean="0"/>
              <a:t> pas </a:t>
            </a:r>
            <a:r>
              <a:rPr lang="en-CA" sz="2400" dirty="0" err="1" smtClean="0"/>
              <a:t>exactemment</a:t>
            </a:r>
            <a:r>
              <a:rPr lang="en-CA" sz="2400" dirty="0" smtClean="0"/>
              <a:t>, et </a:t>
            </a:r>
            <a:r>
              <a:rPr lang="en-CA" sz="2400" dirty="0" err="1" smtClean="0"/>
              <a:t>c’est</a:t>
            </a:r>
            <a:r>
              <a:rPr lang="en-CA" sz="2400" dirty="0" smtClean="0"/>
              <a:t> correct.</a:t>
            </a:r>
          </a:p>
          <a:p>
            <a:pPr marL="0" indent="0">
              <a:buNone/>
            </a:pPr>
            <a:r>
              <a:rPr lang="en-CA" sz="2400" dirty="0"/>
              <a:t>	</a:t>
            </a:r>
            <a:r>
              <a:rPr lang="en-CA" sz="2400" dirty="0" smtClean="0"/>
              <a:t>b) </a:t>
            </a:r>
            <a:r>
              <a:rPr lang="en-CA" sz="2400" b="1" dirty="0" err="1" smtClean="0"/>
              <a:t>Une</a:t>
            </a:r>
            <a:r>
              <a:rPr lang="en-CA" sz="2400" b="1" dirty="0" smtClean="0"/>
              <a:t> image r</a:t>
            </a:r>
            <a:r>
              <a:rPr lang="fr-CA" sz="2400" b="1" dirty="0" err="1" smtClean="0"/>
              <a:t>éelle</a:t>
            </a:r>
            <a:r>
              <a:rPr lang="fr-CA" sz="2400" b="1" dirty="0" smtClean="0"/>
              <a:t> </a:t>
            </a:r>
            <a:r>
              <a:rPr lang="fr-CA" sz="2400" dirty="0" smtClean="0"/>
              <a:t>est une image située au point de rencontre des rayons réfléchis.  </a:t>
            </a:r>
            <a:r>
              <a:rPr lang="fr-CA" sz="2400" b="1" dirty="0" smtClean="0"/>
              <a:t>Une image virtuelle </a:t>
            </a:r>
            <a:r>
              <a:rPr lang="fr-CA" sz="2400" dirty="0" smtClean="0"/>
              <a:t>est une image située là ou les rayons réfléchis semblent se rencontrer.</a:t>
            </a:r>
          </a:p>
          <a:p>
            <a:pPr marL="0" indent="0" algn="ctr">
              <a:buNone/>
            </a:pPr>
            <a:r>
              <a:rPr lang="fr-CA" sz="2400" b="1" dirty="0" smtClean="0"/>
              <a:t>DÉTERMINE QUEL TYPE D</a:t>
            </a:r>
            <a:r>
              <a:rPr lang="en-CA" sz="2400" b="1" dirty="0" smtClean="0"/>
              <a:t>’IMAGE ON A ICI ET NOTE TA R</a:t>
            </a:r>
            <a:r>
              <a:rPr lang="fr-CA" sz="2400" b="1" dirty="0" smtClean="0"/>
              <a:t>ÉPONSE</a:t>
            </a:r>
            <a:endParaRPr lang="en-CA" sz="24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02919" y="201049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66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D6F987FAB9FC4995727D9D03885591" ma:contentTypeVersion="7" ma:contentTypeDescription="Create a new document." ma:contentTypeScope="" ma:versionID="33c13c7f5b4cdca4d16c4ab0c8e3a381">
  <xsd:schema xmlns:xsd="http://www.w3.org/2001/XMLSchema" xmlns:xs="http://www.w3.org/2001/XMLSchema" xmlns:p="http://schemas.microsoft.com/office/2006/metadata/properties" xmlns:ns1="http://schemas.microsoft.com/sharepoint/v3" xmlns:ns2="4777f4a8-41b4-42b5-a909-30bd941ceadf" targetNamespace="http://schemas.microsoft.com/office/2006/metadata/properties" ma:root="true" ma:fieldsID="56f038a84dc5a3d585a9f2058e0b69d7" ns1:_="" ns2:_="">
    <xsd:import namespace="http://schemas.microsoft.com/sharepoint/v3"/>
    <xsd:import namespace="4777f4a8-41b4-42b5-a909-30bd941cead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77f4a8-41b4-42b5-a909-30bd941ceadf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6ef77675-7481-439c-8dbd-18acf0747a65}" ma:internalName="Blog_x0020_Category" ma:readOnly="false" ma:showField="Title" ma:web="4777f4a8-41b4-42b5-a909-30bd941cead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Blog_x0020_Category xmlns="4777f4a8-41b4-42b5-a909-30bd941ceadf">9</Blog_x0020_Category>
  </documentManagement>
</p:properties>
</file>

<file path=customXml/itemProps1.xml><?xml version="1.0" encoding="utf-8"?>
<ds:datastoreItem xmlns:ds="http://schemas.openxmlformats.org/officeDocument/2006/customXml" ds:itemID="{E528C12C-9A12-4887-A6D2-75BC76A63B99}"/>
</file>

<file path=customXml/itemProps2.xml><?xml version="1.0" encoding="utf-8"?>
<ds:datastoreItem xmlns:ds="http://schemas.openxmlformats.org/officeDocument/2006/customXml" ds:itemID="{10ACF9B1-23DD-47E9-AAE1-6C750042410D}"/>
</file>

<file path=customXml/itemProps3.xml><?xml version="1.0" encoding="utf-8"?>
<ds:datastoreItem xmlns:ds="http://schemas.openxmlformats.org/officeDocument/2006/customXml" ds:itemID="{B8D1A5B2-6719-4BCC-A05A-1E1023B51466}"/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4332</TotalTime>
  <Words>2429</Words>
  <Application>Microsoft Office PowerPoint</Application>
  <PresentationFormat>Widescreen</PresentationFormat>
  <Paragraphs>255</Paragraphs>
  <Slides>53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 Black</vt:lpstr>
      <vt:lpstr>Arial Narrow</vt:lpstr>
      <vt:lpstr>Calibri</vt:lpstr>
      <vt:lpstr>Copperplate Gothic Light</vt:lpstr>
      <vt:lpstr>Corbel</vt:lpstr>
      <vt:lpstr>Wingdings</vt:lpstr>
      <vt:lpstr>Banded</vt:lpstr>
      <vt:lpstr>Les miroirs</vt:lpstr>
      <vt:lpstr>Chapitre 8: Les technologies faisant appel à la lumière</vt:lpstr>
      <vt:lpstr>8.1 les miroirs courbes</vt:lpstr>
      <vt:lpstr>Réfléchi …</vt:lpstr>
      <vt:lpstr>8.1 miroirs concaves et miroirs convexes   Lire P.238 à 243</vt:lpstr>
      <vt:lpstr>Miroir concave</vt:lpstr>
      <vt:lpstr>ACTIVITÉ VOIR PGS. 239-240 Partie 1:Objets éloignés du miroir</vt:lpstr>
      <vt:lpstr>ACTIVITÉ VOIR PGS. 239-240 Partie 1:Objets éloignés du miroir</vt:lpstr>
      <vt:lpstr>ACTIVITÉ VOIR PGS. 239-240 Partie 1:Objets éloignés du miroir</vt:lpstr>
      <vt:lpstr>ACTIVITÉ VOIR PGS. 240-241 Partie 2:Objets proches du miroir</vt:lpstr>
      <vt:lpstr>ACTIVITÉ VOIR PGS. 240-241 Partie 2:Objets proches du miroir</vt:lpstr>
      <vt:lpstr>ACTIVITÉ VOIR PGS. 240-241 Partie 2:Objets proches du miroir</vt:lpstr>
      <vt:lpstr>ANalyse</vt:lpstr>
      <vt:lpstr>ANalyse</vt:lpstr>
      <vt:lpstr>Conclusion et mise en pratique</vt:lpstr>
      <vt:lpstr>Conclusion et mise en pratique</vt:lpstr>
      <vt:lpstr>Conclusion et mise en pratique</vt:lpstr>
      <vt:lpstr>Miroir convexe</vt:lpstr>
      <vt:lpstr>8.2 les lentilles et la vision</vt:lpstr>
      <vt:lpstr>La lentille concave</vt:lpstr>
      <vt:lpstr>La lentille convexe</vt:lpstr>
      <vt:lpstr>Les lentilles et les images</vt:lpstr>
      <vt:lpstr>La technologie et les optiques</vt:lpstr>
      <vt:lpstr>PowerPoint Presentation</vt:lpstr>
      <vt:lpstr>Réflexion ... </vt:lpstr>
      <vt:lpstr>Dans ton journal scientifique</vt:lpstr>
      <vt:lpstr>lE mercredi 6 décembre 2017</vt:lpstr>
      <vt:lpstr>Manuel pgs. 245-261</vt:lpstr>
      <vt:lpstr>Les yeux</vt:lpstr>
      <vt:lpstr>PowerPoint Presentation</vt:lpstr>
      <vt:lpstr>La vision</vt:lpstr>
      <vt:lpstr>La myopie (near-sightedness)</vt:lpstr>
      <vt:lpstr>La myopie</vt:lpstr>
      <vt:lpstr>La presbytie</vt:lpstr>
      <vt:lpstr>La presbytie(far-sightedness)</vt:lpstr>
      <vt:lpstr>Comparaison entre l’oeil et l’appareil photo</vt:lpstr>
      <vt:lpstr>Faire la mise au point</vt:lpstr>
      <vt:lpstr>Laisser entrer la lumière</vt:lpstr>
      <vt:lpstr>Voir les images</vt:lpstr>
      <vt:lpstr>Comparaison entre l’oeil et l’appareil photo</vt:lpstr>
      <vt:lpstr>Faire la mise au point</vt:lpstr>
      <vt:lpstr>Au cours de la vie …</vt:lpstr>
      <vt:lpstr>Normalement …</vt:lpstr>
      <vt:lpstr>8.3 Aider nos organes sensoriels</vt:lpstr>
      <vt:lpstr>Les téléscopes</vt:lpstr>
      <vt:lpstr>Un télescope réfracteur</vt:lpstr>
      <vt:lpstr>PowerPoint Presentation</vt:lpstr>
      <vt:lpstr>Le télescope réflecteur</vt:lpstr>
      <vt:lpstr>PowerPoint Presentation</vt:lpstr>
      <vt:lpstr>Les jumelles d’approches  </vt:lpstr>
      <vt:lpstr>Les microscopes</vt:lpstr>
      <vt:lpstr>Définitions ….</vt:lpstr>
      <vt:lpstr>QUIZ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miroirs, les lentilles, la vision, et les technologies optiques </dc:title>
  <dc:creator>B Whalen</dc:creator>
  <cp:lastModifiedBy>B Whalen</cp:lastModifiedBy>
  <cp:revision>92</cp:revision>
  <dcterms:created xsi:type="dcterms:W3CDTF">2017-10-15T14:09:29Z</dcterms:created>
  <dcterms:modified xsi:type="dcterms:W3CDTF">2017-12-13T00:14:51Z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0x01010008D6F987FAB9FC4995727D9D03885591</vt:lpwstr>
  </property>
</Properties>
</file>