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75" r:id="rId3"/>
    <p:sldId id="287" r:id="rId4"/>
    <p:sldId id="286" r:id="rId5"/>
    <p:sldId id="292" r:id="rId6"/>
    <p:sldId id="293" r:id="rId7"/>
    <p:sldId id="296" r:id="rId8"/>
    <p:sldId id="297" r:id="rId9"/>
    <p:sldId id="299" r:id="rId10"/>
    <p:sldId id="298" r:id="rId11"/>
    <p:sldId id="295" r:id="rId12"/>
    <p:sldId id="300" r:id="rId13"/>
    <p:sldId id="288" r:id="rId14"/>
    <p:sldId id="302" r:id="rId15"/>
    <p:sldId id="305" r:id="rId16"/>
    <p:sldId id="306" r:id="rId17"/>
    <p:sldId id="307" r:id="rId18"/>
    <p:sldId id="310" r:id="rId19"/>
    <p:sldId id="308" r:id="rId20"/>
    <p:sldId id="309" r:id="rId21"/>
    <p:sldId id="311" r:id="rId22"/>
    <p:sldId id="284" r:id="rId23"/>
    <p:sldId id="289" r:id="rId24"/>
    <p:sldId id="291" r:id="rId25"/>
    <p:sldId id="301" r:id="rId26"/>
    <p:sldId id="304" r:id="rId27"/>
    <p:sldId id="312" r:id="rId28"/>
    <p:sldId id="313" r:id="rId29"/>
    <p:sldId id="314" r:id="rId30"/>
    <p:sldId id="315" r:id="rId31"/>
    <p:sldId id="316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294" autoAdjust="0"/>
  </p:normalViewPr>
  <p:slideViewPr>
    <p:cSldViewPr snapToGrid="0">
      <p:cViewPr>
        <p:scale>
          <a:sx n="90" d="100"/>
          <a:sy n="90" d="100"/>
        </p:scale>
        <p:origin x="6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3/21/2018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3/21/2018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fhNjpu_IU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6CPsGanO_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wVNkfCov1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laura_robinson_the_secrets_i_find_on_the_mysterious_ocean_floor/discussion#t-73992" TargetMode="External"/><Relationship Id="rId2" Type="http://schemas.openxmlformats.org/officeDocument/2006/relationships/hyperlink" Target="https://www.youtube.com/watch?v=UwVNkfCov1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m.wikipedia.org/wiki/D&#233;rive_des_continents" TargetMode="External"/><Relationship Id="rId2" Type="http://schemas.openxmlformats.org/officeDocument/2006/relationships/hyperlink" Target="https://exchange.nbed.nb.ca/owa/,DanaInfo=exchange.nbed.nb.ca,SSL+redir.aspx?C=0gcUloB5XSFnZ9NMZifXfaSzACtjc2O1JifixNHwEDi5JGpYqnDVCA..&amp;URL=https://m.youtube.com/watch?v%3dWq9kLzm36h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thehopewellrocks.ca/wp-content/uploads/2012/08/High-Res-Split-Tide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otion.com/video/x3jyu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systems </a:t>
            </a:r>
            <a:r>
              <a:rPr lang="en-US" dirty="0" err="1" smtClean="0"/>
              <a:t>hydrographiques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Mme</a:t>
            </a:r>
            <a:r>
              <a:rPr lang="en-US" dirty="0" smtClean="0"/>
              <a:t> Whalen </a:t>
            </a:r>
            <a:r>
              <a:rPr lang="en-US" dirty="0" err="1" smtClean="0"/>
              <a:t>Février</a:t>
            </a:r>
            <a:r>
              <a:rPr lang="en-US" dirty="0" smtClean="0"/>
              <a:t>-Avril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Sortie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Quelle est une chose que tu as appris à propos de l</a:t>
            </a:r>
            <a:r>
              <a:rPr lang="en-CA" dirty="0" smtClean="0"/>
              <a:t>’eau </a:t>
            </a:r>
            <a:r>
              <a:rPr lang="en-CA" dirty="0" err="1" smtClean="0"/>
              <a:t>aujourd’hui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err="1" smtClean="0"/>
              <a:t>Quelle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question que </a:t>
            </a:r>
            <a:r>
              <a:rPr lang="en-CA" dirty="0" err="1" smtClean="0"/>
              <a:t>tu</a:t>
            </a:r>
            <a:r>
              <a:rPr lang="en-CA" dirty="0" smtClean="0"/>
              <a:t> as?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10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mercredi 14 février 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Activité </a:t>
            </a:r>
            <a:r>
              <a:rPr lang="fr-FR" b="1" u="sng" dirty="0"/>
              <a:t>de départ</a:t>
            </a:r>
            <a:r>
              <a:rPr lang="fr-FR" b="1" u="sng" dirty="0" smtClean="0"/>
              <a:t>: </a:t>
            </a:r>
            <a:r>
              <a:rPr lang="fr-FR" dirty="0" smtClean="0"/>
              <a:t> Expliquer pourquoi les vers de terre sont partout dans certaines endroits </a:t>
            </a:r>
            <a:r>
              <a:rPr lang="fr-FR" dirty="0" err="1" smtClean="0"/>
              <a:t>apr</a:t>
            </a:r>
            <a:r>
              <a:rPr lang="fr-CA" dirty="0" smtClean="0"/>
              <a:t>ès une pluie averse</a:t>
            </a:r>
          </a:p>
          <a:p>
            <a:r>
              <a:rPr lang="fr-CA" b="1" u="sng" dirty="0" smtClean="0"/>
              <a:t>Leçon:</a:t>
            </a:r>
            <a:r>
              <a:rPr lang="fr-CA" dirty="0" smtClean="0"/>
              <a:t> Investigation aux faits</a:t>
            </a:r>
            <a:endParaRPr lang="fr-FR" b="1" u="sng" dirty="0"/>
          </a:p>
          <a:p>
            <a:r>
              <a:rPr lang="fr-FR" b="1" u="sng" dirty="0" err="1" smtClean="0"/>
              <a:t>Activit</a:t>
            </a:r>
            <a:r>
              <a:rPr lang="fr-CA" b="1" u="sng" dirty="0" smtClean="0"/>
              <a:t>é</a:t>
            </a:r>
            <a:r>
              <a:rPr lang="fr-CA" b="1" dirty="0" smtClean="0"/>
              <a:t>: </a:t>
            </a:r>
            <a:r>
              <a:rPr lang="fr-CA" b="1" dirty="0" err="1" smtClean="0"/>
              <a:t>Jigsaw</a:t>
            </a:r>
            <a:endParaRPr lang="fr-FR" b="1" dirty="0" smtClean="0"/>
          </a:p>
          <a:p>
            <a:r>
              <a:rPr lang="fr-FR" b="1" dirty="0" err="1" smtClean="0"/>
              <a:t>Bay</a:t>
            </a:r>
            <a:r>
              <a:rPr lang="fr-FR" b="1" dirty="0" smtClean="0"/>
              <a:t> </a:t>
            </a:r>
            <a:r>
              <a:rPr lang="fr-FR" b="1" dirty="0"/>
              <a:t>of Fundy </a:t>
            </a:r>
            <a:r>
              <a:rPr lang="fr-FR" b="1" dirty="0" err="1"/>
              <a:t>tides</a:t>
            </a:r>
            <a:r>
              <a:rPr lang="fr-FR" b="1" dirty="0"/>
              <a:t> - Les marées de la Baie de Fundy</a:t>
            </a:r>
            <a:endParaRPr lang="fr-FR" dirty="0"/>
          </a:p>
          <a:p>
            <a:r>
              <a:rPr lang="fr-FR" b="1" u="sng" dirty="0">
                <a:hlinkClick r:id="rId2"/>
              </a:rPr>
              <a:t>https://www.youtube.com/watch?v=qfhNjpu_IU4</a:t>
            </a:r>
            <a:endParaRPr lang="fr-FR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11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Activit</a:t>
            </a:r>
            <a:r>
              <a:rPr lang="fr-CA" dirty="0" smtClean="0"/>
              <a:t>é: Journal scientifique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Tu as sans doute déjà remarqué </a:t>
            </a:r>
            <a:r>
              <a:rPr lang="fr-CA" sz="2400" dirty="0" err="1" smtClean="0"/>
              <a:t>qu</a:t>
            </a:r>
            <a:r>
              <a:rPr lang="en-CA" sz="2400" dirty="0" smtClean="0"/>
              <a:t>’</a:t>
            </a:r>
            <a:r>
              <a:rPr lang="en-CA" sz="2400" dirty="0" err="1" smtClean="0"/>
              <a:t>il</a:t>
            </a:r>
            <a:r>
              <a:rPr lang="en-CA" sz="2400" dirty="0" smtClean="0"/>
              <a:t> y a plus de </a:t>
            </a:r>
            <a:r>
              <a:rPr lang="en-CA" sz="2400" dirty="0" err="1" smtClean="0"/>
              <a:t>vers</a:t>
            </a:r>
            <a:r>
              <a:rPr lang="en-CA" sz="2400" dirty="0" smtClean="0"/>
              <a:t> de </a:t>
            </a:r>
            <a:r>
              <a:rPr lang="en-CA" sz="2400" dirty="0" err="1" smtClean="0"/>
              <a:t>terre</a:t>
            </a:r>
            <a:r>
              <a:rPr lang="en-CA" sz="2400" dirty="0" smtClean="0"/>
              <a:t> sur le sol </a:t>
            </a:r>
            <a:r>
              <a:rPr lang="en-CA" sz="2400" dirty="0" err="1" smtClean="0"/>
              <a:t>apr</a:t>
            </a:r>
            <a:r>
              <a:rPr lang="fr-CA" sz="2400" dirty="0" smtClean="0"/>
              <a:t>ès une averse (beaucoup de pluie)</a:t>
            </a:r>
          </a:p>
          <a:p>
            <a:r>
              <a:rPr lang="fr-CA" sz="2400" dirty="0" smtClean="0"/>
              <a:t>Dans ton journal scientifique essaie d</a:t>
            </a:r>
            <a:r>
              <a:rPr lang="en-CA" sz="2400" dirty="0" smtClean="0"/>
              <a:t>’</a:t>
            </a:r>
            <a:r>
              <a:rPr lang="en-CA" sz="2400" dirty="0" err="1" smtClean="0"/>
              <a:t>expliquer</a:t>
            </a:r>
            <a:r>
              <a:rPr lang="en-CA" sz="2400" dirty="0" smtClean="0"/>
              <a:t> </a:t>
            </a:r>
            <a:r>
              <a:rPr lang="en-CA" sz="2400" dirty="0" err="1" smtClean="0"/>
              <a:t>cette</a:t>
            </a:r>
            <a:r>
              <a:rPr lang="en-CA" sz="2400" dirty="0" smtClean="0"/>
              <a:t> observation</a:t>
            </a:r>
          </a:p>
          <a:p>
            <a:r>
              <a:rPr lang="en-CA" sz="2400" dirty="0" err="1" smtClean="0"/>
              <a:t>Pourquoi</a:t>
            </a:r>
            <a:r>
              <a:rPr lang="en-CA" sz="2400" dirty="0" smtClean="0"/>
              <a:t> </a:t>
            </a:r>
            <a:r>
              <a:rPr lang="en-CA" sz="2400" dirty="0" err="1" smtClean="0"/>
              <a:t>voit</a:t>
            </a:r>
            <a:r>
              <a:rPr lang="en-CA" sz="2400" dirty="0" smtClean="0"/>
              <a:t>-on des </a:t>
            </a:r>
            <a:r>
              <a:rPr lang="en-CA" sz="2400" dirty="0" err="1" smtClean="0"/>
              <a:t>vers</a:t>
            </a:r>
            <a:r>
              <a:rPr lang="en-CA" sz="2400" dirty="0" smtClean="0"/>
              <a:t> de </a:t>
            </a:r>
            <a:r>
              <a:rPr lang="en-CA" sz="2400" dirty="0" err="1" smtClean="0"/>
              <a:t>terre</a:t>
            </a:r>
            <a:r>
              <a:rPr lang="en-CA" sz="2400" dirty="0" smtClean="0"/>
              <a:t> </a:t>
            </a:r>
            <a:r>
              <a:rPr lang="en-CA" sz="2400" dirty="0" err="1" smtClean="0"/>
              <a:t>dans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zone et pas </a:t>
            </a:r>
            <a:r>
              <a:rPr lang="en-CA" sz="2400" dirty="0" err="1" smtClean="0"/>
              <a:t>dans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autre</a:t>
            </a:r>
            <a:r>
              <a:rPr lang="en-CA" sz="2400" dirty="0" smtClean="0"/>
              <a:t> m</a:t>
            </a:r>
            <a:r>
              <a:rPr lang="fr-CA" sz="2400" dirty="0" err="1" smtClean="0"/>
              <a:t>ême</a:t>
            </a:r>
            <a:r>
              <a:rPr lang="fr-CA" sz="2400" dirty="0" smtClean="0"/>
              <a:t> si les deux ont reçu autant de pluie</a:t>
            </a:r>
            <a:r>
              <a:rPr lang="en-CA" sz="2400" dirty="0" smtClean="0"/>
              <a:t>?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12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29233"/>
            <a:ext cx="38100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1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3" y="66114"/>
            <a:ext cx="9371949" cy="1183566"/>
          </a:xfrm>
        </p:spPr>
        <p:txBody>
          <a:bodyPr/>
          <a:lstStyle/>
          <a:p>
            <a:r>
              <a:rPr lang="fr-CA" dirty="0" smtClean="0"/>
              <a:t>Investigation aux faits: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2" y="1249680"/>
            <a:ext cx="10371573" cy="49370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dirty="0" smtClean="0"/>
              <a:t>Avec ton groupe, défini le terme et donne des exemples du terme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Utilise la feuille </a:t>
            </a:r>
            <a:r>
              <a:rPr lang="en-CA" dirty="0" smtClean="0"/>
              <a:t>“</a:t>
            </a:r>
            <a:r>
              <a:rPr lang="en-CA" dirty="0" err="1" smtClean="0"/>
              <a:t>Venons</a:t>
            </a:r>
            <a:r>
              <a:rPr lang="en-CA" dirty="0" smtClean="0"/>
              <a:t> aux </a:t>
            </a:r>
            <a:r>
              <a:rPr lang="en-CA" dirty="0" err="1" smtClean="0"/>
              <a:t>faits</a:t>
            </a:r>
            <a:r>
              <a:rPr lang="en-CA" dirty="0" smtClean="0"/>
              <a:t>” pour </a:t>
            </a:r>
            <a:r>
              <a:rPr lang="en-CA" dirty="0" err="1" smtClean="0"/>
              <a:t>cr</a:t>
            </a:r>
            <a:r>
              <a:rPr lang="fr-CA" dirty="0" err="1" smtClean="0"/>
              <a:t>ée</a:t>
            </a:r>
            <a:r>
              <a:rPr lang="fr-CA" dirty="0" smtClean="0"/>
              <a:t> un résume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Présente les faits que vous avez découverts</a:t>
            </a:r>
          </a:p>
          <a:p>
            <a:pPr marL="0" indent="0">
              <a:buNone/>
            </a:pPr>
            <a:endParaRPr lang="fr-CA" dirty="0"/>
          </a:p>
          <a:p>
            <a:pPr algn="ctr"/>
            <a:r>
              <a:rPr lang="fr-CA" dirty="0" err="1" smtClean="0"/>
              <a:t>Qu</a:t>
            </a:r>
            <a:r>
              <a:rPr lang="en-CA" dirty="0"/>
              <a:t>’</a:t>
            </a:r>
            <a:r>
              <a:rPr lang="en-CA" dirty="0" err="1"/>
              <a:t>est-ce</a:t>
            </a:r>
            <a:r>
              <a:rPr lang="en-CA" dirty="0"/>
              <a:t> </a:t>
            </a:r>
            <a:r>
              <a:rPr lang="en-CA" dirty="0" smtClean="0"/>
              <a:t>que </a:t>
            </a:r>
            <a:r>
              <a:rPr lang="en-CA" dirty="0" err="1" smtClean="0"/>
              <a:t>c’est</a:t>
            </a:r>
            <a:r>
              <a:rPr lang="en-CA" dirty="0" smtClean="0"/>
              <a:t>: Utilise la </a:t>
            </a:r>
            <a:r>
              <a:rPr lang="en-CA" dirty="0" err="1" smtClean="0"/>
              <a:t>feuille</a:t>
            </a:r>
            <a:r>
              <a:rPr lang="en-CA" dirty="0" smtClean="0"/>
              <a:t> “</a:t>
            </a:r>
            <a:r>
              <a:rPr lang="en-CA" dirty="0" err="1" smtClean="0"/>
              <a:t>Venons-en</a:t>
            </a:r>
            <a:r>
              <a:rPr lang="en-CA" dirty="0" smtClean="0"/>
              <a:t> aux </a:t>
            </a:r>
            <a:r>
              <a:rPr lang="en-CA" dirty="0" err="1" smtClean="0"/>
              <a:t>faits</a:t>
            </a:r>
            <a:r>
              <a:rPr lang="en-CA" dirty="0" smtClean="0"/>
              <a:t>!”</a:t>
            </a:r>
            <a:endParaRPr lang="en-CA" dirty="0"/>
          </a:p>
          <a:p>
            <a:pPr lvl="1" algn="ctr"/>
            <a:r>
              <a:rPr lang="en-CA" sz="2400" dirty="0" err="1" smtClean="0"/>
              <a:t>Groupe</a:t>
            </a:r>
            <a:r>
              <a:rPr lang="en-CA" sz="2400" dirty="0" smtClean="0"/>
              <a:t> 1: La glaciation</a:t>
            </a:r>
          </a:p>
          <a:p>
            <a:pPr lvl="1" algn="ctr"/>
            <a:r>
              <a:rPr lang="fr-CA" sz="2400" dirty="0" smtClean="0"/>
              <a:t>Groupe 2: Les dérives de continents</a:t>
            </a:r>
            <a:endParaRPr lang="en-CA" sz="2400" dirty="0"/>
          </a:p>
          <a:p>
            <a:pPr lvl="1" algn="ctr"/>
            <a:r>
              <a:rPr lang="en-CA" sz="2400" dirty="0" err="1" smtClean="0"/>
              <a:t>Groupe</a:t>
            </a:r>
            <a:r>
              <a:rPr lang="en-CA" sz="2400" dirty="0" smtClean="0"/>
              <a:t> 3: L’</a:t>
            </a:r>
            <a:r>
              <a:rPr lang="fr-CA" sz="2400" dirty="0" smtClean="0"/>
              <a:t>érosion</a:t>
            </a:r>
          </a:p>
          <a:p>
            <a:pPr lvl="1" algn="ctr"/>
            <a:r>
              <a:rPr lang="fr-CA" sz="2400" dirty="0" smtClean="0"/>
              <a:t>Groupe 4: L</a:t>
            </a:r>
            <a:r>
              <a:rPr lang="en-CA" sz="2400" dirty="0" smtClean="0"/>
              <a:t>’</a:t>
            </a:r>
            <a:r>
              <a:rPr lang="en-CA" sz="2400" dirty="0" err="1" smtClean="0"/>
              <a:t>activit</a:t>
            </a:r>
            <a:r>
              <a:rPr lang="fr-CA" sz="2400" dirty="0" smtClean="0"/>
              <a:t>é volcanique</a:t>
            </a:r>
          </a:p>
          <a:p>
            <a:pPr lvl="1" algn="ctr"/>
            <a:r>
              <a:rPr lang="fr-CA" sz="2400" dirty="0" smtClean="0"/>
              <a:t>Groupe 5: Les bassins océaniques</a:t>
            </a:r>
          </a:p>
          <a:p>
            <a:pPr lvl="1" algn="ctr"/>
            <a:r>
              <a:rPr lang="fr-CA" sz="2400" dirty="0" smtClean="0"/>
              <a:t>Groupe 6: Les systèmes de drainage (bassins hydrographiques continentaux)</a:t>
            </a:r>
          </a:p>
          <a:p>
            <a:pPr marL="457200" indent="-457200">
              <a:buFont typeface="+mj-lt"/>
              <a:buAutoNum type="arabicPeriod"/>
            </a:pPr>
            <a:endParaRPr lang="fr-CA" dirty="0" smtClean="0"/>
          </a:p>
          <a:p>
            <a:pPr marL="457200" indent="-457200">
              <a:buFont typeface="+mj-lt"/>
              <a:buAutoNum type="arabicPeriod"/>
            </a:pPr>
            <a:endParaRPr lang="fr-CA" dirty="0" smtClean="0"/>
          </a:p>
          <a:p>
            <a:endParaRPr lang="en-CA" dirty="0"/>
          </a:p>
          <a:p>
            <a:endParaRPr lang="fr-CA" dirty="0" smtClean="0"/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13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jeudi 15 février 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Activité de départ -Journal Scientifique: Les vers de terre partout et pourquoi!</a:t>
            </a:r>
            <a:r>
              <a:rPr lang="en-CA" dirty="0" smtClean="0"/>
              <a:t>?</a:t>
            </a:r>
            <a:endParaRPr lang="fr-CA" dirty="0" smtClean="0"/>
          </a:p>
          <a:p>
            <a:r>
              <a:rPr lang="fr-CA" dirty="0" smtClean="0"/>
              <a:t>Leçon: La glaciation, la dérive des continents, l</a:t>
            </a:r>
            <a:r>
              <a:rPr lang="en-CA" dirty="0" smtClean="0"/>
              <a:t>’</a:t>
            </a:r>
            <a:r>
              <a:rPr lang="fr-CA" dirty="0" smtClean="0"/>
              <a:t>érosion, et l</a:t>
            </a:r>
            <a:r>
              <a:rPr lang="en-CA" dirty="0" smtClean="0"/>
              <a:t>’action </a:t>
            </a:r>
            <a:r>
              <a:rPr lang="en-CA" dirty="0" err="1" smtClean="0"/>
              <a:t>volcanique</a:t>
            </a:r>
            <a:r>
              <a:rPr lang="fr-CA" dirty="0" smtClean="0"/>
              <a:t> </a:t>
            </a:r>
          </a:p>
          <a:p>
            <a:r>
              <a:rPr lang="fr-CA" dirty="0" smtClean="0"/>
              <a:t>Activité: Comment est-ce que ces choses sont reliées aux basins océaniques et les bassins hydrographiques</a:t>
            </a:r>
          </a:p>
          <a:p>
            <a:r>
              <a:rPr lang="fr-CA" dirty="0" smtClean="0"/>
              <a:t>Travail de groupe: </a:t>
            </a:r>
            <a:r>
              <a:rPr lang="fr-CA" dirty="0" err="1" smtClean="0"/>
              <a:t>Jigsaw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14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</a:t>
            </a:r>
            <a:r>
              <a:rPr lang="en-CA" dirty="0" err="1" smtClean="0"/>
              <a:t>mardi</a:t>
            </a:r>
            <a:r>
              <a:rPr lang="en-CA" dirty="0" smtClean="0"/>
              <a:t> 20 f</a:t>
            </a:r>
            <a:r>
              <a:rPr lang="fr-CA" dirty="0" err="1" smtClean="0"/>
              <a:t>évrier</a:t>
            </a:r>
            <a:r>
              <a:rPr lang="fr-CA" dirty="0" smtClean="0"/>
              <a:t> 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i="1" dirty="0"/>
              <a:t>Je peux décrire les facteurs qui influencent les glaciers et les caps polaires, et décrire leurs effets sur l'environnement (311-12)</a:t>
            </a:r>
          </a:p>
          <a:p>
            <a:r>
              <a:rPr lang="fr-FR" b="1" i="1" dirty="0"/>
              <a:t>Je peux déterminer de nouvelles questions qui soulèvent l'étude des glaciers et des calottes glacières (AE5)</a:t>
            </a:r>
          </a:p>
          <a:p>
            <a:r>
              <a:rPr lang="fr-FR" dirty="0"/>
              <a:t> </a:t>
            </a:r>
            <a:r>
              <a:rPr lang="fr-FR" b="1" dirty="0" smtClean="0"/>
              <a:t>Activité </a:t>
            </a:r>
            <a:r>
              <a:rPr lang="fr-FR" b="1" dirty="0"/>
              <a:t>de départ:</a:t>
            </a:r>
            <a:r>
              <a:rPr lang="fr-FR" dirty="0"/>
              <a:t> Bill </a:t>
            </a:r>
            <a:r>
              <a:rPr lang="fr-FR" dirty="0" err="1"/>
              <a:t>Nye</a:t>
            </a:r>
            <a:r>
              <a:rPr lang="fr-FR" dirty="0"/>
              <a:t> - Si la glace du monde fonde ...</a:t>
            </a:r>
          </a:p>
          <a:p>
            <a:r>
              <a:rPr lang="fr-FR" dirty="0">
                <a:hlinkClick r:id="rId2"/>
              </a:rPr>
              <a:t>https://www.youtube.com/watch?v=b6CPsGanO_U</a:t>
            </a:r>
            <a:endParaRPr lang="fr-FR" dirty="0"/>
          </a:p>
          <a:p>
            <a:r>
              <a:rPr lang="fr-FR" b="1" dirty="0" smtClean="0"/>
              <a:t>Discussion:</a:t>
            </a:r>
            <a:r>
              <a:rPr lang="fr-FR" dirty="0" smtClean="0"/>
              <a:t> Quelles questions peut-on demander qui va pousser l</a:t>
            </a:r>
            <a:r>
              <a:rPr lang="en-CA" dirty="0" smtClean="0"/>
              <a:t>’</a:t>
            </a:r>
            <a:r>
              <a:rPr lang="fr-CA" dirty="0" smtClean="0"/>
              <a:t>étude des glaciers et des calottes glaciers</a:t>
            </a:r>
            <a:r>
              <a:rPr lang="en-CA" dirty="0" smtClean="0"/>
              <a:t>?</a:t>
            </a:r>
          </a:p>
          <a:p>
            <a:r>
              <a:rPr lang="fr-FR" b="1" dirty="0"/>
              <a:t>Leçon:</a:t>
            </a:r>
            <a:r>
              <a:rPr lang="fr-FR" dirty="0"/>
              <a:t> Rappel de ce qu'on a fait avec les groupes, les sujets, les faits, et </a:t>
            </a:r>
            <a:r>
              <a:rPr lang="fr-FR" b="1" i="1" u="sng" dirty="0"/>
              <a:t>pratiquer</a:t>
            </a:r>
            <a:r>
              <a:rPr lang="fr-FR" dirty="0"/>
              <a:t> expliquer les </a:t>
            </a:r>
            <a:r>
              <a:rPr lang="fr-FR" dirty="0" smtClean="0"/>
              <a:t>faits …. </a:t>
            </a:r>
            <a:r>
              <a:rPr lang="en-CA" dirty="0" smtClean="0"/>
              <a:t>Continue avec </a:t>
            </a:r>
            <a:r>
              <a:rPr lang="en-CA" dirty="0" err="1" smtClean="0"/>
              <a:t>JigSaw</a:t>
            </a:r>
            <a:endParaRPr lang="en-CA" dirty="0" smtClean="0"/>
          </a:p>
          <a:p>
            <a:r>
              <a:rPr lang="en-CA" dirty="0" smtClean="0"/>
              <a:t>Si </a:t>
            </a:r>
            <a:r>
              <a:rPr lang="en-CA" dirty="0" err="1" smtClean="0"/>
              <a:t>fini</a:t>
            </a:r>
            <a:r>
              <a:rPr lang="en-CA" dirty="0" smtClean="0"/>
              <a:t> ….</a:t>
            </a:r>
            <a:endParaRPr lang="fr-FR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15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Quand</a:t>
            </a:r>
            <a:r>
              <a:rPr lang="en-CA" dirty="0" smtClean="0"/>
              <a:t> </a:t>
            </a:r>
            <a:r>
              <a:rPr lang="en-CA" dirty="0" err="1" smtClean="0"/>
              <a:t>tu</a:t>
            </a:r>
            <a:r>
              <a:rPr lang="en-CA" dirty="0" smtClean="0"/>
              <a:t> as </a:t>
            </a:r>
            <a:r>
              <a:rPr lang="en-CA" dirty="0" err="1" smtClean="0"/>
              <a:t>pratiqu</a:t>
            </a:r>
            <a:r>
              <a:rPr lang="fr-CA" dirty="0" smtClean="0"/>
              <a:t>é ton morceau du </a:t>
            </a:r>
            <a:r>
              <a:rPr lang="fr-CA" dirty="0" err="1" smtClean="0"/>
              <a:t>Jigsaw</a:t>
            </a:r>
            <a:r>
              <a:rPr lang="fr-CA" dirty="0" smtClean="0"/>
              <a:t> 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sz="3200" dirty="0" smtClean="0"/>
              <a:t>Si </a:t>
            </a:r>
            <a:r>
              <a:rPr lang="fr-FR" sz="3200" dirty="0"/>
              <a:t>fini:  Discute avec partenaire ... </a:t>
            </a:r>
          </a:p>
          <a:p>
            <a:r>
              <a:rPr lang="fr-FR" sz="3200" dirty="0"/>
              <a:t>Les manières et comment est-ce qu'on recueilli des données du plancher océanique? </a:t>
            </a:r>
            <a:endParaRPr lang="fr-FR" sz="3200" dirty="0" smtClean="0"/>
          </a:p>
          <a:p>
            <a:r>
              <a:rPr lang="fr-FR" sz="3200" dirty="0" smtClean="0"/>
              <a:t>Fais une liste</a:t>
            </a:r>
            <a:r>
              <a:rPr lang="fr-FR" sz="3200" dirty="0"/>
              <a:t> 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16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 </a:t>
            </a:r>
            <a:r>
              <a:rPr lang="en-CA" dirty="0" err="1" smtClean="0"/>
              <a:t>jeudi</a:t>
            </a:r>
            <a:r>
              <a:rPr lang="en-CA" dirty="0" smtClean="0"/>
              <a:t> 22 f</a:t>
            </a:r>
            <a:r>
              <a:rPr lang="fr-CA" dirty="0" err="1" smtClean="0"/>
              <a:t>évrier</a:t>
            </a:r>
            <a:r>
              <a:rPr lang="fr-CA" dirty="0" smtClean="0"/>
              <a:t> </a:t>
            </a:r>
            <a:r>
              <a:rPr lang="fr-CA" sz="1800" dirty="0" smtClean="0"/>
              <a:t>(du 26 </a:t>
            </a:r>
            <a:r>
              <a:rPr lang="fr-CA" sz="1800" dirty="0" err="1" smtClean="0"/>
              <a:t>fév</a:t>
            </a:r>
            <a:r>
              <a:rPr lang="fr-CA" sz="1800" dirty="0" smtClean="0"/>
              <a:t>-au 1</a:t>
            </a:r>
            <a:r>
              <a:rPr lang="fr-CA" sz="1800" baseline="30000" dirty="0" smtClean="0"/>
              <a:t>er</a:t>
            </a:r>
            <a:r>
              <a:rPr lang="fr-CA" sz="1800" dirty="0" smtClean="0"/>
              <a:t> mars – SANTÉ)</a:t>
            </a:r>
            <a:r>
              <a:rPr lang="fr-CA" sz="1800" dirty="0"/>
              <a:t/>
            </a:r>
            <a:br>
              <a:rPr lang="fr-CA" sz="1800" dirty="0"/>
            </a:br>
            <a:r>
              <a:rPr lang="fr-CA" dirty="0" smtClean="0"/>
              <a:t>le lundi 12 mars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i="1" dirty="0">
                <a:solidFill>
                  <a:srgbClr val="7030A0"/>
                </a:solidFill>
              </a:rPr>
              <a:t>Je peux décrire et donner des exemples des technologies qui ont produit de la recherche dans les bassins océaniques et comment ils ont été améliorés au fil du temps (110-8</a:t>
            </a:r>
            <a:r>
              <a:rPr lang="fr-FR" sz="2400" b="1" i="1" dirty="0" smtClean="0">
                <a:solidFill>
                  <a:srgbClr val="7030A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fr-FR" sz="2400" b="1" i="1" dirty="0">
                <a:solidFill>
                  <a:srgbClr val="7030A0"/>
                </a:solidFill>
              </a:rPr>
              <a:t>Je peux déterminer de nouvelles questions qui soulèvent l'étude des glaciers et des calottes glacières (AE5</a:t>
            </a:r>
            <a:r>
              <a:rPr lang="fr-FR" sz="2400" b="1" i="1" dirty="0" smtClean="0">
                <a:solidFill>
                  <a:srgbClr val="7030A0"/>
                </a:solidFill>
              </a:rPr>
              <a:t>)</a:t>
            </a:r>
          </a:p>
          <a:p>
            <a:pPr marL="0" indent="0" algn="ctr">
              <a:buNone/>
            </a:pPr>
            <a:endParaRPr lang="fr-FR" sz="2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17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3" y="3546137"/>
            <a:ext cx="4459315" cy="2787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36" y="3546136"/>
            <a:ext cx="4308439" cy="28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22 février </a:t>
            </a:r>
            <a:r>
              <a:rPr lang="en-CA" dirty="0" smtClean="0"/>
              <a:t> 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b="1" dirty="0"/>
              <a:t>Activité de départ: Rappel </a:t>
            </a:r>
            <a:r>
              <a:rPr lang="fr-FR" sz="2800" dirty="0" smtClean="0"/>
              <a:t>...</a:t>
            </a:r>
            <a:r>
              <a:rPr lang="fr-FR" sz="2800" dirty="0"/>
              <a:t>  </a:t>
            </a:r>
            <a:r>
              <a:rPr lang="fr-FR" sz="2800" dirty="0" smtClean="0"/>
              <a:t>Quelles sont les </a:t>
            </a:r>
            <a:r>
              <a:rPr lang="fr-FR" sz="2800" dirty="0"/>
              <a:t>manières et </a:t>
            </a:r>
            <a:r>
              <a:rPr lang="fr-FR" sz="2800" dirty="0" smtClean="0"/>
              <a:t>qu'on recueillit </a:t>
            </a:r>
            <a:r>
              <a:rPr lang="fr-FR" sz="2800" dirty="0"/>
              <a:t>des données du plancher océanique?  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YouTube </a:t>
            </a:r>
            <a:r>
              <a:rPr lang="fr-FR" sz="2800" dirty="0"/>
              <a:t>(3:29): </a:t>
            </a:r>
            <a:r>
              <a:rPr lang="fr-FR" sz="2800" dirty="0">
                <a:hlinkClick r:id="rId2"/>
              </a:rPr>
              <a:t>https://www.youtube.com/watch?v=UwVNkfCov1k</a:t>
            </a:r>
            <a:endParaRPr lang="fr-FR" sz="2800" dirty="0"/>
          </a:p>
          <a:p>
            <a:pPr marL="457200" indent="-457200">
              <a:buFont typeface="+mj-lt"/>
              <a:buAutoNum type="arabicPeriod"/>
            </a:pPr>
            <a:r>
              <a:rPr lang="fr-FR" sz="2800" b="1" dirty="0" smtClean="0"/>
              <a:t>JIGSAW</a:t>
            </a:r>
            <a:r>
              <a:rPr lang="fr-FR" sz="2800" b="1" dirty="0"/>
              <a:t>!</a:t>
            </a:r>
            <a:r>
              <a:rPr lang="fr-FR" sz="2800" dirty="0"/>
              <a:t>    Chaque groupe présentera leurs faits un group aux autres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/>
              <a:t>Quand la personne visite ton groupe, tu écriras les faits que tu peux dans chaque case (un sujet par case) 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200" b="1" dirty="0" smtClean="0"/>
              <a:t>Sortie</a:t>
            </a:r>
            <a:r>
              <a:rPr lang="fr-FR" sz="3200" dirty="0" smtClean="0"/>
              <a:t>: Quelle question as-tu </a:t>
            </a:r>
            <a:r>
              <a:rPr lang="fr-CA" sz="3200" dirty="0" smtClean="0"/>
              <a:t>à propos des glaciers ou calotte de glacières et la recherche</a:t>
            </a:r>
            <a:r>
              <a:rPr lang="en-CA" sz="3200" dirty="0" smtClean="0"/>
              <a:t>?</a:t>
            </a:r>
            <a:endParaRPr lang="fr-F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18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Écris les faits que tu peux de chaque sujet dans chaque case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945163"/>
              </p:ext>
            </p:extLst>
          </p:nvPr>
        </p:nvGraphicFramePr>
        <p:xfrm>
          <a:off x="1409700" y="1565275"/>
          <a:ext cx="9372600" cy="539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24200"/>
                <a:gridCol w="31242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Glaciation</a:t>
                      </a:r>
                    </a:p>
                    <a:p>
                      <a:r>
                        <a:rPr lang="fr-CA" dirty="0" smtClean="0"/>
                        <a:t>1.</a:t>
                      </a:r>
                    </a:p>
                    <a:p>
                      <a:r>
                        <a:rPr lang="fr-CA" dirty="0" smtClean="0"/>
                        <a:t>2.</a:t>
                      </a:r>
                    </a:p>
                    <a:p>
                      <a:r>
                        <a:rPr lang="fr-CA" dirty="0" smtClean="0"/>
                        <a:t>3.</a:t>
                      </a:r>
                    </a:p>
                    <a:p>
                      <a:endParaRPr lang="fr-CA" dirty="0" smtClean="0"/>
                    </a:p>
                    <a:p>
                      <a:endParaRPr lang="fr-CA" dirty="0" smtClean="0"/>
                    </a:p>
                    <a:p>
                      <a:endParaRPr lang="fr-CA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La dérive des continents</a:t>
                      </a:r>
                    </a:p>
                    <a:p>
                      <a:r>
                        <a:rPr lang="fr-CA" dirty="0" smtClean="0"/>
                        <a:t>1.</a:t>
                      </a:r>
                    </a:p>
                    <a:p>
                      <a:r>
                        <a:rPr lang="fr-CA" dirty="0" smtClean="0"/>
                        <a:t>2.</a:t>
                      </a:r>
                    </a:p>
                    <a:p>
                      <a:r>
                        <a:rPr lang="fr-CA" dirty="0" smtClean="0"/>
                        <a:t>3.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L</a:t>
                      </a:r>
                      <a:r>
                        <a:rPr lang="en-CA" dirty="0" smtClean="0"/>
                        <a:t>’</a:t>
                      </a:r>
                      <a:r>
                        <a:rPr lang="fr-CA" dirty="0" smtClean="0"/>
                        <a:t>érosion</a:t>
                      </a:r>
                    </a:p>
                    <a:p>
                      <a:r>
                        <a:rPr lang="fr-CA" dirty="0" smtClean="0"/>
                        <a:t>1.</a:t>
                      </a:r>
                    </a:p>
                    <a:p>
                      <a:r>
                        <a:rPr lang="fr-CA" dirty="0" smtClean="0"/>
                        <a:t>2.</a:t>
                      </a:r>
                    </a:p>
                    <a:p>
                      <a:r>
                        <a:rPr lang="fr-CA" dirty="0" smtClean="0"/>
                        <a:t>3.</a:t>
                      </a:r>
                    </a:p>
                    <a:p>
                      <a:endParaRPr lang="fr-CA" dirty="0" smtClean="0"/>
                    </a:p>
                    <a:p>
                      <a:endParaRPr lang="fr-CA" dirty="0" smtClean="0"/>
                    </a:p>
                    <a:p>
                      <a:endParaRPr lang="fr-CA" dirty="0" smtClean="0"/>
                    </a:p>
                    <a:p>
                      <a:endParaRPr lang="fr-CA" dirty="0" smtClean="0"/>
                    </a:p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smtClean="0"/>
                        <a:t>L</a:t>
                      </a:r>
                      <a:r>
                        <a:rPr lang="en-CA" b="1" dirty="0" smtClean="0"/>
                        <a:t>’</a:t>
                      </a:r>
                      <a:r>
                        <a:rPr lang="en-CA" b="1" dirty="0" err="1" smtClean="0"/>
                        <a:t>activit</a:t>
                      </a:r>
                      <a:r>
                        <a:rPr lang="fr-CA" b="1" dirty="0" smtClean="0"/>
                        <a:t>é volcanique</a:t>
                      </a:r>
                    </a:p>
                    <a:p>
                      <a:r>
                        <a:rPr lang="fr-CA" b="1" dirty="0" smtClean="0"/>
                        <a:t>1.</a:t>
                      </a:r>
                    </a:p>
                    <a:p>
                      <a:r>
                        <a:rPr lang="fr-CA" b="1" dirty="0" smtClean="0"/>
                        <a:t>2.</a:t>
                      </a:r>
                    </a:p>
                    <a:p>
                      <a:r>
                        <a:rPr lang="fr-CA" b="1" dirty="0" smtClean="0"/>
                        <a:t>3.</a:t>
                      </a:r>
                    </a:p>
                    <a:p>
                      <a:endParaRPr lang="fr-CA" b="1" dirty="0" smtClean="0"/>
                    </a:p>
                    <a:p>
                      <a:endParaRPr lang="fr-CA" b="1" dirty="0" smtClean="0"/>
                    </a:p>
                    <a:p>
                      <a:endParaRPr lang="fr-CA" b="1" dirty="0" smtClean="0"/>
                    </a:p>
                    <a:p>
                      <a:endParaRPr lang="fr-CA" b="1" dirty="0" smtClean="0"/>
                    </a:p>
                    <a:p>
                      <a:endParaRPr lang="fr-CA" b="1" dirty="0" smtClean="0"/>
                    </a:p>
                    <a:p>
                      <a:endParaRPr lang="en-CA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 smtClean="0"/>
                        <a:t>Les bassins océaniques</a:t>
                      </a:r>
                    </a:p>
                    <a:p>
                      <a:r>
                        <a:rPr lang="fr-CA" b="1" dirty="0" smtClean="0"/>
                        <a:t>1.</a:t>
                      </a:r>
                    </a:p>
                    <a:p>
                      <a:r>
                        <a:rPr lang="fr-CA" b="1" dirty="0" smtClean="0"/>
                        <a:t>2.</a:t>
                      </a:r>
                    </a:p>
                    <a:p>
                      <a:r>
                        <a:rPr lang="fr-CA" b="1" dirty="0" smtClean="0"/>
                        <a:t>3.</a:t>
                      </a:r>
                      <a:endParaRPr lang="en-CA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 smtClean="0"/>
                        <a:t>Les systèmes de drainage</a:t>
                      </a:r>
                    </a:p>
                    <a:p>
                      <a:r>
                        <a:rPr lang="fr-CA" b="1" dirty="0" smtClean="0"/>
                        <a:t>1.</a:t>
                      </a:r>
                    </a:p>
                    <a:p>
                      <a:r>
                        <a:rPr lang="fr-CA" b="1" dirty="0" smtClean="0"/>
                        <a:t>2.</a:t>
                      </a:r>
                    </a:p>
                    <a:p>
                      <a:r>
                        <a:rPr lang="fr-CA" b="1" dirty="0" smtClean="0"/>
                        <a:t>3.</a:t>
                      </a:r>
                    </a:p>
                    <a:p>
                      <a:endParaRPr lang="fr-CA" b="1" dirty="0" smtClean="0"/>
                    </a:p>
                    <a:p>
                      <a:endParaRPr lang="fr-CA" b="1" dirty="0" smtClean="0"/>
                    </a:p>
                    <a:p>
                      <a:endParaRPr lang="fr-CA" b="1" dirty="0" smtClean="0"/>
                    </a:p>
                    <a:p>
                      <a:endParaRPr lang="fr-CA" b="1" dirty="0" smtClean="0"/>
                    </a:p>
                    <a:p>
                      <a:endParaRPr lang="en-CA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19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</a:t>
            </a:r>
            <a:r>
              <a:rPr lang="en-CA" dirty="0" smtClean="0"/>
              <a:t>’eau de </a:t>
            </a:r>
            <a:r>
              <a:rPr lang="en-CA" dirty="0" err="1" smtClean="0"/>
              <a:t>notre</a:t>
            </a:r>
            <a:r>
              <a:rPr lang="en-CA" dirty="0" smtClean="0"/>
              <a:t> plan</a:t>
            </a:r>
            <a:r>
              <a:rPr lang="fr-CA" dirty="0" err="1" smtClean="0"/>
              <a:t>ète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semaine</a:t>
            </a:r>
            <a:r>
              <a:rPr lang="en-US" dirty="0" smtClean="0"/>
              <a:t> ….</a:t>
            </a:r>
          </a:p>
          <a:p>
            <a:r>
              <a:rPr lang="en-US" dirty="0" err="1" smtClean="0"/>
              <a:t>Activité</a:t>
            </a:r>
            <a:r>
              <a:rPr lang="en-US" dirty="0" smtClean="0"/>
              <a:t>: Investigation - </a:t>
            </a:r>
            <a:r>
              <a:rPr lang="en-US" dirty="0" err="1" smtClean="0"/>
              <a:t>Défi</a:t>
            </a:r>
            <a:r>
              <a:rPr lang="en-US" dirty="0" smtClean="0"/>
              <a:t> de </a:t>
            </a:r>
            <a:r>
              <a:rPr lang="en-US" dirty="0" err="1" smtClean="0"/>
              <a:t>bouteille</a:t>
            </a:r>
            <a:r>
              <a:rPr lang="en-US" dirty="0" smtClean="0"/>
              <a:t> </a:t>
            </a:r>
            <a:r>
              <a:rPr lang="en-US" dirty="0" err="1" smtClean="0"/>
              <a:t>retourné</a:t>
            </a:r>
            <a:endParaRPr lang="en-US" dirty="0" smtClean="0"/>
          </a:p>
          <a:p>
            <a:r>
              <a:rPr lang="en-US" dirty="0" err="1" smtClean="0"/>
              <a:t>Activer</a:t>
            </a:r>
            <a:r>
              <a:rPr lang="en-US" dirty="0" smtClean="0"/>
              <a:t> les </a:t>
            </a:r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antérieures</a:t>
            </a:r>
            <a:r>
              <a:rPr lang="en-US" dirty="0" smtClean="0"/>
              <a:t> : L</a:t>
            </a:r>
            <a:r>
              <a:rPr lang="en-CA" dirty="0" smtClean="0"/>
              <a:t>’eau</a:t>
            </a:r>
          </a:p>
          <a:p>
            <a:r>
              <a:rPr lang="en-US" dirty="0" err="1" smtClean="0"/>
              <a:t>Activité</a:t>
            </a:r>
            <a:r>
              <a:rPr lang="en-US" dirty="0" smtClean="0"/>
              <a:t>: Journal </a:t>
            </a:r>
            <a:r>
              <a:rPr lang="en-US" dirty="0" err="1" smtClean="0"/>
              <a:t>scientifique</a:t>
            </a:r>
            <a:r>
              <a:rPr lang="en-US" dirty="0" smtClean="0"/>
              <a:t> – </a:t>
            </a:r>
            <a:r>
              <a:rPr lang="en-US" dirty="0" err="1" smtClean="0"/>
              <a:t>Pourquoi</a:t>
            </a:r>
            <a:r>
              <a:rPr lang="en-US" dirty="0" smtClean="0"/>
              <a:t> y a-t-</a:t>
            </a:r>
            <a:r>
              <a:rPr lang="en-US" dirty="0" err="1" smtClean="0"/>
              <a:t>il</a:t>
            </a:r>
            <a:r>
              <a:rPr lang="en-US" dirty="0" smtClean="0"/>
              <a:t> beaucoup de </a:t>
            </a:r>
            <a:r>
              <a:rPr lang="en-US" dirty="0" err="1" smtClean="0"/>
              <a:t>vers</a:t>
            </a:r>
            <a:r>
              <a:rPr lang="en-US" dirty="0" smtClean="0"/>
              <a:t> de </a:t>
            </a:r>
            <a:r>
              <a:rPr lang="en-US" dirty="0" err="1" smtClean="0"/>
              <a:t>terre</a:t>
            </a:r>
            <a:r>
              <a:rPr lang="en-US" dirty="0" smtClean="0"/>
              <a:t> sur la </a:t>
            </a:r>
            <a:r>
              <a:rPr lang="en-US" dirty="0" err="1" smtClean="0"/>
              <a:t>terre</a:t>
            </a:r>
            <a:r>
              <a:rPr lang="en-US" dirty="0" smtClean="0"/>
              <a:t> </a:t>
            </a:r>
            <a:r>
              <a:rPr lang="en-US" dirty="0" err="1" smtClean="0"/>
              <a:t>apr</a:t>
            </a:r>
            <a:r>
              <a:rPr lang="fr-CA" dirty="0" smtClean="0"/>
              <a:t>ès une pluie averse</a:t>
            </a:r>
            <a:r>
              <a:rPr lang="en-CA" dirty="0" smtClean="0"/>
              <a:t>?</a:t>
            </a:r>
          </a:p>
          <a:p>
            <a:r>
              <a:rPr lang="en-US" dirty="0" smtClean="0"/>
              <a:t>Sortie: </a:t>
            </a:r>
            <a:r>
              <a:rPr lang="en-US" dirty="0" err="1" smtClean="0"/>
              <a:t>Quelle</a:t>
            </a:r>
            <a:r>
              <a:rPr lang="en-US" dirty="0" smtClean="0"/>
              <a:t> question as-</a:t>
            </a:r>
            <a:r>
              <a:rPr lang="en-US" dirty="0" err="1" smtClean="0"/>
              <a:t>tu</a:t>
            </a:r>
            <a:r>
              <a:rPr lang="en-US" dirty="0" smtClean="0"/>
              <a:t> qui </a:t>
            </a:r>
            <a:r>
              <a:rPr lang="en-US" dirty="0" err="1" smtClean="0"/>
              <a:t>relie</a:t>
            </a:r>
            <a:r>
              <a:rPr lang="en-US" dirty="0" smtClean="0"/>
              <a:t> à l</a:t>
            </a:r>
            <a:r>
              <a:rPr lang="en-CA" dirty="0" smtClean="0"/>
              <a:t>’eau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+mn-lt"/>
              </a:rPr>
              <a:t>SORTIE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sz="3200" b="1" dirty="0" smtClean="0"/>
              <a:t>Quelles questions peux-tu poser à propos des glaciers ou des calottes glacières</a:t>
            </a:r>
            <a:r>
              <a:rPr lang="en-CA" sz="3200" b="1" dirty="0" smtClean="0"/>
              <a:t>?</a:t>
            </a:r>
            <a:endParaRPr lang="en-CA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20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lundi 12 mars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600" dirty="0" smtClean="0"/>
              <a:t>Activité de départ: YouTube </a:t>
            </a:r>
            <a:r>
              <a:rPr lang="fr-FR" sz="3600" dirty="0"/>
              <a:t>(3:29): </a:t>
            </a:r>
            <a:r>
              <a:rPr lang="fr-FR" sz="3600" dirty="0">
                <a:hlinkClick r:id="rId2"/>
              </a:rPr>
              <a:t>https://www.youtube.com/watch?v=UwVNkfCov1k</a:t>
            </a:r>
            <a:endParaRPr lang="fr-FR" sz="3600" dirty="0"/>
          </a:p>
          <a:p>
            <a:pPr marL="457200" indent="-457200">
              <a:buFont typeface="+mj-lt"/>
              <a:buAutoNum type="arabicPeriod"/>
            </a:pPr>
            <a:r>
              <a:rPr lang="fr-FR" sz="3600" b="1" dirty="0" smtClean="0"/>
              <a:t>Leçon:</a:t>
            </a:r>
            <a:r>
              <a:rPr lang="fr-FR" sz="3600" dirty="0" smtClean="0"/>
              <a:t> </a:t>
            </a:r>
            <a:r>
              <a:rPr lang="fr-FR" sz="3600" dirty="0"/>
              <a:t>les différents sujets (glaciation, etc.)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600" b="1" dirty="0"/>
              <a:t>Ted </a:t>
            </a:r>
            <a:r>
              <a:rPr lang="fr-FR" sz="3600" b="1" dirty="0" err="1" smtClean="0"/>
              <a:t>Talks</a:t>
            </a:r>
            <a:r>
              <a:rPr lang="fr-FR" sz="3600" b="1" dirty="0" smtClean="0"/>
              <a:t>: </a:t>
            </a:r>
            <a:r>
              <a:rPr lang="fr-FR" sz="3600" dirty="0"/>
              <a:t>Laura Robinson – TRÈS INTÉRESSANT! (11:22)  </a:t>
            </a:r>
            <a:r>
              <a:rPr lang="fr-FR" sz="3600" dirty="0">
                <a:hlinkClick r:id="rId3"/>
              </a:rPr>
              <a:t>https://www.ted.com/talks/laura_robinson_the_secrets_i_find_on_the_mysterious_ocean_floor/discussion#t-7399</a:t>
            </a:r>
            <a:endParaRPr lang="fr-FR" sz="3600" dirty="0"/>
          </a:p>
          <a:p>
            <a:pPr marL="457200" indent="-457200">
              <a:buFont typeface="+mj-lt"/>
              <a:buAutoNum type="arabicPeriod"/>
            </a:pPr>
            <a:r>
              <a:rPr lang="fr-FR" sz="3600" b="1" dirty="0"/>
              <a:t>Sortie:</a:t>
            </a:r>
            <a:r>
              <a:rPr lang="fr-FR" sz="3600" dirty="0"/>
              <a:t>  Quelles questions as-tu à propos des glaciers ou les calottes glacières?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21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glaciation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Glaciation (</a:t>
            </a:r>
            <a:r>
              <a:rPr lang="en-US" b="1" dirty="0" err="1" smtClean="0"/>
              <a:t>n.f</a:t>
            </a:r>
            <a:r>
              <a:rPr lang="en-US" b="1" dirty="0" smtClean="0"/>
              <a:t>.)</a:t>
            </a:r>
            <a:endParaRPr lang="en-US" b="1" dirty="0"/>
          </a:p>
          <a:p>
            <a:r>
              <a:rPr lang="en-US" dirty="0" smtClean="0"/>
              <a:t>Le </a:t>
            </a:r>
            <a:r>
              <a:rPr lang="en-US" dirty="0" err="1" smtClean="0"/>
              <a:t>processus</a:t>
            </a:r>
            <a:r>
              <a:rPr lang="en-US" dirty="0" smtClean="0"/>
              <a:t>, condition </a:t>
            </a:r>
            <a:r>
              <a:rPr lang="en-US" dirty="0" err="1" smtClean="0"/>
              <a:t>ou</a:t>
            </a:r>
            <a:r>
              <a:rPr lang="en-US" dirty="0" smtClean="0"/>
              <a:t> r</a:t>
            </a:r>
            <a:r>
              <a:rPr lang="fr-CA" dirty="0" err="1" smtClean="0"/>
              <a:t>ésultat</a:t>
            </a:r>
            <a:r>
              <a:rPr lang="fr-CA" dirty="0" smtClean="0"/>
              <a:t> d</a:t>
            </a:r>
            <a:r>
              <a:rPr lang="en-CA" dirty="0" smtClean="0"/>
              <a:t>’</a:t>
            </a:r>
            <a:r>
              <a:rPr lang="fr-CA" dirty="0" smtClean="0"/>
              <a:t>être couvert par des glaciers ou calotte glacière (</a:t>
            </a:r>
            <a:r>
              <a:rPr lang="en-US" dirty="0" smtClean="0"/>
              <a:t>ice sheet)</a:t>
            </a:r>
            <a:endParaRPr lang="en-US" dirty="0"/>
          </a:p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période</a:t>
            </a:r>
            <a:r>
              <a:rPr lang="en-US" dirty="0" smtClean="0"/>
              <a:t> </a:t>
            </a:r>
            <a:r>
              <a:rPr lang="en-US" dirty="0" err="1" smtClean="0"/>
              <a:t>glaciale</a:t>
            </a:r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22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65" y="3322749"/>
            <a:ext cx="3843985" cy="2633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2" y="3322749"/>
            <a:ext cx="3849451" cy="262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dérive des continents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u="sng" dirty="0" smtClean="0"/>
              <a:t>La </a:t>
            </a:r>
            <a:r>
              <a:rPr lang="en-CA" b="1" u="sng" dirty="0" err="1" smtClean="0"/>
              <a:t>dérive</a:t>
            </a:r>
            <a:r>
              <a:rPr lang="en-CA" b="1" u="sng" dirty="0" smtClean="0"/>
              <a:t> des continents </a:t>
            </a:r>
            <a:r>
              <a:rPr lang="en-CA" dirty="0"/>
              <a:t>: </a:t>
            </a:r>
            <a:r>
              <a:rPr lang="en-CA" dirty="0" smtClean="0"/>
              <a:t>Le </a:t>
            </a:r>
            <a:r>
              <a:rPr lang="en-CA" dirty="0" err="1" smtClean="0"/>
              <a:t>mouvement</a:t>
            </a:r>
            <a:r>
              <a:rPr lang="en-CA" dirty="0" smtClean="0"/>
              <a:t> des continents de la Terre </a:t>
            </a:r>
            <a:r>
              <a:rPr lang="en-CA" dirty="0" err="1" smtClean="0"/>
              <a:t>en</a:t>
            </a:r>
            <a:r>
              <a:rPr lang="en-CA" dirty="0" smtClean="0"/>
              <a:t> relation </a:t>
            </a:r>
            <a:r>
              <a:rPr lang="en-CA" dirty="0" err="1" smtClean="0"/>
              <a:t>l’un</a:t>
            </a:r>
            <a:r>
              <a:rPr lang="en-CA" dirty="0" smtClean="0"/>
              <a:t> </a:t>
            </a:r>
            <a:r>
              <a:rPr lang="fr-CA" dirty="0" smtClean="0"/>
              <a:t>à l</a:t>
            </a:r>
            <a:r>
              <a:rPr lang="en-CA" dirty="0" smtClean="0"/>
              <a:t>’</a:t>
            </a:r>
            <a:r>
              <a:rPr lang="en-CA" dirty="0" err="1" smtClean="0"/>
              <a:t>autre</a:t>
            </a:r>
            <a:r>
              <a:rPr lang="en-CA" dirty="0" smtClean="0"/>
              <a:t> </a:t>
            </a:r>
            <a:r>
              <a:rPr lang="en-CA" dirty="0" err="1" smtClean="0"/>
              <a:t>alors</a:t>
            </a:r>
            <a:r>
              <a:rPr lang="en-CA" dirty="0" smtClean="0"/>
              <a:t> </a:t>
            </a:r>
            <a:r>
              <a:rPr lang="en-CA" dirty="0" err="1" smtClean="0"/>
              <a:t>ils</a:t>
            </a:r>
            <a:r>
              <a:rPr lang="en-CA" dirty="0" smtClean="0"/>
              <a:t> para</a:t>
            </a:r>
            <a:r>
              <a:rPr lang="fr-CA" dirty="0" err="1" smtClean="0"/>
              <a:t>îssent</a:t>
            </a:r>
            <a:r>
              <a:rPr lang="fr-CA" dirty="0" smtClean="0"/>
              <a:t> de </a:t>
            </a:r>
            <a:r>
              <a:rPr lang="fr-CA" b="1" dirty="0" smtClean="0"/>
              <a:t>dériver</a:t>
            </a:r>
            <a:r>
              <a:rPr lang="fr-CA" dirty="0" smtClean="0"/>
              <a:t> (drift) à travers le plancher océanique.  La spéculation que les continents ont peut être ‘dériver</a:t>
            </a:r>
            <a:r>
              <a:rPr lang="en-CA" dirty="0" smtClean="0"/>
              <a:t>’ </a:t>
            </a:r>
            <a:r>
              <a:rPr lang="fr-CA" dirty="0" smtClean="0"/>
              <a:t>était premièrement suggérer par Abraham </a:t>
            </a:r>
            <a:r>
              <a:rPr lang="fr-CA" dirty="0" err="1" smtClean="0"/>
              <a:t>Ortelius</a:t>
            </a:r>
            <a:r>
              <a:rPr lang="fr-CA" dirty="0" smtClean="0"/>
              <a:t> en 1596. </a:t>
            </a:r>
            <a:endParaRPr lang="en-CA" dirty="0" smtClean="0"/>
          </a:p>
          <a:p>
            <a:endParaRPr lang="en-CA" dirty="0">
              <a:hlinkClick r:id="rId2"/>
            </a:endParaRPr>
          </a:p>
          <a:p>
            <a:r>
              <a:rPr lang="en-CA" sz="1600" dirty="0" smtClean="0">
                <a:hlinkClick r:id="rId2"/>
              </a:rPr>
              <a:t>https</a:t>
            </a:r>
            <a:r>
              <a:rPr lang="en-CA" sz="1600" dirty="0">
                <a:hlinkClick r:id="rId2"/>
              </a:rPr>
              <a:t>://m.youtube.com/watch?v=Wq9kLzm36h0</a:t>
            </a:r>
            <a:endParaRPr lang="en-CA" sz="1600" dirty="0"/>
          </a:p>
          <a:p>
            <a:r>
              <a:rPr lang="en-CA" sz="1600" dirty="0">
                <a:hlinkClick r:id="rId3"/>
              </a:rPr>
              <a:t>https://</a:t>
            </a:r>
            <a:r>
              <a:rPr lang="en-CA" sz="1600" dirty="0" smtClean="0">
                <a:hlinkClick r:id="rId3"/>
              </a:rPr>
              <a:t>fr.m.wikipedia.org/wiki/</a:t>
            </a:r>
            <a:r>
              <a:rPr lang="en-CA" sz="1600" dirty="0" err="1" smtClean="0">
                <a:hlinkClick r:id="rId3"/>
              </a:rPr>
              <a:t>Dérive_des_continents</a:t>
            </a:r>
            <a:endParaRPr lang="en-CA" sz="1600" dirty="0" smtClean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23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02" y="2869660"/>
            <a:ext cx="3298455" cy="28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</a:t>
            </a:r>
            <a:r>
              <a:rPr lang="en-CA" dirty="0" smtClean="0"/>
              <a:t>’</a:t>
            </a:r>
            <a:r>
              <a:rPr lang="fr-CA" dirty="0" smtClean="0"/>
              <a:t>érosion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u="sng" dirty="0" smtClean="0">
                <a:solidFill>
                  <a:schemeClr val="accent5">
                    <a:lumMod val="50000"/>
                  </a:schemeClr>
                </a:solidFill>
              </a:rPr>
              <a:t>É</a:t>
            </a:r>
            <a:r>
              <a:rPr lang="en-CA" b="1" u="sng" dirty="0" err="1" smtClean="0">
                <a:solidFill>
                  <a:schemeClr val="accent5">
                    <a:lumMod val="50000"/>
                  </a:schemeClr>
                </a:solidFill>
              </a:rPr>
              <a:t>rosion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CA" b="1" u="sng" dirty="0" err="1" smtClean="0">
                <a:solidFill>
                  <a:schemeClr val="accent5">
                    <a:lumMod val="50000"/>
                  </a:schemeClr>
                </a:solidFill>
              </a:rPr>
              <a:t>n.f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.)</a:t>
            </a:r>
            <a:endParaRPr lang="en-CA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CA" dirty="0" err="1" smtClean="0"/>
              <a:t>Usure</a:t>
            </a:r>
            <a:r>
              <a:rPr lang="en-CA" dirty="0" smtClean="0"/>
              <a:t> </a:t>
            </a:r>
            <a:r>
              <a:rPr lang="en-CA" dirty="0"/>
              <a:t>et transformation que les </a:t>
            </a:r>
            <a:r>
              <a:rPr lang="en-CA" dirty="0" err="1"/>
              <a:t>eaux</a:t>
            </a:r>
            <a:r>
              <a:rPr lang="en-CA" dirty="0"/>
              <a:t> et les actions </a:t>
            </a:r>
            <a:r>
              <a:rPr lang="en-CA" dirty="0" err="1"/>
              <a:t>atmosphériques</a:t>
            </a:r>
            <a:r>
              <a:rPr lang="en-CA" dirty="0"/>
              <a:t> font </a:t>
            </a:r>
            <a:r>
              <a:rPr lang="en-CA" dirty="0" err="1"/>
              <a:t>subir</a:t>
            </a:r>
            <a:r>
              <a:rPr lang="en-CA" dirty="0"/>
              <a:t> à </a:t>
            </a:r>
            <a:r>
              <a:rPr lang="en-CA" dirty="0" err="1"/>
              <a:t>l'écorce</a:t>
            </a:r>
            <a:r>
              <a:rPr lang="en-CA" dirty="0"/>
              <a:t> </a:t>
            </a:r>
            <a:r>
              <a:rPr lang="en-CA" dirty="0" err="1"/>
              <a:t>terrestre.Érosion</a:t>
            </a:r>
            <a:r>
              <a:rPr lang="en-CA" dirty="0"/>
              <a:t> </a:t>
            </a:r>
            <a:r>
              <a:rPr lang="en-CA" dirty="0" err="1"/>
              <a:t>glaciaire</a:t>
            </a:r>
            <a:r>
              <a:rPr lang="en-CA" dirty="0"/>
              <a:t>.</a:t>
            </a:r>
          </a:p>
          <a:p>
            <a:r>
              <a:rPr lang="en-CA" dirty="0" smtClean="0"/>
              <a:t>Le </a:t>
            </a:r>
            <a:r>
              <a:rPr lang="en-CA" dirty="0" err="1" smtClean="0"/>
              <a:t>processus</a:t>
            </a:r>
            <a:r>
              <a:rPr lang="en-CA" dirty="0" smtClean="0"/>
              <a:t> par </a:t>
            </a:r>
            <a:r>
              <a:rPr lang="en-CA" dirty="0" err="1" smtClean="0"/>
              <a:t>lequel</a:t>
            </a:r>
            <a:r>
              <a:rPr lang="en-CA" dirty="0" smtClean="0"/>
              <a:t> le surface de la Terre </a:t>
            </a:r>
            <a:r>
              <a:rPr lang="en-CA" dirty="0" err="1" smtClean="0"/>
              <a:t>est</a:t>
            </a:r>
            <a:r>
              <a:rPr lang="en-CA" dirty="0" smtClean="0"/>
              <a:t>  </a:t>
            </a:r>
            <a:r>
              <a:rPr lang="en-CA" dirty="0" err="1" smtClean="0"/>
              <a:t>érodé</a:t>
            </a:r>
            <a:r>
              <a:rPr lang="en-CA" dirty="0" smtClean="0"/>
              <a:t> par </a:t>
            </a:r>
            <a:r>
              <a:rPr lang="en-CA" dirty="0" err="1" smtClean="0"/>
              <a:t>l’action</a:t>
            </a:r>
            <a:r>
              <a:rPr lang="en-CA" dirty="0" smtClean="0"/>
              <a:t> de </a:t>
            </a:r>
            <a:r>
              <a:rPr lang="en-CA" dirty="0" err="1" smtClean="0"/>
              <a:t>l’eau</a:t>
            </a:r>
            <a:r>
              <a:rPr lang="en-CA" dirty="0" smtClean="0"/>
              <a:t>, les </a:t>
            </a:r>
            <a:r>
              <a:rPr lang="en-CA" dirty="0" err="1" smtClean="0"/>
              <a:t>glaci</a:t>
            </a:r>
            <a:r>
              <a:rPr lang="fr-CA" dirty="0" smtClean="0"/>
              <a:t>ères, les vents, les vagues, etc. </a:t>
            </a:r>
          </a:p>
          <a:p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www.thehopewellrocks.ca/wp-content/uploads/2012/08/High-Res-Split-Tide.jpg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24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3966527"/>
            <a:ext cx="3068320" cy="20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</a:t>
            </a:r>
            <a:r>
              <a:rPr lang="en-CA" dirty="0" smtClean="0"/>
              <a:t>’a</a:t>
            </a:r>
            <a:r>
              <a:rPr lang="fr-CA" dirty="0" err="1" smtClean="0"/>
              <a:t>ctivité</a:t>
            </a:r>
            <a:r>
              <a:rPr lang="fr-CA" dirty="0" smtClean="0"/>
              <a:t> volcanique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 err="1" smtClean="0"/>
              <a:t>Activité</a:t>
            </a:r>
            <a:r>
              <a:rPr lang="en-CA" b="1" u="sng" dirty="0" smtClean="0"/>
              <a:t> </a:t>
            </a:r>
            <a:r>
              <a:rPr lang="en-CA" b="1" u="sng" dirty="0" err="1" smtClean="0"/>
              <a:t>volcanique</a:t>
            </a:r>
            <a:r>
              <a:rPr lang="en-CA" b="1" u="sng" dirty="0" smtClean="0"/>
              <a:t> (</a:t>
            </a:r>
            <a:r>
              <a:rPr lang="en-CA" b="1" u="sng" dirty="0" err="1" smtClean="0"/>
              <a:t>n.f</a:t>
            </a:r>
            <a:r>
              <a:rPr lang="en-CA" b="1" u="sng" dirty="0" smtClean="0"/>
              <a:t>.):</a:t>
            </a:r>
            <a:r>
              <a:rPr lang="en-CA" dirty="0"/>
              <a:t> 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ouverture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la </a:t>
            </a:r>
            <a:r>
              <a:rPr lang="en-CA" dirty="0" err="1" smtClean="0"/>
              <a:t>cro</a:t>
            </a:r>
            <a:r>
              <a:rPr lang="fr-CA" dirty="0" err="1" smtClean="0"/>
              <a:t>ûte</a:t>
            </a:r>
            <a:r>
              <a:rPr lang="fr-CA" dirty="0" smtClean="0"/>
              <a:t> terrestre par laquelle de lave en fusion (</a:t>
            </a:r>
            <a:r>
              <a:rPr lang="fr-CA" dirty="0" err="1" smtClean="0"/>
              <a:t>molten</a:t>
            </a:r>
            <a:r>
              <a:rPr lang="fr-CA" dirty="0" smtClean="0"/>
              <a:t> lava)</a:t>
            </a:r>
            <a:r>
              <a:rPr lang="en-CA" dirty="0" smtClean="0"/>
              <a:t>, les </a:t>
            </a:r>
            <a:r>
              <a:rPr lang="en-CA" dirty="0" err="1" smtClean="0"/>
              <a:t>morceaux</a:t>
            </a:r>
            <a:r>
              <a:rPr lang="en-CA" dirty="0" smtClean="0"/>
              <a:t> de </a:t>
            </a:r>
            <a:r>
              <a:rPr lang="en-CA" dirty="0" err="1" smtClean="0"/>
              <a:t>roches</a:t>
            </a:r>
            <a:r>
              <a:rPr lang="en-CA" dirty="0" smtClean="0"/>
              <a:t>, des </a:t>
            </a:r>
            <a:r>
              <a:rPr lang="en-CA" dirty="0" err="1" smtClean="0"/>
              <a:t>cendres</a:t>
            </a:r>
            <a:r>
              <a:rPr lang="en-CA" dirty="0" smtClean="0"/>
              <a:t>, la </a:t>
            </a:r>
            <a:r>
              <a:rPr lang="en-CA" dirty="0" err="1" smtClean="0"/>
              <a:t>poussière</a:t>
            </a:r>
            <a:r>
              <a:rPr lang="en-CA" dirty="0" smtClean="0"/>
              <a:t>, et les </a:t>
            </a:r>
            <a:r>
              <a:rPr lang="en-CA" dirty="0" err="1" smtClean="0"/>
              <a:t>gaz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éxpulsés</a:t>
            </a:r>
            <a:r>
              <a:rPr lang="en-CA" dirty="0" smtClean="0"/>
              <a:t> de </a:t>
            </a:r>
            <a:r>
              <a:rPr lang="en-CA" dirty="0" err="1" smtClean="0"/>
              <a:t>dessous</a:t>
            </a:r>
            <a:r>
              <a:rPr lang="en-CA" dirty="0" smtClean="0"/>
              <a:t> de la surface de la Terre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25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1" y="3141158"/>
            <a:ext cx="4638728" cy="3084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89" y="3141158"/>
            <a:ext cx="4131419" cy="31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systèmes de drainages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Les systèmes de drainage se développe à l</a:t>
            </a:r>
            <a:r>
              <a:rPr lang="en-CA" dirty="0" smtClean="0"/>
              <a:t>’aide de l’</a:t>
            </a:r>
            <a:r>
              <a:rPr lang="fr-CA" dirty="0" smtClean="0"/>
              <a:t>érosion, des pluies, et d’autres éléments naturels.  La glace des glaciers suivent des sentiers (</a:t>
            </a:r>
            <a:r>
              <a:rPr lang="fr-CA" dirty="0" err="1" smtClean="0"/>
              <a:t>trails</a:t>
            </a:r>
            <a:r>
              <a:rPr lang="fr-CA" dirty="0" smtClean="0"/>
              <a:t>) et créent des bassins d</a:t>
            </a:r>
            <a:r>
              <a:rPr lang="en-CA" dirty="0" smtClean="0"/>
              <a:t>’eau </a:t>
            </a:r>
            <a:r>
              <a:rPr lang="en-CA" dirty="0" err="1" smtClean="0"/>
              <a:t>ou</a:t>
            </a:r>
            <a:r>
              <a:rPr lang="en-CA" dirty="0" smtClean="0"/>
              <a:t> des lacs. </a:t>
            </a:r>
            <a:r>
              <a:rPr lang="en-CA" dirty="0" err="1" smtClean="0"/>
              <a:t>Exemple</a:t>
            </a:r>
            <a:r>
              <a:rPr lang="en-CA" dirty="0" smtClean="0"/>
              <a:t>: Tout l</a:t>
            </a:r>
            <a:r>
              <a:rPr lang="en-US" dirty="0" smtClean="0"/>
              <a:t>’eau de la </a:t>
            </a:r>
            <a:r>
              <a:rPr lang="en-US" dirty="0" err="1" smtClean="0"/>
              <a:t>fleuve</a:t>
            </a:r>
            <a:r>
              <a:rPr lang="en-US" dirty="0" smtClean="0"/>
              <a:t> Saint Laurent sort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err="1" smtClean="0"/>
              <a:t>l’oc</a:t>
            </a:r>
            <a:r>
              <a:rPr lang="fr-CA" smtClean="0"/>
              <a:t>éan atlantique</a:t>
            </a:r>
            <a:endParaRPr lang="fr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26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16" y="3040494"/>
            <a:ext cx="4092435" cy="2728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40" y="3067018"/>
            <a:ext cx="3627121" cy="26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bassins</a:t>
            </a:r>
            <a:r>
              <a:rPr lang="en-CA" dirty="0" smtClean="0"/>
              <a:t> </a:t>
            </a:r>
            <a:r>
              <a:rPr lang="en-CA" dirty="0" err="1" smtClean="0"/>
              <a:t>oc</a:t>
            </a:r>
            <a:r>
              <a:rPr lang="fr-CA" smtClean="0"/>
              <a:t>éaniques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bassins océaniques sont de grandes dépressions dans la terre où se trouvent beaucoup d</a:t>
            </a:r>
            <a:r>
              <a:rPr lang="en-US" dirty="0" smtClean="0"/>
              <a:t>’eau.  Il ne </a:t>
            </a:r>
            <a:r>
              <a:rPr lang="en-US" dirty="0" err="1" smtClean="0"/>
              <a:t>sont</a:t>
            </a:r>
            <a:r>
              <a:rPr lang="en-US" dirty="0" smtClean="0"/>
              <a:t> pas </a:t>
            </a:r>
            <a:r>
              <a:rPr lang="en-US" dirty="0" err="1" smtClean="0"/>
              <a:t>nécessairement</a:t>
            </a:r>
            <a:r>
              <a:rPr lang="en-US" dirty="0" smtClean="0"/>
              <a:t> </a:t>
            </a:r>
            <a:r>
              <a:rPr lang="en-US" dirty="0" err="1" smtClean="0"/>
              <a:t>fermés</a:t>
            </a:r>
            <a:r>
              <a:rPr lang="en-US" dirty="0" smtClean="0"/>
              <a:t> sur les </a:t>
            </a:r>
            <a:r>
              <a:rPr lang="en-US" dirty="0" err="1" smtClean="0"/>
              <a:t>bords</a:t>
            </a:r>
            <a:r>
              <a:rPr lang="en-US" smtClean="0"/>
              <a:t> – </a:t>
            </a:r>
            <a:r>
              <a:rPr lang="en-US" dirty="0" smtClean="0"/>
              <a:t>se </a:t>
            </a:r>
            <a:r>
              <a:rPr lang="en-US" dirty="0" err="1" smtClean="0"/>
              <a:t>sont</a:t>
            </a:r>
            <a:r>
              <a:rPr lang="en-US" dirty="0" smtClean="0"/>
              <a:t> des </a:t>
            </a:r>
            <a:r>
              <a:rPr lang="en-US" dirty="0" err="1" smtClean="0"/>
              <a:t>oc</a:t>
            </a:r>
            <a:r>
              <a:rPr lang="fr-CA" smtClean="0"/>
              <a:t>éans!  </a:t>
            </a:r>
            <a:r>
              <a:rPr lang="fr-CA" dirty="0" smtClean="0"/>
              <a:t>Exemple: L</a:t>
            </a:r>
            <a:r>
              <a:rPr lang="en-CA" smtClean="0"/>
              <a:t>’oc</a:t>
            </a:r>
            <a:r>
              <a:rPr lang="fr-CA" smtClean="0"/>
              <a:t>éan atlantique</a:t>
            </a:r>
          </a:p>
          <a:p>
            <a:pPr marL="0" indent="0">
              <a:buNone/>
            </a:pPr>
            <a:r>
              <a:rPr lang="fr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27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65" y="2704767"/>
            <a:ext cx="76200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2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7" y="138223"/>
            <a:ext cx="9371948" cy="1321430"/>
          </a:xfrm>
        </p:spPr>
        <p:txBody>
          <a:bodyPr>
            <a:noAutofit/>
          </a:bodyPr>
          <a:lstStyle/>
          <a:p>
            <a:r>
              <a:rPr lang="fr-CA" sz="2800" b="1"/>
              <a:t>Comment les bassins océaniques et les systèmes de drainages se forment?</a:t>
            </a:r>
            <a:r>
              <a:rPr lang="en-CA" sz="2800"/>
              <a:t/>
            </a:r>
            <a:br>
              <a:rPr lang="en-CA" sz="2800"/>
            </a:br>
            <a:endParaRPr lang="en-CA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28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/>
              <a:t>Quels sont les facteurs qui influencent les glaciers et les caps polaires? </a:t>
            </a:r>
            <a:r>
              <a:rPr lang="fr-CA" b="1" dirty="0"/>
              <a:t>Utilise des mots et un dessin!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29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mardi 6 février et le mercredi 7 janvier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err="1"/>
              <a:t>Activité:Investigation</a:t>
            </a:r>
            <a:r>
              <a:rPr lang="fr-FR" dirty="0"/>
              <a:t> </a:t>
            </a:r>
            <a:r>
              <a:rPr lang="en-US" dirty="0" err="1"/>
              <a:t>Défi</a:t>
            </a:r>
            <a:r>
              <a:rPr lang="en-US" dirty="0"/>
              <a:t> de </a:t>
            </a:r>
            <a:r>
              <a:rPr lang="en-US" dirty="0" err="1"/>
              <a:t>bouteille</a:t>
            </a:r>
            <a:r>
              <a:rPr lang="en-US" dirty="0"/>
              <a:t> </a:t>
            </a:r>
            <a:r>
              <a:rPr lang="en-US" dirty="0" err="1"/>
              <a:t>retourné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Accéder </a:t>
            </a:r>
            <a:r>
              <a:rPr lang="fr-FR" dirty="0"/>
              <a:t>les connaissances antérieures</a:t>
            </a:r>
          </a:p>
          <a:p>
            <a:r>
              <a:rPr lang="fr-FR" dirty="0"/>
              <a:t> </a:t>
            </a:r>
            <a:r>
              <a:rPr lang="fr-FR" dirty="0" smtClean="0"/>
              <a:t>Questions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Pourquoi la température n'est pas la même partout sur la Terre?</a:t>
            </a:r>
          </a:p>
          <a:p>
            <a:pPr lvl="1"/>
            <a:r>
              <a:rPr lang="fr-FR" dirty="0"/>
              <a:t>Pourquoi la Terre est-elle chaude le jour et froide la </a:t>
            </a:r>
            <a:r>
              <a:rPr lang="fr-FR" dirty="0" smtClean="0"/>
              <a:t>nuit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Comment les océans influent-ils sur les températures?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3.     Bill </a:t>
            </a:r>
            <a:r>
              <a:rPr lang="fr-FR" dirty="0" err="1"/>
              <a:t>Nye</a:t>
            </a:r>
            <a:r>
              <a:rPr lang="fr-FR" dirty="0"/>
              <a:t>:</a:t>
            </a:r>
          </a:p>
          <a:p>
            <a:pPr lvl="1"/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www.dailymotion.com/video/x3jyupg</a:t>
            </a:r>
            <a:endParaRPr lang="fr-FR" dirty="0"/>
          </a:p>
          <a:p>
            <a:pPr lvl="1"/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4. Sortie: Quelle question as-tu qui relie </a:t>
            </a:r>
            <a:r>
              <a:rPr lang="fr-CA" dirty="0" smtClean="0"/>
              <a:t>à l</a:t>
            </a:r>
            <a:r>
              <a:rPr lang="en-CA" dirty="0" smtClean="0"/>
              <a:t>’eau?</a:t>
            </a:r>
            <a:endParaRPr lang="fr-FR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3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/>
              <a:t>Comment ces choses influencent-ils notre environnement ? </a:t>
            </a:r>
            <a:r>
              <a:rPr lang="fr-CA" b="1" dirty="0"/>
              <a:t>Utilise des mots et un dessin!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30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smtClean="0"/>
              <a:t>Quelle(s) question(s) as-tu à propos </a:t>
            </a:r>
            <a:r>
              <a:rPr lang="fr-CA" b="1" dirty="0"/>
              <a:t>de l’étude des glaciers et les </a:t>
            </a:r>
            <a:r>
              <a:rPr lang="fr-CA" b="1"/>
              <a:t>caps </a:t>
            </a:r>
            <a:r>
              <a:rPr lang="fr-CA" b="1" smtClean="0"/>
              <a:t>polaires</a:t>
            </a:r>
            <a:r>
              <a:rPr lang="en-CA" b="1" smtClean="0"/>
              <a:t>?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31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Banque</a:t>
            </a:r>
            <a:r>
              <a:rPr lang="en-CA" dirty="0" smtClean="0"/>
              <a:t> de mots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Écart = Différence</a:t>
            </a:r>
          </a:p>
          <a:p>
            <a:r>
              <a:rPr lang="fr-CA" dirty="0" smtClean="0"/>
              <a:t>Houle = rythme ample des vagues</a:t>
            </a:r>
          </a:p>
          <a:p>
            <a:r>
              <a:rPr lang="fr-CA" dirty="0" err="1" smtClean="0"/>
              <a:t>Ruiselle</a:t>
            </a:r>
            <a:r>
              <a:rPr lang="fr-CA" dirty="0" smtClean="0"/>
              <a:t> = Écoulement consécutif à une pluie</a:t>
            </a:r>
          </a:p>
          <a:p>
            <a:r>
              <a:rPr lang="fr-CA" dirty="0" smtClean="0"/>
              <a:t>Marée = Oscillation de la mer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4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Le mardi 13 </a:t>
            </a:r>
            <a:r>
              <a:rPr lang="fr-CA" dirty="0" smtClean="0"/>
              <a:t>février 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u="sng" dirty="0" smtClean="0"/>
              <a:t>Je peux </a:t>
            </a:r>
            <a:r>
              <a:rPr lang="fr-CA" b="1" dirty="0" smtClean="0"/>
              <a:t>décrire comment le processus de la glaciation, la dérive des continents, l</a:t>
            </a:r>
            <a:r>
              <a:rPr lang="en-CA" b="1" dirty="0" smtClean="0"/>
              <a:t>’</a:t>
            </a:r>
            <a:r>
              <a:rPr lang="fr-CA" b="1" dirty="0" smtClean="0"/>
              <a:t>érosion, et l</a:t>
            </a:r>
            <a:r>
              <a:rPr lang="en-CA" b="1" dirty="0" smtClean="0"/>
              <a:t>’</a:t>
            </a:r>
            <a:r>
              <a:rPr lang="en-CA" b="1" dirty="0" err="1" smtClean="0"/>
              <a:t>activit</a:t>
            </a:r>
            <a:r>
              <a:rPr lang="fr-CA" b="1" dirty="0" smtClean="0"/>
              <a:t>é volcanique peuvent crée des bassins océaniques et les systèmes de drainage </a:t>
            </a:r>
          </a:p>
          <a:p>
            <a:pPr lvl="2"/>
            <a:r>
              <a:rPr lang="fr-CA" b="1" dirty="0" smtClean="0"/>
              <a:t>Glaciation</a:t>
            </a:r>
          </a:p>
          <a:p>
            <a:pPr lvl="2"/>
            <a:r>
              <a:rPr lang="fr-CA" b="1" dirty="0" smtClean="0"/>
              <a:t>Dérive des continents</a:t>
            </a:r>
          </a:p>
          <a:p>
            <a:pPr lvl="2"/>
            <a:r>
              <a:rPr lang="fr-CA" b="1" dirty="0" smtClean="0"/>
              <a:t>Érosion</a:t>
            </a:r>
          </a:p>
          <a:p>
            <a:pPr lvl="2"/>
            <a:r>
              <a:rPr lang="fr-CA" b="1" dirty="0" smtClean="0"/>
              <a:t>Activité volcanique (311-7)</a:t>
            </a:r>
          </a:p>
          <a:p>
            <a:r>
              <a:rPr lang="fr-CA" b="1" u="sng" dirty="0" smtClean="0"/>
              <a:t>Activité de départ:</a:t>
            </a:r>
            <a:r>
              <a:rPr lang="fr-CA" dirty="0" smtClean="0"/>
              <a:t> </a:t>
            </a:r>
            <a:r>
              <a:rPr lang="fr-CA" i="1" dirty="0" smtClean="0"/>
              <a:t>Ce liquide qui ne reste pas en place</a:t>
            </a:r>
            <a:endParaRPr lang="fr-CA" b="1" i="1" u="sng" dirty="0" smtClean="0"/>
          </a:p>
          <a:p>
            <a:r>
              <a:rPr lang="fr-CA" b="1" u="sng" dirty="0" smtClean="0"/>
              <a:t>Leçon:</a:t>
            </a:r>
            <a:r>
              <a:rPr lang="fr-CA" dirty="0" smtClean="0"/>
              <a:t> Ou va l’eau?</a:t>
            </a:r>
            <a:endParaRPr lang="fr-CA" b="1" u="sng" dirty="0" smtClean="0"/>
          </a:p>
          <a:p>
            <a:r>
              <a:rPr lang="fr-CA" b="1" u="sng" dirty="0" smtClean="0"/>
              <a:t>Activité:</a:t>
            </a:r>
            <a:r>
              <a:rPr lang="fr-CA" dirty="0" smtClean="0"/>
              <a:t> Pourquoi y </a:t>
            </a:r>
            <a:r>
              <a:rPr lang="fr-CA" dirty="0" err="1" smtClean="0"/>
              <a:t>a-t-il</a:t>
            </a:r>
            <a:r>
              <a:rPr lang="fr-CA" dirty="0" smtClean="0"/>
              <a:t> tant de vers de terre</a:t>
            </a:r>
            <a:r>
              <a:rPr lang="en-CA" dirty="0" smtClean="0"/>
              <a:t>?</a:t>
            </a:r>
            <a:endParaRPr lang="fr-CA" b="1" dirty="0" smtClean="0"/>
          </a:p>
          <a:p>
            <a:r>
              <a:rPr lang="fr-CA" b="1" u="sng" dirty="0" smtClean="0"/>
              <a:t>Sortie:</a:t>
            </a:r>
            <a:r>
              <a:rPr lang="fr-CA" dirty="0" smtClean="0"/>
              <a:t> Une chose que tu as appris ou une question que tu as est …</a:t>
            </a:r>
            <a:endParaRPr lang="en-CA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5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de départ: Le liquide qui ne reste pas en place!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 smtClean="0"/>
              <a:t>Faits…</a:t>
            </a:r>
          </a:p>
          <a:p>
            <a:pPr marL="0" indent="0">
              <a:buNone/>
            </a:pPr>
            <a:r>
              <a:rPr lang="fr-CA" sz="2800" dirty="0" smtClean="0"/>
              <a:t>L</a:t>
            </a:r>
            <a:r>
              <a:rPr lang="en-CA" sz="2800" dirty="0" smtClean="0"/>
              <a:t>’eau de la Terre </a:t>
            </a:r>
            <a:r>
              <a:rPr lang="en-CA" sz="2800" dirty="0" err="1" smtClean="0"/>
              <a:t>existe</a:t>
            </a:r>
            <a:r>
              <a:rPr lang="en-CA" sz="2800" dirty="0" smtClean="0"/>
              <a:t> </a:t>
            </a:r>
            <a:r>
              <a:rPr lang="en-CA" sz="2800" dirty="0" err="1" smtClean="0"/>
              <a:t>en</a:t>
            </a:r>
            <a:r>
              <a:rPr lang="en-CA" sz="2800" dirty="0" smtClean="0"/>
              <a:t> </a:t>
            </a:r>
            <a:r>
              <a:rPr lang="en-CA" sz="2800" dirty="0" err="1" smtClean="0"/>
              <a:t>plusieurs</a:t>
            </a:r>
            <a:r>
              <a:rPr lang="en-CA" sz="2800" dirty="0" smtClean="0"/>
              <a:t> </a:t>
            </a:r>
            <a:r>
              <a:rPr lang="fr-CA" sz="2800" dirty="0" smtClean="0"/>
              <a:t>états ou </a:t>
            </a:r>
            <a:r>
              <a:rPr lang="en-CA" sz="2800" dirty="0" err="1" smtClean="0"/>
              <a:t>formes</a:t>
            </a:r>
            <a:r>
              <a:rPr lang="en-CA" sz="2800" dirty="0" smtClean="0"/>
              <a:t>:		</a:t>
            </a:r>
          </a:p>
          <a:p>
            <a:pPr lvl="1"/>
            <a:r>
              <a:rPr lang="en-CA" sz="2800" dirty="0" smtClean="0"/>
              <a:t>L’</a:t>
            </a:r>
            <a:r>
              <a:rPr lang="fr-CA" sz="2800" dirty="0" smtClean="0"/>
              <a:t>état liquide (eau)</a:t>
            </a:r>
            <a:endParaRPr lang="en-CA" sz="2800" dirty="0" smtClean="0"/>
          </a:p>
          <a:p>
            <a:pPr lvl="1"/>
            <a:r>
              <a:rPr lang="en-CA" sz="2800" dirty="0" smtClean="0"/>
              <a:t>L’</a:t>
            </a:r>
            <a:r>
              <a:rPr lang="fr-CA" sz="2800" dirty="0" smtClean="0"/>
              <a:t>état solide (g</a:t>
            </a:r>
            <a:r>
              <a:rPr lang="en-CA" sz="2800" dirty="0" smtClean="0"/>
              <a:t>lace)</a:t>
            </a:r>
          </a:p>
          <a:p>
            <a:pPr lvl="1"/>
            <a:r>
              <a:rPr lang="en-CA" sz="2800" dirty="0" smtClean="0"/>
              <a:t>L’</a:t>
            </a:r>
            <a:r>
              <a:rPr lang="fr-CA" sz="2800" dirty="0" smtClean="0"/>
              <a:t>état gazeux (v</a:t>
            </a:r>
            <a:r>
              <a:rPr lang="en-CA" sz="2800" dirty="0" err="1" smtClean="0"/>
              <a:t>apeur</a:t>
            </a:r>
            <a:r>
              <a:rPr lang="en-CA" sz="2800" dirty="0" smtClean="0"/>
              <a:t> </a:t>
            </a:r>
            <a:r>
              <a:rPr lang="en-CA" sz="2800" dirty="0" err="1" smtClean="0"/>
              <a:t>d’eau</a:t>
            </a:r>
            <a:r>
              <a:rPr lang="en-CA" sz="2800" dirty="0" smtClean="0"/>
              <a:t>)</a:t>
            </a:r>
          </a:p>
          <a:p>
            <a:r>
              <a:rPr lang="en-CA" sz="3200" dirty="0" err="1" smtClean="0"/>
              <a:t>Dans</a:t>
            </a:r>
            <a:r>
              <a:rPr lang="en-CA" sz="3200" dirty="0" smtClean="0"/>
              <a:t> </a:t>
            </a:r>
            <a:r>
              <a:rPr lang="en-CA" sz="3200" dirty="0" err="1" smtClean="0"/>
              <a:t>quelle</a:t>
            </a:r>
            <a:r>
              <a:rPr lang="en-CA" sz="3200" dirty="0" smtClean="0"/>
              <a:t> </a:t>
            </a:r>
            <a:r>
              <a:rPr lang="en-CA" sz="3200" dirty="0" err="1" smtClean="0"/>
              <a:t>circonstance</a:t>
            </a:r>
            <a:r>
              <a:rPr lang="en-CA" sz="3200" dirty="0" smtClean="0"/>
              <a:t> </a:t>
            </a:r>
            <a:r>
              <a:rPr lang="en-CA" sz="3200" dirty="0" err="1" smtClean="0"/>
              <a:t>l’eau</a:t>
            </a:r>
            <a:r>
              <a:rPr lang="en-CA" sz="3200" dirty="0" smtClean="0"/>
              <a:t> </a:t>
            </a:r>
            <a:r>
              <a:rPr lang="en-CA" sz="3200" dirty="0" err="1" smtClean="0"/>
              <a:t>passe</a:t>
            </a:r>
            <a:r>
              <a:rPr lang="en-CA" sz="3200" dirty="0" smtClean="0"/>
              <a:t>-t-</a:t>
            </a:r>
            <a:r>
              <a:rPr lang="en-CA" sz="3200" dirty="0" err="1" smtClean="0"/>
              <a:t>elle</a:t>
            </a:r>
            <a:r>
              <a:rPr lang="en-CA" sz="3200" dirty="0" smtClean="0"/>
              <a:t> d’un </a:t>
            </a:r>
            <a:r>
              <a:rPr lang="fr-CA" sz="3200" dirty="0" smtClean="0"/>
              <a:t>état à l</a:t>
            </a:r>
            <a:r>
              <a:rPr lang="en-CA" sz="3200" dirty="0" smtClean="0"/>
              <a:t>’</a:t>
            </a:r>
            <a:r>
              <a:rPr lang="en-CA" sz="3200" dirty="0" err="1" smtClean="0"/>
              <a:t>autre</a:t>
            </a:r>
            <a:r>
              <a:rPr lang="en-CA" sz="3200" dirty="0" smtClean="0"/>
              <a:t>?</a:t>
            </a:r>
          </a:p>
          <a:p>
            <a:r>
              <a:rPr lang="en-CA" sz="3200" dirty="0" smtClean="0"/>
              <a:t>Observe les transformations </a:t>
            </a:r>
            <a:r>
              <a:rPr lang="en-CA" sz="3200" dirty="0" err="1" smtClean="0"/>
              <a:t>toi</a:t>
            </a:r>
            <a:r>
              <a:rPr lang="en-CA" sz="3200" dirty="0" smtClean="0"/>
              <a:t>-m</a:t>
            </a:r>
            <a:r>
              <a:rPr lang="fr-CA" sz="3200" dirty="0" err="1" smtClean="0"/>
              <a:t>ême</a:t>
            </a:r>
            <a:r>
              <a:rPr lang="fr-CA" sz="3200" dirty="0" smtClean="0"/>
              <a:t>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6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LAB: Ce liquide ne reste pas en place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452" y="1734185"/>
            <a:ext cx="4610099" cy="4620682"/>
          </a:xfrm>
        </p:spPr>
        <p:txBody>
          <a:bodyPr/>
          <a:lstStyle/>
          <a:p>
            <a:pPr marL="0" indent="0">
              <a:buNone/>
            </a:pPr>
            <a:r>
              <a:rPr lang="fr-CA" b="1" u="sng" dirty="0"/>
              <a:t>Ce que tu dois faire: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Verse 1 cm d</a:t>
            </a:r>
            <a:r>
              <a:rPr lang="en-CA" dirty="0"/>
              <a:t>’eau </a:t>
            </a:r>
            <a:r>
              <a:rPr lang="en-CA" dirty="0" err="1"/>
              <a:t>dans</a:t>
            </a:r>
            <a:r>
              <a:rPr lang="en-CA" dirty="0"/>
              <a:t> le pot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Pose la </a:t>
            </a:r>
            <a:r>
              <a:rPr lang="en-CA" dirty="0" err="1"/>
              <a:t>couvercle</a:t>
            </a:r>
            <a:r>
              <a:rPr lang="en-CA" dirty="0"/>
              <a:t> </a:t>
            </a:r>
            <a:r>
              <a:rPr lang="fr-CA" dirty="0"/>
              <a:t>à l</a:t>
            </a:r>
            <a:r>
              <a:rPr lang="en-CA" dirty="0"/>
              <a:t>’</a:t>
            </a:r>
            <a:r>
              <a:rPr lang="en-CA" dirty="0" err="1"/>
              <a:t>envers</a:t>
            </a:r>
            <a:r>
              <a:rPr lang="en-CA" dirty="0"/>
              <a:t> sur </a:t>
            </a:r>
            <a:r>
              <a:rPr lang="en-CA" dirty="0" err="1"/>
              <a:t>l’ouverture</a:t>
            </a:r>
            <a:r>
              <a:rPr lang="en-CA" dirty="0"/>
              <a:t> du pot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err="1"/>
              <a:t>Dans</a:t>
            </a:r>
            <a:r>
              <a:rPr lang="en-CA" dirty="0"/>
              <a:t> le </a:t>
            </a:r>
            <a:r>
              <a:rPr lang="en-CA" dirty="0" err="1"/>
              <a:t>couvercle</a:t>
            </a:r>
            <a:r>
              <a:rPr lang="en-CA" dirty="0"/>
              <a:t>, d</a:t>
            </a:r>
            <a:r>
              <a:rPr lang="fr-CA" dirty="0" err="1"/>
              <a:t>épose</a:t>
            </a:r>
            <a:r>
              <a:rPr lang="fr-CA" dirty="0"/>
              <a:t> 3-4 glaçons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Observe ce qui se passe dans le pot pendant 10 minutes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Dessine ce que tu </a:t>
            </a:r>
            <a:r>
              <a:rPr lang="fr-CA" dirty="0" smtClean="0"/>
              <a:t>vois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861" y="1587454"/>
            <a:ext cx="4609775" cy="4620682"/>
          </a:xfrm>
        </p:spPr>
        <p:txBody>
          <a:bodyPr/>
          <a:lstStyle/>
          <a:p>
            <a:pPr marL="0" indent="0">
              <a:buNone/>
            </a:pPr>
            <a:r>
              <a:rPr lang="fr-CA" b="1" u="sng" dirty="0" err="1" smtClean="0"/>
              <a:t>Qu</a:t>
            </a:r>
            <a:r>
              <a:rPr lang="en-CA" b="1" u="sng" dirty="0" smtClean="0"/>
              <a:t>’as-</a:t>
            </a:r>
            <a:r>
              <a:rPr lang="en-CA" b="1" u="sng" dirty="0" err="1" smtClean="0"/>
              <a:t>tu</a:t>
            </a:r>
            <a:r>
              <a:rPr lang="en-CA" b="1" u="sng" dirty="0" smtClean="0"/>
              <a:t> </a:t>
            </a:r>
            <a:r>
              <a:rPr lang="en-CA" b="1" u="sng" dirty="0" err="1" smtClean="0"/>
              <a:t>observ</a:t>
            </a:r>
            <a:r>
              <a:rPr lang="fr-CA" b="1" u="sng" dirty="0" smtClean="0"/>
              <a:t>é</a:t>
            </a:r>
            <a:r>
              <a:rPr lang="en-CA" b="1" u="sng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Nomme le processus par lequel</a:t>
            </a:r>
          </a:p>
          <a:p>
            <a:pPr marL="685800" lvl="1" indent="-457200">
              <a:buFont typeface="+mj-lt"/>
              <a:buAutoNum type="alphaLcParenR"/>
            </a:pPr>
            <a:r>
              <a:rPr lang="fr-CA" dirty="0" smtClean="0"/>
              <a:t>L</a:t>
            </a:r>
            <a:r>
              <a:rPr lang="en-CA" dirty="0" smtClean="0"/>
              <a:t>’eau </a:t>
            </a:r>
            <a:r>
              <a:rPr lang="en-CA" dirty="0" err="1" smtClean="0"/>
              <a:t>liquide</a:t>
            </a:r>
            <a:r>
              <a:rPr lang="en-CA" dirty="0" smtClean="0"/>
              <a:t> se </a:t>
            </a:r>
            <a:r>
              <a:rPr lang="en-CA" dirty="0" err="1" smtClean="0"/>
              <a:t>transforme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vapeur</a:t>
            </a:r>
            <a:r>
              <a:rPr lang="en-CA" dirty="0" smtClean="0"/>
              <a:t> </a:t>
            </a:r>
            <a:r>
              <a:rPr lang="en-CA" dirty="0" err="1" smtClean="0"/>
              <a:t>deau</a:t>
            </a:r>
            <a:r>
              <a:rPr lang="en-CA" dirty="0" smtClean="0"/>
              <a:t>;</a:t>
            </a:r>
          </a:p>
          <a:p>
            <a:pPr marL="685800" lvl="1" indent="-457200">
              <a:buFont typeface="+mj-lt"/>
              <a:buAutoNum type="alphaLcParenR"/>
            </a:pPr>
            <a:r>
              <a:rPr lang="en-CA" dirty="0" smtClean="0"/>
              <a:t>la </a:t>
            </a:r>
            <a:r>
              <a:rPr lang="en-CA" dirty="0" err="1" smtClean="0"/>
              <a:t>vapeur</a:t>
            </a:r>
            <a:r>
              <a:rPr lang="en-CA" dirty="0" smtClean="0"/>
              <a:t> </a:t>
            </a:r>
            <a:r>
              <a:rPr lang="en-CA" dirty="0" err="1" smtClean="0"/>
              <a:t>d’eau</a:t>
            </a:r>
            <a:r>
              <a:rPr lang="en-CA" dirty="0" smtClean="0"/>
              <a:t> se </a:t>
            </a:r>
            <a:r>
              <a:rPr lang="en-CA" dirty="0" err="1" smtClean="0"/>
              <a:t>transforme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eau </a:t>
            </a:r>
            <a:r>
              <a:rPr lang="en-CA" dirty="0" err="1" smtClean="0"/>
              <a:t>liquide</a:t>
            </a:r>
            <a:r>
              <a:rPr lang="en-CA" dirty="0" smtClean="0"/>
              <a:t>;</a:t>
            </a:r>
          </a:p>
          <a:p>
            <a:pPr marL="685800" lvl="1" indent="-457200">
              <a:buFont typeface="+mj-lt"/>
              <a:buAutoNum type="alphaLcParenR"/>
            </a:pPr>
            <a:r>
              <a:rPr lang="en-CA" dirty="0" err="1" smtClean="0"/>
              <a:t>l’eau</a:t>
            </a:r>
            <a:r>
              <a:rPr lang="en-CA" dirty="0" smtClean="0"/>
              <a:t> </a:t>
            </a:r>
            <a:r>
              <a:rPr lang="en-CA" dirty="0" err="1" smtClean="0"/>
              <a:t>liquide</a:t>
            </a:r>
            <a:r>
              <a:rPr lang="en-CA" dirty="0" smtClean="0"/>
              <a:t> se </a:t>
            </a:r>
            <a:r>
              <a:rPr lang="en-CA" dirty="0" err="1" smtClean="0"/>
              <a:t>transforme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glace;</a:t>
            </a:r>
          </a:p>
          <a:p>
            <a:pPr marL="685800" lvl="1" indent="-457200">
              <a:buFont typeface="+mj-lt"/>
              <a:buAutoNum type="alphaLcParenR"/>
            </a:pPr>
            <a:r>
              <a:rPr lang="en-CA" dirty="0" smtClean="0"/>
              <a:t>la glace se </a:t>
            </a:r>
            <a:r>
              <a:rPr lang="en-CA" dirty="0" err="1" smtClean="0"/>
              <a:t>transforme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eau </a:t>
            </a:r>
            <a:r>
              <a:rPr lang="en-CA" dirty="0" err="1" smtClean="0"/>
              <a:t>liquide</a:t>
            </a:r>
            <a:endParaRPr lang="en-CA" dirty="0" smtClean="0"/>
          </a:p>
          <a:p>
            <a:pPr marL="685800" lvl="1" indent="-457200">
              <a:buFont typeface="+mj-lt"/>
              <a:buAutoNum type="alphaLcParenR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err="1" smtClean="0"/>
              <a:t>Explique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quoi </a:t>
            </a:r>
            <a:r>
              <a:rPr lang="en-CA" dirty="0" err="1" smtClean="0"/>
              <a:t>cette</a:t>
            </a:r>
            <a:r>
              <a:rPr lang="en-CA" dirty="0" smtClean="0"/>
              <a:t> </a:t>
            </a:r>
            <a:r>
              <a:rPr lang="en-CA" dirty="0" err="1" smtClean="0"/>
              <a:t>activit</a:t>
            </a:r>
            <a:r>
              <a:rPr lang="fr-CA" dirty="0" smtClean="0"/>
              <a:t>é peut servir à représenter les systèmes </a:t>
            </a:r>
            <a:r>
              <a:rPr lang="fr-CA" dirty="0" err="1" smtClean="0"/>
              <a:t>métérologiques</a:t>
            </a:r>
            <a:r>
              <a:rPr lang="fr-CA" dirty="0" smtClean="0"/>
              <a:t> sur la Terre</a:t>
            </a:r>
            <a:endParaRPr lang="en-CA" dirty="0" smtClean="0"/>
          </a:p>
          <a:p>
            <a:pPr marL="685800" lvl="1" indent="-457200">
              <a:buFont typeface="+mj-lt"/>
              <a:buAutoNum type="alphaLcParenR"/>
            </a:pPr>
            <a:endParaRPr lang="en-CA" dirty="0" smtClean="0"/>
          </a:p>
          <a:p>
            <a:pPr marL="685800" lvl="1" indent="-457200">
              <a:buFont typeface="+mj-lt"/>
              <a:buAutoNum type="alphaLcParenR"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7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2396818"/>
            <a:ext cx="1879824" cy="32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</a:t>
            </a:r>
            <a:r>
              <a:rPr lang="fr-CA" dirty="0" err="1" smtClean="0"/>
              <a:t>çon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Chaque</a:t>
            </a:r>
            <a:r>
              <a:rPr lang="en-CA" sz="2800" dirty="0" smtClean="0"/>
              <a:t> </a:t>
            </a:r>
            <a:r>
              <a:rPr lang="en-CA" sz="2800" dirty="0" err="1" smtClean="0"/>
              <a:t>goutte</a:t>
            </a:r>
            <a:r>
              <a:rPr lang="en-CA" sz="2800" dirty="0" smtClean="0"/>
              <a:t> de </a:t>
            </a:r>
            <a:r>
              <a:rPr lang="en-CA" sz="2800" dirty="0" err="1" smtClean="0"/>
              <a:t>pluie</a:t>
            </a:r>
            <a:r>
              <a:rPr lang="en-CA" sz="2800" dirty="0" smtClean="0"/>
              <a:t> qui </a:t>
            </a:r>
            <a:r>
              <a:rPr lang="en-CA" sz="2800" dirty="0" err="1" smtClean="0"/>
              <a:t>tombe</a:t>
            </a:r>
            <a:r>
              <a:rPr lang="en-CA" sz="2800" dirty="0" smtClean="0"/>
              <a:t> sur la Terre </a:t>
            </a:r>
            <a:r>
              <a:rPr lang="en-CA" sz="2800" dirty="0" err="1" smtClean="0"/>
              <a:t>va</a:t>
            </a:r>
            <a:r>
              <a:rPr lang="en-CA" sz="2800" dirty="0" smtClean="0"/>
              <a:t> </a:t>
            </a:r>
            <a:r>
              <a:rPr lang="en-CA" sz="2800" dirty="0" err="1" smtClean="0"/>
              <a:t>quelque</a:t>
            </a:r>
            <a:r>
              <a:rPr lang="en-CA" sz="2800" dirty="0" smtClean="0"/>
              <a:t> part</a:t>
            </a:r>
          </a:p>
          <a:p>
            <a:endParaRPr lang="en-CA" sz="2800" dirty="0" smtClean="0"/>
          </a:p>
          <a:p>
            <a:r>
              <a:rPr lang="en-CA" sz="2800" dirty="0" smtClean="0"/>
              <a:t>Pour </a:t>
            </a:r>
            <a:r>
              <a:rPr lang="en-CA" sz="2800" dirty="0" err="1" smtClean="0"/>
              <a:t>suivre</a:t>
            </a:r>
            <a:r>
              <a:rPr lang="en-CA" sz="2800" dirty="0" smtClean="0"/>
              <a:t> le </a:t>
            </a:r>
            <a:r>
              <a:rPr lang="en-CA" sz="2800" dirty="0" err="1" smtClean="0"/>
              <a:t>parcours</a:t>
            </a:r>
            <a:r>
              <a:rPr lang="en-CA" sz="2800" dirty="0" smtClean="0"/>
              <a:t> de </a:t>
            </a:r>
            <a:r>
              <a:rPr lang="en-CA" sz="2800" dirty="0" err="1" smtClean="0"/>
              <a:t>l’eau</a:t>
            </a:r>
            <a:r>
              <a:rPr lang="en-CA" sz="2800" dirty="0" smtClean="0"/>
              <a:t> qui </a:t>
            </a:r>
            <a:r>
              <a:rPr lang="en-CA" sz="2800" dirty="0" err="1" smtClean="0"/>
              <a:t>dispara</a:t>
            </a:r>
            <a:r>
              <a:rPr lang="fr-CA" sz="2800" dirty="0" err="1" smtClean="0"/>
              <a:t>ît</a:t>
            </a:r>
            <a:r>
              <a:rPr lang="fr-CA" sz="2800" dirty="0" smtClean="0"/>
              <a:t> de la vue, tu peux commencer par observer quelques-uns des endroits où tombe la pluie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sz="2800" dirty="0"/>
              <a:t>Le type la surface et la pente de la surface sur laquelle tombe la pluie déterminent </a:t>
            </a:r>
            <a:r>
              <a:rPr lang="fr-CA" sz="2800" dirty="0" smtClean="0"/>
              <a:t>où </a:t>
            </a:r>
            <a:r>
              <a:rPr lang="fr-CA" sz="2800" dirty="0"/>
              <a:t>ira l</a:t>
            </a:r>
            <a:r>
              <a:rPr lang="en-CA" sz="2800" dirty="0"/>
              <a:t>’eau de </a:t>
            </a:r>
            <a:r>
              <a:rPr lang="en-CA" sz="2800" dirty="0" err="1" smtClean="0"/>
              <a:t>pluie</a:t>
            </a:r>
            <a:endParaRPr lang="en-CA" sz="2800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8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27" y="3589842"/>
            <a:ext cx="3751119" cy="28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Activit</a:t>
            </a:r>
            <a:r>
              <a:rPr lang="fr-CA" dirty="0" smtClean="0"/>
              <a:t>é: Journal scientifique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Tu as sans doute déjà remarqué </a:t>
            </a:r>
            <a:r>
              <a:rPr lang="fr-CA" sz="2400" dirty="0" err="1" smtClean="0"/>
              <a:t>qu</a:t>
            </a:r>
            <a:r>
              <a:rPr lang="en-CA" sz="2400" dirty="0" smtClean="0"/>
              <a:t>’</a:t>
            </a:r>
            <a:r>
              <a:rPr lang="en-CA" sz="2400" dirty="0" err="1" smtClean="0"/>
              <a:t>il</a:t>
            </a:r>
            <a:r>
              <a:rPr lang="en-CA" sz="2400" dirty="0" smtClean="0"/>
              <a:t> y a plus de </a:t>
            </a:r>
            <a:r>
              <a:rPr lang="en-CA" sz="2400" dirty="0" err="1" smtClean="0"/>
              <a:t>vers</a:t>
            </a:r>
            <a:r>
              <a:rPr lang="en-CA" sz="2400" dirty="0" smtClean="0"/>
              <a:t> de </a:t>
            </a:r>
            <a:r>
              <a:rPr lang="en-CA" sz="2400" dirty="0" err="1" smtClean="0"/>
              <a:t>terre</a:t>
            </a:r>
            <a:r>
              <a:rPr lang="en-CA" sz="2400" dirty="0" smtClean="0"/>
              <a:t> sur le sol </a:t>
            </a:r>
            <a:r>
              <a:rPr lang="en-CA" sz="2400" dirty="0" err="1" smtClean="0"/>
              <a:t>apr</a:t>
            </a:r>
            <a:r>
              <a:rPr lang="fr-CA" sz="2400" dirty="0" smtClean="0"/>
              <a:t>ès une averse (beaucoup de pluie)</a:t>
            </a:r>
          </a:p>
          <a:p>
            <a:r>
              <a:rPr lang="fr-CA" sz="2400" dirty="0" smtClean="0"/>
              <a:t>Dans ton journal scientifique, essaie d</a:t>
            </a:r>
            <a:r>
              <a:rPr lang="en-CA" sz="2400" dirty="0" smtClean="0"/>
              <a:t>’</a:t>
            </a:r>
            <a:r>
              <a:rPr lang="en-CA" sz="2400" dirty="0" err="1" smtClean="0"/>
              <a:t>expliquer</a:t>
            </a:r>
            <a:r>
              <a:rPr lang="en-CA" sz="2400" dirty="0" smtClean="0"/>
              <a:t> </a:t>
            </a:r>
            <a:r>
              <a:rPr lang="en-CA" sz="2400" dirty="0" err="1" smtClean="0"/>
              <a:t>cette</a:t>
            </a:r>
            <a:r>
              <a:rPr lang="en-CA" sz="2400" dirty="0" smtClean="0"/>
              <a:t> observation</a:t>
            </a:r>
          </a:p>
          <a:p>
            <a:r>
              <a:rPr lang="en-CA" sz="2400" dirty="0" err="1" smtClean="0"/>
              <a:t>Pourquoi</a:t>
            </a:r>
            <a:r>
              <a:rPr lang="en-CA" sz="2400" dirty="0" smtClean="0"/>
              <a:t> </a:t>
            </a:r>
            <a:r>
              <a:rPr lang="en-CA" sz="2400" dirty="0" err="1" smtClean="0"/>
              <a:t>voit</a:t>
            </a:r>
            <a:r>
              <a:rPr lang="en-CA" sz="2400" dirty="0" smtClean="0"/>
              <a:t>-on des </a:t>
            </a:r>
            <a:r>
              <a:rPr lang="en-CA" sz="2400" dirty="0" err="1" smtClean="0"/>
              <a:t>vers</a:t>
            </a:r>
            <a:r>
              <a:rPr lang="en-CA" sz="2400" dirty="0" smtClean="0"/>
              <a:t> de </a:t>
            </a:r>
            <a:r>
              <a:rPr lang="en-CA" sz="2400" dirty="0" err="1" smtClean="0"/>
              <a:t>terre</a:t>
            </a:r>
            <a:r>
              <a:rPr lang="en-CA" sz="2400" dirty="0" smtClean="0"/>
              <a:t> </a:t>
            </a:r>
            <a:r>
              <a:rPr lang="en-CA" sz="2400" dirty="0" err="1" smtClean="0"/>
              <a:t>dans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zone et pas </a:t>
            </a:r>
            <a:r>
              <a:rPr lang="en-CA" sz="2400" dirty="0" err="1" smtClean="0"/>
              <a:t>dans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autre</a:t>
            </a:r>
            <a:r>
              <a:rPr lang="en-CA" sz="2400" dirty="0" smtClean="0"/>
              <a:t> m</a:t>
            </a:r>
            <a:r>
              <a:rPr lang="fr-CA" sz="2400" dirty="0" err="1" smtClean="0"/>
              <a:t>ême</a:t>
            </a:r>
            <a:r>
              <a:rPr lang="fr-CA" sz="2400" dirty="0" smtClean="0"/>
              <a:t> si les deux ont reçu autant de pluie</a:t>
            </a:r>
            <a:r>
              <a:rPr lang="en-CA" sz="2400" dirty="0" smtClean="0"/>
              <a:t>?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9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29233"/>
            <a:ext cx="38100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6F987FAB9FC4995727D9D03885591" ma:contentTypeVersion="7" ma:contentTypeDescription="Create a new document." ma:contentTypeScope="" ma:versionID="33c13c7f5b4cdca4d16c4ab0c8e3a381">
  <xsd:schema xmlns:xsd="http://www.w3.org/2001/XMLSchema" xmlns:xs="http://www.w3.org/2001/XMLSchema" xmlns:p="http://schemas.microsoft.com/office/2006/metadata/properties" xmlns:ns1="http://schemas.microsoft.com/sharepoint/v3" xmlns:ns2="4777f4a8-41b4-42b5-a909-30bd941ceadf" targetNamespace="http://schemas.microsoft.com/office/2006/metadata/properties" ma:root="true" ma:fieldsID="56f038a84dc5a3d585a9f2058e0b69d7" ns1:_="" ns2:_="">
    <xsd:import namespace="http://schemas.microsoft.com/sharepoint/v3"/>
    <xsd:import namespace="4777f4a8-41b4-42b5-a909-30bd941cead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7f4a8-41b4-42b5-a909-30bd941cead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6ef77675-7481-439c-8dbd-18acf0747a65}" ma:internalName="Blog_x0020_Category" ma:readOnly="false" ma:showField="Title" ma:web="4777f4a8-41b4-42b5-a909-30bd941cead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Blog_x0020_Category xmlns="4777f4a8-41b4-42b5-a909-30bd941ceadf">9</Blog_x0020_Categor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F1E9BB-26C4-4EF1-9B3B-5BD5354817D4}"/>
</file>

<file path=customXml/itemProps2.xml><?xml version="1.0" encoding="utf-8"?>
<ds:datastoreItem xmlns:ds="http://schemas.openxmlformats.org/officeDocument/2006/customXml" ds:itemID="{A0D3B318-65F1-47A0-AC94-6F3DB0B0E0B6}"/>
</file>

<file path=customXml/itemProps3.xml><?xml version="1.0" encoding="utf-8"?>
<ds:datastoreItem xmlns:ds="http://schemas.openxmlformats.org/officeDocument/2006/customXml" ds:itemID="{56650F3F-8EF4-4160-99DE-3C67729B93E6}"/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4504</TotalTime>
  <Words>1431</Words>
  <Application>Microsoft Office PowerPoint</Application>
  <PresentationFormat>Widescreen</PresentationFormat>
  <Paragraphs>289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Corbel</vt:lpstr>
      <vt:lpstr>Wingdings</vt:lpstr>
      <vt:lpstr>Ecology 16x9</vt:lpstr>
      <vt:lpstr>Les systems hydrographiques</vt:lpstr>
      <vt:lpstr>L’eau de notre planète</vt:lpstr>
      <vt:lpstr>Le mardi 6 février et le mercredi 7 janvier</vt:lpstr>
      <vt:lpstr>Banque de mots</vt:lpstr>
      <vt:lpstr>Le mardi 13 février 2018</vt:lpstr>
      <vt:lpstr>Activité de départ: Le liquide qui ne reste pas en place!</vt:lpstr>
      <vt:lpstr>LAB: Ce liquide ne reste pas en place</vt:lpstr>
      <vt:lpstr>Leçon</vt:lpstr>
      <vt:lpstr>Activité: Journal scientifique</vt:lpstr>
      <vt:lpstr>Sortie</vt:lpstr>
      <vt:lpstr>Le mercredi 14 février 2018</vt:lpstr>
      <vt:lpstr>Activité: Journal scientifique</vt:lpstr>
      <vt:lpstr>Investigation aux faits:</vt:lpstr>
      <vt:lpstr>Le jeudi 15 février 2018</vt:lpstr>
      <vt:lpstr>Le mardi 20 février 2018</vt:lpstr>
      <vt:lpstr>Quand tu as pratiqué ton morceau du Jigsaw …</vt:lpstr>
      <vt:lpstr>Le jeudi 22 février (du 26 fév-au 1er mars – SANTÉ) le lundi 12 mars</vt:lpstr>
      <vt:lpstr>Le 22 février  …</vt:lpstr>
      <vt:lpstr>Écris les faits que tu peux de chaque sujet dans chaque case</vt:lpstr>
      <vt:lpstr>SORTIE</vt:lpstr>
      <vt:lpstr>Le lundi 12 mars</vt:lpstr>
      <vt:lpstr>La glaciation</vt:lpstr>
      <vt:lpstr>La dérive des continents</vt:lpstr>
      <vt:lpstr>L’érosion</vt:lpstr>
      <vt:lpstr>L’activité volcanique</vt:lpstr>
      <vt:lpstr>Les systèmes de drainages</vt:lpstr>
      <vt:lpstr>Les bassins océaniques</vt:lpstr>
      <vt:lpstr>Comment les bassins océaniques et les systèmes de drainages se forment? </vt:lpstr>
      <vt:lpstr>Quels sont les facteurs qui influencent les glaciers et les caps polaires? Utilise des mots et un dessin!</vt:lpstr>
      <vt:lpstr>Comment ces choses influencent-ils notre environnement ? Utilise des mots et un dessin!</vt:lpstr>
      <vt:lpstr>Quelle(s) question(s) as-tu à propos de l’étude des glaciers et les caps polaires?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systems hydrographiques</dc:title>
  <dc:creator>B Whalen</dc:creator>
  <cp:lastModifiedBy>Whalen, Beth (ASD-W)</cp:lastModifiedBy>
  <cp:revision>70</cp:revision>
  <cp:lastPrinted>2018-03-21T12:46:34Z</cp:lastPrinted>
  <dcterms:created xsi:type="dcterms:W3CDTF">2018-01-29T01:06:12Z</dcterms:created>
  <dcterms:modified xsi:type="dcterms:W3CDTF">2018-03-21T14:55:23Z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0x01010008D6F987FAB9FC4995727D9D03885591</vt:lpwstr>
  </property>
</Properties>
</file>