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62" r:id="rId4"/>
    <p:sldId id="263" r:id="rId5"/>
    <p:sldId id="269" r:id="rId6"/>
    <p:sldId id="264" r:id="rId7"/>
    <p:sldId id="265" r:id="rId8"/>
    <p:sldId id="266" r:id="rId9"/>
    <p:sldId id="267" r:id="rId10"/>
    <p:sldId id="268" r:id="rId11"/>
    <p:sldId id="258" r:id="rId12"/>
    <p:sldId id="259" r:id="rId13"/>
    <p:sldId id="260" r:id="rId14"/>
    <p:sldId id="26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eb1.nbed.nb.ca/sites/ASD-W/FHES/Pages/default.asp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asdwbp.nbed.nb.ca/Default.asp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hyperlink" Target="https://anglophonewest.schoolcashonlin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z="6600" dirty="0" smtClean="0"/>
              <a:t>Welcome to FHES open house</a:t>
            </a:r>
            <a:endParaRPr lang="en-CA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CA" sz="3200" dirty="0" smtClean="0"/>
              <a:t>“Let Our Lights Shine”</a:t>
            </a:r>
            <a:endParaRPr lang="en-CA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035" y="1001080"/>
            <a:ext cx="1526549" cy="15704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4738" y="1001080"/>
            <a:ext cx="1530229" cy="1572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7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No Child Without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This program provides children and students attending participating schools, one FREE </a:t>
            </a:r>
            <a:r>
              <a:rPr lang="en-US" sz="2800" dirty="0" err="1"/>
              <a:t>MedicAlert</a:t>
            </a:r>
            <a:r>
              <a:rPr lang="en-US" sz="2800" dirty="0"/>
              <a:t> ID and FREE </a:t>
            </a:r>
            <a:r>
              <a:rPr lang="en-US" sz="2800" dirty="0" err="1"/>
              <a:t>MedicAlert</a:t>
            </a:r>
            <a:r>
              <a:rPr lang="en-US" sz="2800" dirty="0"/>
              <a:t> membership coverage between 4 years of age up until their 14</a:t>
            </a:r>
            <a:r>
              <a:rPr lang="en-US" sz="2800" baseline="30000" dirty="0"/>
              <a:t>th</a:t>
            </a:r>
            <a:r>
              <a:rPr lang="en-US" sz="2800" dirty="0"/>
              <a:t> birthday. </a:t>
            </a:r>
          </a:p>
          <a:p>
            <a:endParaRPr lang="en-CA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 medical condition</a:t>
            </a:r>
          </a:p>
          <a:p>
            <a:r>
              <a:rPr lang="en-US" sz="2800" dirty="0"/>
              <a:t>Allergies and requires the use of an epinephrine injector</a:t>
            </a:r>
          </a:p>
          <a:p>
            <a:r>
              <a:rPr lang="en-US" sz="2800" dirty="0"/>
              <a:t>Asthma or uses an inhaler</a:t>
            </a:r>
          </a:p>
          <a:p>
            <a:r>
              <a:rPr lang="en-US" sz="2800" dirty="0"/>
              <a:t>Medication they need to take. </a:t>
            </a:r>
          </a:p>
          <a:p>
            <a:endParaRPr lang="en-CA" sz="28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486" y="4903302"/>
            <a:ext cx="1872208" cy="1233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560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229338"/>
          </a:xfrm>
        </p:spPr>
        <p:txBody>
          <a:bodyPr/>
          <a:lstStyle/>
          <a:p>
            <a:pPr algn="ctr"/>
            <a:r>
              <a:rPr lang="en-CA" dirty="0" smtClean="0"/>
              <a:t>Teamwork Makes the Dream Work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14931"/>
            <a:ext cx="10058400" cy="3931920"/>
          </a:xfrm>
        </p:spPr>
        <p:txBody>
          <a:bodyPr>
            <a:normAutofit/>
          </a:bodyPr>
          <a:lstStyle/>
          <a:p>
            <a:pPr algn="ctr"/>
            <a:r>
              <a:rPr lang="en-CA" sz="2800" dirty="0" smtClean="0"/>
              <a:t>Staff</a:t>
            </a:r>
          </a:p>
          <a:p>
            <a:pPr algn="ctr"/>
            <a:r>
              <a:rPr lang="en-CA" sz="2800" dirty="0" smtClean="0"/>
              <a:t>Students</a:t>
            </a:r>
          </a:p>
          <a:p>
            <a:pPr algn="ctr"/>
            <a:r>
              <a:rPr lang="en-CA" sz="2800" dirty="0" smtClean="0"/>
              <a:t>Community</a:t>
            </a:r>
          </a:p>
          <a:p>
            <a:r>
              <a:rPr lang="en-CA" sz="2800" dirty="0" smtClean="0"/>
              <a:t>Please choose to become involved in our school community either through our PSSC or Home &amp; School</a:t>
            </a:r>
            <a:endParaRPr lang="en-CA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4213" y="3902461"/>
            <a:ext cx="3174722" cy="219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929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PSSC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Parent School Support Committees provide support, direction and advice to school administration on:</a:t>
            </a:r>
          </a:p>
          <a:p>
            <a:pPr algn="ctr"/>
            <a:r>
              <a:rPr lang="en-CA" dirty="0" smtClean="0"/>
              <a:t>School policies</a:t>
            </a:r>
          </a:p>
          <a:p>
            <a:pPr algn="ctr"/>
            <a:r>
              <a:rPr lang="en-CA" dirty="0" smtClean="0"/>
              <a:t>Partnerships within the community</a:t>
            </a:r>
          </a:p>
          <a:p>
            <a:pPr algn="ctr"/>
            <a:r>
              <a:rPr lang="en-CA" dirty="0" smtClean="0"/>
              <a:t>Maintaining a positive learning environment</a:t>
            </a:r>
          </a:p>
          <a:p>
            <a:pPr algn="ctr"/>
            <a:r>
              <a:rPr lang="en-CA" dirty="0" smtClean="0"/>
              <a:t>Supporting the language and culture of the school</a:t>
            </a:r>
          </a:p>
          <a:p>
            <a:pPr algn="ctr"/>
            <a:r>
              <a:rPr lang="en-CA" dirty="0" smtClean="0"/>
              <a:t>Planning for school improvement</a:t>
            </a:r>
          </a:p>
          <a:p>
            <a:pPr algn="ctr"/>
            <a:endParaRPr lang="en-CA" dirty="0"/>
          </a:p>
          <a:p>
            <a:r>
              <a:rPr lang="en-CA" dirty="0" smtClean="0"/>
              <a:t>PSSC’s focus primarily on educational priorities and improvement for the school.</a:t>
            </a:r>
          </a:p>
          <a:p>
            <a:r>
              <a:rPr lang="en-CA" dirty="0" smtClean="0"/>
              <a:t>Typically Meet the 4</a:t>
            </a:r>
            <a:r>
              <a:rPr lang="en-CA" baseline="30000" dirty="0" smtClean="0"/>
              <a:t>th</a:t>
            </a:r>
            <a:r>
              <a:rPr lang="en-CA" dirty="0" smtClean="0"/>
              <a:t> Monday of each month.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0277" y="3606561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304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Home &amp; School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400" dirty="0" smtClean="0"/>
              <a:t>Very Active in our school </a:t>
            </a:r>
          </a:p>
          <a:p>
            <a:r>
              <a:rPr lang="en-CA" sz="2400" dirty="0" smtClean="0"/>
              <a:t>Primary role is to support the needs of our students and staff through fundraising and planning special activities</a:t>
            </a:r>
          </a:p>
          <a:p>
            <a:r>
              <a:rPr lang="en-CA" sz="2400" dirty="0" smtClean="0"/>
              <a:t>Typically meet the 4th Monday of each month</a:t>
            </a:r>
          </a:p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1709" y="3813451"/>
            <a:ext cx="4149665" cy="2221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513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Thank you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4800" dirty="0" smtClean="0"/>
              <a:t>Enjoy your evening in the classrooms</a:t>
            </a:r>
          </a:p>
          <a:p>
            <a:endParaRPr lang="en-CA" sz="4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866" y="3157917"/>
            <a:ext cx="2776268" cy="2776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865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School Motto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CA" sz="3200" dirty="0" smtClean="0"/>
          </a:p>
          <a:p>
            <a:pPr algn="ctr"/>
            <a:endParaRPr lang="en-CA" sz="3200" dirty="0"/>
          </a:p>
          <a:p>
            <a:pPr algn="ctr"/>
            <a:r>
              <a:rPr lang="en-CA" sz="3200" dirty="0" smtClean="0"/>
              <a:t>Be Safe</a:t>
            </a:r>
          </a:p>
          <a:p>
            <a:pPr algn="ctr"/>
            <a:r>
              <a:rPr lang="en-CA" sz="3200" dirty="0" smtClean="0"/>
              <a:t>Be Responsible</a:t>
            </a:r>
          </a:p>
          <a:p>
            <a:pPr algn="ctr"/>
            <a:r>
              <a:rPr lang="en-CA" sz="3200" dirty="0"/>
              <a:t>  </a:t>
            </a:r>
            <a:r>
              <a:rPr lang="en-CA" sz="3200" dirty="0" smtClean="0"/>
              <a:t>Be Respectful</a:t>
            </a:r>
            <a:endParaRPr lang="en-CA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972807"/>
            <a:ext cx="2105025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703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67029"/>
          </a:xfrm>
        </p:spPr>
        <p:txBody>
          <a:bodyPr/>
          <a:lstStyle/>
          <a:p>
            <a:pPr algn="ctr"/>
            <a:r>
              <a:rPr lang="en-CA" dirty="0" smtClean="0"/>
              <a:t>Our Staff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66800" y="2103119"/>
            <a:ext cx="10058400" cy="4073393"/>
          </a:xfrm>
        </p:spPr>
        <p:txBody>
          <a:bodyPr>
            <a:normAutofit/>
          </a:bodyPr>
          <a:lstStyle/>
          <a:p>
            <a:r>
              <a:rPr lang="en-CA" dirty="0" smtClean="0"/>
              <a:t>Kindergarten: Lori Myles-Coulombe 			* Guidance: Erica Fournier</a:t>
            </a:r>
          </a:p>
          <a:p>
            <a:r>
              <a:rPr lang="en-CA" dirty="0" smtClean="0"/>
              <a:t>Kindergarten: Annette Lim				*Admin Assistant: Ruth Ellis</a:t>
            </a:r>
          </a:p>
          <a:p>
            <a:r>
              <a:rPr lang="en-CA" dirty="0" smtClean="0"/>
              <a:t>Kindergarten: Frances Beaudin			* Custodian: Katherine Cormier</a:t>
            </a:r>
          </a:p>
          <a:p>
            <a:r>
              <a:rPr lang="en-CA" dirty="0" smtClean="0"/>
              <a:t>K / </a:t>
            </a:r>
            <a:r>
              <a:rPr lang="en-CA" dirty="0" smtClean="0"/>
              <a:t>1: Laurel </a:t>
            </a:r>
            <a:r>
              <a:rPr lang="en-CA" dirty="0" err="1" smtClean="0"/>
              <a:t>Dyker</a:t>
            </a:r>
            <a:r>
              <a:rPr lang="en-CA" dirty="0" smtClean="0"/>
              <a:t>				* EA: Sue Gilmore</a:t>
            </a:r>
          </a:p>
          <a:p>
            <a:r>
              <a:rPr lang="en-CA" dirty="0" smtClean="0"/>
              <a:t>Grade 1: Joanna Gallant				* EA: Natalie Way</a:t>
            </a:r>
          </a:p>
          <a:p>
            <a:r>
              <a:rPr lang="en-CA" dirty="0" smtClean="0"/>
              <a:t>Grade 1FI: Monique Pineau				* EA: Barbara King</a:t>
            </a:r>
          </a:p>
          <a:p>
            <a:r>
              <a:rPr lang="en-CA" dirty="0" smtClean="0"/>
              <a:t>Grade 1 FI: Sarah Patterson				* </a:t>
            </a:r>
            <a:r>
              <a:rPr lang="en-CA" dirty="0" err="1" smtClean="0"/>
              <a:t>EA:Kim</a:t>
            </a:r>
            <a:r>
              <a:rPr lang="en-CA" dirty="0" smtClean="0"/>
              <a:t> Lilly</a:t>
            </a:r>
          </a:p>
          <a:p>
            <a:r>
              <a:rPr lang="en-CA" dirty="0" smtClean="0"/>
              <a:t>Music: Joanna Gallant				* EA: Karla King</a:t>
            </a:r>
          </a:p>
          <a:p>
            <a:r>
              <a:rPr lang="en-CA" dirty="0" smtClean="0"/>
              <a:t>Phys. Ed.: Tracy Stewart / Maggie Ryan		* EA: Brenda Masterson</a:t>
            </a:r>
          </a:p>
          <a:p>
            <a:r>
              <a:rPr lang="en-CA" dirty="0" smtClean="0"/>
              <a:t>Resource: Maggie Ryan				* EA: Jennifer Bruce, Pamela Carson</a:t>
            </a:r>
          </a:p>
          <a:p>
            <a:pPr lvl="8"/>
            <a:endParaRPr lang="en-CA" dirty="0" smtClean="0"/>
          </a:p>
          <a:p>
            <a:pPr lvl="8"/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66702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School Hours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1900" dirty="0"/>
              <a:t>7:55am- students play outside </a:t>
            </a:r>
            <a:r>
              <a:rPr lang="en-US" sz="1900" b="1" dirty="0"/>
              <a:t>Kiss &amp; Drop </a:t>
            </a:r>
            <a:r>
              <a:rPr lang="en-US" sz="1900" dirty="0"/>
              <a:t>/ Walkers</a:t>
            </a:r>
          </a:p>
          <a:p>
            <a:pPr>
              <a:defRPr/>
            </a:pPr>
            <a:r>
              <a:rPr lang="en-US" sz="1900" dirty="0" smtClean="0"/>
              <a:t>8:15 – 8:25 am buses arrive</a:t>
            </a:r>
            <a:endParaRPr lang="en-US" sz="1900" dirty="0"/>
          </a:p>
          <a:p>
            <a:pPr>
              <a:defRPr/>
            </a:pPr>
            <a:r>
              <a:rPr lang="en-US" sz="1900" dirty="0" smtClean="0"/>
              <a:t>8:15 am- </a:t>
            </a:r>
            <a:r>
              <a:rPr lang="en-US" sz="1900" dirty="0"/>
              <a:t>bell rings to come in and start the </a:t>
            </a:r>
            <a:r>
              <a:rPr lang="en-US" sz="1900" dirty="0" smtClean="0"/>
              <a:t>day (breakfast in classrooms)</a:t>
            </a:r>
          </a:p>
          <a:p>
            <a:pPr>
              <a:defRPr/>
            </a:pPr>
            <a:r>
              <a:rPr lang="en-US" sz="1900" dirty="0" smtClean="0"/>
              <a:t>8:25 am </a:t>
            </a:r>
            <a:r>
              <a:rPr lang="en-US" sz="1900" dirty="0" err="1" smtClean="0"/>
              <a:t>O’Canada</a:t>
            </a:r>
            <a:r>
              <a:rPr lang="en-US" sz="1900" dirty="0" smtClean="0"/>
              <a:t> and beginning of instructional day</a:t>
            </a:r>
            <a:endParaRPr lang="en-US" sz="1900" dirty="0"/>
          </a:p>
          <a:p>
            <a:pPr>
              <a:defRPr/>
            </a:pPr>
            <a:r>
              <a:rPr lang="en-US" sz="1900" dirty="0" smtClean="0"/>
              <a:t>10:00-10:20 am </a:t>
            </a:r>
            <a:r>
              <a:rPr lang="en-US" sz="1900" dirty="0"/>
              <a:t>Recess</a:t>
            </a:r>
          </a:p>
          <a:p>
            <a:pPr>
              <a:defRPr/>
            </a:pPr>
            <a:r>
              <a:rPr lang="en-US" sz="1900" dirty="0" smtClean="0"/>
              <a:t>11:50 am – Lunch</a:t>
            </a:r>
          </a:p>
          <a:p>
            <a:pPr>
              <a:defRPr/>
            </a:pPr>
            <a:r>
              <a:rPr lang="en-US" sz="1900" dirty="0" smtClean="0"/>
              <a:t>12:10 pm – 12:35 pm Recess</a:t>
            </a:r>
            <a:endParaRPr lang="en-US" sz="1900" dirty="0"/>
          </a:p>
          <a:p>
            <a:pPr>
              <a:defRPr/>
            </a:pPr>
            <a:r>
              <a:rPr lang="en-US" sz="1900" dirty="0" smtClean="0"/>
              <a:t>1:50 pm Dismissal (Monday, Tuesday, Thursday, Friday)</a:t>
            </a:r>
          </a:p>
          <a:p>
            <a:pPr>
              <a:defRPr/>
            </a:pPr>
            <a:r>
              <a:rPr lang="en-US" sz="1900" dirty="0" smtClean="0"/>
              <a:t>11:45 am Dismissal (Wednesday)</a:t>
            </a:r>
            <a:endParaRPr lang="en-US" sz="1900" dirty="0"/>
          </a:p>
          <a:p>
            <a:pPr>
              <a:defRPr/>
            </a:pPr>
            <a:r>
              <a:rPr lang="en-US" sz="1900" dirty="0" smtClean="0"/>
              <a:t>On </a:t>
            </a:r>
            <a:r>
              <a:rPr lang="en-US" sz="1900" dirty="0"/>
              <a:t>possible storm days please listen to the radio for school cancellations</a:t>
            </a:r>
            <a:r>
              <a:rPr lang="en-US" sz="1900" dirty="0" smtClean="0"/>
              <a:t>.  District Number – 453-5455</a:t>
            </a:r>
            <a:endParaRPr lang="en-US" sz="1900" dirty="0"/>
          </a:p>
          <a:p>
            <a:pPr>
              <a:defRPr/>
            </a:pPr>
            <a:r>
              <a:rPr lang="en-US" sz="1900" dirty="0"/>
              <a:t>If </a:t>
            </a:r>
            <a:r>
              <a:rPr lang="en-US" sz="1900" dirty="0" smtClean="0"/>
              <a:t>weather conditions </a:t>
            </a:r>
            <a:r>
              <a:rPr lang="en-US" sz="1900" dirty="0"/>
              <a:t>worsen during the day and school is closed mid-way through the </a:t>
            </a:r>
            <a:r>
              <a:rPr lang="en-US" sz="1900" dirty="0" smtClean="0"/>
              <a:t>day, parents will be called to confirm where students are to go afterschool.  We will assume normal dismissals for students.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6118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Day to Day Routines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It is very important for our children to arrive at school on time.</a:t>
            </a:r>
          </a:p>
          <a:p>
            <a:r>
              <a:rPr lang="en-CA" dirty="0" smtClean="0"/>
              <a:t>If your child arrives late we kindly ask that you sign your child in at the office.  We want to encourage as much independence as we can in our children; therefore we ask that parents allow their children to walk to their classrooms by themselves (or with a staff member if required).</a:t>
            </a:r>
          </a:p>
          <a:p>
            <a:r>
              <a:rPr lang="en-CA" dirty="0" smtClean="0"/>
              <a:t>When picking your child up afterschool, Kindergarten students are dismissed out our side door (where our ramp is) and parents are asked to meet the children there.  Grade 1 students will be dismissed out the front door and ask that those parents meet their child at this entrance.</a:t>
            </a:r>
          </a:p>
          <a:p>
            <a:r>
              <a:rPr lang="en-CA" dirty="0" smtClean="0"/>
              <a:t>If you need to pick your child up during the day we also ask that you sign them out at the office to ensure their safety.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31345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Communication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2000" dirty="0"/>
              <a:t>School phone: </a:t>
            </a:r>
            <a:r>
              <a:rPr lang="en-US" sz="2000" dirty="0" smtClean="0"/>
              <a:t>453-5408</a:t>
            </a:r>
            <a:endParaRPr lang="en-US" sz="2000" dirty="0"/>
          </a:p>
          <a:p>
            <a:pPr>
              <a:defRPr/>
            </a:pPr>
            <a:r>
              <a:rPr lang="en-US" sz="2000" dirty="0"/>
              <a:t>School website: </a:t>
            </a: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web1.nbed.nb.ca/sites/ASD-W/FHES/Pages/default.aspx</a:t>
            </a:r>
            <a:endParaRPr lang="en-US" sz="2000" dirty="0"/>
          </a:p>
          <a:p>
            <a:pPr>
              <a:defRPr/>
            </a:pPr>
            <a:r>
              <a:rPr lang="en-US" sz="2000" dirty="0" smtClean="0"/>
              <a:t>School Messenger</a:t>
            </a:r>
            <a:endParaRPr lang="en-US" sz="2000" dirty="0"/>
          </a:p>
          <a:p>
            <a:pPr>
              <a:defRPr/>
            </a:pPr>
            <a:r>
              <a:rPr lang="en-US" sz="2000" dirty="0"/>
              <a:t>Monthly </a:t>
            </a:r>
            <a:r>
              <a:rPr lang="en-US" sz="2000" dirty="0" smtClean="0"/>
              <a:t>calendar/newsletter</a:t>
            </a:r>
          </a:p>
          <a:p>
            <a:pPr>
              <a:defRPr/>
            </a:pPr>
            <a:r>
              <a:rPr lang="en-US" sz="2000" dirty="0"/>
              <a:t>If </a:t>
            </a:r>
            <a:r>
              <a:rPr lang="en-US" sz="2000" dirty="0" smtClean="0"/>
              <a:t>your </a:t>
            </a:r>
            <a:r>
              <a:rPr lang="en-US" sz="2000" dirty="0"/>
              <a:t>child is going to be absent from school for any reason if you could contact the school by:</a:t>
            </a:r>
          </a:p>
          <a:p>
            <a:pPr lvl="1">
              <a:defRPr/>
            </a:pPr>
            <a:r>
              <a:rPr lang="en-US" sz="2000" dirty="0"/>
              <a:t>Sending a note with a sibling</a:t>
            </a:r>
          </a:p>
          <a:p>
            <a:pPr lvl="1">
              <a:defRPr/>
            </a:pPr>
            <a:r>
              <a:rPr lang="en-US" sz="2000" dirty="0"/>
              <a:t>Phoning the school between </a:t>
            </a:r>
            <a:r>
              <a:rPr lang="en-US" sz="2000" dirty="0" smtClean="0"/>
              <a:t>7:45-8:25am</a:t>
            </a:r>
            <a:endParaRPr lang="en-US" sz="2000" dirty="0"/>
          </a:p>
          <a:p>
            <a:pPr lvl="1">
              <a:defRPr/>
            </a:pPr>
            <a:r>
              <a:rPr lang="en-US" sz="2000" dirty="0"/>
              <a:t>If neither of these are done, our administrative assistant will be calling </a:t>
            </a:r>
            <a:r>
              <a:rPr lang="en-US" sz="2000" dirty="0" smtClean="0"/>
              <a:t>home as part of our safe arrival program.</a:t>
            </a:r>
          </a:p>
          <a:p>
            <a:pPr lvl="1">
              <a:defRPr/>
            </a:pPr>
            <a:r>
              <a:rPr lang="en-US" sz="2000" dirty="0" smtClean="0"/>
              <a:t>Teachers will share with you specific classroom communication tools</a:t>
            </a:r>
          </a:p>
          <a:p>
            <a:pPr lvl="1">
              <a:defRPr/>
            </a:pPr>
            <a:r>
              <a:rPr lang="en-US" sz="2000" dirty="0" smtClean="0"/>
              <a:t>Please ensure we have all of your contact information up to date – it is important that we can reach parents throughout the day</a:t>
            </a:r>
          </a:p>
          <a:p>
            <a:pPr lvl="1">
              <a:defRPr/>
            </a:pPr>
            <a:endParaRPr lang="en-US" sz="2000" dirty="0"/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endParaRPr lang="en-US" sz="2800" dirty="0" smtClean="0"/>
          </a:p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8802" y="538882"/>
            <a:ext cx="2781010" cy="18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782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Busing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14931"/>
            <a:ext cx="10058400" cy="393192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400" dirty="0" smtClean="0"/>
              <a:t>Young children are required to have an adult wait with them in the mornings to get on the bus. At the end of the day, please </a:t>
            </a:r>
            <a:r>
              <a:rPr lang="en-US" sz="2400" dirty="0"/>
              <a:t>be standing outside by your child’s bus stop, otherwise the child will not be permitted to get off the bus.</a:t>
            </a:r>
          </a:p>
          <a:p>
            <a:pPr>
              <a:defRPr/>
            </a:pPr>
            <a:r>
              <a:rPr lang="en-US" sz="2400" dirty="0"/>
              <a:t>If you are driving your child </a:t>
            </a:r>
            <a:r>
              <a:rPr lang="en-US" sz="2400" dirty="0" smtClean="0"/>
              <a:t>to school please </a:t>
            </a:r>
            <a:r>
              <a:rPr lang="en-US" sz="2400" dirty="0"/>
              <a:t>do not drop them off prior to </a:t>
            </a:r>
            <a:r>
              <a:rPr lang="en-US" sz="2400" dirty="0" smtClean="0"/>
              <a:t>7:55am</a:t>
            </a:r>
            <a:r>
              <a:rPr lang="en-US" sz="2400" dirty="0"/>
              <a:t>. If </a:t>
            </a:r>
            <a:r>
              <a:rPr lang="en-US" sz="2400" dirty="0" smtClean="0"/>
              <a:t>there are circumstances where your child will have a different dismissal arrangement, please notify the teacher or office.</a:t>
            </a:r>
          </a:p>
          <a:p>
            <a:pPr>
              <a:defRPr/>
            </a:pPr>
            <a:r>
              <a:rPr lang="en-US" sz="2400" dirty="0" smtClean="0"/>
              <a:t>During the first two days of school, the Kindergarten teachers </a:t>
            </a:r>
          </a:p>
          <a:p>
            <a:pPr marL="0" indent="0">
              <a:buNone/>
              <a:defRPr/>
            </a:pPr>
            <a:r>
              <a:rPr lang="en-US" sz="2400" dirty="0" smtClean="0"/>
              <a:t>will be traveling on the bus with the students to assist with the </a:t>
            </a:r>
          </a:p>
          <a:p>
            <a:pPr marL="0" indent="0">
              <a:buNone/>
              <a:defRPr/>
            </a:pPr>
            <a:r>
              <a:rPr lang="en-US" sz="2400" dirty="0" smtClean="0"/>
              <a:t>new </a:t>
            </a:r>
            <a:r>
              <a:rPr lang="en-US" sz="2400" dirty="0"/>
              <a:t>routine. </a:t>
            </a:r>
            <a:endParaRPr lang="en-US" sz="2400" dirty="0" smtClean="0"/>
          </a:p>
          <a:p>
            <a:pPr marL="0" indent="0">
              <a:buNone/>
              <a:defRPr/>
            </a:pPr>
            <a:r>
              <a:rPr lang="en-US" sz="2400" dirty="0" smtClean="0">
                <a:hlinkClick r:id="rId2"/>
              </a:rPr>
              <a:t>https</a:t>
            </a:r>
            <a:r>
              <a:rPr lang="en-US" sz="2400" dirty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asdwbp.nbed.nb.ca/Default.aspx</a:t>
            </a:r>
            <a:r>
              <a:rPr lang="en-US" sz="2400" dirty="0" smtClean="0"/>
              <a:t> - District Busing Info.</a:t>
            </a:r>
          </a:p>
          <a:p>
            <a:pPr marL="0" indent="0">
              <a:buNone/>
              <a:defRPr/>
            </a:pPr>
            <a:endParaRPr lang="en-US" sz="2400" dirty="0"/>
          </a:p>
          <a:p>
            <a:pPr marL="0" indent="0">
              <a:buNone/>
              <a:defRPr/>
            </a:pPr>
            <a:endParaRPr lang="en-US" sz="2400" dirty="0" smtClean="0"/>
          </a:p>
          <a:p>
            <a:pPr>
              <a:defRPr/>
            </a:pPr>
            <a:endParaRPr lang="en-US" sz="2400" dirty="0"/>
          </a:p>
          <a:p>
            <a:endParaRPr lang="en-CA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4520" y="4129878"/>
            <a:ext cx="2448272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9417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dirty="0" smtClean="0"/>
              <a:t>Milk, Hot Lunch, &amp; Breakfast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000" dirty="0"/>
              <a:t>The school offers a milk </a:t>
            </a:r>
            <a:r>
              <a:rPr lang="en-US" sz="2000" dirty="0" smtClean="0"/>
              <a:t>program (white milk only). </a:t>
            </a:r>
            <a:endParaRPr lang="en-US" sz="2000" dirty="0"/>
          </a:p>
          <a:p>
            <a:pPr>
              <a:defRPr/>
            </a:pPr>
            <a:r>
              <a:rPr lang="en-US" sz="2000" dirty="0" smtClean="0"/>
              <a:t>Milk </a:t>
            </a:r>
            <a:r>
              <a:rPr lang="en-US" sz="2000" dirty="0"/>
              <a:t>can be purchased on a monthly or 3 month period</a:t>
            </a:r>
            <a:r>
              <a:rPr lang="en-US" sz="2000" dirty="0" smtClean="0"/>
              <a:t>. </a:t>
            </a:r>
          </a:p>
          <a:p>
            <a:pPr>
              <a:defRPr/>
            </a:pPr>
            <a:r>
              <a:rPr lang="en-US" sz="2000" dirty="0" smtClean="0"/>
              <a:t>Hot Lunch is organized by Home &amp; School and school team and can be purchased a month at a time.  </a:t>
            </a:r>
          </a:p>
          <a:p>
            <a:pPr>
              <a:defRPr/>
            </a:pPr>
            <a:r>
              <a:rPr lang="en-US" sz="2000" dirty="0" smtClean="0"/>
              <a:t>Breakfast program runs each day (organized by the Home &amp; School &amp; </a:t>
            </a:r>
          </a:p>
          <a:p>
            <a:pPr marL="0" indent="0">
              <a:buNone/>
              <a:defRPr/>
            </a:pPr>
            <a:r>
              <a:rPr lang="en-US" sz="2000" dirty="0" smtClean="0"/>
              <a:t>supported by the Boys &amp; Girls Club).</a:t>
            </a:r>
          </a:p>
          <a:p>
            <a:pPr>
              <a:defRPr/>
            </a:pPr>
            <a:r>
              <a:rPr lang="en-US" sz="2000" dirty="0"/>
              <a:t>Stay tuned for more information to come home with your </a:t>
            </a:r>
            <a:r>
              <a:rPr lang="en-US" sz="2000" dirty="0" smtClean="0"/>
              <a:t>child regarding</a:t>
            </a:r>
          </a:p>
          <a:p>
            <a:pPr marL="0" indent="0">
              <a:buNone/>
              <a:defRPr/>
            </a:pPr>
            <a:r>
              <a:rPr lang="en-US" sz="2000" dirty="0" smtClean="0"/>
              <a:t>these opportunities.</a:t>
            </a:r>
            <a:endParaRPr lang="en-US" sz="2000" dirty="0"/>
          </a:p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2418" y="3288581"/>
            <a:ext cx="2196261" cy="2601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855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School Fees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800" dirty="0" smtClean="0"/>
              <a:t>$50.00 School Supply Fee </a:t>
            </a:r>
          </a:p>
          <a:p>
            <a:r>
              <a:rPr lang="en-CA" sz="2800" dirty="0" smtClean="0"/>
              <a:t>School Cash is our preferred method of payment and is extremely easy to use.  Please submit your fee at your earliest convenience </a:t>
            </a:r>
            <a:r>
              <a:rPr lang="en-CA" sz="2800" dirty="0"/>
              <a:t>- </a:t>
            </a:r>
            <a:r>
              <a:rPr lang="en-CA" sz="2800" dirty="0">
                <a:hlinkClick r:id="rId2"/>
              </a:rPr>
              <a:t>https://</a:t>
            </a:r>
            <a:r>
              <a:rPr lang="en-CA" sz="2800" dirty="0" smtClean="0">
                <a:hlinkClick r:id="rId2"/>
              </a:rPr>
              <a:t>anglophonewest.schoolcashonline.com</a:t>
            </a:r>
            <a:endParaRPr lang="en-CA" sz="2800" dirty="0" smtClean="0"/>
          </a:p>
          <a:p>
            <a:r>
              <a:rPr lang="en-CA" sz="2800" dirty="0" smtClean="0"/>
              <a:t>Your child should also be prepared with a school bag, lunch</a:t>
            </a:r>
          </a:p>
          <a:p>
            <a:pPr marL="0" indent="0">
              <a:buNone/>
            </a:pPr>
            <a:r>
              <a:rPr lang="en-CA" sz="2800" dirty="0" smtClean="0"/>
              <a:t>bag, indoor sneaks, a box of Kleenex and a box of </a:t>
            </a:r>
          </a:p>
          <a:p>
            <a:pPr marL="0" indent="0">
              <a:buNone/>
            </a:pPr>
            <a:r>
              <a:rPr lang="en-CA" sz="2800" dirty="0"/>
              <a:t>l</a:t>
            </a:r>
            <a:r>
              <a:rPr lang="en-CA" sz="2800" dirty="0" smtClean="0"/>
              <a:t>arge or small Ziploc bags.</a:t>
            </a:r>
          </a:p>
          <a:p>
            <a:pPr marL="0" indent="0">
              <a:buNone/>
            </a:pPr>
            <a:endParaRPr lang="en-CA" sz="2800" dirty="0" smtClean="0"/>
          </a:p>
          <a:p>
            <a:endParaRPr lang="en-CA" sz="2800" dirty="0"/>
          </a:p>
        </p:txBody>
      </p:sp>
      <p:pic>
        <p:nvPicPr>
          <p:cNvPr id="4" name="Picture 2" descr="C:\Users\natasha.spencer\AppData\Local\Microsoft\Windows\Temporary Internet Files\Content.IE5\9G0KAQWM\MC90023272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3774872"/>
            <a:ext cx="2605087" cy="2496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02208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Categories xmlns="1e050540-abf7-4cd0-9094-0488f67136b7">School Information</DocumentCategories>
    <PublishingExpirationDate xmlns="http://schemas.microsoft.com/sharepoint/v3" xsi:nil="true"/>
    <DocumentForm xmlns="1e050540-abf7-4cd0-9094-0488f67136b7">No</DocumentForm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 Categories" ma:contentTypeID="0x010100F2A1E1E4D320C749A22EC3F91FD053D600D3864F1A291BC24C832F9CADEF48D92D" ma:contentTypeVersion="9" ma:contentTypeDescription="" ma:contentTypeScope="" ma:versionID="0ec1d01daf6040f938741fe28f279ab3">
  <xsd:schema xmlns:xsd="http://www.w3.org/2001/XMLSchema" xmlns:xs="http://www.w3.org/2001/XMLSchema" xmlns:p="http://schemas.microsoft.com/office/2006/metadata/properties" xmlns:ns1="http://schemas.microsoft.com/sharepoint/v3" xmlns:ns2="1e050540-abf7-4cd0-9094-0488f67136b7" targetNamespace="http://schemas.microsoft.com/office/2006/metadata/properties" ma:root="true" ma:fieldsID="74b3428f22709e052531c03744b31297" ns1:_="" ns2:_="">
    <xsd:import namespace="http://schemas.microsoft.com/sharepoint/v3"/>
    <xsd:import namespace="1e050540-abf7-4cd0-9094-0488f67136b7"/>
    <xsd:element name="properties">
      <xsd:complexType>
        <xsd:sequence>
          <xsd:element name="documentManagement">
            <xsd:complexType>
              <xsd:all>
                <xsd:element ref="ns2:DocumentCategories"/>
                <xsd:element ref="ns2:DocumentForm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hidden="true" ma:internalName="PublishingStartDate" ma:readOnly="false">
      <xsd:simpleType>
        <xsd:restriction base="dms:Unknown"/>
      </xsd:simpleType>
    </xsd:element>
    <xsd:element name="PublishingExpirationDate" ma:index="11" nillable="true" ma:displayName="Scheduling End Date" ma:hidden="true" ma:internalName="PublishingExpirationDate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050540-abf7-4cd0-9094-0488f67136b7" elementFormDefault="qualified">
    <xsd:import namespace="http://schemas.microsoft.com/office/2006/documentManagement/types"/>
    <xsd:import namespace="http://schemas.microsoft.com/office/infopath/2007/PartnerControls"/>
    <xsd:element name="DocumentCategories" ma:index="8" ma:displayName="Document Categories" ma:format="Dropdown" ma:internalName="DocumentCategories" ma:readOnly="false">
      <xsd:simpleType>
        <xsd:restriction base="dms:Choice">
          <xsd:enumeration value="ABC Tips"/>
          <xsd:enumeration value="Agenda"/>
          <xsd:enumeration value="Alumni"/>
          <xsd:enumeration value="Announcements"/>
          <xsd:enumeration value="Annual Report"/>
          <xsd:enumeration value="Archived"/>
          <xsd:enumeration value="Assemblies"/>
          <xsd:enumeration value="Awards"/>
          <xsd:enumeration value="Bullying Information"/>
          <xsd:enumeration value="Cafeteria"/>
          <xsd:enumeration value="Calendar"/>
          <xsd:enumeration value="Class Supply Lists"/>
          <xsd:enumeration value="Clubs"/>
          <xsd:enumeration value="Community"/>
          <xsd:enumeration value="Covid Information"/>
          <xsd:enumeration value="Data &amp; Reports"/>
          <xsd:enumeration value="District"/>
          <xsd:enumeration value="Drama"/>
          <xsd:enumeration value="English"/>
          <xsd:enumeration value="Exams"/>
          <xsd:enumeration value="Fine Arts"/>
          <xsd:enumeration value="French"/>
          <xsd:enumeration value="Graduation"/>
          <xsd:enumeration value="Guidance-Course Selection"/>
          <xsd:enumeration value="Guidance-Information"/>
          <xsd:enumeration value="Guidance-Scholarships"/>
          <xsd:enumeration value="Handbook"/>
          <xsd:enumeration value="Health"/>
          <xsd:enumeration value="Home and School"/>
          <xsd:enumeration value="Homework"/>
          <xsd:enumeration value="Hot Lunch"/>
          <xsd:enumeration value="Humanities"/>
          <xsd:enumeration value="Literacy"/>
          <xsd:enumeration value="Math"/>
          <xsd:enumeration value="Memo"/>
          <xsd:enumeration value="Misc"/>
          <xsd:enumeration value="Newcomers"/>
          <xsd:enumeration value="Newsletter"/>
          <xsd:enumeration value="Parent Information"/>
          <xsd:enumeration value="Portal"/>
          <xsd:enumeration value="Potato Harvest"/>
          <xsd:enumeration value="Policy"/>
          <xsd:enumeration value="Post-Secondary"/>
          <xsd:enumeration value="PSSC"/>
          <xsd:enumeration value="Registration"/>
          <xsd:enumeration value="Resource"/>
          <xsd:enumeration value="Schedule"/>
          <xsd:enumeration value="School Connects Messages"/>
          <xsd:enumeration value="School Improvement Plan"/>
          <xsd:enumeration value="School Information"/>
          <xsd:enumeration value="School Merchandise"/>
          <xsd:enumeration value="School Messenger Message"/>
          <xsd:enumeration value="Science"/>
          <xsd:enumeration value="Sexual Health Services"/>
          <xsd:enumeration value="Special Project"/>
          <xsd:enumeration value="Sports"/>
          <xsd:enumeration value="Student-Information"/>
          <xsd:enumeration value="Summer School"/>
          <xsd:enumeration value="Yearbook"/>
          <xsd:enumeration value="Vocational"/>
          <xsd:enumeration value="Voicemail"/>
          <xsd:enumeration value="Volunteer"/>
          <xsd:enumeration value="Weather"/>
        </xsd:restriction>
      </xsd:simpleType>
    </xsd:element>
    <xsd:element name="DocumentForm" ma:index="9" ma:displayName="Document Form" ma:default="No" ma:description="Is this a form?" ma:format="Dropdown" ma:internalName="DocumentForm" ma:readOnly="false">
      <xsd:simpleType>
        <xsd:restriction base="dms:Choice">
          <xsd:enumeration value="No"/>
          <xsd:enumeration value="Ye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872817-DEB6-446D-8321-EDC5BFD603BB}"/>
</file>

<file path=customXml/itemProps2.xml><?xml version="1.0" encoding="utf-8"?>
<ds:datastoreItem xmlns:ds="http://schemas.openxmlformats.org/officeDocument/2006/customXml" ds:itemID="{3B5E776C-6FBC-47C1-9386-1DDF5A6839A3}"/>
</file>

<file path=customXml/itemProps3.xml><?xml version="1.0" encoding="utf-8"?>
<ds:datastoreItem xmlns:ds="http://schemas.openxmlformats.org/officeDocument/2006/customXml" ds:itemID="{54B3D141-B77A-4BFA-8B7E-32D37DA462C9}"/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139</TotalTime>
  <Words>868</Words>
  <Application>Microsoft Office PowerPoint</Application>
  <PresentationFormat>Widescreen</PresentationFormat>
  <Paragraphs>100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Garamond</vt:lpstr>
      <vt:lpstr>Savon</vt:lpstr>
      <vt:lpstr>Welcome to FHES open house</vt:lpstr>
      <vt:lpstr>School Motto</vt:lpstr>
      <vt:lpstr>Our Staff</vt:lpstr>
      <vt:lpstr>School Hours</vt:lpstr>
      <vt:lpstr>Day to Day Routines</vt:lpstr>
      <vt:lpstr>Communication</vt:lpstr>
      <vt:lpstr>Busing</vt:lpstr>
      <vt:lpstr>Milk, Hot Lunch, &amp; Breakfast</vt:lpstr>
      <vt:lpstr>School Fees</vt:lpstr>
      <vt:lpstr>No Child Without</vt:lpstr>
      <vt:lpstr>Teamwork Makes the Dream Work</vt:lpstr>
      <vt:lpstr>PSSC</vt:lpstr>
      <vt:lpstr>Home &amp; School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NVS open house</dc:title>
  <dc:creator>Stewart, Tracy    (ASD-W)</dc:creator>
  <cp:lastModifiedBy>Stewart, Tracy    (ASD-W)</cp:lastModifiedBy>
  <cp:revision>17</cp:revision>
  <dcterms:created xsi:type="dcterms:W3CDTF">2017-09-14T11:53:00Z</dcterms:created>
  <dcterms:modified xsi:type="dcterms:W3CDTF">2019-09-02T10:53:33Z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0x010100F2A1E1E4D320C749A22EC3F91FD053D600D3864F1A291BC24C832F9CADEF48D92D</vt:lpwstr>
  </property>
</Properties>
</file>