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3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6" r:id="rId2"/>
  </p:sldIdLst>
  <p:sldSz cx="9144000" cy="6858000" type="screen4x3"/>
  <p:notesSz cx="7315200" cy="96012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024" autoAdjust="0"/>
    <p:restoredTop sz="95652" autoAdjust="0"/>
  </p:normalViewPr>
  <p:slideViewPr>
    <p:cSldViewPr snapToGrid="0">
      <p:cViewPr varScale="1">
        <p:scale>
          <a:sx n="109" d="100"/>
          <a:sy n="109" d="100"/>
        </p:scale>
        <p:origin x="1596" y="7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10" Type="http://schemas.openxmlformats.org/officeDocument/2006/relationships/customXml" Target="../customXml/item3.xml"/><Relationship Id="rId4" Type="http://schemas.openxmlformats.org/officeDocument/2006/relationships/presProps" Target="presProps.xml"/><Relationship Id="rId9" Type="http://schemas.openxmlformats.org/officeDocument/2006/relationships/customXml" Target="../customXml/item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810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375" y="0"/>
            <a:ext cx="3170238" cy="4810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956141-707F-460A-B77D-4B1895782C94}" type="datetimeFigureOut">
              <a:rPr lang="en-US" smtClean="0"/>
              <a:t>9/17/2020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97013" y="1200150"/>
            <a:ext cx="4321175" cy="3240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838" y="4621213"/>
            <a:ext cx="5851525" cy="37798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20188"/>
            <a:ext cx="3170238" cy="4810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375" y="9120188"/>
            <a:ext cx="3170238" cy="4810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B61070-85FB-4567-BFD1-BDC7793CBC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2972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AB61070-85FB-4567-BFD1-BDC7793CBC1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02463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919D65-0D13-447B-BAF3-CB6EE681F2C1}" type="datetimeFigureOut">
              <a:rPr lang="en-US" smtClean="0"/>
              <a:t>9/17/2020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54D3E0-9D79-4A21-AF47-BFE6C2627F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72918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919D65-0D13-447B-BAF3-CB6EE681F2C1}" type="datetimeFigureOut">
              <a:rPr lang="en-US" smtClean="0"/>
              <a:t>9/17/2020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54D3E0-9D79-4A21-AF47-BFE6C2627F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25634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919D65-0D13-447B-BAF3-CB6EE681F2C1}" type="datetimeFigureOut">
              <a:rPr lang="en-US" smtClean="0"/>
              <a:t>9/17/2020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54D3E0-9D79-4A21-AF47-BFE6C2627F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06280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919D65-0D13-447B-BAF3-CB6EE681F2C1}" type="datetimeFigureOut">
              <a:rPr lang="en-US" smtClean="0"/>
              <a:t>9/17/2020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54D3E0-9D79-4A21-AF47-BFE6C2627F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54169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919D65-0D13-447B-BAF3-CB6EE681F2C1}" type="datetimeFigureOut">
              <a:rPr lang="en-US" smtClean="0"/>
              <a:t>9/17/2020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54D3E0-9D79-4A21-AF47-BFE6C2627F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7234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919D65-0D13-447B-BAF3-CB6EE681F2C1}" type="datetimeFigureOut">
              <a:rPr lang="en-US" smtClean="0"/>
              <a:t>9/17/2020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54D3E0-9D79-4A21-AF47-BFE6C2627F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83604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919D65-0D13-447B-BAF3-CB6EE681F2C1}" type="datetimeFigureOut">
              <a:rPr lang="en-US" smtClean="0"/>
              <a:t>9/17/2020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54D3E0-9D79-4A21-AF47-BFE6C2627F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55701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919D65-0D13-447B-BAF3-CB6EE681F2C1}" type="datetimeFigureOut">
              <a:rPr lang="en-US" smtClean="0"/>
              <a:t>9/17/2020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54D3E0-9D79-4A21-AF47-BFE6C2627F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74161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919D65-0D13-447B-BAF3-CB6EE681F2C1}" type="datetimeFigureOut">
              <a:rPr lang="en-US" smtClean="0"/>
              <a:t>9/17/2020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54D3E0-9D79-4A21-AF47-BFE6C2627F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49996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919D65-0D13-447B-BAF3-CB6EE681F2C1}" type="datetimeFigureOut">
              <a:rPr lang="en-US" smtClean="0"/>
              <a:t>9/17/2020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54D3E0-9D79-4A21-AF47-BFE6C2627F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25607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919D65-0D13-447B-BAF3-CB6EE681F2C1}" type="datetimeFigureOut">
              <a:rPr lang="en-US" smtClean="0"/>
              <a:t>9/17/2020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54D3E0-9D79-4A21-AF47-BFE6C2627F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06763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919D65-0D13-447B-BAF3-CB6EE681F2C1}" type="datetimeFigureOut">
              <a:rPr lang="en-US" smtClean="0"/>
              <a:t>9/17/2020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54D3E0-9D79-4A21-AF47-BFE6C2627F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0634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2000">
              <a:srgbClr val="FF0000">
                <a:tint val="66000"/>
                <a:satMod val="160000"/>
              </a:srgbClr>
            </a:gs>
            <a:gs pos="50000">
              <a:srgbClr val="FF0000">
                <a:tint val="44500"/>
                <a:satMod val="160000"/>
              </a:srgbClr>
            </a:gs>
            <a:gs pos="100000">
              <a:srgbClr val="FF0000">
                <a:tint val="23500"/>
                <a:satMod val="160000"/>
              </a:srgb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9969"/>
          <a:stretch/>
        </p:blipFill>
        <p:spPr>
          <a:xfrm>
            <a:off x="37097" y="34792"/>
            <a:ext cx="9143681" cy="1825606"/>
          </a:xfrm>
          <a:prstGeom prst="rect">
            <a:avLst/>
          </a:prstGeom>
        </p:spPr>
      </p:pic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34732433"/>
              </p:ext>
            </p:extLst>
          </p:nvPr>
        </p:nvGraphicFramePr>
        <p:xfrm>
          <a:off x="137864" y="1845424"/>
          <a:ext cx="7460428" cy="49292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0305">
                  <a:extLst>
                    <a:ext uri="{9D8B030D-6E8A-4147-A177-3AD203B41FA5}">
                      <a16:colId xmlns:a16="http://schemas.microsoft.com/office/drawing/2014/main" val="2707379349"/>
                    </a:ext>
                  </a:extLst>
                </a:gridCol>
                <a:gridCol w="988703">
                  <a:extLst>
                    <a:ext uri="{9D8B030D-6E8A-4147-A177-3AD203B41FA5}">
                      <a16:colId xmlns:a16="http://schemas.microsoft.com/office/drawing/2014/main" val="4121654371"/>
                    </a:ext>
                  </a:extLst>
                </a:gridCol>
                <a:gridCol w="1175624">
                  <a:extLst>
                    <a:ext uri="{9D8B030D-6E8A-4147-A177-3AD203B41FA5}">
                      <a16:colId xmlns:a16="http://schemas.microsoft.com/office/drawing/2014/main" val="3339073419"/>
                    </a:ext>
                  </a:extLst>
                </a:gridCol>
                <a:gridCol w="1588569">
                  <a:extLst>
                    <a:ext uri="{9D8B030D-6E8A-4147-A177-3AD203B41FA5}">
                      <a16:colId xmlns:a16="http://schemas.microsoft.com/office/drawing/2014/main" val="3372248291"/>
                    </a:ext>
                  </a:extLst>
                </a:gridCol>
                <a:gridCol w="1278387">
                  <a:extLst>
                    <a:ext uri="{9D8B030D-6E8A-4147-A177-3AD203B41FA5}">
                      <a16:colId xmlns:a16="http://schemas.microsoft.com/office/drawing/2014/main" val="3319247664"/>
                    </a:ext>
                  </a:extLst>
                </a:gridCol>
                <a:gridCol w="1388840">
                  <a:extLst>
                    <a:ext uri="{9D8B030D-6E8A-4147-A177-3AD203B41FA5}">
                      <a16:colId xmlns:a16="http://schemas.microsoft.com/office/drawing/2014/main" val="1216479468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ysClr val="windowText" lastClr="000000"/>
                          </a:solidFill>
                        </a:rPr>
                        <a:t>$5.50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ysClr val="windowText" lastClr="000000"/>
                          </a:solidFill>
                        </a:rPr>
                        <a:t>Monday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ysClr val="windowText" lastClr="000000"/>
                          </a:solidFill>
                        </a:rPr>
                        <a:t>Tuesday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ysClr val="windowText" lastClr="000000"/>
                          </a:solidFill>
                        </a:rPr>
                        <a:t>Wednesday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>
                          <a:solidFill>
                            <a:sysClr val="windowText" lastClr="000000"/>
                          </a:solidFill>
                        </a:rPr>
                        <a:t>Thursday</a:t>
                      </a:r>
                      <a:endParaRPr lang="en-US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>
                          <a:solidFill>
                            <a:sysClr val="windowText" lastClr="000000"/>
                          </a:solidFill>
                        </a:rPr>
                        <a:t>Friday</a:t>
                      </a:r>
                      <a:endParaRPr lang="en-US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1828027"/>
                  </a:ext>
                </a:extLst>
              </a:tr>
              <a:tr h="1289677">
                <a:tc rowSpan="2">
                  <a:txBody>
                    <a:bodyPr/>
                    <a:lstStyle/>
                    <a:p>
                      <a:r>
                        <a:rPr lang="en-US" sz="105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Week 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latin typeface="+mn-lt"/>
                      </a:endParaRPr>
                    </a:p>
                    <a:p>
                      <a:pPr algn="ctr"/>
                      <a:endParaRPr lang="en-US" sz="900" dirty="0">
                        <a:latin typeface="+mn-lt"/>
                      </a:endParaRPr>
                    </a:p>
                    <a:p>
                      <a:pPr algn="ctr"/>
                      <a:r>
                        <a:rPr lang="en-US" sz="900" dirty="0">
                          <a:latin typeface="+mn-lt"/>
                        </a:rPr>
                        <a:t>Spaghetti with Lean Meat Sauce or Marina Sauce, with Caesar Salad, Fruit of the Day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900" b="0" i="0" u="sng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venir 65 Medium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u="sng" baseline="0" dirty="0">
                          <a:solidFill>
                            <a:sysClr val="windowText" lastClr="000000"/>
                          </a:solidFill>
                          <a:latin typeface="Avenir 65 medium"/>
                        </a:rPr>
                        <a:t>Lunchables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u="none" baseline="0" dirty="0">
                          <a:solidFill>
                            <a:sysClr val="windowText" lastClr="000000"/>
                          </a:solidFill>
                          <a:latin typeface="Avenir 65 medium"/>
                        </a:rPr>
                        <a:t>Naan Wedges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u="none" baseline="0" dirty="0">
                          <a:solidFill>
                            <a:sysClr val="windowText" lastClr="000000"/>
                          </a:solidFill>
                          <a:latin typeface="Avenir 65 medium"/>
                        </a:rPr>
                        <a:t>Pizza Sauce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u="none" baseline="0" dirty="0">
                          <a:solidFill>
                            <a:sysClr val="windowText" lastClr="000000"/>
                          </a:solidFill>
                          <a:latin typeface="Avenir 65 medium"/>
                        </a:rPr>
                        <a:t>Pepperoni Slices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u="none" baseline="0" dirty="0">
                          <a:solidFill>
                            <a:sysClr val="windowText" lastClr="000000"/>
                          </a:solidFill>
                          <a:latin typeface="Avenir 65 medium"/>
                        </a:rPr>
                        <a:t>Shredded Cheese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u="none" baseline="0" dirty="0">
                          <a:solidFill>
                            <a:sysClr val="windowText" lastClr="000000"/>
                          </a:solidFill>
                          <a:latin typeface="Avenir 65 medium"/>
                        </a:rPr>
                        <a:t>Mini Brownie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u="none" baseline="0" dirty="0">
                          <a:solidFill>
                            <a:sysClr val="windowText" lastClr="000000"/>
                          </a:solidFill>
                          <a:latin typeface="Avenir 65 medium"/>
                        </a:rPr>
                        <a:t>Fruit of the Da</a:t>
                      </a:r>
                      <a:endParaRPr lang="en-US" sz="900" dirty="0"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u="none" baseline="0" dirty="0">
                          <a:solidFill>
                            <a:sysClr val="windowText" lastClr="000000"/>
                          </a:solidFill>
                          <a:latin typeface="Avenir 65 medium"/>
                        </a:rPr>
                        <a:t>Cheese Pizza Slice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i="0" u="none" strike="noStrike" baseline="0" dirty="0">
                          <a:solidFill>
                            <a:sysClr val="windowText" lastClr="000000"/>
                          </a:solidFill>
                          <a:effectLst/>
                          <a:latin typeface="Avenir 65 medium"/>
                        </a:rPr>
                        <a:t>Veggies &amp; Dip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i="0" u="none" strike="noStrike" baseline="0">
                          <a:solidFill>
                            <a:sysClr val="windowText" lastClr="000000"/>
                          </a:solidFill>
                          <a:effectLst/>
                          <a:latin typeface="Avenir 65 medium"/>
                        </a:rPr>
                        <a:t>Fruit of the Day</a:t>
                      </a:r>
                      <a:endParaRPr lang="en-US" sz="900" u="none" baseline="0" dirty="0">
                        <a:solidFill>
                          <a:sysClr val="windowText" lastClr="000000"/>
                        </a:solidFill>
                        <a:latin typeface="Avenir 65 medium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92556"/>
                  </a:ext>
                </a:extLst>
              </a:tr>
              <a:tr h="408373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5"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>
                        <a:alpha val="55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16643653"/>
                  </a:ext>
                </a:extLst>
              </a:tr>
              <a:tr h="1670571">
                <a:tc rowSpan="2">
                  <a:txBody>
                    <a:bodyPr/>
                    <a:lstStyle/>
                    <a:p>
                      <a:r>
                        <a:rPr lang="en-US" sz="1050" dirty="0"/>
                        <a:t>Week 2</a:t>
                      </a:r>
                      <a:endParaRPr lang="en-US" sz="105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aseline="0" dirty="0">
                          <a:solidFill>
                            <a:sysClr val="windowText" lastClr="000000"/>
                          </a:solidFill>
                          <a:latin typeface="Avenir 65 medium"/>
                        </a:rPr>
                        <a:t>Homemade Pancakes topped with Berries, with  or without Ham Slice, Cucumber Slices </a:t>
                      </a:r>
                      <a:endParaRPr lang="en-US" sz="9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venir 65 Medium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i="0" u="none" strike="noStrike" dirty="0">
                          <a:effectLst/>
                          <a:latin typeface="+mn-lt"/>
                        </a:rPr>
                        <a:t>Chicken Fingers, Baked Wedges</a:t>
                      </a:r>
                      <a:r>
                        <a:rPr lang="en-US" sz="900" b="0" i="0" u="none" strike="noStrike" baseline="0" dirty="0">
                          <a:effectLst/>
                          <a:latin typeface="+mn-lt"/>
                        </a:rPr>
                        <a:t> and Fruit of the day</a:t>
                      </a:r>
                      <a:endParaRPr lang="en-US" sz="9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u="none" baseline="0" dirty="0">
                          <a:solidFill>
                            <a:sysClr val="windowText" lastClr="000000"/>
                          </a:solidFill>
                          <a:latin typeface="Avenir 65 medium"/>
                        </a:rPr>
                        <a:t>Cheese Pizza Slice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i="0" u="none" strike="noStrike" baseline="0" dirty="0">
                          <a:solidFill>
                            <a:sysClr val="windowText" lastClr="000000"/>
                          </a:solidFill>
                          <a:effectLst/>
                          <a:latin typeface="Avenir 65 medium"/>
                        </a:rPr>
                        <a:t>Veggies &amp; Dip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i="0" u="none" strike="noStrike" baseline="0" dirty="0">
                          <a:solidFill>
                            <a:sysClr val="windowText" lastClr="000000"/>
                          </a:solidFill>
                          <a:effectLst/>
                          <a:latin typeface="Avenir 65 medium"/>
                        </a:rPr>
                        <a:t>Fruit of the Day</a:t>
                      </a:r>
                      <a:endParaRPr lang="en-US" sz="9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4165710"/>
                  </a:ext>
                </a:extLst>
              </a:tr>
              <a:tr h="1194907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5"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>
                        <a:alpha val="55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32823104"/>
                  </a:ext>
                </a:extLst>
              </a:tr>
            </a:tbl>
          </a:graphicData>
        </a:graphic>
      </p:graphicFrame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864" y="160695"/>
            <a:ext cx="4366195" cy="898084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521368" y="994610"/>
            <a:ext cx="258277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>
                <a:solidFill>
                  <a:schemeClr val="bg1"/>
                </a:solidFill>
                <a:latin typeface="Century Gothic" panose="020B0502020202020204" pitchFamily="34" charset="0"/>
              </a:rPr>
              <a:t>2020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E8B02F6E-DDDF-458F-91E3-670201C1D938}"/>
              </a:ext>
            </a:extLst>
          </p:cNvPr>
          <p:cNvSpPr/>
          <p:nvPr/>
        </p:nvSpPr>
        <p:spPr>
          <a:xfrm>
            <a:off x="6499201" y="1058779"/>
            <a:ext cx="26077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>
                <a:solidFill>
                  <a:srgbClr val="FF7C80"/>
                </a:solidFill>
                <a:latin typeface="Cooper Black" panose="020B0604020202020204" pitchFamily="18" charset="0"/>
              </a:rPr>
              <a:t>Give Us a Try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E645501-5C30-4B6A-9FA1-E900A4713278}"/>
              </a:ext>
            </a:extLst>
          </p:cNvPr>
          <p:cNvSpPr txBox="1"/>
          <p:nvPr/>
        </p:nvSpPr>
        <p:spPr>
          <a:xfrm>
            <a:off x="7386160" y="1892694"/>
            <a:ext cx="17578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 </a:t>
            </a:r>
          </a:p>
        </p:txBody>
      </p:sp>
      <p:graphicFrame>
        <p:nvGraphicFramePr>
          <p:cNvPr id="9" name="Table 11">
            <a:extLst>
              <a:ext uri="{FF2B5EF4-FFF2-40B4-BE49-F238E27FC236}">
                <a16:creationId xmlns:a16="http://schemas.microsoft.com/office/drawing/2014/main" id="{33C9541D-E710-4D04-9B70-95D0615D654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5256200"/>
              </p:ext>
            </p:extLst>
          </p:nvPr>
        </p:nvGraphicFramePr>
        <p:xfrm>
          <a:off x="9358325" y="1692524"/>
          <a:ext cx="740940" cy="388851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280">
                  <a:extLst>
                    <a:ext uri="{9D8B030D-6E8A-4147-A177-3AD203B41FA5}">
                      <a16:colId xmlns:a16="http://schemas.microsoft.com/office/drawing/2014/main" val="1649420805"/>
                    </a:ext>
                  </a:extLst>
                </a:gridCol>
                <a:gridCol w="532660">
                  <a:extLst>
                    <a:ext uri="{9D8B030D-6E8A-4147-A177-3AD203B41FA5}">
                      <a16:colId xmlns:a16="http://schemas.microsoft.com/office/drawing/2014/main" val="2436626675"/>
                    </a:ext>
                  </a:extLst>
                </a:gridCol>
              </a:tblGrid>
              <a:tr h="38885158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gradFill flip="none" rotWithShape="1">
                      <a:gsLst>
                        <a:gs pos="0">
                          <a:srgbClr val="FF0000">
                            <a:tint val="66000"/>
                            <a:satMod val="160000"/>
                          </a:srgbClr>
                        </a:gs>
                        <a:gs pos="50000">
                          <a:srgbClr val="FF0000">
                            <a:tint val="44500"/>
                            <a:satMod val="160000"/>
                          </a:srgbClr>
                        </a:gs>
                        <a:gs pos="100000">
                          <a:srgbClr val="FF0000">
                            <a:tint val="23500"/>
                            <a:satMod val="160000"/>
                          </a:srgb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gradFill flip="none" rotWithShape="1">
                      <a:gsLst>
                        <a:gs pos="2000">
                          <a:srgbClr val="FF0000">
                            <a:tint val="66000"/>
                            <a:satMod val="160000"/>
                          </a:srgbClr>
                        </a:gs>
                        <a:gs pos="50000">
                          <a:srgbClr val="FF0000">
                            <a:tint val="44500"/>
                            <a:satMod val="160000"/>
                          </a:srgbClr>
                        </a:gs>
                        <a:gs pos="100000">
                          <a:srgbClr val="FF0000">
                            <a:tint val="23500"/>
                            <a:satMod val="160000"/>
                          </a:srgb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2254206305"/>
                  </a:ext>
                </a:extLst>
              </a:tr>
            </a:tbl>
          </a:graphicData>
        </a:graphic>
      </p:graphicFrame>
      <p:pic>
        <p:nvPicPr>
          <p:cNvPr id="13" name="Picture 12">
            <a:extLst>
              <a:ext uri="{FF2B5EF4-FFF2-40B4-BE49-F238E27FC236}">
                <a16:creationId xmlns:a16="http://schemas.microsoft.com/office/drawing/2014/main" id="{0AA0592E-1B2B-48FF-8200-DD1F38D629D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305018" y="5883172"/>
            <a:ext cx="6081139" cy="974828"/>
          </a:xfrm>
          <a:prstGeom prst="rect">
            <a:avLst/>
          </a:prstGeom>
        </p:spPr>
      </p:pic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5D18DF54-DEB0-4D20-993F-E14D855B9F0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3736238"/>
              </p:ext>
            </p:extLst>
          </p:nvPr>
        </p:nvGraphicFramePr>
        <p:xfrm>
          <a:off x="1301262" y="6831623"/>
          <a:ext cx="7921869" cy="365760"/>
        </p:xfrm>
        <a:graphic>
          <a:graphicData uri="http://schemas.openxmlformats.org/drawingml/2006/table">
            <a:tbl>
              <a:tblPr/>
              <a:tblGrid>
                <a:gridCol w="7921869">
                  <a:extLst>
                    <a:ext uri="{9D8B030D-6E8A-4147-A177-3AD203B41FA5}">
                      <a16:colId xmlns:a16="http://schemas.microsoft.com/office/drawing/2014/main" val="119869899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43819103"/>
                  </a:ext>
                </a:extLst>
              </a:tr>
            </a:tbl>
          </a:graphicData>
        </a:graphic>
      </p:graphicFrame>
      <p:sp>
        <p:nvSpPr>
          <p:cNvPr id="11" name="TextBox 10">
            <a:extLst>
              <a:ext uri="{FF2B5EF4-FFF2-40B4-BE49-F238E27FC236}">
                <a16:creationId xmlns:a16="http://schemas.microsoft.com/office/drawing/2014/main" id="{A718535C-C378-4D03-87DB-AE77FFDCA051}"/>
              </a:ext>
            </a:extLst>
          </p:cNvPr>
          <p:cNvSpPr txBox="1"/>
          <p:nvPr/>
        </p:nvSpPr>
        <p:spPr>
          <a:xfrm>
            <a:off x="3394987" y="1476092"/>
            <a:ext cx="25827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Forest Hill</a:t>
            </a:r>
          </a:p>
        </p:txBody>
      </p:sp>
    </p:spTree>
    <p:extLst>
      <p:ext uri="{BB962C8B-B14F-4D97-AF65-F5344CB8AC3E}">
        <p14:creationId xmlns:p14="http://schemas.microsoft.com/office/powerpoint/2010/main" val="21661768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ocumentCategories xmlns="1e050540-abf7-4cd0-9094-0488f67136b7">Cafeteria</DocumentCategories>
    <PublishingExpirationDate xmlns="http://schemas.microsoft.com/sharepoint/v3" xsi:nil="true"/>
    <DocumentForm xmlns="1e050540-abf7-4cd0-9094-0488f67136b7">No</DocumentForm>
    <PublishingStartDate xmlns="http://schemas.microsoft.com/sharepoint/v3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 Categories" ma:contentTypeID="0x010100F2A1E1E4D320C749A22EC3F91FD053D600347C84E9D2BBDB4086DA8147E39AEDE6" ma:contentTypeVersion="9" ma:contentTypeDescription="" ma:contentTypeScope="" ma:versionID="a77ad96d306a941edb0098a2f62aa53b">
  <xsd:schema xmlns:xsd="http://www.w3.org/2001/XMLSchema" xmlns:xs="http://www.w3.org/2001/XMLSchema" xmlns:p="http://schemas.microsoft.com/office/2006/metadata/properties" xmlns:ns1="http://schemas.microsoft.com/sharepoint/v3" xmlns:ns2="1e050540-abf7-4cd0-9094-0488f67136b7" targetNamespace="http://schemas.microsoft.com/office/2006/metadata/properties" ma:root="true" ma:fieldsID="4cc6403f1885bf9118ffb46d1ebf166c" ns1:_="" ns2:_="">
    <xsd:import namespace="http://schemas.microsoft.com/sharepoint/v3"/>
    <xsd:import namespace="1e050540-abf7-4cd0-9094-0488f67136b7"/>
    <xsd:element name="properties">
      <xsd:complexType>
        <xsd:sequence>
          <xsd:element name="documentManagement">
            <xsd:complexType>
              <xsd:all>
                <xsd:element ref="ns2:DocumentCategories"/>
                <xsd:element ref="ns2:DocumentForm" minOccurs="0"/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10" nillable="true" ma:displayName="Scheduling Start Date" ma:description="" ma:hidden="true" ma:internalName="PublishingStartDate" ma:readOnly="false">
      <xsd:simpleType>
        <xsd:restriction base="dms:Unknown"/>
      </xsd:simpleType>
    </xsd:element>
    <xsd:element name="PublishingExpirationDate" ma:index="11" nillable="true" ma:displayName="Scheduling End Date" ma:description="" ma:hidden="true" ma:internalName="PublishingExpirationDate" ma:readOnly="fals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e050540-abf7-4cd0-9094-0488f67136b7" elementFormDefault="qualified">
    <xsd:import namespace="http://schemas.microsoft.com/office/2006/documentManagement/types"/>
    <xsd:import namespace="http://schemas.microsoft.com/office/infopath/2007/PartnerControls"/>
    <xsd:element name="DocumentCategories" ma:index="8" ma:displayName="Document Categories" ma:format="Dropdown" ma:internalName="DocumentCategories" ma:readOnly="false">
      <xsd:simpleType>
        <xsd:restriction base="dms:Choice">
          <xsd:enumeration value="ABC Tips"/>
          <xsd:enumeration value="Agenda"/>
          <xsd:enumeration value="Alumni"/>
          <xsd:enumeration value="Announcements"/>
          <xsd:enumeration value="Annual Report"/>
          <xsd:enumeration value="Archived"/>
          <xsd:enumeration value="Assemblies"/>
          <xsd:enumeration value="Awards"/>
          <xsd:enumeration value="Bullying Information"/>
          <xsd:enumeration value="Cafeteria"/>
          <xsd:enumeration value="Calendar"/>
          <xsd:enumeration value="Class Supply Lists"/>
          <xsd:enumeration value="Clubs"/>
          <xsd:enumeration value="Community"/>
          <xsd:enumeration value="Covid Information"/>
          <xsd:enumeration value="Data &amp; Reports"/>
          <xsd:enumeration value="District"/>
          <xsd:enumeration value="Drama"/>
          <xsd:enumeration value="English"/>
          <xsd:enumeration value="Exams"/>
          <xsd:enumeration value="Fine Arts"/>
          <xsd:enumeration value="French"/>
          <xsd:enumeration value="Graduation"/>
          <xsd:enumeration value="Guidance-Course Selection"/>
          <xsd:enumeration value="Guidance-Information"/>
          <xsd:enumeration value="Guidance-Scholarships"/>
          <xsd:enumeration value="Handbook"/>
          <xsd:enumeration value="Health"/>
          <xsd:enumeration value="Home and School"/>
          <xsd:enumeration value="Homework"/>
          <xsd:enumeration value="Hot Lunch"/>
          <xsd:enumeration value="Humanities"/>
          <xsd:enumeration value="Literacy"/>
          <xsd:enumeration value="Math"/>
          <xsd:enumeration value="Memo"/>
          <xsd:enumeration value="Misc"/>
          <xsd:enumeration value="Newcomers"/>
          <xsd:enumeration value="Newsletter"/>
          <xsd:enumeration value="Parent Information"/>
          <xsd:enumeration value="Portal"/>
          <xsd:enumeration value="Potato Harvest"/>
          <xsd:enumeration value="Policy"/>
          <xsd:enumeration value="Post-Secondary"/>
          <xsd:enumeration value="PSSC"/>
          <xsd:enumeration value="Registration"/>
          <xsd:enumeration value="Resource"/>
          <xsd:enumeration value="Schedule"/>
          <xsd:enumeration value="School Connects Messages"/>
          <xsd:enumeration value="School Improvement Plan"/>
          <xsd:enumeration value="School Information"/>
          <xsd:enumeration value="School Merchandise"/>
          <xsd:enumeration value="School Messenger Message"/>
          <xsd:enumeration value="Science"/>
          <xsd:enumeration value="Sexual Health Services"/>
          <xsd:enumeration value="Special Project"/>
          <xsd:enumeration value="Sports"/>
          <xsd:enumeration value="Student-Information"/>
          <xsd:enumeration value="Summer School"/>
          <xsd:enumeration value="Yearbook"/>
          <xsd:enumeration value="Vocational"/>
          <xsd:enumeration value="Voicemail"/>
          <xsd:enumeration value="Volunteer"/>
          <xsd:enumeration value="Weather"/>
        </xsd:restriction>
      </xsd:simpleType>
    </xsd:element>
    <xsd:element name="DocumentForm" ma:index="9" nillable="true" ma:displayName="Document Form" ma:default="No" ma:description="Is this a form?" ma:format="Dropdown" ma:internalName="DocumentForm" ma:readOnly="false">
      <xsd:simpleType>
        <xsd:restriction base="dms:Choice">
          <xsd:enumeration value="No"/>
          <xsd:enumeration value="Yes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E06846AE-36B5-41D2-8AB1-CC083F93EC54}"/>
</file>

<file path=customXml/itemProps2.xml><?xml version="1.0" encoding="utf-8"?>
<ds:datastoreItem xmlns:ds="http://schemas.openxmlformats.org/officeDocument/2006/customXml" ds:itemID="{B2F6FFA1-45F7-484B-B712-57B3736CA1A4}"/>
</file>

<file path=customXml/itemProps3.xml><?xml version="1.0" encoding="utf-8"?>
<ds:datastoreItem xmlns:ds="http://schemas.openxmlformats.org/officeDocument/2006/customXml" ds:itemID="{BE265443-F22C-4F47-BDFC-0C43830B5B0E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185</TotalTime>
  <Words>96</Words>
  <Application>Microsoft Office PowerPoint</Application>
  <PresentationFormat>On-screen Show (4:3)</PresentationFormat>
  <Paragraphs>31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9" baseType="lpstr">
      <vt:lpstr>Arial</vt:lpstr>
      <vt:lpstr>Avenir 65 Medium</vt:lpstr>
      <vt:lpstr>Avenir 65 Medium</vt:lpstr>
      <vt:lpstr>Calibri</vt:lpstr>
      <vt:lpstr>Calibri Light</vt:lpstr>
      <vt:lpstr>Century Gothic</vt:lpstr>
      <vt:lpstr>Cooper Black</vt:lpstr>
      <vt:lpstr>Office Theme</vt:lpstr>
      <vt:lpstr>PowerPoint Presentation</vt:lpstr>
    </vt:vector>
  </TitlesOfParts>
  <Company>Compass Group North America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Johnston, Meaghan</dc:creator>
  <cp:lastModifiedBy>Webb, Tammy</cp:lastModifiedBy>
  <cp:revision>25</cp:revision>
  <cp:lastPrinted>2020-08-17T19:47:22Z</cp:lastPrinted>
  <dcterms:created xsi:type="dcterms:W3CDTF">2020-05-06T13:23:52Z</dcterms:created>
  <dcterms:modified xsi:type="dcterms:W3CDTF">2020-09-17T12:27:04Z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0x010100F2A1E1E4D320C749A22EC3F91FD053D600347C84E9D2BBDB4086DA8147E39AEDE6</vt:lpwstr>
  </property>
</Properties>
</file>