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3"/>
  </p:notesMasterIdLst>
  <p:sldIdLst>
    <p:sldId id="256" r:id="rId5"/>
    <p:sldId id="258" r:id="rId6"/>
    <p:sldId id="259" r:id="rId7"/>
    <p:sldId id="270" r:id="rId8"/>
    <p:sldId id="271" r:id="rId9"/>
    <p:sldId id="260" r:id="rId10"/>
    <p:sldId id="261" r:id="rId11"/>
    <p:sldId id="262" r:id="rId12"/>
    <p:sldId id="268" r:id="rId13"/>
    <p:sldId id="269" r:id="rId14"/>
    <p:sldId id="277" r:id="rId15"/>
    <p:sldId id="272" r:id="rId16"/>
    <p:sldId id="263" r:id="rId17"/>
    <p:sldId id="267" r:id="rId18"/>
    <p:sldId id="278" r:id="rId19"/>
    <p:sldId id="279" r:id="rId20"/>
    <p:sldId id="266" r:id="rId21"/>
    <p:sldId id="280" r:id="rId22"/>
    <p:sldId id="281" r:id="rId23"/>
    <p:sldId id="282" r:id="rId24"/>
    <p:sldId id="283" r:id="rId25"/>
    <p:sldId id="284" r:id="rId26"/>
    <p:sldId id="285" r:id="rId27"/>
    <p:sldId id="286" r:id="rId28"/>
    <p:sldId id="287" r:id="rId29"/>
    <p:sldId id="288" r:id="rId30"/>
    <p:sldId id="273" r:id="rId31"/>
    <p:sldId id="27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415EAE-16E8-42B5-86B5-5299D7D63122}" type="datetimeFigureOut">
              <a:rPr lang="en-US" smtClean="0"/>
              <a:t>4/15/2020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E4D8D9-3953-45B5-9FD1-D6D5E6E7FAE0}" type="slidenum">
              <a:rPr lang="en-US" smtClean="0"/>
              <a:t>‹#›</a:t>
            </a:fld>
            <a:endParaRPr lang="en-US"/>
          </a:p>
        </p:txBody>
      </p:sp>
    </p:spTree>
    <p:extLst>
      <p:ext uri="{BB962C8B-B14F-4D97-AF65-F5344CB8AC3E}">
        <p14:creationId xmlns:p14="http://schemas.microsoft.com/office/powerpoint/2010/main" val="122281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people in this room are okay to work at McDonalds or A&amp;W this summer? </a:t>
            </a:r>
          </a:p>
        </p:txBody>
      </p:sp>
      <p:sp>
        <p:nvSpPr>
          <p:cNvPr id="4" name="Slide Number Placeholder 3"/>
          <p:cNvSpPr>
            <a:spLocks noGrp="1"/>
          </p:cNvSpPr>
          <p:nvPr>
            <p:ph type="sldNum" sz="quarter" idx="5"/>
          </p:nvPr>
        </p:nvSpPr>
        <p:spPr/>
        <p:txBody>
          <a:bodyPr/>
          <a:lstStyle/>
          <a:p>
            <a:fld id="{8DE4D8D9-3953-45B5-9FD1-D6D5E6E7FAE0}" type="slidenum">
              <a:rPr lang="en-US" smtClean="0"/>
              <a:t>18</a:t>
            </a:fld>
            <a:endParaRPr lang="en-US"/>
          </a:p>
        </p:txBody>
      </p:sp>
    </p:spTree>
    <p:extLst>
      <p:ext uri="{BB962C8B-B14F-4D97-AF65-F5344CB8AC3E}">
        <p14:creationId xmlns:p14="http://schemas.microsoft.com/office/powerpoint/2010/main" val="456468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E4D8D9-3953-45B5-9FD1-D6D5E6E7FAE0}" type="slidenum">
              <a:rPr lang="en-US" smtClean="0"/>
              <a:t>19</a:t>
            </a:fld>
            <a:endParaRPr lang="en-US"/>
          </a:p>
        </p:txBody>
      </p:sp>
    </p:spTree>
    <p:extLst>
      <p:ext uri="{BB962C8B-B14F-4D97-AF65-F5344CB8AC3E}">
        <p14:creationId xmlns:p14="http://schemas.microsoft.com/office/powerpoint/2010/main" val="1803813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E4D8D9-3953-45B5-9FD1-D6D5E6E7FAE0}" type="slidenum">
              <a:rPr lang="en-US" smtClean="0"/>
              <a:t>23</a:t>
            </a:fld>
            <a:endParaRPr lang="en-US"/>
          </a:p>
        </p:txBody>
      </p:sp>
    </p:spTree>
    <p:extLst>
      <p:ext uri="{BB962C8B-B14F-4D97-AF65-F5344CB8AC3E}">
        <p14:creationId xmlns:p14="http://schemas.microsoft.com/office/powerpoint/2010/main" val="2816574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transferable skills you have developed by going to school, being on a team, extra curricular activities. T</a:t>
            </a:r>
          </a:p>
        </p:txBody>
      </p:sp>
      <p:sp>
        <p:nvSpPr>
          <p:cNvPr id="4" name="Slide Number Placeholder 3"/>
          <p:cNvSpPr>
            <a:spLocks noGrp="1"/>
          </p:cNvSpPr>
          <p:nvPr>
            <p:ph type="sldNum" sz="quarter" idx="5"/>
          </p:nvPr>
        </p:nvSpPr>
        <p:spPr/>
        <p:txBody>
          <a:bodyPr/>
          <a:lstStyle/>
          <a:p>
            <a:fld id="{8DE4D8D9-3953-45B5-9FD1-D6D5E6E7FAE0}" type="slidenum">
              <a:rPr lang="en-US" smtClean="0"/>
              <a:t>27</a:t>
            </a:fld>
            <a:endParaRPr lang="en-US"/>
          </a:p>
        </p:txBody>
      </p:sp>
    </p:spTree>
    <p:extLst>
      <p:ext uri="{BB962C8B-B14F-4D97-AF65-F5344CB8AC3E}">
        <p14:creationId xmlns:p14="http://schemas.microsoft.com/office/powerpoint/2010/main" val="2678760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79706DE-D79D-4457-A69E-64B3532C19B5}" type="datetimeFigureOut">
              <a:rPr lang="en-US" smtClean="0"/>
              <a:t>4/15/2020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1F14D0D-13AB-40B6-9B28-1FD0D64904FB}"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9706DE-D79D-4457-A69E-64B3532C19B5}"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9706DE-D79D-4457-A69E-64B3532C19B5}"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9706DE-D79D-4457-A69E-64B3532C19B5}"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79706DE-D79D-4457-A69E-64B3532C19B5}"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1F14D0D-13AB-40B6-9B28-1FD0D64904F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79706DE-D79D-4457-A69E-64B3532C19B5}"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79706DE-D79D-4457-A69E-64B3532C19B5}"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79706DE-D79D-4457-A69E-64B3532C19B5}"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706DE-D79D-4457-A69E-64B3532C19B5}"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79706DE-D79D-4457-A69E-64B3532C19B5}"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79706DE-D79D-4457-A69E-64B3532C19B5}"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14D0D-13AB-40B6-9B28-1FD0D64904F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79706DE-D79D-4457-A69E-64B3532C19B5}" type="datetimeFigureOut">
              <a:rPr lang="en-US" smtClean="0"/>
              <a:t>4/15/2020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1F14D0D-13AB-40B6-9B28-1FD0D64904F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results?search_query=why+some+of+us+don%27t+have+one+true+call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u06BXgWbGv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Personal Development</a:t>
            </a:r>
          </a:p>
        </p:txBody>
      </p:sp>
      <p:sp>
        <p:nvSpPr>
          <p:cNvPr id="3" name="Subtitle 2"/>
          <p:cNvSpPr>
            <a:spLocks noGrp="1"/>
          </p:cNvSpPr>
          <p:nvPr>
            <p:ph type="subTitle" idx="1"/>
          </p:nvPr>
        </p:nvSpPr>
        <p:spPr/>
        <p:txBody>
          <a:bodyPr>
            <a:normAutofit fontScale="77500" lnSpcReduction="20000"/>
          </a:bodyPr>
          <a:lstStyle/>
          <a:p>
            <a:r>
              <a:rPr lang="en-US" dirty="0"/>
              <a:t>Career Unit</a:t>
            </a:r>
          </a:p>
          <a:p>
            <a:r>
              <a:rPr lang="en-US"/>
              <a:t>2020-21</a:t>
            </a:r>
          </a:p>
          <a:p>
            <a:endParaRPr lang="en-US"/>
          </a:p>
          <a:p>
            <a:endParaRPr lang="en-US" dirty="0"/>
          </a:p>
          <a:p>
            <a:r>
              <a:rPr lang="en-US" dirty="0"/>
              <a:t> </a:t>
            </a:r>
          </a:p>
          <a:p>
            <a:endParaRPr lang="en-US" dirty="0"/>
          </a:p>
          <a:p>
            <a:endParaRPr lang="en-US" dirty="0"/>
          </a:p>
          <a:p>
            <a:endParaRPr lang="en-US" dirty="0"/>
          </a:p>
          <a:p>
            <a:endParaRPr lang="en-US" dirty="0"/>
          </a:p>
          <a:p>
            <a:endParaRPr lang="en-US" dirty="0"/>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23D90-1E70-47A7-9028-FF464AE3021C}"/>
              </a:ext>
            </a:extLst>
          </p:cNvPr>
          <p:cNvSpPr>
            <a:spLocks noGrp="1"/>
          </p:cNvSpPr>
          <p:nvPr>
            <p:ph type="title"/>
          </p:nvPr>
        </p:nvSpPr>
        <p:spPr>
          <a:xfrm>
            <a:off x="454855" y="0"/>
            <a:ext cx="8229600" cy="990600"/>
          </a:xfrm>
        </p:spPr>
        <p:txBody>
          <a:bodyPr>
            <a:normAutofit fontScale="90000"/>
          </a:bodyPr>
          <a:lstStyle/>
          <a:p>
            <a:r>
              <a:rPr lang="en-US" dirty="0"/>
              <a:t>Post- secondary: University</a:t>
            </a:r>
            <a:br>
              <a:rPr lang="en-US" dirty="0"/>
            </a:br>
            <a:endParaRPr lang="en-US" dirty="0"/>
          </a:p>
        </p:txBody>
      </p:sp>
      <p:sp>
        <p:nvSpPr>
          <p:cNvPr id="3" name="Content Placeholder 2">
            <a:extLst>
              <a:ext uri="{FF2B5EF4-FFF2-40B4-BE49-F238E27FC236}">
                <a16:creationId xmlns:a16="http://schemas.microsoft.com/office/drawing/2014/main" id="{D04775E5-B2AD-4401-AC29-56905535A0C2}"/>
              </a:ext>
            </a:extLst>
          </p:cNvPr>
          <p:cNvSpPr>
            <a:spLocks noGrp="1"/>
          </p:cNvSpPr>
          <p:nvPr>
            <p:ph idx="1"/>
          </p:nvPr>
        </p:nvSpPr>
        <p:spPr>
          <a:xfrm>
            <a:off x="0" y="457200"/>
            <a:ext cx="9144000" cy="6400800"/>
          </a:xfrm>
        </p:spPr>
        <p:txBody>
          <a:bodyPr>
            <a:normAutofit/>
          </a:bodyPr>
          <a:lstStyle/>
          <a:p>
            <a:pPr marL="137160" indent="0">
              <a:buNone/>
            </a:pPr>
            <a:r>
              <a:rPr lang="en-US" b="1" u="sng" dirty="0"/>
              <a:t>University Education:</a:t>
            </a:r>
          </a:p>
          <a:p>
            <a:pPr marL="651510" indent="-514350">
              <a:buAutoNum type="arabicPeriod"/>
            </a:pPr>
            <a:r>
              <a:rPr lang="en-US" dirty="0"/>
              <a:t>Undergraduate degree– This is your first university 4 year degree e.g. Arts, Kinesiology, Business, Nursing, Engineering, Forestry, Computer Science. </a:t>
            </a:r>
          </a:p>
          <a:p>
            <a:pPr marL="137160" indent="0">
              <a:buNone/>
            </a:pPr>
            <a:endParaRPr lang="en-US" dirty="0"/>
          </a:p>
          <a:p>
            <a:pPr marL="137160" indent="0">
              <a:buNone/>
            </a:pPr>
            <a:r>
              <a:rPr lang="en-US" dirty="0"/>
              <a:t>Student Activity: </a:t>
            </a:r>
          </a:p>
          <a:p>
            <a:pPr marL="651510" indent="-514350">
              <a:buAutoNum type="arabicPeriod"/>
            </a:pPr>
            <a:r>
              <a:rPr lang="en-US" dirty="0"/>
              <a:t>STU website- find the gr. 11 &amp; 12 course requirements to get into their Bachelor of Arts program</a:t>
            </a:r>
          </a:p>
          <a:p>
            <a:pPr marL="651510" indent="-514350">
              <a:buAutoNum type="arabicPeriod"/>
            </a:pPr>
            <a:r>
              <a:rPr lang="en-US" dirty="0"/>
              <a:t>UNB Website-course requirements to get into </a:t>
            </a:r>
          </a:p>
          <a:p>
            <a:pPr marL="651510" indent="-514350">
              <a:buAutoNum type="alphaUcPeriod"/>
            </a:pPr>
            <a:r>
              <a:rPr lang="en-US" dirty="0"/>
              <a:t>Bachelor of Science     </a:t>
            </a:r>
          </a:p>
          <a:p>
            <a:pPr marL="651510" indent="-514350">
              <a:buAutoNum type="alphaUcPeriod"/>
            </a:pPr>
            <a:r>
              <a:rPr lang="en-US" dirty="0"/>
              <a:t>Bachelor of Business Admin</a:t>
            </a:r>
          </a:p>
          <a:p>
            <a:pPr marL="651510" indent="-514350">
              <a:buAutoNum type="alphaUcPeriod"/>
            </a:pPr>
            <a:r>
              <a:rPr lang="en-US" dirty="0"/>
              <a:t>Bachelor of Nursing </a:t>
            </a:r>
          </a:p>
          <a:p>
            <a:pPr marL="651510" indent="-514350">
              <a:buAutoNum type="arabicPeriod"/>
            </a:pPr>
            <a:endParaRPr lang="en-US" dirty="0"/>
          </a:p>
          <a:p>
            <a:pPr marL="651510" indent="-514350">
              <a:buAutoNum type="arabicPeriod"/>
            </a:pPr>
            <a:endParaRPr lang="en-US" dirty="0"/>
          </a:p>
          <a:p>
            <a:pPr marL="137160" indent="0">
              <a:buNone/>
            </a:pPr>
            <a:endParaRPr lang="en-US" dirty="0"/>
          </a:p>
          <a:p>
            <a:pPr marL="137160" indent="0">
              <a:buNone/>
            </a:pPr>
            <a:endParaRPr lang="en-US" dirty="0"/>
          </a:p>
          <a:p>
            <a:pPr marL="137160" indent="0">
              <a:buNone/>
            </a:pPr>
            <a:endParaRPr lang="en-US" dirty="0"/>
          </a:p>
          <a:p>
            <a:pPr marL="137160" indent="0">
              <a:buNone/>
            </a:pPr>
            <a:endParaRPr lang="en-US" dirty="0"/>
          </a:p>
          <a:p>
            <a:endParaRPr lang="en-US" dirty="0"/>
          </a:p>
        </p:txBody>
      </p:sp>
    </p:spTree>
    <p:extLst>
      <p:ext uri="{BB962C8B-B14F-4D97-AF65-F5344CB8AC3E}">
        <p14:creationId xmlns:p14="http://schemas.microsoft.com/office/powerpoint/2010/main" val="1780907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B77DC-721A-40A9-B6E3-7AA0740CA6E0}"/>
              </a:ext>
            </a:extLst>
          </p:cNvPr>
          <p:cNvSpPr>
            <a:spLocks noGrp="1"/>
          </p:cNvSpPr>
          <p:nvPr>
            <p:ph type="title"/>
          </p:nvPr>
        </p:nvSpPr>
        <p:spPr>
          <a:xfrm>
            <a:off x="457200" y="274638"/>
            <a:ext cx="8229600" cy="868362"/>
          </a:xfrm>
        </p:spPr>
        <p:txBody>
          <a:bodyPr>
            <a:normAutofit fontScale="90000"/>
          </a:bodyPr>
          <a:lstStyle/>
          <a:p>
            <a:r>
              <a:rPr lang="en-US" dirty="0"/>
              <a:t>University continued:</a:t>
            </a:r>
            <a:br>
              <a:rPr lang="en-US" dirty="0"/>
            </a:br>
            <a:r>
              <a:rPr lang="en-US" dirty="0"/>
              <a:t> Post Secondary</a:t>
            </a:r>
          </a:p>
        </p:txBody>
      </p:sp>
      <p:sp>
        <p:nvSpPr>
          <p:cNvPr id="3" name="Content Placeholder 2">
            <a:extLst>
              <a:ext uri="{FF2B5EF4-FFF2-40B4-BE49-F238E27FC236}">
                <a16:creationId xmlns:a16="http://schemas.microsoft.com/office/drawing/2014/main" id="{D313D6F8-71D8-479D-9B3B-72B7656862F9}"/>
              </a:ext>
            </a:extLst>
          </p:cNvPr>
          <p:cNvSpPr>
            <a:spLocks noGrp="1"/>
          </p:cNvSpPr>
          <p:nvPr>
            <p:ph idx="1"/>
          </p:nvPr>
        </p:nvSpPr>
        <p:spPr>
          <a:xfrm>
            <a:off x="0" y="1143000"/>
            <a:ext cx="9144000" cy="5715000"/>
          </a:xfrm>
        </p:spPr>
        <p:txBody>
          <a:bodyPr>
            <a:normAutofit fontScale="92500" lnSpcReduction="10000"/>
          </a:bodyPr>
          <a:lstStyle/>
          <a:p>
            <a:pPr marL="137160" indent="0">
              <a:buNone/>
            </a:pPr>
            <a:r>
              <a:rPr lang="en-US" dirty="0"/>
              <a:t>2.</a:t>
            </a:r>
            <a:r>
              <a:rPr lang="en-US" dirty="0">
                <a:highlight>
                  <a:srgbClr val="FFFF00"/>
                </a:highlight>
              </a:rPr>
              <a:t>Masters</a:t>
            </a:r>
            <a:r>
              <a:rPr lang="en-US" dirty="0"/>
              <a:t>- is a 2</a:t>
            </a:r>
            <a:r>
              <a:rPr lang="en-US" baseline="30000" dirty="0"/>
              <a:t>nd</a:t>
            </a:r>
            <a:r>
              <a:rPr lang="en-US" dirty="0"/>
              <a:t> university Degree. </a:t>
            </a:r>
          </a:p>
          <a:p>
            <a:pPr>
              <a:buFont typeface="Wingdings" panose="05000000000000000000" pitchFamily="2" charset="2"/>
              <a:buChar char="§"/>
            </a:pPr>
            <a:r>
              <a:rPr lang="en-US" dirty="0"/>
              <a:t>The pre-requisite is a 4year  undergraduate degree.</a:t>
            </a:r>
          </a:p>
          <a:p>
            <a:pPr>
              <a:buFont typeface="Wingdings" panose="05000000000000000000" pitchFamily="2" charset="2"/>
              <a:buChar char="§"/>
            </a:pPr>
            <a:r>
              <a:rPr lang="en-US" dirty="0"/>
              <a:t>A 2</a:t>
            </a:r>
            <a:r>
              <a:rPr lang="en-US" baseline="30000" dirty="0"/>
              <a:t>nd</a:t>
            </a:r>
            <a:r>
              <a:rPr lang="en-US" dirty="0"/>
              <a:t> degree usually takes 1-2 years. E.g. Masters in Business Administration. </a:t>
            </a:r>
          </a:p>
          <a:p>
            <a:pPr>
              <a:buFont typeface="Wingdings" panose="05000000000000000000" pitchFamily="2" charset="2"/>
              <a:buChar char="§"/>
            </a:pPr>
            <a:endParaRPr lang="en-US" dirty="0"/>
          </a:p>
          <a:p>
            <a:pPr marL="137160" indent="0">
              <a:buNone/>
            </a:pPr>
            <a:r>
              <a:rPr lang="en-US" dirty="0"/>
              <a:t>3. Many occupations require an undergraduate degree as a prerequisite.  These are specialty degrees. e.g. Law, education, Pharmacy, Social Work, Speech Pathologist , Audiologists, Physiotherapy, Occupational therapy, Medicine, Dentistry, etc. </a:t>
            </a:r>
          </a:p>
          <a:p>
            <a:pPr marL="137160" indent="0">
              <a:buNone/>
            </a:pPr>
            <a:endParaRPr lang="en-US" dirty="0"/>
          </a:p>
          <a:p>
            <a:pPr marL="137160" indent="0">
              <a:buNone/>
            </a:pPr>
            <a:r>
              <a:rPr lang="en-US" dirty="0"/>
              <a:t>4.PHD- Doctorate degree. This is usually obtained after you obtain your undergraduate, masters . </a:t>
            </a:r>
            <a:r>
              <a:rPr lang="en-US" dirty="0" err="1"/>
              <a:t>E.g</a:t>
            </a:r>
            <a:r>
              <a:rPr lang="en-US" dirty="0"/>
              <a:t> Doctorate in English, </a:t>
            </a:r>
            <a:r>
              <a:rPr lang="en-US" b="1" dirty="0"/>
              <a:t>History. </a:t>
            </a:r>
          </a:p>
          <a:p>
            <a:endParaRPr lang="en-US" dirty="0"/>
          </a:p>
        </p:txBody>
      </p:sp>
    </p:spTree>
    <p:extLst>
      <p:ext uri="{BB962C8B-B14F-4D97-AF65-F5344CB8AC3E}">
        <p14:creationId xmlns:p14="http://schemas.microsoft.com/office/powerpoint/2010/main" val="684006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3FC71-5E9E-44E8-B82D-3901ABD1A86C}"/>
              </a:ext>
            </a:extLst>
          </p:cNvPr>
          <p:cNvSpPr>
            <a:spLocks noGrp="1"/>
          </p:cNvSpPr>
          <p:nvPr>
            <p:ph type="title"/>
          </p:nvPr>
        </p:nvSpPr>
        <p:spPr/>
        <p:txBody>
          <a:bodyPr>
            <a:normAutofit fontScale="90000"/>
          </a:bodyPr>
          <a:lstStyle/>
          <a:p>
            <a:r>
              <a:rPr lang="en-US" dirty="0" err="1"/>
              <a:t>Addidional</a:t>
            </a:r>
            <a:r>
              <a:rPr lang="en-US" dirty="0"/>
              <a:t> Post- Secondary Institutions</a:t>
            </a:r>
          </a:p>
        </p:txBody>
      </p:sp>
      <p:sp>
        <p:nvSpPr>
          <p:cNvPr id="3" name="Content Placeholder 2">
            <a:extLst>
              <a:ext uri="{FF2B5EF4-FFF2-40B4-BE49-F238E27FC236}">
                <a16:creationId xmlns:a16="http://schemas.microsoft.com/office/drawing/2014/main" id="{0B8AD876-CE8E-4F16-95D1-D4EC96543CDE}"/>
              </a:ext>
            </a:extLst>
          </p:cNvPr>
          <p:cNvSpPr>
            <a:spLocks noGrp="1"/>
          </p:cNvSpPr>
          <p:nvPr>
            <p:ph idx="1"/>
          </p:nvPr>
        </p:nvSpPr>
        <p:spPr>
          <a:xfrm>
            <a:off x="152400" y="1600200"/>
            <a:ext cx="8534400" cy="4709160"/>
          </a:xfrm>
        </p:spPr>
        <p:txBody>
          <a:bodyPr/>
          <a:lstStyle/>
          <a:p>
            <a:r>
              <a:rPr lang="en-US" dirty="0"/>
              <a:t>Holland College- PEI  - Culinary, Police officer</a:t>
            </a:r>
          </a:p>
          <a:p>
            <a:endParaRPr lang="en-US" dirty="0"/>
          </a:p>
          <a:p>
            <a:r>
              <a:rPr lang="en-US" dirty="0"/>
              <a:t>Eastern College- Fredericton- Computer science, Business</a:t>
            </a:r>
          </a:p>
          <a:p>
            <a:endParaRPr lang="en-US" dirty="0"/>
          </a:p>
          <a:p>
            <a:r>
              <a:rPr lang="en-US" dirty="0" err="1"/>
              <a:t>Majesta</a:t>
            </a:r>
            <a:r>
              <a:rPr lang="en-US" dirty="0"/>
              <a:t>- Fredericton  Hair stylists, Estheticians. </a:t>
            </a:r>
          </a:p>
          <a:p>
            <a:endParaRPr lang="en-US" dirty="0"/>
          </a:p>
          <a:p>
            <a:r>
              <a:rPr lang="en-US" dirty="0"/>
              <a:t>Other? </a:t>
            </a:r>
          </a:p>
        </p:txBody>
      </p:sp>
    </p:spTree>
    <p:extLst>
      <p:ext uri="{BB962C8B-B14F-4D97-AF65-F5344CB8AC3E}">
        <p14:creationId xmlns:p14="http://schemas.microsoft.com/office/powerpoint/2010/main" val="4019355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Activity</a:t>
            </a:r>
          </a:p>
        </p:txBody>
      </p:sp>
      <p:sp>
        <p:nvSpPr>
          <p:cNvPr id="3" name="Content Placeholder 2"/>
          <p:cNvSpPr>
            <a:spLocks noGrp="1"/>
          </p:cNvSpPr>
          <p:nvPr>
            <p:ph idx="1"/>
          </p:nvPr>
        </p:nvSpPr>
        <p:spPr/>
        <p:txBody>
          <a:bodyPr/>
          <a:lstStyle/>
          <a:p>
            <a:r>
              <a:rPr lang="en-US" dirty="0"/>
              <a:t>In groups of 4, decide on a particular job and come up with a list of positive and negative impacts trends have had on your job. </a:t>
            </a:r>
          </a:p>
          <a:p>
            <a:endParaRPr lang="en-US" dirty="0"/>
          </a:p>
          <a:p>
            <a:r>
              <a:rPr lang="en-US" dirty="0"/>
              <a:t> List of  10 (5 positive &amp;10 negative factors that  influence the career of your choice. </a:t>
            </a:r>
          </a:p>
          <a:p>
            <a:pPr marL="13716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Bill Gates advice to high school students</a:t>
            </a:r>
          </a:p>
        </p:txBody>
      </p:sp>
      <p:sp>
        <p:nvSpPr>
          <p:cNvPr id="3" name="Content Placeholder 2"/>
          <p:cNvSpPr>
            <a:spLocks noGrp="1"/>
          </p:cNvSpPr>
          <p:nvPr>
            <p:ph idx="1"/>
          </p:nvPr>
        </p:nvSpPr>
        <p:spPr>
          <a:xfrm>
            <a:off x="0" y="1295400"/>
            <a:ext cx="9144000" cy="5287962"/>
          </a:xfrm>
        </p:spPr>
        <p:txBody>
          <a:bodyPr>
            <a:normAutofit lnSpcReduction="10000"/>
          </a:bodyPr>
          <a:lstStyle/>
          <a:p>
            <a:pPr marL="137160" indent="0">
              <a:buNone/>
            </a:pPr>
            <a:r>
              <a:rPr lang="en-CA" dirty="0"/>
              <a:t>Bill Gates recently gave a speech at a High School about 11 things students do not and will not learn in school. </a:t>
            </a:r>
            <a:endParaRPr lang="en-US" dirty="0"/>
          </a:p>
          <a:p>
            <a:r>
              <a:rPr lang="en-CA" dirty="0"/>
              <a:t>Bill talked  about how feel-good, politically correct teachings have created a generation of kids with no concept of reality , and how this concept sets them up for failure in the real world. Bill is frustrated at the younger generations attitude, work ethic and unrealistic expectations. </a:t>
            </a:r>
            <a:endParaRPr lang="en-US" dirty="0"/>
          </a:p>
          <a:p>
            <a:endParaRPr lang="en-US" dirty="0"/>
          </a:p>
          <a:p>
            <a:r>
              <a:rPr lang="en-US" dirty="0"/>
              <a:t> He had some pointed advice for them, and what they need to expect in the work world. </a:t>
            </a:r>
          </a:p>
          <a:p>
            <a:r>
              <a:rPr lang="en-US" dirty="0"/>
              <a:t>“Important Life lessons” by Bill Gates </a:t>
            </a:r>
          </a:p>
        </p:txBody>
      </p:sp>
    </p:spTree>
    <p:extLst>
      <p:ext uri="{BB962C8B-B14F-4D97-AF65-F5344CB8AC3E}">
        <p14:creationId xmlns:p14="http://schemas.microsoft.com/office/powerpoint/2010/main" val="3868446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E2236-0F85-46E0-A563-065BD257A774}"/>
              </a:ext>
            </a:extLst>
          </p:cNvPr>
          <p:cNvSpPr>
            <a:spLocks noGrp="1"/>
          </p:cNvSpPr>
          <p:nvPr>
            <p:ph type="title"/>
          </p:nvPr>
        </p:nvSpPr>
        <p:spPr>
          <a:xfrm>
            <a:off x="457200" y="274638"/>
            <a:ext cx="8229600" cy="868362"/>
          </a:xfrm>
        </p:spPr>
        <p:txBody>
          <a:bodyPr/>
          <a:lstStyle/>
          <a:p>
            <a:r>
              <a:rPr lang="en-US" dirty="0"/>
              <a:t>Bill Gates Rule #1</a:t>
            </a:r>
          </a:p>
        </p:txBody>
      </p:sp>
      <p:sp>
        <p:nvSpPr>
          <p:cNvPr id="3" name="Content Placeholder 2">
            <a:extLst>
              <a:ext uri="{FF2B5EF4-FFF2-40B4-BE49-F238E27FC236}">
                <a16:creationId xmlns:a16="http://schemas.microsoft.com/office/drawing/2014/main" id="{7CBC5791-56E3-4DB2-A3E6-6E614A2EDE61}"/>
              </a:ext>
            </a:extLst>
          </p:cNvPr>
          <p:cNvSpPr>
            <a:spLocks noGrp="1"/>
          </p:cNvSpPr>
          <p:nvPr>
            <p:ph idx="1"/>
          </p:nvPr>
        </p:nvSpPr>
        <p:spPr>
          <a:xfrm>
            <a:off x="457200" y="1143000"/>
            <a:ext cx="8229600" cy="5440362"/>
          </a:xfrm>
        </p:spPr>
        <p:txBody>
          <a:bodyPr/>
          <a:lstStyle/>
          <a:p>
            <a:r>
              <a:rPr lang="en-CA" sz="5400" b="1" dirty="0"/>
              <a:t>Rule 1: Life is not fair - get used to it</a:t>
            </a:r>
            <a:endParaRPr lang="en-US" sz="5400" dirty="0"/>
          </a:p>
          <a:p>
            <a:endParaRPr lang="en-US" dirty="0"/>
          </a:p>
        </p:txBody>
      </p:sp>
    </p:spTree>
    <p:extLst>
      <p:ext uri="{BB962C8B-B14F-4D97-AF65-F5344CB8AC3E}">
        <p14:creationId xmlns:p14="http://schemas.microsoft.com/office/powerpoint/2010/main" val="3235826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B6317-3C4D-488D-AF45-C4A94ED05B61}"/>
              </a:ext>
            </a:extLst>
          </p:cNvPr>
          <p:cNvSpPr>
            <a:spLocks noGrp="1"/>
          </p:cNvSpPr>
          <p:nvPr>
            <p:ph type="title"/>
          </p:nvPr>
        </p:nvSpPr>
        <p:spPr/>
        <p:txBody>
          <a:bodyPr/>
          <a:lstStyle/>
          <a:p>
            <a:r>
              <a:rPr lang="en-US" dirty="0"/>
              <a:t>Bill Gates Rule #2 </a:t>
            </a:r>
          </a:p>
        </p:txBody>
      </p:sp>
      <p:sp>
        <p:nvSpPr>
          <p:cNvPr id="3" name="Content Placeholder 2">
            <a:extLst>
              <a:ext uri="{FF2B5EF4-FFF2-40B4-BE49-F238E27FC236}">
                <a16:creationId xmlns:a16="http://schemas.microsoft.com/office/drawing/2014/main" id="{349EF39A-EC2E-4D4A-A577-F1566066142B}"/>
              </a:ext>
            </a:extLst>
          </p:cNvPr>
          <p:cNvSpPr>
            <a:spLocks noGrp="1"/>
          </p:cNvSpPr>
          <p:nvPr>
            <p:ph idx="1"/>
          </p:nvPr>
        </p:nvSpPr>
        <p:spPr>
          <a:xfrm>
            <a:off x="304800" y="1600200"/>
            <a:ext cx="8382000" cy="4983162"/>
          </a:xfrm>
        </p:spPr>
        <p:txBody>
          <a:bodyPr>
            <a:normAutofit/>
          </a:bodyPr>
          <a:lstStyle/>
          <a:p>
            <a:pPr marL="137160" indent="0">
              <a:buNone/>
            </a:pPr>
            <a:r>
              <a:rPr lang="en-CA" sz="3600" b="1" dirty="0"/>
              <a:t>The world won’t care about your self-esteem. </a:t>
            </a:r>
            <a:endParaRPr lang="en-US" sz="3600" dirty="0"/>
          </a:p>
          <a:p>
            <a:pPr marL="137160" indent="0">
              <a:buNone/>
            </a:pPr>
            <a:endParaRPr lang="en-CA" sz="3600" dirty="0"/>
          </a:p>
          <a:p>
            <a:r>
              <a:rPr lang="en-CA" sz="3600" dirty="0"/>
              <a:t>The world will expect you to accomplish something BEFORE you feel good about yourself.</a:t>
            </a:r>
            <a:endParaRPr lang="en-US" sz="3600" dirty="0"/>
          </a:p>
          <a:p>
            <a:endParaRPr lang="en-US" dirty="0"/>
          </a:p>
        </p:txBody>
      </p:sp>
    </p:spTree>
    <p:extLst>
      <p:ext uri="{BB962C8B-B14F-4D97-AF65-F5344CB8AC3E}">
        <p14:creationId xmlns:p14="http://schemas.microsoft.com/office/powerpoint/2010/main" val="1150981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Bill Gates Rule #3</a:t>
            </a:r>
          </a:p>
        </p:txBody>
      </p:sp>
      <p:sp>
        <p:nvSpPr>
          <p:cNvPr id="3" name="Content Placeholder 2"/>
          <p:cNvSpPr>
            <a:spLocks noGrp="1"/>
          </p:cNvSpPr>
          <p:nvPr>
            <p:ph idx="1"/>
          </p:nvPr>
        </p:nvSpPr>
        <p:spPr/>
        <p:txBody>
          <a:bodyPr>
            <a:normAutofit/>
          </a:bodyPr>
          <a:lstStyle/>
          <a:p>
            <a:endParaRPr lang="en-US" dirty="0"/>
          </a:p>
          <a:p>
            <a:pPr marL="137160" indent="0">
              <a:buNone/>
            </a:pPr>
            <a:endParaRPr lang="en-US" dirty="0"/>
          </a:p>
        </p:txBody>
      </p:sp>
      <p:sp>
        <p:nvSpPr>
          <p:cNvPr id="4" name="Rectangle 3">
            <a:extLst>
              <a:ext uri="{FF2B5EF4-FFF2-40B4-BE49-F238E27FC236}">
                <a16:creationId xmlns:a16="http://schemas.microsoft.com/office/drawing/2014/main" id="{1DDB403A-C7DA-49E4-8D27-4F2218849FCF}"/>
              </a:ext>
            </a:extLst>
          </p:cNvPr>
          <p:cNvSpPr/>
          <p:nvPr/>
        </p:nvSpPr>
        <p:spPr>
          <a:xfrm>
            <a:off x="228600" y="2214533"/>
            <a:ext cx="8534400" cy="1942135"/>
          </a:xfrm>
          <a:prstGeom prst="rect">
            <a:avLst/>
          </a:prstGeom>
        </p:spPr>
        <p:txBody>
          <a:bodyPr wrap="square">
            <a:spAutoFit/>
          </a:bodyPr>
          <a:lstStyle/>
          <a:p>
            <a:pPr>
              <a:lnSpc>
                <a:spcPct val="115000"/>
              </a:lnSpc>
              <a:spcAft>
                <a:spcPts val="1000"/>
              </a:spcAft>
            </a:pPr>
            <a:r>
              <a:rPr lang="en-CA" b="1" dirty="0">
                <a:latin typeface="Verdana" panose="020B0604030504040204" pitchFamily="34" charset="0"/>
                <a:ea typeface="Times New Roman" panose="02020603050405020304" pitchFamily="18" charset="0"/>
                <a:cs typeface="Times New Roman" panose="02020603050405020304" pitchFamily="18" charset="0"/>
              </a:rPr>
              <a:t>Expect to start with a low salary,  and in a job that is beneath you. </a:t>
            </a:r>
          </a:p>
          <a:p>
            <a:pPr>
              <a:lnSpc>
                <a:spcPct val="115000"/>
              </a:lnSpc>
              <a:spcAft>
                <a:spcPts val="1000"/>
              </a:spcAft>
            </a:pPr>
            <a:endParaRPr lang="en-CA" sz="1200" b="1" dirty="0">
              <a:latin typeface="Verdana" panose="020B060403050404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CA" dirty="0">
                <a:latin typeface="Verdana" panose="020B0604030504040204" pitchFamily="34" charset="0"/>
                <a:ea typeface="Times New Roman" panose="02020603050405020304" pitchFamily="18" charset="0"/>
                <a:cs typeface="Times New Roman" panose="02020603050405020304" pitchFamily="18" charset="0"/>
              </a:rPr>
              <a:t>You will NOT make $60,000 a year right out of university . </a:t>
            </a:r>
          </a:p>
          <a:p>
            <a:pPr>
              <a:lnSpc>
                <a:spcPct val="115000"/>
              </a:lnSpc>
              <a:spcAft>
                <a:spcPts val="1000"/>
              </a:spcAft>
            </a:pPr>
            <a:r>
              <a:rPr lang="en-CA" dirty="0">
                <a:latin typeface="Verdana" panose="020B0604030504040204" pitchFamily="34" charset="0"/>
                <a:ea typeface="Times New Roman" panose="02020603050405020304" pitchFamily="18" charset="0"/>
                <a:cs typeface="Times New Roman" panose="02020603050405020304" pitchFamily="18" charset="0"/>
              </a:rPr>
              <a:t>You won’t be a vice-president with a car, and a cell phone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4470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A0BEF-324F-4FE1-8758-304EB7974862}"/>
              </a:ext>
            </a:extLst>
          </p:cNvPr>
          <p:cNvSpPr>
            <a:spLocks noGrp="1"/>
          </p:cNvSpPr>
          <p:nvPr>
            <p:ph type="title"/>
          </p:nvPr>
        </p:nvSpPr>
        <p:spPr/>
        <p:txBody>
          <a:bodyPr/>
          <a:lstStyle/>
          <a:p>
            <a:r>
              <a:rPr lang="en-US" dirty="0"/>
              <a:t>Bill Gates Rule #4</a:t>
            </a:r>
          </a:p>
        </p:txBody>
      </p:sp>
      <p:sp>
        <p:nvSpPr>
          <p:cNvPr id="3" name="Content Placeholder 2">
            <a:extLst>
              <a:ext uri="{FF2B5EF4-FFF2-40B4-BE49-F238E27FC236}">
                <a16:creationId xmlns:a16="http://schemas.microsoft.com/office/drawing/2014/main" id="{9FB9A6CD-D522-4EAE-B38E-C6CA9CA8650B}"/>
              </a:ext>
            </a:extLst>
          </p:cNvPr>
          <p:cNvSpPr>
            <a:spLocks noGrp="1"/>
          </p:cNvSpPr>
          <p:nvPr>
            <p:ph idx="1"/>
          </p:nvPr>
        </p:nvSpPr>
        <p:spPr/>
        <p:txBody>
          <a:bodyPr/>
          <a:lstStyle/>
          <a:p>
            <a:r>
              <a:rPr lang="en-CA" b="1" dirty="0"/>
              <a:t>Rule 4: If you think your teacher is tough, wait till you get a boss.  </a:t>
            </a:r>
          </a:p>
          <a:p>
            <a:endParaRPr lang="en-US" dirty="0"/>
          </a:p>
          <a:p>
            <a:r>
              <a:rPr lang="en-CA" dirty="0"/>
              <a:t>15% off your pay for late deadlines? Fired. </a:t>
            </a:r>
            <a:endParaRPr lang="en-US" dirty="0"/>
          </a:p>
          <a:p>
            <a:r>
              <a:rPr lang="en-CA" dirty="0"/>
              <a:t>The private sectors only pays for 3 sick days/year. </a:t>
            </a:r>
          </a:p>
          <a:p>
            <a:r>
              <a:rPr lang="en-CA" dirty="0"/>
              <a:t>If your rude…. Fired. </a:t>
            </a:r>
            <a:endParaRPr lang="en-US" dirty="0"/>
          </a:p>
          <a:p>
            <a:endParaRPr lang="en-US" dirty="0"/>
          </a:p>
        </p:txBody>
      </p:sp>
    </p:spTree>
    <p:extLst>
      <p:ext uri="{BB962C8B-B14F-4D97-AF65-F5344CB8AC3E}">
        <p14:creationId xmlns:p14="http://schemas.microsoft.com/office/powerpoint/2010/main" val="3883530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F31E9-87B0-4247-9B2A-54BD630D9B40}"/>
              </a:ext>
            </a:extLst>
          </p:cNvPr>
          <p:cNvSpPr>
            <a:spLocks noGrp="1"/>
          </p:cNvSpPr>
          <p:nvPr>
            <p:ph type="title"/>
          </p:nvPr>
        </p:nvSpPr>
        <p:spPr>
          <a:xfrm>
            <a:off x="457200" y="274638"/>
            <a:ext cx="8229600" cy="639762"/>
          </a:xfrm>
        </p:spPr>
        <p:txBody>
          <a:bodyPr>
            <a:normAutofit fontScale="90000"/>
          </a:bodyPr>
          <a:lstStyle/>
          <a:p>
            <a:r>
              <a:rPr lang="en-US" dirty="0"/>
              <a:t>Bill Gates Rule #5 </a:t>
            </a:r>
          </a:p>
        </p:txBody>
      </p:sp>
      <p:sp>
        <p:nvSpPr>
          <p:cNvPr id="3" name="Content Placeholder 2">
            <a:extLst>
              <a:ext uri="{FF2B5EF4-FFF2-40B4-BE49-F238E27FC236}">
                <a16:creationId xmlns:a16="http://schemas.microsoft.com/office/drawing/2014/main" id="{11DEE32E-021F-4BB1-9E89-C0328AC1225F}"/>
              </a:ext>
            </a:extLst>
          </p:cNvPr>
          <p:cNvSpPr>
            <a:spLocks noGrp="1"/>
          </p:cNvSpPr>
          <p:nvPr>
            <p:ph idx="1"/>
          </p:nvPr>
        </p:nvSpPr>
        <p:spPr>
          <a:xfrm>
            <a:off x="152400" y="914400"/>
            <a:ext cx="8839200" cy="5394960"/>
          </a:xfrm>
        </p:spPr>
        <p:txBody>
          <a:bodyPr>
            <a:normAutofit/>
          </a:bodyPr>
          <a:lstStyle/>
          <a:p>
            <a:r>
              <a:rPr lang="en-CA" b="1" dirty="0"/>
              <a:t>Rule 5: Flipping burgers is not beneath your dignity. </a:t>
            </a:r>
            <a:endParaRPr lang="en-US" dirty="0"/>
          </a:p>
          <a:p>
            <a:r>
              <a:rPr lang="en-CA" dirty="0"/>
              <a:t>Every generation ahead of you had a different word for burger flipping. They called it their first  opportunity to make $.</a:t>
            </a:r>
            <a:endParaRPr lang="en-US" dirty="0"/>
          </a:p>
          <a:p>
            <a:r>
              <a:rPr lang="en-CA" dirty="0"/>
              <a:t>Good luck earning the same amount of $ to keep you in the style you are accustomed to when you won’t even take a 1</a:t>
            </a:r>
            <a:r>
              <a:rPr lang="en-CA" baseline="30000" dirty="0"/>
              <a:t>st</a:t>
            </a:r>
            <a:r>
              <a:rPr lang="en-CA" dirty="0"/>
              <a:t> job you believe is beneath you. </a:t>
            </a:r>
          </a:p>
          <a:p>
            <a:pPr marL="137160" indent="0">
              <a:buNone/>
            </a:pPr>
            <a:r>
              <a:rPr lang="en-CA" dirty="0"/>
              <a:t> I-phones, brand name clothes, cars, spending $, Spas, hair, nails, etc. are all VERY expensive.  </a:t>
            </a:r>
            <a:endParaRPr lang="en-US" dirty="0"/>
          </a:p>
          <a:p>
            <a:endParaRPr lang="en-US" dirty="0"/>
          </a:p>
        </p:txBody>
      </p:sp>
    </p:spTree>
    <p:extLst>
      <p:ext uri="{BB962C8B-B14F-4D97-AF65-F5344CB8AC3E}">
        <p14:creationId xmlns:p14="http://schemas.microsoft.com/office/powerpoint/2010/main" val="346072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Career Unit Terms</a:t>
            </a:r>
          </a:p>
        </p:txBody>
      </p:sp>
      <p:sp>
        <p:nvSpPr>
          <p:cNvPr id="3" name="Content Placeholder 2"/>
          <p:cNvSpPr>
            <a:spLocks noGrp="1"/>
          </p:cNvSpPr>
          <p:nvPr>
            <p:ph idx="1"/>
          </p:nvPr>
        </p:nvSpPr>
        <p:spPr>
          <a:xfrm>
            <a:off x="228600" y="990600"/>
            <a:ext cx="8763000" cy="5715000"/>
          </a:xfrm>
        </p:spPr>
        <p:txBody>
          <a:bodyPr>
            <a:normAutofit/>
          </a:bodyPr>
          <a:lstStyle/>
          <a:p>
            <a:r>
              <a:rPr lang="en-US" b="1" dirty="0"/>
              <a:t>Job: </a:t>
            </a:r>
            <a:r>
              <a:rPr lang="en-US" dirty="0"/>
              <a:t>A specific set of duties performed for a specific employer in a prescribed location or range of locations for a specific rate of pay.</a:t>
            </a:r>
          </a:p>
          <a:p>
            <a:endParaRPr lang="en-US" b="1" dirty="0"/>
          </a:p>
          <a:p>
            <a:r>
              <a:rPr lang="en-US" b="1" dirty="0"/>
              <a:t>Career: </a:t>
            </a:r>
            <a:r>
              <a:rPr lang="en-US" dirty="0"/>
              <a:t>The sum of one’s life experiences. Every person has a career, which includes all of the individual’s work, learning, recreational, community and family roles.</a:t>
            </a:r>
          </a:p>
          <a:p>
            <a:endParaRPr lang="en-US" b="1" dirty="0"/>
          </a:p>
          <a:p>
            <a:r>
              <a:rPr lang="en-US" b="1" dirty="0"/>
              <a:t>Occupation:  </a:t>
            </a:r>
            <a:r>
              <a:rPr lang="en-US" dirty="0"/>
              <a:t>A cluster of jobs with similar tasks and skills performed at a variety of locations. Ex: teacher is an occupation</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0018-645F-4B71-9212-A4EF9E102439}"/>
              </a:ext>
            </a:extLst>
          </p:cNvPr>
          <p:cNvSpPr>
            <a:spLocks noGrp="1"/>
          </p:cNvSpPr>
          <p:nvPr>
            <p:ph type="title"/>
          </p:nvPr>
        </p:nvSpPr>
        <p:spPr/>
        <p:txBody>
          <a:bodyPr/>
          <a:lstStyle/>
          <a:p>
            <a:r>
              <a:rPr lang="en-US" dirty="0"/>
              <a:t>Bill Gates Rule #6</a:t>
            </a:r>
          </a:p>
        </p:txBody>
      </p:sp>
      <p:sp>
        <p:nvSpPr>
          <p:cNvPr id="3" name="Content Placeholder 2">
            <a:extLst>
              <a:ext uri="{FF2B5EF4-FFF2-40B4-BE49-F238E27FC236}">
                <a16:creationId xmlns:a16="http://schemas.microsoft.com/office/drawing/2014/main" id="{44C98BC1-641D-4E07-BD5A-6E176FA2B1A3}"/>
              </a:ext>
            </a:extLst>
          </p:cNvPr>
          <p:cNvSpPr>
            <a:spLocks noGrp="1"/>
          </p:cNvSpPr>
          <p:nvPr>
            <p:ph idx="1"/>
          </p:nvPr>
        </p:nvSpPr>
        <p:spPr/>
        <p:txBody>
          <a:bodyPr/>
          <a:lstStyle/>
          <a:p>
            <a:pPr marL="137160" indent="0">
              <a:buNone/>
            </a:pPr>
            <a:r>
              <a:rPr lang="en-CA" dirty="0"/>
              <a:t> </a:t>
            </a:r>
            <a:r>
              <a:rPr lang="en-CA" b="1" dirty="0"/>
              <a:t>Rule 6: If you mess up, it’s your fault.</a:t>
            </a:r>
          </a:p>
          <a:p>
            <a:pPr marL="137160" indent="0">
              <a:buNone/>
            </a:pPr>
            <a:endParaRPr lang="en-US" dirty="0"/>
          </a:p>
          <a:p>
            <a:r>
              <a:rPr lang="en-CA" dirty="0"/>
              <a:t>Don’t blame it on your parents, friends, or your teachers.  </a:t>
            </a:r>
            <a:endParaRPr lang="en-US" dirty="0"/>
          </a:p>
          <a:p>
            <a:r>
              <a:rPr lang="en-CA" dirty="0"/>
              <a:t>Don’t whine about your mistakes, learn from them and stop making the same mistakes over and over. </a:t>
            </a:r>
          </a:p>
          <a:p>
            <a:endParaRPr lang="en-CA" dirty="0"/>
          </a:p>
          <a:p>
            <a:endParaRPr lang="en-CA" dirty="0"/>
          </a:p>
          <a:p>
            <a:endParaRPr lang="en-US" dirty="0"/>
          </a:p>
        </p:txBody>
      </p:sp>
    </p:spTree>
    <p:extLst>
      <p:ext uri="{BB962C8B-B14F-4D97-AF65-F5344CB8AC3E}">
        <p14:creationId xmlns:p14="http://schemas.microsoft.com/office/powerpoint/2010/main" val="2338499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1647E-B003-4210-9971-59D3F9716002}"/>
              </a:ext>
            </a:extLst>
          </p:cNvPr>
          <p:cNvSpPr>
            <a:spLocks noGrp="1"/>
          </p:cNvSpPr>
          <p:nvPr>
            <p:ph type="title"/>
          </p:nvPr>
        </p:nvSpPr>
        <p:spPr/>
        <p:txBody>
          <a:bodyPr/>
          <a:lstStyle/>
          <a:p>
            <a:r>
              <a:rPr lang="en-US" dirty="0"/>
              <a:t>Bill Gates Rule #7</a:t>
            </a:r>
          </a:p>
        </p:txBody>
      </p:sp>
      <p:sp>
        <p:nvSpPr>
          <p:cNvPr id="3" name="Content Placeholder 2">
            <a:extLst>
              <a:ext uri="{FF2B5EF4-FFF2-40B4-BE49-F238E27FC236}">
                <a16:creationId xmlns:a16="http://schemas.microsoft.com/office/drawing/2014/main" id="{1DA0C996-655A-48D5-96E8-8153AE28CB1E}"/>
              </a:ext>
            </a:extLst>
          </p:cNvPr>
          <p:cNvSpPr>
            <a:spLocks noGrp="1"/>
          </p:cNvSpPr>
          <p:nvPr>
            <p:ph idx="1"/>
          </p:nvPr>
        </p:nvSpPr>
        <p:spPr>
          <a:xfrm>
            <a:off x="304800" y="1219200"/>
            <a:ext cx="8305800" cy="4983162"/>
          </a:xfrm>
        </p:spPr>
        <p:txBody>
          <a:bodyPr>
            <a:normAutofit lnSpcReduction="10000"/>
          </a:bodyPr>
          <a:lstStyle/>
          <a:p>
            <a:r>
              <a:rPr lang="en-CA" b="1" dirty="0"/>
              <a:t>Rule 7: Before you were born, your parents weren’t as boring as they are now. </a:t>
            </a:r>
          </a:p>
          <a:p>
            <a:endParaRPr lang="en-US" dirty="0"/>
          </a:p>
          <a:p>
            <a:r>
              <a:rPr lang="en-CA" dirty="0"/>
              <a:t>They got that way from paying your bills, cleaning your clothes and listening to you and your friends talk about how cool you think you are. </a:t>
            </a:r>
          </a:p>
          <a:p>
            <a:r>
              <a:rPr lang="en-CA" dirty="0"/>
              <a:t>So before you save the rain forest, try doing things for yourself instead of expecting and waiting for someone else to take care of you “ stuff” .</a:t>
            </a:r>
            <a:endParaRPr lang="en-US" dirty="0"/>
          </a:p>
          <a:p>
            <a:endParaRPr lang="en-US" dirty="0"/>
          </a:p>
        </p:txBody>
      </p:sp>
    </p:spTree>
    <p:extLst>
      <p:ext uri="{BB962C8B-B14F-4D97-AF65-F5344CB8AC3E}">
        <p14:creationId xmlns:p14="http://schemas.microsoft.com/office/powerpoint/2010/main" val="2780614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AA13E-F14E-4D7E-A702-00DFB2DF157D}"/>
              </a:ext>
            </a:extLst>
          </p:cNvPr>
          <p:cNvSpPr>
            <a:spLocks noGrp="1"/>
          </p:cNvSpPr>
          <p:nvPr>
            <p:ph type="title"/>
          </p:nvPr>
        </p:nvSpPr>
        <p:spPr/>
        <p:txBody>
          <a:bodyPr/>
          <a:lstStyle/>
          <a:p>
            <a:r>
              <a:rPr lang="en-US" dirty="0"/>
              <a:t>Bill Gates Rule #8</a:t>
            </a:r>
          </a:p>
        </p:txBody>
      </p:sp>
      <p:sp>
        <p:nvSpPr>
          <p:cNvPr id="3" name="Content Placeholder 2">
            <a:extLst>
              <a:ext uri="{FF2B5EF4-FFF2-40B4-BE49-F238E27FC236}">
                <a16:creationId xmlns:a16="http://schemas.microsoft.com/office/drawing/2014/main" id="{ED6BF876-88C7-4F88-A913-59113A3B29BD}"/>
              </a:ext>
            </a:extLst>
          </p:cNvPr>
          <p:cNvSpPr>
            <a:spLocks noGrp="1"/>
          </p:cNvSpPr>
          <p:nvPr>
            <p:ph idx="1"/>
          </p:nvPr>
        </p:nvSpPr>
        <p:spPr/>
        <p:txBody>
          <a:bodyPr/>
          <a:lstStyle/>
          <a:p>
            <a:r>
              <a:rPr lang="en-CA" b="1" dirty="0"/>
              <a:t>Rule 8: Your school may have done away with winners and losers, but life HAS NOT</a:t>
            </a:r>
            <a:r>
              <a:rPr lang="en-CA" dirty="0"/>
              <a:t>. </a:t>
            </a:r>
          </a:p>
          <a:p>
            <a:endParaRPr lang="en-US" dirty="0"/>
          </a:p>
          <a:p>
            <a:r>
              <a:rPr lang="en-CA" dirty="0"/>
              <a:t>“Some schools have abolished failing grades and they’ll give you as MANY TIMES as you want to get the right answer. </a:t>
            </a:r>
          </a:p>
          <a:p>
            <a:r>
              <a:rPr lang="en-CA" dirty="0"/>
              <a:t>This doesn’t bear the slightest resemblance to ANYTHING in real life”.</a:t>
            </a:r>
            <a:endParaRPr lang="en-US" dirty="0"/>
          </a:p>
          <a:p>
            <a:endParaRPr lang="en-US" dirty="0"/>
          </a:p>
        </p:txBody>
      </p:sp>
    </p:spTree>
    <p:extLst>
      <p:ext uri="{BB962C8B-B14F-4D97-AF65-F5344CB8AC3E}">
        <p14:creationId xmlns:p14="http://schemas.microsoft.com/office/powerpoint/2010/main" val="2028930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91DE9-F869-4A83-B8E8-9FD575CE24E9}"/>
              </a:ext>
            </a:extLst>
          </p:cNvPr>
          <p:cNvSpPr>
            <a:spLocks noGrp="1"/>
          </p:cNvSpPr>
          <p:nvPr>
            <p:ph type="title"/>
          </p:nvPr>
        </p:nvSpPr>
        <p:spPr/>
        <p:txBody>
          <a:bodyPr/>
          <a:lstStyle/>
          <a:p>
            <a:r>
              <a:rPr lang="en-US" dirty="0"/>
              <a:t>Bill Gates Rule #9</a:t>
            </a:r>
          </a:p>
        </p:txBody>
      </p:sp>
      <p:sp>
        <p:nvSpPr>
          <p:cNvPr id="3" name="Content Placeholder 2">
            <a:extLst>
              <a:ext uri="{FF2B5EF4-FFF2-40B4-BE49-F238E27FC236}">
                <a16:creationId xmlns:a16="http://schemas.microsoft.com/office/drawing/2014/main" id="{97E9772A-FC69-4C83-9FF0-1A9DC5256E39}"/>
              </a:ext>
            </a:extLst>
          </p:cNvPr>
          <p:cNvSpPr>
            <a:spLocks noGrp="1"/>
          </p:cNvSpPr>
          <p:nvPr>
            <p:ph idx="1"/>
          </p:nvPr>
        </p:nvSpPr>
        <p:spPr/>
        <p:txBody>
          <a:bodyPr/>
          <a:lstStyle/>
          <a:p>
            <a:r>
              <a:rPr lang="en-CA" b="1" dirty="0"/>
              <a:t>Rule 9: Life is not divided into semesters</a:t>
            </a:r>
            <a:r>
              <a:rPr lang="en-CA" dirty="0"/>
              <a:t>. </a:t>
            </a:r>
          </a:p>
          <a:p>
            <a:endParaRPr lang="en-CA" dirty="0"/>
          </a:p>
          <a:p>
            <a:r>
              <a:rPr lang="en-CA" dirty="0"/>
              <a:t>You don’t get summers off and very few employers are interested in helping you FIND YOURSELF. </a:t>
            </a:r>
          </a:p>
          <a:p>
            <a:r>
              <a:rPr lang="en-CA" dirty="0"/>
              <a:t>Do that on your own time.</a:t>
            </a:r>
            <a:endParaRPr lang="en-US" dirty="0"/>
          </a:p>
          <a:p>
            <a:endParaRPr lang="en-US" dirty="0"/>
          </a:p>
        </p:txBody>
      </p:sp>
    </p:spTree>
    <p:extLst>
      <p:ext uri="{BB962C8B-B14F-4D97-AF65-F5344CB8AC3E}">
        <p14:creationId xmlns:p14="http://schemas.microsoft.com/office/powerpoint/2010/main" val="4178213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9A847-88B3-4FAD-898A-8DB63A7DECEA}"/>
              </a:ext>
            </a:extLst>
          </p:cNvPr>
          <p:cNvSpPr>
            <a:spLocks noGrp="1"/>
          </p:cNvSpPr>
          <p:nvPr>
            <p:ph type="title"/>
          </p:nvPr>
        </p:nvSpPr>
        <p:spPr/>
        <p:txBody>
          <a:bodyPr/>
          <a:lstStyle/>
          <a:p>
            <a:r>
              <a:rPr lang="en-US" dirty="0"/>
              <a:t>Bill Gates Rule #10</a:t>
            </a:r>
          </a:p>
        </p:txBody>
      </p:sp>
      <p:sp>
        <p:nvSpPr>
          <p:cNvPr id="3" name="Content Placeholder 2">
            <a:extLst>
              <a:ext uri="{FF2B5EF4-FFF2-40B4-BE49-F238E27FC236}">
                <a16:creationId xmlns:a16="http://schemas.microsoft.com/office/drawing/2014/main" id="{2509257E-4717-46F1-B16A-440FC713289A}"/>
              </a:ext>
            </a:extLst>
          </p:cNvPr>
          <p:cNvSpPr>
            <a:spLocks noGrp="1"/>
          </p:cNvSpPr>
          <p:nvPr>
            <p:ph idx="1"/>
          </p:nvPr>
        </p:nvSpPr>
        <p:spPr/>
        <p:txBody>
          <a:bodyPr/>
          <a:lstStyle/>
          <a:p>
            <a:r>
              <a:rPr lang="en-CA" b="1" dirty="0"/>
              <a:t>Rule 10: Television is NOT real life. </a:t>
            </a:r>
          </a:p>
          <a:p>
            <a:endParaRPr lang="en-US" dirty="0"/>
          </a:p>
          <a:p>
            <a:r>
              <a:rPr lang="en-CA" dirty="0"/>
              <a:t>In real life people have to leave the coffee shops and go to jobs. </a:t>
            </a:r>
          </a:p>
          <a:p>
            <a:r>
              <a:rPr lang="en-CA" dirty="0"/>
              <a:t>Reality TV is foolish and impractical. </a:t>
            </a:r>
            <a:endParaRPr lang="en-US" dirty="0"/>
          </a:p>
          <a:p>
            <a:endParaRPr lang="en-US" dirty="0"/>
          </a:p>
        </p:txBody>
      </p:sp>
    </p:spTree>
    <p:extLst>
      <p:ext uri="{BB962C8B-B14F-4D97-AF65-F5344CB8AC3E}">
        <p14:creationId xmlns:p14="http://schemas.microsoft.com/office/powerpoint/2010/main" val="1108870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CB61-9A3F-4D98-A41E-B32821061772}"/>
              </a:ext>
            </a:extLst>
          </p:cNvPr>
          <p:cNvSpPr>
            <a:spLocks noGrp="1"/>
          </p:cNvSpPr>
          <p:nvPr>
            <p:ph type="title"/>
          </p:nvPr>
        </p:nvSpPr>
        <p:spPr/>
        <p:txBody>
          <a:bodyPr/>
          <a:lstStyle/>
          <a:p>
            <a:r>
              <a:rPr lang="en-US" dirty="0"/>
              <a:t>Bill Gates Rule #11</a:t>
            </a:r>
          </a:p>
        </p:txBody>
      </p:sp>
      <p:sp>
        <p:nvSpPr>
          <p:cNvPr id="3" name="Content Placeholder 2">
            <a:extLst>
              <a:ext uri="{FF2B5EF4-FFF2-40B4-BE49-F238E27FC236}">
                <a16:creationId xmlns:a16="http://schemas.microsoft.com/office/drawing/2014/main" id="{F5F04DCC-2C56-498A-80DB-7031433EFD8F}"/>
              </a:ext>
            </a:extLst>
          </p:cNvPr>
          <p:cNvSpPr>
            <a:spLocks noGrp="1"/>
          </p:cNvSpPr>
          <p:nvPr>
            <p:ph idx="1"/>
          </p:nvPr>
        </p:nvSpPr>
        <p:spPr/>
        <p:txBody>
          <a:bodyPr/>
          <a:lstStyle/>
          <a:p>
            <a:r>
              <a:rPr lang="en-CA" b="1" dirty="0"/>
              <a:t>Rule 11: Be nice to nerds. </a:t>
            </a:r>
          </a:p>
          <a:p>
            <a:endParaRPr lang="en-US" dirty="0"/>
          </a:p>
          <a:p>
            <a:r>
              <a:rPr lang="en-CA" dirty="0"/>
              <a:t>Chances are very good you are going to end up working for one.</a:t>
            </a:r>
            <a:endParaRPr lang="en-US" dirty="0"/>
          </a:p>
          <a:p>
            <a:endParaRPr lang="en-US" dirty="0"/>
          </a:p>
        </p:txBody>
      </p:sp>
    </p:spTree>
    <p:extLst>
      <p:ext uri="{BB962C8B-B14F-4D97-AF65-F5344CB8AC3E}">
        <p14:creationId xmlns:p14="http://schemas.microsoft.com/office/powerpoint/2010/main" val="2204274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3721B-0AD0-4899-922D-2F631E73C568}"/>
              </a:ext>
            </a:extLst>
          </p:cNvPr>
          <p:cNvSpPr>
            <a:spLocks noGrp="1"/>
          </p:cNvSpPr>
          <p:nvPr>
            <p:ph type="title"/>
          </p:nvPr>
        </p:nvSpPr>
        <p:spPr>
          <a:xfrm>
            <a:off x="457200" y="274638"/>
            <a:ext cx="8229600" cy="868362"/>
          </a:xfrm>
        </p:spPr>
        <p:txBody>
          <a:bodyPr/>
          <a:lstStyle/>
          <a:p>
            <a:r>
              <a:rPr lang="en-US" dirty="0"/>
              <a:t>Soft Skills</a:t>
            </a:r>
          </a:p>
        </p:txBody>
      </p:sp>
      <p:sp>
        <p:nvSpPr>
          <p:cNvPr id="3" name="Content Placeholder 2">
            <a:extLst>
              <a:ext uri="{FF2B5EF4-FFF2-40B4-BE49-F238E27FC236}">
                <a16:creationId xmlns:a16="http://schemas.microsoft.com/office/drawing/2014/main" id="{94478DA4-D89B-47E8-B927-7796C484683C}"/>
              </a:ext>
            </a:extLst>
          </p:cNvPr>
          <p:cNvSpPr>
            <a:spLocks noGrp="1"/>
          </p:cNvSpPr>
          <p:nvPr>
            <p:ph idx="1"/>
          </p:nvPr>
        </p:nvSpPr>
        <p:spPr>
          <a:xfrm>
            <a:off x="152400" y="990600"/>
            <a:ext cx="8915400" cy="5791200"/>
          </a:xfrm>
        </p:spPr>
        <p:txBody>
          <a:bodyPr>
            <a:normAutofit/>
          </a:bodyPr>
          <a:lstStyle/>
          <a:p>
            <a:pPr marL="137160" indent="0">
              <a:buNone/>
            </a:pPr>
            <a:r>
              <a:rPr lang="en-US" dirty="0"/>
              <a:t>Soft skills are those characteristics that help you function as:</a:t>
            </a:r>
          </a:p>
          <a:p>
            <a:pPr marL="137160" indent="0">
              <a:buNone/>
            </a:pPr>
            <a:r>
              <a:rPr lang="en-US" dirty="0"/>
              <a:t>A. An individual (motivation, self-confidence) </a:t>
            </a:r>
          </a:p>
          <a:p>
            <a:pPr marL="137160" indent="0">
              <a:buNone/>
            </a:pPr>
            <a:r>
              <a:rPr lang="en-US" dirty="0"/>
              <a:t>B. With a group (teamwork, negotiation, and respect). </a:t>
            </a:r>
          </a:p>
          <a:p>
            <a:pPr marL="137160" indent="0">
              <a:buNone/>
            </a:pPr>
            <a:endParaRPr lang="en-US" dirty="0"/>
          </a:p>
          <a:p>
            <a:pPr marL="137160" indent="0">
              <a:buNone/>
            </a:pPr>
            <a:r>
              <a:rPr lang="en-US" dirty="0"/>
              <a:t>When it comes to workplace success, these skills are key. If you can’t show up on time, speak up for yourself, or get along with your peers, chances are you’re not going to have a very smooth go of it.</a:t>
            </a:r>
          </a:p>
          <a:p>
            <a:endParaRPr lang="en-US" dirty="0"/>
          </a:p>
        </p:txBody>
      </p:sp>
    </p:spTree>
    <p:extLst>
      <p:ext uri="{BB962C8B-B14F-4D97-AF65-F5344CB8AC3E}">
        <p14:creationId xmlns:p14="http://schemas.microsoft.com/office/powerpoint/2010/main" val="452072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35EE-3D0D-47F6-B9CA-A6D72F20E193}"/>
              </a:ext>
            </a:extLst>
          </p:cNvPr>
          <p:cNvSpPr>
            <a:spLocks noGrp="1"/>
          </p:cNvSpPr>
          <p:nvPr>
            <p:ph type="title"/>
          </p:nvPr>
        </p:nvSpPr>
        <p:spPr>
          <a:xfrm>
            <a:off x="5486400" y="274638"/>
            <a:ext cx="3200400" cy="1782762"/>
          </a:xfrm>
        </p:spPr>
        <p:txBody>
          <a:bodyPr>
            <a:normAutofit/>
          </a:bodyPr>
          <a:lstStyle/>
          <a:p>
            <a:r>
              <a:rPr lang="en-US" dirty="0"/>
              <a:t>20 Key Soft Skills </a:t>
            </a:r>
          </a:p>
        </p:txBody>
      </p:sp>
      <p:pic>
        <p:nvPicPr>
          <p:cNvPr id="6" name="Content Placeholder 5" descr="A screen shot of a smart phone&#10;&#10;Description automatically generated">
            <a:extLst>
              <a:ext uri="{FF2B5EF4-FFF2-40B4-BE49-F238E27FC236}">
                <a16:creationId xmlns:a16="http://schemas.microsoft.com/office/drawing/2014/main" id="{5B0C3303-2DDB-4393-BCB5-BB921A3CB3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4838700" cy="7391400"/>
          </a:xfrm>
        </p:spPr>
      </p:pic>
      <p:sp>
        <p:nvSpPr>
          <p:cNvPr id="7" name="Rectangle: Diagonal Corners Snipped 6">
            <a:extLst>
              <a:ext uri="{FF2B5EF4-FFF2-40B4-BE49-F238E27FC236}">
                <a16:creationId xmlns:a16="http://schemas.microsoft.com/office/drawing/2014/main" id="{BE3EBA3B-A57D-4577-A78C-9E21084495F1}"/>
              </a:ext>
            </a:extLst>
          </p:cNvPr>
          <p:cNvSpPr/>
          <p:nvPr/>
        </p:nvSpPr>
        <p:spPr>
          <a:xfrm>
            <a:off x="5200650" y="2057400"/>
            <a:ext cx="3771900" cy="3352800"/>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Personal character traits &amp; interpersonal skills for working with others. </a:t>
            </a:r>
          </a:p>
        </p:txBody>
      </p:sp>
    </p:spTree>
    <p:extLst>
      <p:ext uri="{BB962C8B-B14F-4D97-AF65-F5344CB8AC3E}">
        <p14:creationId xmlns:p14="http://schemas.microsoft.com/office/powerpoint/2010/main" val="3154675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19E7E-0710-4B79-A0CB-D291E4094958}"/>
              </a:ext>
            </a:extLst>
          </p:cNvPr>
          <p:cNvSpPr>
            <a:spLocks noGrp="1"/>
          </p:cNvSpPr>
          <p:nvPr>
            <p:ph type="title"/>
          </p:nvPr>
        </p:nvSpPr>
        <p:spPr>
          <a:xfrm>
            <a:off x="457200" y="274638"/>
            <a:ext cx="8229600" cy="868362"/>
          </a:xfrm>
        </p:spPr>
        <p:txBody>
          <a:bodyPr>
            <a:normAutofit fontScale="90000"/>
          </a:bodyPr>
          <a:lstStyle/>
          <a:p>
            <a:r>
              <a:rPr lang="en-US" dirty="0"/>
              <a:t>Soft Skills &amp; Functional Resumes</a:t>
            </a:r>
          </a:p>
        </p:txBody>
      </p:sp>
      <p:sp>
        <p:nvSpPr>
          <p:cNvPr id="3" name="Content Placeholder 2">
            <a:extLst>
              <a:ext uri="{FF2B5EF4-FFF2-40B4-BE49-F238E27FC236}">
                <a16:creationId xmlns:a16="http://schemas.microsoft.com/office/drawing/2014/main" id="{2BB81CA9-C6AF-4642-9876-9BE737180349}"/>
              </a:ext>
            </a:extLst>
          </p:cNvPr>
          <p:cNvSpPr>
            <a:spLocks noGrp="1"/>
          </p:cNvSpPr>
          <p:nvPr>
            <p:ph idx="1"/>
          </p:nvPr>
        </p:nvSpPr>
        <p:spPr>
          <a:xfrm>
            <a:off x="152400" y="1143000"/>
            <a:ext cx="8763000" cy="5440362"/>
          </a:xfrm>
        </p:spPr>
        <p:txBody>
          <a:bodyPr>
            <a:normAutofit fontScale="92500" lnSpcReduction="10000"/>
          </a:bodyPr>
          <a:lstStyle/>
          <a:p>
            <a:pPr marL="137160" indent="0">
              <a:buNone/>
            </a:pPr>
            <a:r>
              <a:rPr lang="en-US" dirty="0"/>
              <a:t>Soft skills are also known as transferable skills.</a:t>
            </a:r>
          </a:p>
          <a:p>
            <a:r>
              <a:rPr lang="en-US" dirty="0"/>
              <a:t>Currently, you have very little job experience to put on a resume, BUT you have developed some very good soft skills. These are the skills you have to high light on your student resume. </a:t>
            </a:r>
          </a:p>
          <a:p>
            <a:endParaRPr lang="en-US" dirty="0"/>
          </a:p>
          <a:p>
            <a:r>
              <a:rPr lang="en-US" dirty="0"/>
              <a:t>Others soft skill not listed on the chart are :</a:t>
            </a:r>
          </a:p>
          <a:p>
            <a:r>
              <a:rPr lang="en-US" dirty="0"/>
              <a:t>Bilingual- Conversational skills</a:t>
            </a:r>
          </a:p>
          <a:p>
            <a:r>
              <a:rPr lang="en-US" dirty="0"/>
              <a:t>Leadership skills</a:t>
            </a:r>
          </a:p>
          <a:p>
            <a:r>
              <a:rPr lang="en-US" dirty="0"/>
              <a:t>Computer – what you think of as basic computer skills skill may be much better than a potential employer. E.g. social media – your grandmother is on Facebook … </a:t>
            </a:r>
          </a:p>
        </p:txBody>
      </p:sp>
    </p:spTree>
    <p:extLst>
      <p:ext uri="{BB962C8B-B14F-4D97-AF65-F5344CB8AC3E}">
        <p14:creationId xmlns:p14="http://schemas.microsoft.com/office/powerpoint/2010/main" val="3239193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Career Unit Terms</a:t>
            </a:r>
          </a:p>
        </p:txBody>
      </p:sp>
      <p:sp>
        <p:nvSpPr>
          <p:cNvPr id="3" name="Content Placeholder 2"/>
          <p:cNvSpPr>
            <a:spLocks noGrp="1"/>
          </p:cNvSpPr>
          <p:nvPr>
            <p:ph idx="1"/>
          </p:nvPr>
        </p:nvSpPr>
        <p:spPr/>
        <p:txBody>
          <a:bodyPr/>
          <a:lstStyle/>
          <a:p>
            <a:r>
              <a:rPr lang="en-US" b="1" dirty="0"/>
              <a:t>Globalization</a:t>
            </a:r>
            <a:r>
              <a:rPr lang="en-US" dirty="0"/>
              <a:t>: An economic trend toward international trade and competition.</a:t>
            </a:r>
          </a:p>
          <a:p>
            <a:endParaRPr lang="en-US" dirty="0"/>
          </a:p>
          <a:p>
            <a:r>
              <a:rPr lang="en-US" b="1" dirty="0"/>
              <a:t>Demography: </a:t>
            </a:r>
            <a:r>
              <a:rPr lang="en-US" b="1"/>
              <a:t>( Demographics) </a:t>
            </a:r>
            <a:r>
              <a:rPr lang="en-US"/>
              <a:t>The </a:t>
            </a:r>
            <a:r>
              <a:rPr lang="en-US" dirty="0"/>
              <a:t>study of human population; includes statistics such as size, age and distribution of populations.</a:t>
            </a:r>
          </a:p>
          <a:p>
            <a:endParaRPr lang="en-US"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D37A1-9A81-41A1-8B43-BBDEDEA080B6}"/>
              </a:ext>
            </a:extLst>
          </p:cNvPr>
          <p:cNvSpPr>
            <a:spLocks noGrp="1"/>
          </p:cNvSpPr>
          <p:nvPr>
            <p:ph type="title"/>
          </p:nvPr>
        </p:nvSpPr>
        <p:spPr>
          <a:xfrm>
            <a:off x="457200" y="274638"/>
            <a:ext cx="8229600" cy="715962"/>
          </a:xfrm>
        </p:spPr>
        <p:txBody>
          <a:bodyPr>
            <a:normAutofit fontScale="90000"/>
          </a:bodyPr>
          <a:lstStyle/>
          <a:p>
            <a:r>
              <a:rPr lang="en-US" dirty="0"/>
              <a:t>What do I want to be?</a:t>
            </a:r>
          </a:p>
        </p:txBody>
      </p:sp>
      <p:sp>
        <p:nvSpPr>
          <p:cNvPr id="3" name="Content Placeholder 2">
            <a:extLst>
              <a:ext uri="{FF2B5EF4-FFF2-40B4-BE49-F238E27FC236}">
                <a16:creationId xmlns:a16="http://schemas.microsoft.com/office/drawing/2014/main" id="{77EBC76C-79D1-4324-B3C3-3AE29F085DA7}"/>
              </a:ext>
            </a:extLst>
          </p:cNvPr>
          <p:cNvSpPr>
            <a:spLocks noGrp="1"/>
          </p:cNvSpPr>
          <p:nvPr>
            <p:ph idx="1"/>
          </p:nvPr>
        </p:nvSpPr>
        <p:spPr>
          <a:xfrm>
            <a:off x="76200" y="914400"/>
            <a:ext cx="8915400" cy="5668962"/>
          </a:xfrm>
        </p:spPr>
        <p:txBody>
          <a:bodyPr>
            <a:normAutofit lnSpcReduction="10000"/>
          </a:bodyPr>
          <a:lstStyle/>
          <a:p>
            <a:pPr marL="137160" indent="0">
              <a:buNone/>
            </a:pPr>
            <a:r>
              <a:rPr lang="en-US" dirty="0"/>
              <a:t>Most people don’t know what they want to when they grow up. It’s nice to have a general road map to follow, but it doesn’t have to be a direct route. </a:t>
            </a:r>
          </a:p>
          <a:p>
            <a:pPr marL="137160" indent="0">
              <a:buNone/>
            </a:pPr>
            <a:endParaRPr lang="en-US" dirty="0"/>
          </a:p>
          <a:p>
            <a:pPr marL="137160" indent="0">
              <a:buNone/>
            </a:pPr>
            <a:r>
              <a:rPr lang="en-US" dirty="0"/>
              <a:t>The road map simply keeps you going in the right direction. You may take some detours along the way. </a:t>
            </a:r>
          </a:p>
          <a:p>
            <a:pPr marL="137160" indent="0">
              <a:buNone/>
            </a:pPr>
            <a:endParaRPr lang="en-US" dirty="0"/>
          </a:p>
          <a:p>
            <a:pPr marL="137160" indent="0">
              <a:buNone/>
            </a:pPr>
            <a:r>
              <a:rPr lang="en-US" dirty="0"/>
              <a:t>Ted Talk by Emilie </a:t>
            </a:r>
            <a:r>
              <a:rPr lang="en-US" dirty="0" err="1"/>
              <a:t>Wapnick</a:t>
            </a:r>
            <a:r>
              <a:rPr lang="en-US" dirty="0"/>
              <a:t>- Why some of us don’t have one true calling. 12:26. This discusses “multipotentialities”- who have a range of interests and jobs over one lifetime. Are you one?  </a:t>
            </a:r>
            <a:r>
              <a:rPr lang="en-US" dirty="0">
                <a:hlinkClick r:id="rId2"/>
              </a:rPr>
              <a:t>https://www.youtube.com/results?search_query=why+some+of+us+don%27t+have+one+true+calling</a:t>
            </a:r>
            <a:endParaRPr lang="en-US" dirty="0"/>
          </a:p>
        </p:txBody>
      </p:sp>
    </p:spTree>
    <p:extLst>
      <p:ext uri="{BB962C8B-B14F-4D97-AF65-F5344CB8AC3E}">
        <p14:creationId xmlns:p14="http://schemas.microsoft.com/office/powerpoint/2010/main" val="3555342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AD536-02DC-4D7C-9B51-5282518EFFD0}"/>
              </a:ext>
            </a:extLst>
          </p:cNvPr>
          <p:cNvSpPr>
            <a:spLocks noGrp="1"/>
          </p:cNvSpPr>
          <p:nvPr>
            <p:ph type="title"/>
          </p:nvPr>
        </p:nvSpPr>
        <p:spPr>
          <a:xfrm>
            <a:off x="457200" y="0"/>
            <a:ext cx="8229600" cy="609600"/>
          </a:xfrm>
        </p:spPr>
        <p:txBody>
          <a:bodyPr>
            <a:normAutofit fontScale="90000"/>
          </a:bodyPr>
          <a:lstStyle/>
          <a:p>
            <a:r>
              <a:rPr lang="en-US" dirty="0"/>
              <a:t>Michelle Obama- “Becoming2019</a:t>
            </a:r>
          </a:p>
        </p:txBody>
      </p:sp>
      <p:sp>
        <p:nvSpPr>
          <p:cNvPr id="3" name="Content Placeholder 2">
            <a:extLst>
              <a:ext uri="{FF2B5EF4-FFF2-40B4-BE49-F238E27FC236}">
                <a16:creationId xmlns:a16="http://schemas.microsoft.com/office/drawing/2014/main" id="{038D95AF-E5C3-45FD-B037-09640B217358}"/>
              </a:ext>
            </a:extLst>
          </p:cNvPr>
          <p:cNvSpPr>
            <a:spLocks noGrp="1"/>
          </p:cNvSpPr>
          <p:nvPr>
            <p:ph idx="1"/>
          </p:nvPr>
        </p:nvSpPr>
        <p:spPr>
          <a:xfrm>
            <a:off x="0" y="457200"/>
            <a:ext cx="9144000" cy="6400800"/>
          </a:xfrm>
        </p:spPr>
        <p:txBody>
          <a:bodyPr>
            <a:normAutofit fontScale="92500" lnSpcReduction="20000"/>
          </a:bodyPr>
          <a:lstStyle/>
          <a:p>
            <a:endParaRPr lang="en-US" dirty="0"/>
          </a:p>
          <a:p>
            <a:r>
              <a:rPr lang="en-US" dirty="0"/>
              <a:t>“ I used to tell adults I wanted to be a Pediatrician when I grew up” Why/ Because I quickly leaned that it was a pleasing answer for adults to here. Today I think it’s one of the most useless questions an adult can ask a child, as if growing up is infinite. </a:t>
            </a:r>
          </a:p>
          <a:p>
            <a:endParaRPr lang="en-US" dirty="0"/>
          </a:p>
          <a:p>
            <a:r>
              <a:rPr lang="en-US" dirty="0"/>
              <a:t>So far in my life I have been a lawyer, a VP of a hospital, the director of a non-profit co. that helps young people, a working- class black student at a fancy white college, the only woman, the only African America , in many rooms. I’ve been a bride, a mother, a daughter, and until recently I was the First lady of the United States- a job that’s not officially a job. It’s been quite a journey…. </a:t>
            </a:r>
          </a:p>
          <a:p>
            <a:r>
              <a:rPr lang="en-US" dirty="0"/>
              <a:t>Embrace your passions, work hard, keep all your academic and professional  options open, and be willing to take chances. </a:t>
            </a:r>
          </a:p>
        </p:txBody>
      </p:sp>
    </p:spTree>
    <p:extLst>
      <p:ext uri="{BB962C8B-B14F-4D97-AF65-F5344CB8AC3E}">
        <p14:creationId xmlns:p14="http://schemas.microsoft.com/office/powerpoint/2010/main" val="1165515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Career Unit Terms</a:t>
            </a:r>
          </a:p>
        </p:txBody>
      </p:sp>
      <p:sp>
        <p:nvSpPr>
          <p:cNvPr id="3" name="Content Placeholder 2"/>
          <p:cNvSpPr>
            <a:spLocks noGrp="1"/>
          </p:cNvSpPr>
          <p:nvPr>
            <p:ph idx="1"/>
          </p:nvPr>
        </p:nvSpPr>
        <p:spPr/>
        <p:txBody>
          <a:bodyPr/>
          <a:lstStyle/>
          <a:p>
            <a:r>
              <a:rPr lang="en-US" b="1" dirty="0"/>
              <a:t>Adaptability: </a:t>
            </a:r>
            <a:r>
              <a:rPr lang="en-US" dirty="0"/>
              <a:t>The ability to respond positively to change by adjusting goals and plans and being open to opportunities.</a:t>
            </a:r>
            <a:endParaRPr lang="en-US" b="1" dirty="0"/>
          </a:p>
          <a:p>
            <a:endParaRPr lang="en-US" b="1" dirty="0"/>
          </a:p>
          <a:p>
            <a:pPr>
              <a:buNone/>
            </a:pPr>
            <a:endParaRPr lang="en-US" b="1" dirty="0"/>
          </a:p>
          <a:p>
            <a:r>
              <a:rPr lang="en-US" b="1" dirty="0"/>
              <a:t>Resistance to Change: </a:t>
            </a:r>
            <a:r>
              <a:rPr lang="en-US" dirty="0"/>
              <a:t>If you are unable to keep current, you will most likely be left behind. Take advantage of all training opportunities offered to you. </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a:t>Career Unit Terms</a:t>
            </a:r>
          </a:p>
        </p:txBody>
      </p:sp>
      <p:sp>
        <p:nvSpPr>
          <p:cNvPr id="3" name="Content Placeholder 2"/>
          <p:cNvSpPr>
            <a:spLocks noGrp="1"/>
          </p:cNvSpPr>
          <p:nvPr>
            <p:ph idx="1"/>
          </p:nvPr>
        </p:nvSpPr>
        <p:spPr>
          <a:xfrm>
            <a:off x="0" y="838200"/>
            <a:ext cx="9144000" cy="6019800"/>
          </a:xfrm>
        </p:spPr>
        <p:txBody>
          <a:bodyPr>
            <a:normAutofit/>
          </a:bodyPr>
          <a:lstStyle/>
          <a:p>
            <a:r>
              <a:rPr lang="en-US" b="1" u="sng" dirty="0"/>
              <a:t>Open job market</a:t>
            </a:r>
            <a:r>
              <a:rPr lang="en-US" b="1" dirty="0"/>
              <a:t>: </a:t>
            </a:r>
          </a:p>
          <a:p>
            <a:pPr marL="137160" indent="0">
              <a:buNone/>
            </a:pPr>
            <a:r>
              <a:rPr lang="en-CA" dirty="0"/>
              <a:t>Employment positions that are advertised (15%)</a:t>
            </a:r>
          </a:p>
          <a:p>
            <a:endParaRPr lang="en-CA" b="1" dirty="0"/>
          </a:p>
          <a:p>
            <a:r>
              <a:rPr lang="en-CA" b="1" u="sng" dirty="0"/>
              <a:t>Hidden job market: </a:t>
            </a:r>
          </a:p>
          <a:p>
            <a:pPr>
              <a:buFont typeface="Wingdings" panose="05000000000000000000" pitchFamily="2" charset="2"/>
              <a:buChar char="§"/>
            </a:pPr>
            <a:r>
              <a:rPr lang="en-CA" dirty="0"/>
              <a:t>Consists of 85% of available employment.</a:t>
            </a:r>
          </a:p>
          <a:p>
            <a:pPr>
              <a:buFont typeface="Wingdings" panose="05000000000000000000" pitchFamily="2" charset="2"/>
              <a:buChar char="§"/>
            </a:pPr>
            <a:r>
              <a:rPr lang="en-CA" dirty="0"/>
              <a:t>The jobs in this category are never advertised and are usually filled by “word of mouth”</a:t>
            </a:r>
          </a:p>
          <a:p>
            <a:pPr>
              <a:buFont typeface="Wingdings" panose="05000000000000000000" pitchFamily="2" charset="2"/>
              <a:buChar char="§"/>
            </a:pPr>
            <a:endParaRPr lang="en-CA" b="1" dirty="0"/>
          </a:p>
          <a:p>
            <a:pPr>
              <a:buFont typeface="Wingdings" panose="05000000000000000000" pitchFamily="2" charset="2"/>
              <a:buChar char="§"/>
            </a:pPr>
            <a:r>
              <a:rPr lang="en-CA" b="1" dirty="0"/>
              <a:t>How many people in this class have a job? </a:t>
            </a:r>
          </a:p>
          <a:p>
            <a:pPr>
              <a:buFont typeface="Wingdings" panose="05000000000000000000" pitchFamily="2" charset="2"/>
              <a:buChar char="§"/>
            </a:pPr>
            <a:r>
              <a:rPr lang="en-CA" b="1" dirty="0"/>
              <a:t>How many of you got your job because you knew someone, who knew someone? These students didn’t  see the job advertised in The Daily Gleaner? </a:t>
            </a:r>
          </a:p>
          <a:p>
            <a:pPr>
              <a:buFont typeface="Wingdings" panose="05000000000000000000" pitchFamily="2" charset="2"/>
              <a:buChar char="§"/>
            </a:pP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Career Unit Terms</a:t>
            </a:r>
          </a:p>
        </p:txBody>
      </p:sp>
      <p:sp>
        <p:nvSpPr>
          <p:cNvPr id="3" name="Content Placeholder 2"/>
          <p:cNvSpPr>
            <a:spLocks noGrp="1"/>
          </p:cNvSpPr>
          <p:nvPr>
            <p:ph idx="1"/>
          </p:nvPr>
        </p:nvSpPr>
        <p:spPr>
          <a:xfrm>
            <a:off x="228600" y="1219200"/>
            <a:ext cx="8686800" cy="5364162"/>
          </a:xfrm>
        </p:spPr>
        <p:txBody>
          <a:bodyPr>
            <a:normAutofit fontScale="92500" lnSpcReduction="10000"/>
          </a:bodyPr>
          <a:lstStyle/>
          <a:p>
            <a:r>
              <a:rPr lang="en-US" b="1" dirty="0"/>
              <a:t>Trends in the workforce:</a:t>
            </a:r>
          </a:p>
          <a:p>
            <a:endParaRPr lang="en-US" b="1" dirty="0"/>
          </a:p>
          <a:p>
            <a:r>
              <a:rPr lang="en-US" b="1" dirty="0"/>
              <a:t>Trend: </a:t>
            </a:r>
            <a:r>
              <a:rPr lang="en-CA" dirty="0"/>
              <a:t>A pattern or tendency or habit in society </a:t>
            </a:r>
            <a:r>
              <a:rPr lang="en-CA" dirty="0" err="1"/>
              <a:t>ie</a:t>
            </a:r>
            <a:r>
              <a:rPr lang="en-CA" dirty="0"/>
              <a:t>: what is popular at the time</a:t>
            </a:r>
          </a:p>
          <a:p>
            <a:r>
              <a:rPr lang="en-CA" dirty="0"/>
              <a:t>Examples for this workplace:</a:t>
            </a:r>
          </a:p>
          <a:p>
            <a:pPr lvl="1"/>
            <a:r>
              <a:rPr lang="en-CA" dirty="0"/>
              <a:t>Music, Clothes, Environmental Awareness, Demographic trends, Globalization, Technology</a:t>
            </a:r>
          </a:p>
          <a:p>
            <a:pPr marL="137160" indent="0">
              <a:buNone/>
            </a:pPr>
            <a:endParaRPr lang="en-US" dirty="0"/>
          </a:p>
          <a:p>
            <a:pPr marL="1042416" lvl="1" indent="-457200">
              <a:buAutoNum type="alphaUcPeriod"/>
            </a:pPr>
            <a:endParaRPr lang="en-US" dirty="0"/>
          </a:p>
          <a:p>
            <a:r>
              <a:rPr lang="en-US" dirty="0"/>
              <a:t>B. Did you know in 2020</a:t>
            </a:r>
          </a:p>
          <a:p>
            <a:r>
              <a:rPr lang="en-US" dirty="0">
                <a:hlinkClick r:id="rId2"/>
              </a:rPr>
              <a:t>https://www.youtube.com/watch?v=u06BXgWbGvA</a:t>
            </a:r>
            <a:endParaRPr lang="en-US" dirty="0"/>
          </a:p>
          <a:p>
            <a:pPr marL="137160" indent="0">
              <a:buNone/>
            </a:pPr>
            <a:r>
              <a:rPr lang="en-US"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dirty="0"/>
              <a:t>POST –SECONDARY INSTITUTIONS- NBCC</a:t>
            </a:r>
          </a:p>
        </p:txBody>
      </p:sp>
      <p:sp>
        <p:nvSpPr>
          <p:cNvPr id="3" name="Content Placeholder 2"/>
          <p:cNvSpPr>
            <a:spLocks noGrp="1"/>
          </p:cNvSpPr>
          <p:nvPr>
            <p:ph idx="1"/>
          </p:nvPr>
        </p:nvSpPr>
        <p:spPr>
          <a:xfrm>
            <a:off x="76200" y="1066800"/>
            <a:ext cx="9067800" cy="5791200"/>
          </a:xfrm>
        </p:spPr>
        <p:txBody>
          <a:bodyPr>
            <a:normAutofit/>
          </a:bodyPr>
          <a:lstStyle/>
          <a:p>
            <a:pPr marL="137160" indent="0">
              <a:buNone/>
            </a:pPr>
            <a:r>
              <a:rPr lang="en-US" dirty="0"/>
              <a:t>1. </a:t>
            </a:r>
            <a:r>
              <a:rPr lang="en-US" dirty="0">
                <a:highlight>
                  <a:srgbClr val="FFFF00"/>
                </a:highlight>
              </a:rPr>
              <a:t>NBCC </a:t>
            </a:r>
            <a:r>
              <a:rPr lang="en-US" dirty="0"/>
              <a:t>offers over 90 1- &amp; 2-year programs. </a:t>
            </a:r>
          </a:p>
          <a:p>
            <a:pPr>
              <a:buFont typeface="Wingdings" panose="05000000000000000000" pitchFamily="2" charset="2"/>
              <a:buChar char="§"/>
            </a:pPr>
            <a:r>
              <a:rPr lang="en-US" dirty="0"/>
              <a:t>Employment rate is 92% upon graduation. </a:t>
            </a:r>
          </a:p>
          <a:p>
            <a:pPr>
              <a:buFont typeface="Wingdings" panose="05000000000000000000" pitchFamily="2" charset="2"/>
              <a:buChar char="§"/>
            </a:pPr>
            <a:r>
              <a:rPr lang="en-US" dirty="0"/>
              <a:t> Campuses: Fredericton, Moncton, Woodstock , St.   John, St. Andrews,  </a:t>
            </a:r>
            <a:r>
              <a:rPr lang="en-US" dirty="0" err="1"/>
              <a:t>Edmonston</a:t>
            </a:r>
            <a:r>
              <a:rPr lang="en-US" dirty="0"/>
              <a:t> , </a:t>
            </a:r>
            <a:r>
              <a:rPr lang="en-US" dirty="0" err="1"/>
              <a:t>Mirimichi</a:t>
            </a:r>
            <a:endParaRPr lang="en-US" dirty="0"/>
          </a:p>
          <a:p>
            <a:pPr marL="137160" indent="0">
              <a:buNone/>
            </a:pPr>
            <a:r>
              <a:rPr lang="en-US" dirty="0"/>
              <a:t> </a:t>
            </a:r>
          </a:p>
          <a:p>
            <a:pPr marL="137160" indent="0">
              <a:buNone/>
            </a:pPr>
            <a:r>
              <a:rPr lang="en-US" dirty="0"/>
              <a:t>The Trades require an Apprenticeship: </a:t>
            </a:r>
          </a:p>
          <a:p>
            <a:pPr marL="137160" indent="0">
              <a:buNone/>
            </a:pPr>
            <a:r>
              <a:rPr lang="en-US" dirty="0"/>
              <a:t>This is Paid work under a mentor who trains you on the job.“ 2000 Seals hours.”  </a:t>
            </a:r>
          </a:p>
          <a:p>
            <a:pPr marL="137160" indent="0">
              <a:buNone/>
            </a:pPr>
            <a:endParaRPr lang="en-US" dirty="0"/>
          </a:p>
          <a:p>
            <a:pPr marL="137160" indent="0">
              <a:buNone/>
            </a:pPr>
            <a:endParaRPr lang="en-US" dirty="0"/>
          </a:p>
          <a:p>
            <a:pPr marL="457200" lvl="1" indent="0">
              <a:buNone/>
            </a:pPr>
            <a:r>
              <a:rPr lang="en-US" dirty="0"/>
              <a:t> </a:t>
            </a:r>
          </a:p>
          <a:p>
            <a:pPr marL="457200" lvl="1" indent="0">
              <a:buNone/>
            </a:pPr>
            <a:endParaRPr lang="en-US" dirty="0"/>
          </a:p>
        </p:txBody>
      </p:sp>
    </p:spTree>
    <p:extLst>
      <p:ext uri="{BB962C8B-B14F-4D97-AF65-F5344CB8AC3E}">
        <p14:creationId xmlns:p14="http://schemas.microsoft.com/office/powerpoint/2010/main" val="2288717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log_x0020_Category xmlns="3c924a6b-2f35-4917-a7f8-b3e917a78ebf">74</Blog_x0020_Category>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4BA1669898C84A9D0A7CD88DD86DEE" ma:contentTypeVersion="7" ma:contentTypeDescription="Create a new document." ma:contentTypeScope="" ma:versionID="c3bc4c656b89b926000d545e7200fcba">
  <xsd:schema xmlns:xsd="http://www.w3.org/2001/XMLSchema" xmlns:xs="http://www.w3.org/2001/XMLSchema" xmlns:p="http://schemas.microsoft.com/office/2006/metadata/properties" xmlns:ns1="http://schemas.microsoft.com/sharepoint/v3" xmlns:ns2="3c924a6b-2f35-4917-a7f8-b3e917a78ebf" targetNamespace="http://schemas.microsoft.com/office/2006/metadata/properties" ma:root="true" ma:fieldsID="7f94b65606a0d36bb6a04bca121ff855" ns1:_="" ns2:_="">
    <xsd:import namespace="http://schemas.microsoft.com/sharepoint/v3"/>
    <xsd:import namespace="3c924a6b-2f35-4917-a7f8-b3e917a78ebf"/>
    <xsd:element name="properties">
      <xsd:complexType>
        <xsd:sequence>
          <xsd:element name="documentManagement">
            <xsd:complexType>
              <xsd:all>
                <xsd:element ref="ns1:PublishingStartDate" minOccurs="0"/>
                <xsd:element ref="ns1:PublishingExpirationDate" minOccurs="0"/>
                <xsd:element ref="ns2:Blog_x0020_Categor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hidden="true" ma:internalName="PublishingStartDate">
      <xsd:simpleType>
        <xsd:restriction base="dms:Unknown"/>
      </xsd:simpleType>
    </xsd:element>
    <xsd:element name="PublishingExpirationDate" ma:index="5"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c924a6b-2f35-4917-a7f8-b3e917a78ebf" elementFormDefault="qualified">
    <xsd:import namespace="http://schemas.microsoft.com/office/2006/documentManagement/types"/>
    <xsd:import namespace="http://schemas.microsoft.com/office/infopath/2007/PartnerControls"/>
    <xsd:element name="Blog_x0020_Category" ma:index="6" ma:displayName="Blog Category" ma:list="{5ce769ce-cfb9-46d6-b0af-6a04f9ac84e5}" ma:internalName="Blog_x0020_Category" ma:readOnly="false" ma:showField="Title" ma:web="3c924a6b-2f35-4917-a7f8-b3e917a78ebf">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EE5484-48AA-4309-B727-E94F7D12FC41}"/>
</file>

<file path=customXml/itemProps2.xml><?xml version="1.0" encoding="utf-8"?>
<ds:datastoreItem xmlns:ds="http://schemas.openxmlformats.org/officeDocument/2006/customXml" ds:itemID="{01DF3FDB-4094-4F8E-B3F3-043D255EBF30}"/>
</file>

<file path=customXml/itemProps3.xml><?xml version="1.0" encoding="utf-8"?>
<ds:datastoreItem xmlns:ds="http://schemas.openxmlformats.org/officeDocument/2006/customXml" ds:itemID="{8CA9401F-F533-4837-9FD0-3CA0A5D508FD}"/>
</file>

<file path=docProps/app.xml><?xml version="1.0" encoding="utf-8"?>
<Properties xmlns="http://schemas.openxmlformats.org/officeDocument/2006/extended-properties" xmlns:vt="http://schemas.openxmlformats.org/officeDocument/2006/docPropsVTypes">
  <Template>Apex</Template>
  <TotalTime>9055</TotalTime>
  <Words>1855</Words>
  <Application>Microsoft Office PowerPoint</Application>
  <PresentationFormat>On-screen Show (4:3)</PresentationFormat>
  <Paragraphs>185</Paragraphs>
  <Slides>28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Book Antiqua</vt:lpstr>
      <vt:lpstr>Calibri</vt:lpstr>
      <vt:lpstr>Lucida Sans</vt:lpstr>
      <vt:lpstr>Verdana</vt:lpstr>
      <vt:lpstr>Wingdings</vt:lpstr>
      <vt:lpstr>Wingdings 2</vt:lpstr>
      <vt:lpstr>Wingdings 3</vt:lpstr>
      <vt:lpstr>Apex</vt:lpstr>
      <vt:lpstr>Personal Development</vt:lpstr>
      <vt:lpstr>Career Unit Terms</vt:lpstr>
      <vt:lpstr>Career Unit Terms</vt:lpstr>
      <vt:lpstr>What do I want to be?</vt:lpstr>
      <vt:lpstr>Michelle Obama- “Becoming2019</vt:lpstr>
      <vt:lpstr>Career Unit Terms</vt:lpstr>
      <vt:lpstr>Career Unit Terms</vt:lpstr>
      <vt:lpstr>Career Unit Terms</vt:lpstr>
      <vt:lpstr>POST –SECONDARY INSTITUTIONS- NBCC</vt:lpstr>
      <vt:lpstr>Post- secondary: University </vt:lpstr>
      <vt:lpstr>University continued:  Post Secondary</vt:lpstr>
      <vt:lpstr>Addidional Post- Secondary Institutions</vt:lpstr>
      <vt:lpstr>Student Activity</vt:lpstr>
      <vt:lpstr>Bill Gates advice to high school students</vt:lpstr>
      <vt:lpstr>Bill Gates Rule #1</vt:lpstr>
      <vt:lpstr>Bill Gates Rule #2 </vt:lpstr>
      <vt:lpstr>Bill Gates Rule #3</vt:lpstr>
      <vt:lpstr>Bill Gates Rule #4</vt:lpstr>
      <vt:lpstr>Bill Gates Rule #5 </vt:lpstr>
      <vt:lpstr>Bill Gates Rule #6</vt:lpstr>
      <vt:lpstr>Bill Gates Rule #7</vt:lpstr>
      <vt:lpstr>Bill Gates Rule #8</vt:lpstr>
      <vt:lpstr>Bill Gates Rule #9</vt:lpstr>
      <vt:lpstr>Bill Gates Rule #10</vt:lpstr>
      <vt:lpstr>Bill Gates Rule #11</vt:lpstr>
      <vt:lpstr>Soft Skills</vt:lpstr>
      <vt:lpstr>20 Key Soft Skills </vt:lpstr>
      <vt:lpstr>Soft Skills &amp; Functional Resumes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Development</dc:title>
  <dc:creator>David</dc:creator>
  <cp:lastModifiedBy>Appleby, Katherine     (ASD-W)</cp:lastModifiedBy>
  <cp:revision>58</cp:revision>
  <dcterms:created xsi:type="dcterms:W3CDTF">2012-01-09T01:33:38Z</dcterms:created>
  <dcterms:modified xsi:type="dcterms:W3CDTF">2020-04-15T12:41:47Z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0x010100C54BA1669898C84A9D0A7CD88DD86DEE</vt:lpwstr>
  </property>
</Properties>
</file>