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B0604020202020204" charset="0"/>
      <p:regular r:id="rId14"/>
      <p:bold r:id="rId15"/>
      <p:italic r:id="rId16"/>
      <p:boldItalic r:id="rId17"/>
    </p:embeddedFont>
    <p:embeddedFont>
      <p:font typeface="Playfair Display"/>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3025388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3075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91866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6817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330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202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1264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4577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1757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6083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2090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246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jmfIZ838F2Q"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 Id="rId5" Type="http://schemas.openxmlformats.org/officeDocument/2006/relationships/image" Target="../media/image3.jpg"/><Relationship Id="rId4" Type="http://schemas.openxmlformats.org/officeDocument/2006/relationships/hyperlink" Target="http://youtube.com/v/70HdOIiWfe4"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627200"/>
            <a:ext cx="2951400" cy="1584300"/>
          </a:xfrm>
          <a:prstGeom prst="rect">
            <a:avLst/>
          </a:prstGeom>
        </p:spPr>
        <p:txBody>
          <a:bodyPr lIns="91425" tIns="91425" rIns="91425" bIns="91425" anchor="ctr" anchorCtr="0">
            <a:noAutofit/>
          </a:bodyPr>
          <a:lstStyle/>
          <a:p>
            <a:pPr lvl="0">
              <a:spcBef>
                <a:spcPts val="0"/>
              </a:spcBef>
              <a:buNone/>
            </a:pPr>
            <a:r>
              <a:rPr lang="en"/>
              <a:t>Individual &amp; Family Dynamics</a:t>
            </a:r>
          </a:p>
        </p:txBody>
      </p:sp>
      <p:sp>
        <p:nvSpPr>
          <p:cNvPr id="60" name="Shape 60"/>
          <p:cNvSpPr txBox="1">
            <a:spLocks noGrp="1"/>
          </p:cNvSpPr>
          <p:nvPr>
            <p:ph type="subTitle" idx="1"/>
          </p:nvPr>
        </p:nvSpPr>
        <p:spPr>
          <a:xfrm>
            <a:off x="3096362" y="3266930"/>
            <a:ext cx="2951400" cy="701400"/>
          </a:xfrm>
          <a:prstGeom prst="rect">
            <a:avLst/>
          </a:prstGeom>
        </p:spPr>
        <p:txBody>
          <a:bodyPr lIns="91425" tIns="91425" rIns="91425" bIns="91425" anchor="b" anchorCtr="0">
            <a:noAutofit/>
          </a:bodyPr>
          <a:lstStyle/>
          <a:p>
            <a:pPr lvl="0">
              <a:spcBef>
                <a:spcPts val="0"/>
              </a:spcBef>
              <a:buNone/>
            </a:pPr>
            <a:r>
              <a:rPr lang="en"/>
              <a:t>120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a:t>
            </a:r>
          </a:p>
        </p:txBody>
      </p:sp>
      <p:sp>
        <p:nvSpPr>
          <p:cNvPr id="116" name="Shape 11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With the multitude of relationship options that exist today, it is ultimately up to the individual to choose which style of dating is right for them. No matter what form of dating a person chooses to pursue, they should focus on establishing mutual trust and communication--the universal key to maintaining a happy relationship.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Group Activity - Dating in our Society</a:t>
            </a:r>
          </a:p>
        </p:txBody>
      </p:sp>
      <p:sp>
        <p:nvSpPr>
          <p:cNvPr id="122" name="Shape 12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Discuss the following questions in groups or pairs and write your answers in your workbook.</a:t>
            </a:r>
          </a:p>
          <a:p>
            <a:pPr marL="457200" lvl="0" indent="-228600" rtl="0">
              <a:spcBef>
                <a:spcPts val="0"/>
              </a:spcBef>
              <a:buAutoNum type="arabicPeriod"/>
            </a:pPr>
            <a:r>
              <a:rPr lang="en"/>
              <a:t>How does dating take place in your age group?</a:t>
            </a:r>
          </a:p>
          <a:p>
            <a:pPr marL="457200" lvl="0" indent="-228600" rtl="0">
              <a:spcBef>
                <a:spcPts val="0"/>
              </a:spcBef>
              <a:buAutoNum type="arabicPeriod"/>
            </a:pPr>
            <a:r>
              <a:rPr lang="en"/>
              <a:t>How does technology influence dating in your age group?</a:t>
            </a:r>
          </a:p>
          <a:p>
            <a:pPr marL="457200" lvl="0" indent="-228600" rtl="0">
              <a:spcBef>
                <a:spcPts val="0"/>
              </a:spcBef>
              <a:buAutoNum type="arabicPeriod"/>
            </a:pPr>
            <a:r>
              <a:rPr lang="en"/>
              <a:t>Do you think technology is a negative influence on dating or a positive influence on dating or both? Explain.</a:t>
            </a:r>
          </a:p>
          <a:p>
            <a:pPr marL="457200" lvl="0" indent="-228600">
              <a:spcBef>
                <a:spcPts val="0"/>
              </a:spcBef>
              <a:buAutoNum type="arabicPeriod"/>
            </a:pPr>
            <a:r>
              <a:rPr lang="en" b="1"/>
              <a:t>REFLECTION #12 </a:t>
            </a:r>
            <a:r>
              <a:rPr lang="en"/>
              <a:t>Based on everything we have learned about dating, what are your dating standards going to be?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3096250" y="1627200"/>
            <a:ext cx="2951400" cy="1584300"/>
          </a:xfrm>
          <a:prstGeom prst="rect">
            <a:avLst/>
          </a:prstGeom>
        </p:spPr>
        <p:txBody>
          <a:bodyPr lIns="91425" tIns="91425" rIns="91425" bIns="91425" anchor="ctr" anchorCtr="0">
            <a:noAutofit/>
          </a:bodyPr>
          <a:lstStyle/>
          <a:p>
            <a:pPr lvl="0">
              <a:spcBef>
                <a:spcPts val="0"/>
              </a:spcBef>
              <a:buNone/>
            </a:pPr>
            <a:endParaRPr/>
          </a:p>
        </p:txBody>
      </p:sp>
      <p:sp>
        <p:nvSpPr>
          <p:cNvPr id="66" name="Shape 66"/>
          <p:cNvSpPr txBox="1">
            <a:spLocks noGrp="1"/>
          </p:cNvSpPr>
          <p:nvPr>
            <p:ph type="subTitle" idx="1"/>
          </p:nvPr>
        </p:nvSpPr>
        <p:spPr>
          <a:xfrm>
            <a:off x="3096362" y="3266930"/>
            <a:ext cx="2951400" cy="701400"/>
          </a:xfrm>
          <a:prstGeom prst="rect">
            <a:avLst/>
          </a:prstGeom>
        </p:spPr>
        <p:txBody>
          <a:bodyPr lIns="91425" tIns="91425" rIns="91425" bIns="91425" anchor="b" anchorCtr="0">
            <a:noAutofit/>
          </a:bodyPr>
          <a:lstStyle/>
          <a:p>
            <a:pPr lvl="0">
              <a:spcBef>
                <a:spcPts val="0"/>
              </a:spcBef>
              <a:buNone/>
            </a:pPr>
            <a:endParaRPr/>
          </a:p>
        </p:txBody>
      </p:sp>
      <p:sp>
        <p:nvSpPr>
          <p:cNvPr id="67" name="Shape 67" descr="Adapted from the internationally praised and bestselling novel, &quot;One Day&quot; charts an extraordinary relationship. After only one day together in 1989, Emma Morley and Dexter Mayhew cannot stop thinking about one another.  å© 2011 Focus Features LLC. All Rights Reserved. Distributed exclusively in Canada by Alliance Films. All Rights Reserved." title="One Day">
            <a:hlinkClick r:id="rId3"/>
          </p:cNvPr>
          <p:cNvSpPr/>
          <p:nvPr/>
        </p:nvSpPr>
        <p:spPr>
          <a:xfrm>
            <a:off x="3176300" y="1524912"/>
            <a:ext cx="2791550" cy="2093662"/>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AGENDA</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AutoNum type="arabicParenR"/>
            </a:pPr>
            <a:r>
              <a:rPr lang="en"/>
              <a:t>Discussion based on Friday’s Reflection. Question: In which time period would you like to be dating and why? Explain your reasoning. </a:t>
            </a:r>
          </a:p>
          <a:p>
            <a:pPr marL="457200" lvl="0" indent="-228600" rtl="0">
              <a:spcBef>
                <a:spcPts val="0"/>
              </a:spcBef>
              <a:buAutoNum type="arabicParenR"/>
            </a:pPr>
            <a:r>
              <a:rPr lang="en"/>
              <a:t>Review: 7 Functions of Dating</a:t>
            </a:r>
          </a:p>
          <a:p>
            <a:pPr marL="457200" lvl="0" indent="-228600" rtl="0">
              <a:spcBef>
                <a:spcPts val="0"/>
              </a:spcBef>
              <a:buAutoNum type="arabicParenR"/>
            </a:pPr>
            <a:r>
              <a:rPr lang="en" i="1"/>
              <a:t>Functions of Dating</a:t>
            </a:r>
            <a:r>
              <a:rPr lang="en"/>
              <a:t> Handout</a:t>
            </a:r>
          </a:p>
          <a:p>
            <a:pPr marL="457200" lvl="0" indent="-228600" rtl="0">
              <a:spcBef>
                <a:spcPts val="0"/>
              </a:spcBef>
              <a:buAutoNum type="arabicParenR"/>
            </a:pPr>
            <a:r>
              <a:rPr lang="en"/>
              <a:t>Dating today in our Society</a:t>
            </a:r>
          </a:p>
          <a:p>
            <a:pPr marL="457200" lvl="0" indent="-228600" rtl="0">
              <a:spcBef>
                <a:spcPts val="0"/>
              </a:spcBef>
              <a:buAutoNum type="arabicParenR"/>
            </a:pPr>
            <a:r>
              <a:rPr lang="en"/>
              <a:t>Ted Talk, “Dating is Dead”</a:t>
            </a:r>
          </a:p>
          <a:p>
            <a:pPr marL="457200" lvl="0" indent="-228600" rtl="0">
              <a:spcBef>
                <a:spcPts val="0"/>
              </a:spcBef>
              <a:buAutoNum type="arabicParenR"/>
            </a:pPr>
            <a:r>
              <a:rPr lang="en"/>
              <a:t>Technology and Dating</a:t>
            </a:r>
          </a:p>
          <a:p>
            <a:pPr lvl="0" rtl="0">
              <a:spcBef>
                <a:spcPts val="0"/>
              </a:spcBef>
              <a:buNone/>
            </a:pPr>
            <a:endParaRPr/>
          </a:p>
          <a:p>
            <a:pPr lvl="0" rtl="0">
              <a:spcBef>
                <a:spcPts val="0"/>
              </a:spcBef>
              <a:buNone/>
            </a:pPr>
            <a:r>
              <a:rPr lang="en"/>
              <a:t>*Workbook check tomorrow (Tuesday)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a:t>Discussion: In what time period would you like to be dating and why? Explain your reasoning.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65500" y="1107950"/>
            <a:ext cx="4045200" cy="1683600"/>
          </a:xfrm>
          <a:prstGeom prst="rect">
            <a:avLst/>
          </a:prstGeom>
        </p:spPr>
        <p:txBody>
          <a:bodyPr lIns="91425" tIns="91425" rIns="91425" bIns="91425" anchor="b" anchorCtr="0">
            <a:noAutofit/>
          </a:bodyPr>
          <a:lstStyle/>
          <a:p>
            <a:pPr lvl="0">
              <a:spcBef>
                <a:spcPts val="0"/>
              </a:spcBef>
              <a:buNone/>
            </a:pPr>
            <a:r>
              <a:rPr lang="en"/>
              <a:t>7 Functions of Dating</a:t>
            </a:r>
          </a:p>
        </p:txBody>
      </p:sp>
      <p:sp>
        <p:nvSpPr>
          <p:cNvPr id="84" name="Shape 84"/>
          <p:cNvSpPr txBox="1">
            <a:spLocks noGrp="1"/>
          </p:cNvSpPr>
          <p:nvPr>
            <p:ph type="subTitle" idx="1"/>
          </p:nvPr>
        </p:nvSpPr>
        <p:spPr>
          <a:xfrm>
            <a:off x="265500" y="2845200"/>
            <a:ext cx="4045200" cy="1345500"/>
          </a:xfrm>
          <a:prstGeom prst="rect">
            <a:avLst/>
          </a:prstGeom>
        </p:spPr>
        <p:txBody>
          <a:bodyPr lIns="91425" tIns="91425" rIns="91425" bIns="91425" anchor="t" anchorCtr="0">
            <a:noAutofit/>
          </a:bodyPr>
          <a:lstStyle/>
          <a:p>
            <a:pPr lvl="0">
              <a:spcBef>
                <a:spcPts val="0"/>
              </a:spcBef>
              <a:buNone/>
            </a:pPr>
            <a:endParaRPr/>
          </a:p>
        </p:txBody>
      </p:sp>
      <p:sp>
        <p:nvSpPr>
          <p:cNvPr id="85" name="Shape 85"/>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marL="457200" lvl="0" indent="-228600" rtl="0">
              <a:spcBef>
                <a:spcPts val="0"/>
              </a:spcBef>
              <a:buAutoNum type="arabicPeriod"/>
            </a:pPr>
            <a:r>
              <a:rPr lang="en"/>
              <a:t>Understanding Others</a:t>
            </a:r>
          </a:p>
          <a:p>
            <a:pPr marL="457200" lvl="0" indent="-228600" rtl="0">
              <a:spcBef>
                <a:spcPts val="0"/>
              </a:spcBef>
              <a:buAutoNum type="arabicPeriod"/>
            </a:pPr>
            <a:r>
              <a:rPr lang="en"/>
              <a:t>Understanding Yourself</a:t>
            </a:r>
          </a:p>
          <a:p>
            <a:pPr marL="457200" lvl="0" indent="-228600" rtl="0">
              <a:spcBef>
                <a:spcPts val="0"/>
              </a:spcBef>
              <a:buAutoNum type="arabicPeriod"/>
            </a:pPr>
            <a:r>
              <a:rPr lang="en"/>
              <a:t>Providing Companionship</a:t>
            </a:r>
          </a:p>
          <a:p>
            <a:pPr marL="457200" lvl="0" indent="-228600" rtl="0">
              <a:spcBef>
                <a:spcPts val="0"/>
              </a:spcBef>
              <a:buAutoNum type="arabicPeriod"/>
            </a:pPr>
            <a:r>
              <a:rPr lang="en"/>
              <a:t>Improving Communication Skills</a:t>
            </a:r>
          </a:p>
          <a:p>
            <a:pPr marL="457200" lvl="0" indent="-228600" rtl="0">
              <a:spcBef>
                <a:spcPts val="0"/>
              </a:spcBef>
              <a:buAutoNum type="arabicPeriod"/>
            </a:pPr>
            <a:r>
              <a:rPr lang="en"/>
              <a:t>Learning to Negotiate</a:t>
            </a:r>
          </a:p>
          <a:p>
            <a:pPr marL="457200" lvl="0" indent="-228600" rtl="0">
              <a:spcBef>
                <a:spcPts val="0"/>
              </a:spcBef>
              <a:buAutoNum type="arabicPeriod"/>
            </a:pPr>
            <a:r>
              <a:rPr lang="en"/>
              <a:t>Learning to be Responsible</a:t>
            </a:r>
          </a:p>
          <a:p>
            <a:pPr marL="457200" lvl="0" indent="-228600">
              <a:spcBef>
                <a:spcPts val="0"/>
              </a:spcBef>
              <a:buAutoNum type="arabicPeriod"/>
            </a:pPr>
            <a:r>
              <a:rPr lang="en"/>
              <a:t>Evaluating Personality Traits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Dating styles and dating etiquette certainly has changed over the last century</a:t>
            </a:r>
          </a:p>
        </p:txBody>
      </p:sp>
      <p:sp>
        <p:nvSpPr>
          <p:cNvPr id="91" name="Shape 91"/>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Dating Today in our Society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descr="File:Ic laptop chromebook ..."/>
          <p:cNvPicPr preferRelativeResize="0"/>
          <p:nvPr/>
        </p:nvPicPr>
        <p:blipFill>
          <a:blip r:embed="rId3">
            <a:alphaModFix/>
          </a:blip>
          <a:stretch>
            <a:fillRect/>
          </a:stretch>
        </p:blipFill>
        <p:spPr>
          <a:xfrm>
            <a:off x="3425700" y="106900"/>
            <a:ext cx="5143500" cy="5143500"/>
          </a:xfrm>
          <a:prstGeom prst="rect">
            <a:avLst/>
          </a:prstGeom>
          <a:noFill/>
          <a:ln>
            <a:noFill/>
          </a:ln>
        </p:spPr>
      </p:pic>
      <p:sp>
        <p:nvSpPr>
          <p:cNvPr id="97" name="Shape 97"/>
          <p:cNvSpPr txBox="1">
            <a:spLocks noGrp="1"/>
          </p:cNvSpPr>
          <p:nvPr>
            <p:ph type="body" idx="1"/>
          </p:nvPr>
        </p:nvSpPr>
        <p:spPr>
          <a:xfrm>
            <a:off x="319500" y="4230575"/>
            <a:ext cx="5998800" cy="598800"/>
          </a:xfrm>
          <a:prstGeom prst="rect">
            <a:avLst/>
          </a:prstGeom>
        </p:spPr>
        <p:txBody>
          <a:bodyPr lIns="91425" tIns="91425" rIns="91425" bIns="91425" anchor="ctr" anchorCtr="0">
            <a:noAutofit/>
          </a:bodyPr>
          <a:lstStyle/>
          <a:p>
            <a:pPr lvl="0">
              <a:spcBef>
                <a:spcPts val="0"/>
              </a:spcBef>
              <a:buNone/>
            </a:pPr>
            <a:endParaRPr/>
          </a:p>
        </p:txBody>
      </p:sp>
      <p:sp>
        <p:nvSpPr>
          <p:cNvPr id="98" name="Shape 98" descr="Despite the possibilities of modern technology, the desire for instant results does not always translate well in the dating world.  Kevin Carr contrasts the expectations of relationships in modern day versus in previous generations. For example, what is considered a date today versus decades ago?  And what exactly are “situationships”?  Even with today’s advancements and unlimited opportunities, we still can’t escape our desire for companionship.  Kevin Carr is an accomplished author, speaker and TV Host/Personality.  With over a decade of experience, his perspective on dating offers a practical road-map to help navigate being single while learning to create the relationship you desire. Whether addressing millennials, college students or a group of professionals seeking a meaningful relationship amidst their busy careers, Kevin delivers a message that provides direction and promotes honest dialogue. His unique perspective and engaging delivery have made him a sought after speaker across the country including appearances on ABC, BET, CBS, FOX and TBN.  As a contributor, his work has also been featured in Essence, HelloBeautiful.com, and The Huffington Post. In his first book, “If All Men Are Dogs, Then Women You Hold the Leash,” he shows women how to tap into their personal power to control the pace and direction of their relationships.   This talk was given at a TEDx event using the TED conference format but independently organized by a local community. Learn more at http://ted.com/tedx" title="Dating Is Dead | Kevin Carr | TEDxWilmingtonSalon">
            <a:hlinkClick r:id="rId4"/>
          </p:cNvPr>
          <p:cNvSpPr/>
          <p:nvPr/>
        </p:nvSpPr>
        <p:spPr>
          <a:xfrm>
            <a:off x="4240725" y="1050275"/>
            <a:ext cx="3539850" cy="2394549"/>
          </a:xfrm>
          <a:prstGeom prst="rect">
            <a:avLst/>
          </a:prstGeom>
          <a:blipFill>
            <a:blip r:embed="rId5">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a:t>The rapid march of technology has changed every aspect of our lives in the last couple of decades, and relationships and dating are no different. Our love lives have changed profoundly with the advent of things that go “beep.” The changes have come from two main developments--the internet and the mobile phones. Some of these changes that influence the way we date are:</a:t>
            </a:r>
          </a:p>
        </p:txBody>
      </p:sp>
      <p:sp>
        <p:nvSpPr>
          <p:cNvPr id="104" name="Shape 104"/>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Technology and Dating</a:t>
            </a:r>
          </a:p>
        </p:txBody>
      </p:sp>
      <p:sp>
        <p:nvSpPr>
          <p:cNvPr id="105" name="Shape 105"/>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Texting &amp; Sexting</a:t>
            </a:r>
          </a:p>
          <a:p>
            <a:pPr marL="457200" lvl="0" indent="-228600" rtl="0">
              <a:spcBef>
                <a:spcPts val="0"/>
              </a:spcBef>
              <a:buAutoNum type="arabicPeriod"/>
            </a:pPr>
            <a:r>
              <a:rPr lang="en"/>
              <a:t>Googling</a:t>
            </a:r>
          </a:p>
          <a:p>
            <a:pPr marL="457200" lvl="0" indent="-228600" rtl="0">
              <a:spcBef>
                <a:spcPts val="0"/>
              </a:spcBef>
              <a:buAutoNum type="arabicPeriod"/>
            </a:pPr>
            <a:r>
              <a:rPr lang="en"/>
              <a:t>Facebook stalking</a:t>
            </a:r>
          </a:p>
          <a:p>
            <a:pPr marL="457200" lvl="0" indent="-228600" rtl="0">
              <a:spcBef>
                <a:spcPts val="0"/>
              </a:spcBef>
              <a:buAutoNum type="arabicPeriod"/>
            </a:pPr>
            <a:r>
              <a:rPr lang="en"/>
              <a:t>Online dating sites</a:t>
            </a:r>
          </a:p>
          <a:p>
            <a:pPr marL="457200" lvl="0" indent="-228600" rtl="0">
              <a:spcBef>
                <a:spcPts val="0"/>
              </a:spcBef>
              <a:buAutoNum type="arabicPeriod"/>
            </a:pPr>
            <a:r>
              <a:rPr lang="en"/>
              <a:t>Speed dating</a:t>
            </a:r>
          </a:p>
          <a:p>
            <a:pPr marL="457200" lvl="0" indent="-228600">
              <a:spcBef>
                <a:spcPts val="0"/>
              </a:spcBef>
              <a:buAutoNum type="arabicPeriod"/>
            </a:pPr>
            <a:r>
              <a:rPr lang="en"/>
              <a:t>Virtual dating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7525" y="1423875"/>
            <a:ext cx="9004200" cy="1798200"/>
          </a:xfrm>
          <a:prstGeom prst="rect">
            <a:avLst/>
          </a:prstGeom>
        </p:spPr>
        <p:txBody>
          <a:bodyPr lIns="91425" tIns="91425" rIns="91425" bIns="91425" anchor="ctr" anchorCtr="0">
            <a:noAutofit/>
          </a:bodyPr>
          <a:lstStyle/>
          <a:p>
            <a:pPr lvl="0">
              <a:spcBef>
                <a:spcPts val="0"/>
              </a:spcBef>
              <a:buNone/>
            </a:pPr>
            <a:r>
              <a:rPr lang="en"/>
              <a:t>Technology certainly has changed the way we communicate with significant others and potential significant others and added new complications to the process.</a:t>
            </a: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47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BF1592F-1B27-41D0-B0B8-A9F8AF1C24B2}"/>
</file>

<file path=customXml/itemProps2.xml><?xml version="1.0" encoding="utf-8"?>
<ds:datastoreItem xmlns:ds="http://schemas.openxmlformats.org/officeDocument/2006/customXml" ds:itemID="{83D7906C-E764-4A9C-A507-579B4ECDE373}"/>
</file>

<file path=customXml/itemProps3.xml><?xml version="1.0" encoding="utf-8"?>
<ds:datastoreItem xmlns:ds="http://schemas.openxmlformats.org/officeDocument/2006/customXml" ds:itemID="{C216AF01-A9D7-4941-828E-83A6B70DE1C4}"/>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On-screen Show (16:9)</PresentationFormat>
  <Paragraphs>39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Lato</vt:lpstr>
      <vt:lpstr>Playfair Display</vt:lpstr>
      <vt:lpstr>Arial</vt:lpstr>
      <vt:lpstr>coral</vt:lpstr>
      <vt:lpstr>Individual &amp; Family Dynamics</vt:lpstr>
      <vt:lpstr>PowerPoint Presentation</vt:lpstr>
      <vt:lpstr>AGENDA</vt:lpstr>
      <vt:lpstr>Discussion: In what time period would you like to be dating and why? Explain your reasoning. </vt:lpstr>
      <vt:lpstr>7 Functions of Dating</vt:lpstr>
      <vt:lpstr>Dating Today in our Society</vt:lpstr>
      <vt:lpstr>PowerPoint Presentation</vt:lpstr>
      <vt:lpstr>Technology and Dating</vt:lpstr>
      <vt:lpstr>Technology certainly has changed the way we communicate with significant others and potential significant others and added new complications to the process.</vt:lpstr>
      <vt:lpstr>...</vt:lpstr>
      <vt:lpstr>Group Activity - Dating in our Society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&amp; Family Dynamics</dc:title>
  <dc:creator>Perez, Lindsay    (ASD-W)</dc:creator>
  <cp:lastModifiedBy>Perez, Lindsay    (ASD-W)</cp:lastModifiedBy>
  <cp:revision>1</cp:revision>
  <dcterms:modified xsi:type="dcterms:W3CDTF">2017-04-04T14:33:36Z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