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slides/slide108.xml" ContentType="application/vnd.openxmlformats-officedocument.presentationml.slide+xml"/>
  <Override PartName="/ppt/slides/slide109.xml" ContentType="application/vnd.openxmlformats-officedocument.presentationml.slide+xml"/>
  <Override PartName="/ppt/presentation.xml" ContentType="application/vnd.openxmlformats-officedocument.presentationml.presentation.main+xml"/>
  <Override PartName="/ppt/slides/slide107.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72.xml" ContentType="application/vnd.openxmlformats-officedocument.presentationml.slide+xml"/>
  <Override PartName="/ppt/slides/slide60.xml" ContentType="application/vnd.openxmlformats-officedocument.presentationml.slide+xml"/>
  <Override PartName="/ppt/slides/slide74.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95.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6.xml" ContentType="application/vnd.openxmlformats-officedocument.presentationml.slide+xml"/>
  <Override PartName="/ppt/slides/slide105.xml" ContentType="application/vnd.openxmlformats-officedocument.presentationml.slide+xml"/>
  <Override PartName="/ppt/slides/slide104.xml" ContentType="application/vnd.openxmlformats-officedocument.presentationml.slide+xml"/>
  <Override PartName="/ppt/slides/slide103.xml" ContentType="application/vnd.openxmlformats-officedocument.presentationml.slide+xml"/>
  <Override PartName="/ppt/slides/slide102.xml" ContentType="application/vnd.openxmlformats-officedocument.presentationml.slide+xml"/>
  <Override PartName="/ppt/slides/slide101.xml" ContentType="application/vnd.openxmlformats-officedocument.presentationml.slide+xml"/>
  <Override PartName="/ppt/slides/slide91.xml" ContentType="application/vnd.openxmlformats-officedocument.presentationml.slide+xml"/>
  <Override PartName="/ppt/slides/slide73.xml" ContentType="application/vnd.openxmlformats-officedocument.presentationml.slide+xml"/>
  <Override PartName="/ppt/slides/slide89.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81.xml" ContentType="application/vnd.openxmlformats-officedocument.presentationml.slide+xml"/>
  <Override PartName="/ppt/slides/slide90.xml" ContentType="application/vnd.openxmlformats-officedocument.presentationml.slide+xml"/>
  <Override PartName="/ppt/slides/slide83.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82.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5.xml" ContentType="application/vnd.openxmlformats-officedocument.presentationml.slideMaster+xml"/>
  <Override PartName="/ppt/slideMasters/slideMaster7.xml" ContentType="application/vnd.openxmlformats-officedocument.presentationml.slideMaster+xml"/>
  <Override PartName="/ppt/notesSlides/notesSlide82.xml" ContentType="application/vnd.openxmlformats-officedocument.presentationml.notesSlide+xml"/>
  <Override PartName="/ppt/notesSlides/notesSlide81.xml" ContentType="application/vnd.openxmlformats-officedocument.presentationml.notesSlide+xml"/>
  <Override PartName="/ppt/notesSlides/notesSlide80.xml" ContentType="application/vnd.openxmlformats-officedocument.presentationml.notesSlide+xml"/>
  <Override PartName="/ppt/notesSlides/notesSlide79.xml" ContentType="application/vnd.openxmlformats-officedocument.presentationml.notesSlide+xml"/>
  <Override PartName="/ppt/slideMasters/slideMaster6.xml" ContentType="application/vnd.openxmlformats-officedocument.presentationml.slideMaster+xml"/>
  <Override PartName="/ppt/notesSlides/notesSlide83.xml" ContentType="application/vnd.openxmlformats-officedocument.presentationml.notesSlide+xml"/>
  <Override PartName="/ppt/notesSlides/notesSlide85.xml" ContentType="application/vnd.openxmlformats-officedocument.presentationml.notesSlide+xml"/>
  <Override PartName="/ppt/notesSlides/notesSlide106.xml" ContentType="application/vnd.openxmlformats-officedocument.presentationml.notesSlide+xml"/>
  <Override PartName="/ppt/notesSlides/notesSlide105.xml" ContentType="application/vnd.openxmlformats-officedocument.presentationml.notesSlide+xml"/>
  <Override PartName="/ppt/notesSlides/notesSlide104.xml" ContentType="application/vnd.openxmlformats-officedocument.presentationml.notesSlide+xml"/>
  <Override PartName="/ppt/notesSlides/notesSlide103.xml" ContentType="application/vnd.openxmlformats-officedocument.presentationml.notesSlide+xml"/>
  <Override PartName="/ppt/notesSlides/notesSlide102.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1.xml" ContentType="application/vnd.openxmlformats-officedocument.presentationml.notesSlide+xml"/>
  <Override PartName="/ppt/notesSlides/notesSlide100.xml" ContentType="application/vnd.openxmlformats-officedocument.presentationml.notesSlide+xml"/>
  <Override PartName="/ppt/notesSlides/notesSlide99.xml" ContentType="application/vnd.openxmlformats-officedocument.presentationml.notesSlide+xml"/>
  <Override PartName="/ppt/notesSlides/notesSlide90.xml" ContentType="application/vnd.openxmlformats-officedocument.presentationml.notesSlide+xml"/>
  <Override PartName="/ppt/notesSlides/notesSlide89.xml" ContentType="application/vnd.openxmlformats-officedocument.presentationml.notesSlide+xml"/>
  <Override PartName="/ppt/notesSlides/notesSlide88.xml" ContentType="application/vnd.openxmlformats-officedocument.presentationml.notesSlide+xml"/>
  <Override PartName="/ppt/notesSlides/notesSlide87.xml" ContentType="application/vnd.openxmlformats-officedocument.presentationml.notesSlide+xml"/>
  <Override PartName="/ppt/notesSlides/notesSlide86.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8.xml" ContentType="application/vnd.openxmlformats-officedocument.presentationml.notesSlide+xml"/>
  <Override PartName="/ppt/notesSlides/notesSlide97.xml" ContentType="application/vnd.openxmlformats-officedocument.presentationml.notesSlide+xml"/>
  <Override PartName="/ppt/notesSlides/notesSlide96.xml" ContentType="application/vnd.openxmlformats-officedocument.presentationml.notesSlide+xml"/>
  <Override PartName="/ppt/notesSlides/notesSlide95.xml" ContentType="application/vnd.openxmlformats-officedocument.presentationml.notesSlide+xml"/>
  <Override PartName="/ppt/notesSlides/notesSlide94.xml" ContentType="application/vnd.openxmlformats-officedocument.presentationml.notesSlide+xml"/>
  <Override PartName="/ppt/notesSlides/notesSlide84.xml" ContentType="application/vnd.openxmlformats-officedocument.presentationml.notesSlide+xml"/>
  <Override PartName="/ppt/notesSlides/notesSlide78.xml" ContentType="application/vnd.openxmlformats-officedocument.presentationml.notesSlide+xml"/>
  <Override PartName="/ppt/slideMasters/slideMaster1.xml" ContentType="application/vnd.openxmlformats-officedocument.presentationml.slideMaster+xml"/>
  <Override PartName="/ppt/notesSlides/notesSlide22.xml" ContentType="application/vnd.openxmlformats-officedocument.presentationml.notesSlide+xml"/>
  <Override PartName="/ppt/slideLayouts/slideLayout67.xml" ContentType="application/vnd.openxmlformats-officedocument.presentationml.slideLayout+xml"/>
  <Override PartName="/ppt/notesSlides/notesSlide62.xml" ContentType="application/vnd.openxmlformats-officedocument.presentationml.notesSlide+xml"/>
  <Override PartName="/ppt/slideLayouts/slideLayout68.xml" ContentType="application/vnd.openxmlformats-officedocument.presentationml.slideLayout+xml"/>
  <Override PartName="/ppt/notesSlides/notesSlide61.xml" ContentType="application/vnd.openxmlformats-officedocument.presentationml.notesSlide+xml"/>
  <Override PartName="/ppt/notesSlides/notesSlide63.xml" ContentType="application/vnd.openxmlformats-officedocument.presentationml.notesSlide+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notesSlides/notesSlide65.xml" ContentType="application/vnd.openxmlformats-officedocument.presentationml.notesSlid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notesSlides/notesSlide64.xml" ContentType="application/vnd.openxmlformats-officedocument.presentationml.notesSlide+xml"/>
  <Override PartName="/ppt/notesSlides/notesSlide60.xml" ContentType="application/vnd.openxmlformats-officedocument.presentationml.notesSlide+xml"/>
  <Override PartName="/ppt/notesSlides/notesSlide59.xml" ContentType="application/vnd.openxmlformats-officedocument.presentationml.notesSlide+xml"/>
  <Override PartName="/ppt/slideLayouts/slideLayout69.xml" ContentType="application/vnd.openxmlformats-officedocument.presentationml.slideLayout+xml"/>
  <Override PartName="/ppt/notesSlides/notesSlide55.xml" ContentType="application/vnd.openxmlformats-officedocument.presentationml.notesSlid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notesSlides/notesSlide54.xml" ContentType="application/vnd.openxmlformats-officedocument.presentationml.notesSlide+xml"/>
  <Override PartName="/ppt/slideLayouts/slideLayout73.xml" ContentType="application/vnd.openxmlformats-officedocument.presentationml.slideLayout+xml"/>
  <Override PartName="/ppt/notesSlides/notesSlide56.xml" ContentType="application/vnd.openxmlformats-officedocument.presentationml.notesSlide+xml"/>
  <Override PartName="/ppt/slideLayouts/slideLayout72.xml" ContentType="application/vnd.openxmlformats-officedocument.presentationml.slideLayout+xml"/>
  <Override PartName="/ppt/notesSlides/notesSlide58.xml" ContentType="application/vnd.openxmlformats-officedocument.presentationml.notesSlid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notesSlides/notesSlide57.xml" ContentType="application/vnd.openxmlformats-officedocument.presentationml.notesSlide+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notesSlides/notesSlide66.xml" ContentType="application/vnd.openxmlformats-officedocument.presentationml.notesSlid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notesSlides/notesSlide70.xml" ContentType="application/vnd.openxmlformats-officedocument.presentationml.notesSlide+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notesSlides/notesSlide71.xml" ContentType="application/vnd.openxmlformats-officedocument.presentationml.notesSlid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8.xml" ContentType="application/vnd.openxmlformats-officedocument.presentationml.slideLayout+xml"/>
  <Override PartName="/ppt/notesSlides/notesSlide21.xml" ContentType="application/vnd.openxmlformats-officedocument.presentationml.notesSlide+xml"/>
  <Override PartName="/ppt/notesSlides/notesSlide67.xml" ContentType="application/vnd.openxmlformats-officedocument.presentationml.notesSlide+xml"/>
  <Override PartName="/ppt/slideLayouts/slideLayout60.xml" ContentType="application/vnd.openxmlformats-officedocument.presentationml.slideLayout+xml"/>
  <Override PartName="/ppt/notesSlides/notesSlide68.xml" ContentType="application/vnd.openxmlformats-officedocument.presentationml.notesSlide+xml"/>
  <Override PartName="/ppt/slideLayouts/slideLayout57.xml" ContentType="application/vnd.openxmlformats-officedocument.presentationml.slideLayout+xml"/>
  <Override PartName="/ppt/notesSlides/notesSlide69.xml" ContentType="application/vnd.openxmlformats-officedocument.presentationml.notesSlid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15.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13.xml" ContentType="application/vnd.openxmlformats-officedocument.presentationml.notesSlide+xml"/>
  <Override PartName="/ppt/notesSlides/notesSlide39.xml" ContentType="application/vnd.openxmlformats-officedocument.presentationml.notesSlide+xml"/>
  <Override PartName="/ppt/notesSlides/notesSlide14.xml" ContentType="application/vnd.openxmlformats-officedocument.presentationml.notesSlide+xml"/>
  <Override PartName="/ppt/notesSlides/notesSlide38.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0.xml" ContentType="application/vnd.openxmlformats-officedocument.presentationml.notesSlide+xml"/>
  <Override PartName="/ppt/notesSlides/notesSlide23.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6.xml" ContentType="application/vnd.openxmlformats-officedocument.presentationml.notesSlide+xml"/>
  <Override PartName="/ppt/notesSlides/notesSlide29.xml" ContentType="application/vnd.openxmlformats-officedocument.presentationml.notesSlid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40.xml" ContentType="application/vnd.openxmlformats-officedocument.presentationml.notesSlide+xml"/>
  <Override PartName="/ppt/notesSlides/notesSlide12.xml" ContentType="application/vnd.openxmlformats-officedocument.presentationml.notesSlide+xml"/>
  <Override PartName="/ppt/notesSlides/notesSlide41.xml" ContentType="application/vnd.openxmlformats-officedocument.presentationml.notesSlide+xml"/>
  <Override PartName="/ppt/notesSlides/notesSlide4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7.xml" ContentType="application/vnd.openxmlformats-officedocument.presentationml.notesSlide+xml"/>
  <Override PartName="/ppt/notesSlides/notesSlide1.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3.xml" ContentType="application/vnd.openxmlformats-officedocument.presentationml.notesSlide+xml"/>
  <Override PartName="/ppt/slideLayouts/slideLayout79.xml" ContentType="application/vnd.openxmlformats-officedocument.presentationml.slideLayout+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4.xml" ContentType="application/vnd.openxmlformats-officedocument.presentationml.notesSlide+xml"/>
  <Override PartName="/ppt/notesSlides/notesSlide46.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42.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43.xml" ContentType="application/vnd.openxmlformats-officedocument.presentationml.notesSlide+xml"/>
  <Override PartName="/ppt/notesSlides/notesSlide8.xml" ContentType="application/vnd.openxmlformats-officedocument.presentationml.notesSlide+xml"/>
  <Override PartName="/ppt/notesSlides/notesSlide44.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45.xml" ContentType="application/vnd.openxmlformats-officedocument.presentationml.notesSlide+xml"/>
  <Override PartName="/ppt/slideLayouts/slideLayout40.xml" ContentType="application/vnd.openxmlformats-officedocument.presentationml.slideLayout+xml"/>
  <Override PartName="/ppt/slideLayouts/slideLayout59.xml" ContentType="application/vnd.openxmlformats-officedocument.presentationml.slideLayout+xml"/>
  <Override PartName="/ppt/slideLayouts/slideLayout38.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notesSlides/notesSlide75.xml" ContentType="application/vnd.openxmlformats-officedocument.presentationml.notesSlide+xml"/>
  <Override PartName="/ppt/slideLayouts/slideLayout19.xml" ContentType="application/vnd.openxmlformats-officedocument.presentationml.slideLayout+xml"/>
  <Override PartName="/ppt/notesSlides/notesSlide76.xml" ContentType="application/vnd.openxmlformats-officedocument.presentationml.notesSlide+xml"/>
  <Override PartName="/ppt/slideLayouts/slideLayout18.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notesSlides/notesSlide74.xml" ContentType="application/vnd.openxmlformats-officedocument.presentationml.notesSlide+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notesSlides/notesSlide77.xml" ContentType="application/vnd.openxmlformats-officedocument.presentationml.notes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31.xml" ContentType="application/vnd.openxmlformats-officedocument.presentationml.slideLayout+xml"/>
  <Override PartName="/ppt/slideLayouts/slideLayout39.xml" ContentType="application/vnd.openxmlformats-officedocument.presentationml.slideLayout+xml"/>
  <Override PartName="/ppt/notesSlides/notesSlide73.xml" ContentType="application/vnd.openxmlformats-officedocument.presentationml.notesSlide+xml"/>
  <Override PartName="/ppt/slideLayouts/slideLayout32.xml" ContentType="application/vnd.openxmlformats-officedocument.presentationml.slideLayout+xml"/>
  <Override PartName="/ppt/notesSlides/notesSlide72.xml" ContentType="application/vnd.openxmlformats-officedocument.presentationml.notesSlide+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6.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10.xml" ContentType="application/vnd.openxmlformats-officedocument.presentationml.tags+xml"/>
  <Override PartName="/ppt/tags/tag12.xml" ContentType="application/vnd.openxmlformats-officedocument.presentationml.tags+xml"/>
  <Override PartName="/ppt/tags/tag1.xml" ContentType="application/vnd.openxmlformats-officedocument.presentationml.tags+xml"/>
  <Override PartName="/ppt/tags/tag104.xml" ContentType="application/vnd.openxmlformats-officedocument.presentationml.tags+xml"/>
  <Override PartName="/ppt/tags/tag5.xml" ContentType="application/vnd.openxmlformats-officedocument.presentationml.tags+xml"/>
  <Override PartName="/ppt/tags/tag13.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9.xml" ContentType="application/vnd.openxmlformats-officedocument.presentationml.tags+xml"/>
  <Override PartName="/ppt/tags/tag3.xml" ContentType="application/vnd.openxmlformats-officedocument.presentationml.tags+xml"/>
  <Override PartName="/ppt/tags/tag8.xml" ContentType="application/vnd.openxmlformats-officedocument.presentationml.tags+xml"/>
  <Override PartName="/ppt/tags/tag4.xml" ContentType="application/vnd.openxmlformats-officedocument.presentationml.tags+xml"/>
  <Override PartName="/ppt/tags/tag2.xml" ContentType="application/vnd.openxmlformats-officedocument.presentationml.tags+xml"/>
  <Override PartName="/ppt/tags/tag11.xml" ContentType="application/vnd.openxmlformats-officedocument.presentationml.tags+xml"/>
  <Override PartName="/ppt/tags/tag49.xml" ContentType="application/vnd.openxmlformats-officedocument.presentationml.tags+xml"/>
  <Override PartName="/ppt/tags/tag15.xml" ContentType="application/vnd.openxmlformats-officedocument.presentationml.tags+xml"/>
  <Override PartName="/ppt/tags/tag9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97.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48.xml" ContentType="application/vnd.openxmlformats-officedocument.presentationml.tags+xml"/>
  <Override PartName="/ppt/tags/tag147.xml" ContentType="application/vnd.openxmlformats-officedocument.presentationml.tags+xml"/>
  <Override PartName="/ppt/tags/tag146.xml" ContentType="application/vnd.openxmlformats-officedocument.presentationml.tags+xml"/>
  <Override PartName="/ppt/tags/tag142.xml" ContentType="application/vnd.openxmlformats-officedocument.presentationml.tags+xml"/>
  <Override PartName="/ppt/tags/tag101.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00.xml" ContentType="application/vnd.openxmlformats-officedocument.presentationml.tags+xml"/>
  <Override PartName="/ppt/tags/tag145.xml" ContentType="application/vnd.openxmlformats-officedocument.presentationml.tags+xml"/>
  <Override PartName="/ppt/tags/tag99.xml" ContentType="application/vnd.openxmlformats-officedocument.presentationml.tags+xml"/>
  <Override PartName="/ppt/tags/tag154.xml" ContentType="application/vnd.openxmlformats-officedocument.presentationml.tags+xml"/>
  <Override PartName="/ppt/tags/tag96.xml" ContentType="application/vnd.openxmlformats-officedocument.presentationml.tags+xml"/>
  <Override PartName="/ppt/tags/tag155.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93.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docProps/core.xml" ContentType="application/vnd.openxmlformats-package.core-properties+xml"/>
  <Override PartName="/ppt/tags/tag94.xml" ContentType="application/vnd.openxmlformats-officedocument.presentationml.tags+xml"/>
  <Override PartName="/ppt/tags/tag162.xml" ContentType="application/vnd.openxmlformats-officedocument.presentationml.tags+xml"/>
  <Override PartName="/ppt/tags/tag161.xml" ContentType="application/vnd.openxmlformats-officedocument.presentationml.tags+xml"/>
  <Override PartName="/ppt/tags/tag156.xml" ContentType="application/vnd.openxmlformats-officedocument.presentationml.tags+xml"/>
  <Override PartName="/ppt/tags/tag95.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41.xml" ContentType="application/vnd.openxmlformats-officedocument.presentationml.tags+xml"/>
  <Override PartName="/ppt/tags/tag140.xml" ContentType="application/vnd.openxmlformats-officedocument.presentationml.tags+xml"/>
  <Override PartName="/ppt/tags/tag139.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14.xml" ContentType="application/vnd.openxmlformats-officedocument.presentationml.tags+xml"/>
  <Override PartName="/ppt/tags/tag113.xml" ContentType="application/vnd.openxmlformats-officedocument.presentationml.tags+xml"/>
  <Override PartName="/ppt/tags/tag112.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02.xml" ContentType="application/vnd.openxmlformats-officedocument.presentationml.tags+xml"/>
  <Override PartName="/ppt/tags/tag138.xml" ContentType="application/vnd.openxmlformats-officedocument.presentationml.tags+xml"/>
  <Override PartName="/ppt/tags/tag132.xml" ContentType="application/vnd.openxmlformats-officedocument.presentationml.tags+xml"/>
  <Override PartName="/ppt/tags/tag131.xml" ContentType="application/vnd.openxmlformats-officedocument.presentationml.tags+xml"/>
  <Override PartName="/ppt/tags/tag130.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03.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docProps/app.xml" ContentType="application/vnd.openxmlformats-officedocument.extended-properties+xml"/>
  <Override PartName="/ppt/tags/tag92.xml" ContentType="application/vnd.openxmlformats-officedocument.presentationml.tags+xml"/>
  <Override PartName="/ppt/tags/tag91.xml" ContentType="application/vnd.openxmlformats-officedocument.presentationml.tags+xml"/>
  <Override PartName="/ppt/tags/tag41.xml" ContentType="application/vnd.openxmlformats-officedocument.presentationml.tags+xml"/>
  <Override PartName="/ppt/tags/tag40.xml" ContentType="application/vnd.openxmlformats-officedocument.presentationml.tags+xml"/>
  <Override PartName="/ppt/tags/tag39.xml" ContentType="application/vnd.openxmlformats-officedocument.presentationml.tags+xml"/>
  <Override PartName="/ppt/tags/tag38.xml" ContentType="application/vnd.openxmlformats-officedocument.presentationml.tags+xml"/>
  <Override PartName="/ppt/tags/tag37.xml" ContentType="application/vnd.openxmlformats-officedocument.presentationml.tags+xml"/>
  <Override PartName="/ppt/tags/tag36.xml" ContentType="application/vnd.openxmlformats-officedocument.presentationml.tags+xml"/>
  <Override PartName="/ppt/tags/tag35.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52.xml" ContentType="application/vnd.openxmlformats-officedocument.presentationml.tags+xml"/>
  <Override PartName="/ppt/tags/tag51.xml" ContentType="application/vnd.openxmlformats-officedocument.presentationml.tags+xml"/>
  <Override PartName="/ppt/tags/tag50.xml" ContentType="application/vnd.openxmlformats-officedocument.presentationml.tags+xml"/>
  <Override PartName="/ppt/tags/tag48.xml" ContentType="application/vnd.openxmlformats-officedocument.presentationml.tags+xml"/>
  <Override PartName="/ppt/tags/tag47.xml" ContentType="application/vnd.openxmlformats-officedocument.presentationml.tags+xml"/>
  <Override PartName="/ppt/tags/tag46.xml" ContentType="application/vnd.openxmlformats-officedocument.presentationml.tags+xml"/>
  <Override PartName="/ppt/tags/tag45.xml" ContentType="application/vnd.openxmlformats-officedocument.presentationml.tags+xml"/>
  <Override PartName="/ppt/tags/tag34.xml" ContentType="application/vnd.openxmlformats-officedocument.presentationml.tags+xml"/>
  <Override PartName="/ppt/tags/tag33.xml" ContentType="application/vnd.openxmlformats-officedocument.presentationml.tags+xml"/>
  <Override PartName="/ppt/tags/tag32.xml" ContentType="application/vnd.openxmlformats-officedocument.presentationml.tags+xml"/>
  <Override PartName="/ppt/tags/tag22.xml" ContentType="application/vnd.openxmlformats-officedocument.presentationml.tags+xml"/>
  <Override PartName="/ppt/tags/tag21.xml" ContentType="application/vnd.openxmlformats-officedocument.presentationml.tags+xml"/>
  <Override PartName="/ppt/tags/tag20.xml" ContentType="application/vnd.openxmlformats-officedocument.presentationml.tags+xml"/>
  <Override PartName="/ppt/tags/tag19.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31.xml" ContentType="application/vnd.openxmlformats-officedocument.presentationml.tags+xml"/>
  <Override PartName="/ppt/tags/tag30.xml" ContentType="application/vnd.openxmlformats-officedocument.presentationml.tags+xml"/>
  <Override PartName="/ppt/tags/tag29.xml" ContentType="application/vnd.openxmlformats-officedocument.presentationml.tags+xml"/>
  <Override PartName="/ppt/tags/tag28.xml" ContentType="application/vnd.openxmlformats-officedocument.presentationml.tags+xml"/>
  <Override PartName="/ppt/tags/tag27.xml" ContentType="application/vnd.openxmlformats-officedocument.presentationml.tags+xml"/>
  <Override PartName="/ppt/tags/tag26.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81.xml" ContentType="application/vnd.openxmlformats-officedocument.presentationml.tags+xml"/>
  <Override PartName="/ppt/tags/tag80.xml" ContentType="application/vnd.openxmlformats-officedocument.presentationml.tags+xml"/>
  <Override PartName="/ppt/tags/tag79.xml" ContentType="application/vnd.openxmlformats-officedocument.presentationml.tags+xml"/>
  <Override PartName="/ppt/tags/tag78.xml" ContentType="application/vnd.openxmlformats-officedocument.presentationml.tags+xml"/>
  <Override PartName="/ppt/tags/tag77.xml" ContentType="application/vnd.openxmlformats-officedocument.presentationml.tags+xml"/>
  <Override PartName="/ppt/tags/tag76.xml" ContentType="application/vnd.openxmlformats-officedocument.presentationml.tags+xml"/>
  <Override PartName="/ppt/tags/tag75.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90.xml" ContentType="application/vnd.openxmlformats-officedocument.presentationml.tags+xml"/>
  <Override PartName="/ppt/tags/tag89.xml" ContentType="application/vnd.openxmlformats-officedocument.presentationml.tags+xml"/>
  <Override PartName="/ppt/tags/tag88.xml" ContentType="application/vnd.openxmlformats-officedocument.presentationml.tags+xml"/>
  <Override PartName="/ppt/tags/tag87.xml" ContentType="application/vnd.openxmlformats-officedocument.presentationml.tags+xml"/>
  <Override PartName="/ppt/tags/tag86.xml" ContentType="application/vnd.openxmlformats-officedocument.presentationml.tags+xml"/>
  <Override PartName="/ppt/tags/tag85.xml" ContentType="application/vnd.openxmlformats-officedocument.presentationml.tags+xml"/>
  <Override PartName="/ppt/tags/tag74.xml" ContentType="application/vnd.openxmlformats-officedocument.presentationml.tags+xml"/>
  <Override PartName="/ppt/tags/tag73.xml" ContentType="application/vnd.openxmlformats-officedocument.presentationml.tags+xml"/>
  <Override PartName="/ppt/tags/tag72.xml" ContentType="application/vnd.openxmlformats-officedocument.presentationml.tags+xml"/>
  <Override PartName="/ppt/tags/tag62.xml" ContentType="application/vnd.openxmlformats-officedocument.presentationml.tags+xml"/>
  <Override PartName="/ppt/tags/tag61.xml" ContentType="application/vnd.openxmlformats-officedocument.presentationml.tags+xml"/>
  <Override PartName="/ppt/tags/tag60.xml" ContentType="application/vnd.openxmlformats-officedocument.presentationml.tags+xml"/>
  <Override PartName="/ppt/tags/tag59.xml" ContentType="application/vnd.openxmlformats-officedocument.presentationml.tags+xml"/>
  <Override PartName="/ppt/tags/tag58.xml" ContentType="application/vnd.openxmlformats-officedocument.presentationml.tags+xml"/>
  <Override PartName="/ppt/tags/tag57.xml" ContentType="application/vnd.openxmlformats-officedocument.presentationml.tags+xml"/>
  <Override PartName="/ppt/tags/tag56.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71.xml" ContentType="application/vnd.openxmlformats-officedocument.presentationml.tags+xml"/>
  <Override PartName="/ppt/tags/tag70.xml" ContentType="application/vnd.openxmlformats-officedocument.presentationml.tags+xml"/>
  <Override PartName="/ppt/tags/tag69.xml" ContentType="application/vnd.openxmlformats-officedocument.presentationml.tags+xml"/>
  <Override PartName="/ppt/tags/tag68.xml" ContentType="application/vnd.openxmlformats-officedocument.presentationml.tags+xml"/>
  <Override PartName="/ppt/tags/tag67.xml" ContentType="application/vnd.openxmlformats-officedocument.presentationml.tags+xml"/>
  <Override PartName="/ppt/tags/tag66.xml" ContentType="application/vnd.openxmlformats-officedocument.presentationml.tags+xml"/>
  <Override PartName="/ppt/tags/tag14.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6" r:id="rId4"/>
    <p:sldMasterId id="2147483698" r:id="rId5"/>
    <p:sldMasterId id="2147483710" r:id="rId6"/>
    <p:sldMasterId id="2147483722" r:id="rId7"/>
  </p:sldMasterIdLst>
  <p:notesMasterIdLst>
    <p:notesMasterId r:id="rId117"/>
  </p:notesMasterIdLst>
  <p:sldIdLst>
    <p:sldId id="257" r:id="rId8"/>
    <p:sldId id="258" r:id="rId9"/>
    <p:sldId id="259" r:id="rId10"/>
    <p:sldId id="260" r:id="rId11"/>
    <p:sldId id="262" r:id="rId12"/>
    <p:sldId id="261" r:id="rId13"/>
    <p:sldId id="263" r:id="rId14"/>
    <p:sldId id="264" r:id="rId15"/>
    <p:sldId id="265" r:id="rId16"/>
    <p:sldId id="266" r:id="rId17"/>
    <p:sldId id="267" r:id="rId18"/>
    <p:sldId id="268" r:id="rId19"/>
    <p:sldId id="269" r:id="rId20"/>
    <p:sldId id="270" r:id="rId21"/>
    <p:sldId id="271" r:id="rId22"/>
    <p:sldId id="272" r:id="rId23"/>
    <p:sldId id="275" r:id="rId24"/>
    <p:sldId id="273" r:id="rId25"/>
    <p:sldId id="274" r:id="rId26"/>
    <p:sldId id="276" r:id="rId27"/>
    <p:sldId id="277" r:id="rId28"/>
    <p:sldId id="278" r:id="rId29"/>
    <p:sldId id="279" r:id="rId30"/>
    <p:sldId id="280" r:id="rId31"/>
    <p:sldId id="282" r:id="rId32"/>
    <p:sldId id="283" r:id="rId33"/>
    <p:sldId id="284" r:id="rId34"/>
    <p:sldId id="285" r:id="rId35"/>
    <p:sldId id="286" r:id="rId36"/>
    <p:sldId id="287" r:id="rId37"/>
    <p:sldId id="288" r:id="rId38"/>
    <p:sldId id="289" r:id="rId39"/>
    <p:sldId id="290" r:id="rId40"/>
    <p:sldId id="291" r:id="rId41"/>
    <p:sldId id="293" r:id="rId42"/>
    <p:sldId id="294"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4" r:id="rId60"/>
    <p:sldId id="315" r:id="rId61"/>
    <p:sldId id="317" r:id="rId62"/>
    <p:sldId id="318" r:id="rId63"/>
    <p:sldId id="344" r:id="rId64"/>
    <p:sldId id="345" r:id="rId65"/>
    <p:sldId id="346" r:id="rId66"/>
    <p:sldId id="347" r:id="rId67"/>
    <p:sldId id="348" r:id="rId68"/>
    <p:sldId id="349" r:id="rId69"/>
    <p:sldId id="350" r:id="rId70"/>
    <p:sldId id="351" r:id="rId71"/>
    <p:sldId id="352" r:id="rId72"/>
    <p:sldId id="353" r:id="rId73"/>
    <p:sldId id="354" r:id="rId74"/>
    <p:sldId id="355" r:id="rId75"/>
    <p:sldId id="356" r:id="rId76"/>
    <p:sldId id="357" r:id="rId77"/>
    <p:sldId id="358" r:id="rId78"/>
    <p:sldId id="359" r:id="rId79"/>
    <p:sldId id="360" r:id="rId80"/>
    <p:sldId id="361" r:id="rId81"/>
    <p:sldId id="362" r:id="rId82"/>
    <p:sldId id="363" r:id="rId83"/>
    <p:sldId id="364" r:id="rId84"/>
    <p:sldId id="340" r:id="rId85"/>
    <p:sldId id="341" r:id="rId86"/>
    <p:sldId id="342" r:id="rId87"/>
    <p:sldId id="343" r:id="rId88"/>
    <p:sldId id="365" r:id="rId89"/>
    <p:sldId id="366" r:id="rId90"/>
    <p:sldId id="367" r:id="rId91"/>
    <p:sldId id="368" r:id="rId92"/>
    <p:sldId id="369" r:id="rId93"/>
    <p:sldId id="370" r:id="rId94"/>
    <p:sldId id="371" r:id="rId95"/>
    <p:sldId id="372" r:id="rId96"/>
    <p:sldId id="373" r:id="rId97"/>
    <p:sldId id="374" r:id="rId98"/>
    <p:sldId id="375" r:id="rId99"/>
    <p:sldId id="376" r:id="rId100"/>
    <p:sldId id="377" r:id="rId101"/>
    <p:sldId id="378" r:id="rId102"/>
    <p:sldId id="379" r:id="rId103"/>
    <p:sldId id="380" r:id="rId104"/>
    <p:sldId id="381" r:id="rId105"/>
    <p:sldId id="382" r:id="rId106"/>
    <p:sldId id="385" r:id="rId107"/>
    <p:sldId id="386" r:id="rId108"/>
    <p:sldId id="387" r:id="rId109"/>
    <p:sldId id="388" r:id="rId110"/>
    <p:sldId id="389" r:id="rId111"/>
    <p:sldId id="390" r:id="rId112"/>
    <p:sldId id="391" r:id="rId113"/>
    <p:sldId id="392" r:id="rId114"/>
    <p:sldId id="393" r:id="rId115"/>
    <p:sldId id="394"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notesMaster" Target="notesMasters/notesMaster1.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customXml" Target="../customXml/item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presProps" Target="presProp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customXml" Target="../customXml/item3.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viewProps" Target="viewProps.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customXml" Target="../customXml/item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FD1778-D009-4368-BFA8-5C913B894532}" type="datetimeFigureOut">
              <a:rPr lang="en-US" smtClean="0"/>
              <a:t>10/1/2018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4B6E6-9FF9-4614-9D48-AD76083CC141}" type="slidenum">
              <a:rPr lang="en-US" smtClean="0"/>
              <a:t>‹#›</a:t>
            </a:fld>
            <a:endParaRPr lang="en-US"/>
          </a:p>
        </p:txBody>
      </p:sp>
    </p:spTree>
    <p:extLst>
      <p:ext uri="{BB962C8B-B14F-4D97-AF65-F5344CB8AC3E}">
        <p14:creationId xmlns:p14="http://schemas.microsoft.com/office/powerpoint/2010/main" val="2279079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slide" Target="../slides/slide101.xml"/><Relationship Id="rId2" Type="http://schemas.openxmlformats.org/officeDocument/2006/relationships/notesMaster" Target="../notesMasters/notesMaster1.xml"/><Relationship Id="rId1" Type="http://schemas.openxmlformats.org/officeDocument/2006/relationships/tags" Target="../tags/tag157.xml"/></Relationships>
</file>

<file path=ppt/notesSlides/_rels/notesSlide101.xml.rels><?xml version="1.0" encoding="UTF-8" standalone="yes"?>
<Relationships xmlns="http://schemas.openxmlformats.org/package/2006/relationships"><Relationship Id="rId3" Type="http://schemas.openxmlformats.org/officeDocument/2006/relationships/slide" Target="../slides/slide102.xml"/><Relationship Id="rId2" Type="http://schemas.openxmlformats.org/officeDocument/2006/relationships/notesMaster" Target="../notesMasters/notesMaster1.xml"/><Relationship Id="rId1" Type="http://schemas.openxmlformats.org/officeDocument/2006/relationships/tags" Target="../tags/tag159.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slide" Target="../slides/slide104.xml"/><Relationship Id="rId2" Type="http://schemas.openxmlformats.org/officeDocument/2006/relationships/notesMaster" Target="../notesMasters/notesMaster1.xml"/><Relationship Id="rId1" Type="http://schemas.openxmlformats.org/officeDocument/2006/relationships/tags" Target="../tags/tag163.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slide" Target="../slides/slide106.xml"/><Relationship Id="rId2" Type="http://schemas.openxmlformats.org/officeDocument/2006/relationships/notesMaster" Target="../notesMasters/notesMaster1.xml"/><Relationship Id="rId1" Type="http://schemas.openxmlformats.org/officeDocument/2006/relationships/tags" Target="../tags/tag166.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54.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58.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63.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68.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71.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74.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78.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80.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82.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84.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86.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88.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90.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92.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95.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97.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100.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105.xml"/></Relationships>
</file>

<file path=ppt/notesSlides/_rels/notesSlide79.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107.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tags" Target="../tags/tag109.xml"/></Relationships>
</file>

<file path=ppt/notesSlides/_rels/notesSlide82.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notesMaster" Target="../notesMasters/notesMaster1.xml"/><Relationship Id="rId1" Type="http://schemas.openxmlformats.org/officeDocument/2006/relationships/tags" Target="../tags/tag118.xml"/></Relationships>
</file>

<file path=ppt/notesSlides/_rels/notesSlide83.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notesMaster" Target="../notesMasters/notesMaster1.xml"/><Relationship Id="rId1" Type="http://schemas.openxmlformats.org/officeDocument/2006/relationships/tags" Target="../tags/tag121.xml"/></Relationships>
</file>

<file path=ppt/notesSlides/_rels/notesSlide84.xml.rels><?xml version="1.0" encoding="UTF-8" standalone="yes"?>
<Relationships xmlns="http://schemas.openxmlformats.org/package/2006/relationships"><Relationship Id="rId3" Type="http://schemas.openxmlformats.org/officeDocument/2006/relationships/slide" Target="../slides/slide85.xml"/><Relationship Id="rId2" Type="http://schemas.openxmlformats.org/officeDocument/2006/relationships/notesMaster" Target="../notesMasters/notesMaster1.xml"/><Relationship Id="rId1" Type="http://schemas.openxmlformats.org/officeDocument/2006/relationships/tags" Target="../tags/tag123.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slide" Target="../slides/slide89.xml"/><Relationship Id="rId2" Type="http://schemas.openxmlformats.org/officeDocument/2006/relationships/notesMaster" Target="../notesMasters/notesMaster1.xml"/><Relationship Id="rId1" Type="http://schemas.openxmlformats.org/officeDocument/2006/relationships/tags" Target="../tags/tag138.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145.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slide" Target="../slides/slide95.xml"/><Relationship Id="rId2" Type="http://schemas.openxmlformats.org/officeDocument/2006/relationships/notesMaster" Target="../notesMasters/notesMaster1.xml"/><Relationship Id="rId1" Type="http://schemas.openxmlformats.org/officeDocument/2006/relationships/tags" Target="../tags/tag147.xml"/></Relationships>
</file>

<file path=ppt/notesSlides/_rels/notesSlide95.xml.rels><?xml version="1.0" encoding="UTF-8" standalone="yes"?>
<Relationships xmlns="http://schemas.openxmlformats.org/package/2006/relationships"><Relationship Id="rId3" Type="http://schemas.openxmlformats.org/officeDocument/2006/relationships/slide" Target="../slides/slide96.xml"/><Relationship Id="rId2" Type="http://schemas.openxmlformats.org/officeDocument/2006/relationships/notesMaster" Target="../notesMasters/notesMaster1.xml"/><Relationship Id="rId1" Type="http://schemas.openxmlformats.org/officeDocument/2006/relationships/tags" Target="../tags/tag149.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slide" Target="../slides/slide98.xml"/><Relationship Id="rId2" Type="http://schemas.openxmlformats.org/officeDocument/2006/relationships/notesMaster" Target="../notesMasters/notesMaster1.xml"/><Relationship Id="rId1" Type="http://schemas.openxmlformats.org/officeDocument/2006/relationships/tags" Target="../tags/tag152.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slide" Target="../slides/slide100.xml"/><Relationship Id="rId2" Type="http://schemas.openxmlformats.org/officeDocument/2006/relationships/notesMaster" Target="../notesMasters/notesMaster1.xml"/><Relationship Id="rId1" Type="http://schemas.openxmlformats.org/officeDocument/2006/relationships/tags" Target="../tags/tag15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eaLnBrk="1" hangingPunct="1">
              <a:defRPr/>
            </a:pPr>
            <a:r>
              <a:rPr lang="en-CA" dirty="0" smtClean="0"/>
              <a:t>Food handler's hands are a primary source of food contamination. </a:t>
            </a:r>
          </a:p>
          <a:p>
            <a:pPr eaLnBrk="1" hangingPunct="1">
              <a:defRPr/>
            </a:pPr>
            <a:r>
              <a:rPr lang="en-CA" dirty="0" smtClean="0"/>
              <a:t> </a:t>
            </a:r>
          </a:p>
          <a:p>
            <a:pPr eaLnBrk="1" hangingPunct="1">
              <a:defRPr/>
            </a:pPr>
            <a:r>
              <a:rPr lang="en-CA" dirty="0" smtClean="0"/>
              <a:t>Conveniently located and fully equipped hand washing facilities are key factors in getting employees to routinely wash their hands to minimize this contamination. </a:t>
            </a:r>
          </a:p>
          <a:p>
            <a:pPr eaLnBrk="1" hangingPunct="1">
              <a:defRPr/>
            </a:pPr>
            <a:r>
              <a:rPr lang="en-CA" dirty="0" smtClean="0"/>
              <a:t> </a:t>
            </a:r>
          </a:p>
          <a:p>
            <a:pPr eaLnBrk="1" hangingPunct="1">
              <a:defRPr/>
            </a:pPr>
            <a:r>
              <a:rPr lang="en-CA" dirty="0" smtClean="0"/>
              <a:t>The number of hand washing stations required and the location of these stations are governed by the National Building Code. </a:t>
            </a:r>
          </a:p>
          <a:p>
            <a:pPr eaLnBrk="1" hangingPunct="1">
              <a:defRPr/>
            </a:pPr>
            <a:r>
              <a:rPr lang="en-CA" dirty="0" smtClean="0"/>
              <a:t> </a:t>
            </a:r>
          </a:p>
          <a:p>
            <a:pPr eaLnBrk="1" hangingPunct="1">
              <a:defRPr/>
            </a:pPr>
            <a:r>
              <a:rPr lang="en-CA" dirty="0" smtClean="0"/>
              <a:t>It is important that hand washing facilities never be used for purposes other than hand washing.</a:t>
            </a:r>
          </a:p>
          <a:p>
            <a:pPr eaLnBrk="1" hangingPunct="1">
              <a:defRPr/>
            </a:pPr>
            <a:endParaRPr lang="en-CA" dirty="0" smtClean="0"/>
          </a:p>
          <a:p>
            <a:pPr eaLnBrk="1" hangingPunct="1">
              <a:defRPr/>
            </a:pPr>
            <a:r>
              <a:rPr lang="en-CA" b="1" dirty="0" smtClean="0"/>
              <a:t>Soap</a:t>
            </a:r>
          </a:p>
          <a:p>
            <a:pPr eaLnBrk="1" hangingPunct="1">
              <a:defRPr/>
            </a:pPr>
            <a:endParaRPr lang="en-CA" dirty="0" smtClean="0"/>
          </a:p>
          <a:p>
            <a:pPr eaLnBrk="1" hangingPunct="1">
              <a:defRPr/>
            </a:pPr>
            <a:r>
              <a:rPr lang="en-CA" dirty="0" smtClean="0"/>
              <a:t>All hand wash stations must be equipped with liquid soap dispensers.</a:t>
            </a:r>
          </a:p>
          <a:p>
            <a:pPr eaLnBrk="1" hangingPunct="1">
              <a:defRPr/>
            </a:pPr>
            <a:endParaRPr lang="en-CA" dirty="0" smtClean="0"/>
          </a:p>
          <a:p>
            <a:pPr eaLnBrk="1" hangingPunct="1">
              <a:defRPr/>
            </a:pPr>
            <a:r>
              <a:rPr lang="en-CA" b="1" dirty="0" smtClean="0"/>
              <a:t>Hot &amp; Cold Water</a:t>
            </a:r>
          </a:p>
          <a:p>
            <a:pPr eaLnBrk="1" hangingPunct="1">
              <a:defRPr/>
            </a:pPr>
            <a:endParaRPr lang="en-CA" dirty="0" smtClean="0"/>
          </a:p>
          <a:p>
            <a:pPr eaLnBrk="1" hangingPunct="1">
              <a:defRPr/>
            </a:pPr>
            <a:r>
              <a:rPr lang="en-CA" dirty="0" smtClean="0"/>
              <a:t>Hand wash stations must have an adequate flow of hot and cold, or pre-mixed warm, running water.</a:t>
            </a:r>
          </a:p>
          <a:p>
            <a:pPr eaLnBrk="1" hangingPunct="1">
              <a:defRPr/>
            </a:pPr>
            <a:r>
              <a:rPr lang="en-CA" dirty="0" smtClean="0"/>
              <a:t> </a:t>
            </a:r>
          </a:p>
          <a:p>
            <a:pPr eaLnBrk="1" hangingPunct="1">
              <a:defRPr/>
            </a:pPr>
            <a:r>
              <a:rPr lang="en-CA" dirty="0" smtClean="0"/>
              <a:t>If a self-closing faucet is installed, it should flow for at least 20 seconds, without the need to reactivate the faucet.</a:t>
            </a:r>
          </a:p>
          <a:p>
            <a:pPr eaLnBrk="1" hangingPunct="1">
              <a:defRPr/>
            </a:pPr>
            <a:endParaRPr lang="en-CA" dirty="0" smtClean="0"/>
          </a:p>
          <a:p>
            <a:pPr eaLnBrk="1" hangingPunct="1">
              <a:defRPr/>
            </a:pPr>
            <a:r>
              <a:rPr lang="en-CA" b="1" dirty="0" smtClean="0"/>
              <a:t>Paper Towels</a:t>
            </a:r>
          </a:p>
          <a:p>
            <a:pPr eaLnBrk="1" hangingPunct="1">
              <a:defRPr/>
            </a:pPr>
            <a:endParaRPr lang="en-CA" dirty="0" smtClean="0"/>
          </a:p>
          <a:p>
            <a:pPr eaLnBrk="1" hangingPunct="1">
              <a:defRPr/>
            </a:pPr>
            <a:r>
              <a:rPr lang="en-CA" dirty="0" smtClean="0"/>
              <a:t>Single-use hand drying devices such as paper towel dispensers, or properly functioning cloth roll dispensers.</a:t>
            </a:r>
          </a:p>
          <a:p>
            <a:pPr eaLnBrk="1" hangingPunct="1">
              <a:defRPr/>
            </a:pPr>
            <a:endParaRPr lang="en-CA" dirty="0" smtClean="0"/>
          </a:p>
          <a:p>
            <a:pPr eaLnBrk="1" hangingPunct="1">
              <a:defRPr/>
            </a:pPr>
            <a:r>
              <a:rPr lang="en-CA" b="1" dirty="0" smtClean="0"/>
              <a:t>Hand Washing Instructions</a:t>
            </a:r>
            <a:endParaRPr lang="en-CA" dirty="0" smtClean="0"/>
          </a:p>
          <a:p>
            <a:pPr eaLnBrk="1" hangingPunct="1">
              <a:defRPr/>
            </a:pPr>
            <a:endParaRPr lang="en-CA" dirty="0" smtClean="0"/>
          </a:p>
          <a:p>
            <a:pPr eaLnBrk="1" hangingPunct="1">
              <a:defRPr/>
            </a:pPr>
            <a:r>
              <a:rPr lang="en-CA" dirty="0" smtClean="0"/>
              <a:t>A </a:t>
            </a:r>
            <a:r>
              <a:rPr lang="ar-SA" u="sng" dirty="0" smtClean="0"/>
              <a:t>hand washing sign</a:t>
            </a:r>
            <a:r>
              <a:rPr lang="en-US" dirty="0" smtClean="0"/>
              <a:t> posted which explains the proper hand washing procedures to staff.</a:t>
            </a:r>
          </a:p>
          <a:p>
            <a:pPr eaLnBrk="1" hangingPunct="1">
              <a:defRPr/>
            </a:pPr>
            <a:endParaRPr lang="en-US" dirty="0" smtClean="0"/>
          </a:p>
          <a:p>
            <a:pPr eaLnBrk="1" hangingPunct="1">
              <a:defRPr/>
            </a:pPr>
            <a:r>
              <a:rPr lang="en-US" b="1" dirty="0" smtClean="0"/>
              <a:t>Waste Receptacle</a:t>
            </a:r>
            <a:endParaRPr lang="en-CA" b="1" dirty="0" smtClean="0"/>
          </a:p>
          <a:p>
            <a:pPr eaLnBrk="1" hangingPunct="1">
              <a:defRPr/>
            </a:pPr>
            <a:endParaRPr lang="en-CA" b="1" dirty="0" smtClean="0"/>
          </a:p>
          <a:p>
            <a:pPr eaLnBrk="1" hangingPunct="1">
              <a:defRPr/>
            </a:pPr>
            <a:r>
              <a:rPr lang="en-CA" dirty="0" smtClean="0"/>
              <a:t>A waste receptacle for used paper towels and gloves (if used).</a:t>
            </a:r>
          </a:p>
          <a:p>
            <a:pPr eaLnBrk="1" hangingPunct="1">
              <a:defRPr/>
            </a:pPr>
            <a:endParaRPr lang="en-CA" b="1" dirty="0" smtClean="0"/>
          </a:p>
          <a:p>
            <a:pPr eaLnBrk="1" hangingPunct="1">
              <a:defRPr/>
            </a:pPr>
            <a:endParaRPr lang="en-CA" dirty="0" smtClean="0"/>
          </a:p>
          <a:p>
            <a:pPr eaLnBrk="1" hangingPunct="1">
              <a:defRPr/>
            </a:pPr>
            <a:endParaRPr lang="en-CA" dirty="0"/>
          </a:p>
        </p:txBody>
      </p:sp>
      <p:sp>
        <p:nvSpPr>
          <p:cNvPr id="97284" name="Slide Number Placeholder 3"/>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22C2956E-23B4-42FD-AF47-1111D7A85BFC}" type="slidenum">
              <a:rPr lang="en-US" altLang="en-US" sz="1200"/>
              <a:pPr eaLnBrk="1" hangingPunct="1"/>
              <a:t>2</a:t>
            </a:fld>
            <a:endParaRPr lang="en-US" altLang="en-US" sz="1200"/>
          </a:p>
        </p:txBody>
      </p:sp>
    </p:spTree>
    <p:extLst>
      <p:ext uri="{BB962C8B-B14F-4D97-AF65-F5344CB8AC3E}">
        <p14:creationId xmlns:p14="http://schemas.microsoft.com/office/powerpoint/2010/main" val="285300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spcAft>
                <a:spcPts val="0"/>
              </a:spcAft>
              <a:defRPr/>
            </a:pPr>
            <a:r>
              <a:rPr lang="en-CA" dirty="0" smtClean="0">
                <a:latin typeface="Articulate"/>
                <a:ea typeface="MS Mincho"/>
                <a:cs typeface="Articulate"/>
              </a:rPr>
              <a:t>The food contact surfaces should not introduce harmful substances into the food. Copper, cast iron, lead glazed utensils and galvanized metals are all areas of concern. </a:t>
            </a:r>
            <a:endParaRPr lang="en-CA" sz="1050" dirty="0" smtClean="0">
              <a:latin typeface="Arial"/>
              <a:ea typeface="MS Mincho"/>
              <a:cs typeface="Times New Roman"/>
            </a:endParaRPr>
          </a:p>
          <a:p>
            <a:pPr>
              <a:spcAft>
                <a:spcPts val="0"/>
              </a:spcAft>
              <a:defRPr/>
            </a:pPr>
            <a:r>
              <a:rPr lang="en-CA" dirty="0" smtClean="0">
                <a:latin typeface="Articulate"/>
                <a:ea typeface="MS Mincho"/>
                <a:cs typeface="Articulate"/>
              </a:rPr>
              <a:t> </a:t>
            </a:r>
            <a:endParaRPr lang="en-CA" sz="1050" dirty="0" smtClean="0">
              <a:latin typeface="Arial"/>
              <a:ea typeface="MS Mincho"/>
              <a:cs typeface="Times New Roman"/>
            </a:endParaRPr>
          </a:p>
          <a:p>
            <a:pPr>
              <a:spcAft>
                <a:spcPts val="0"/>
              </a:spcAft>
              <a:defRPr/>
            </a:pPr>
            <a:r>
              <a:rPr lang="en-CA" dirty="0" smtClean="0">
                <a:latin typeface="Articulate"/>
                <a:ea typeface="MS Mincho"/>
                <a:cs typeface="Articulate"/>
              </a:rPr>
              <a:t>Food preparation surfaces, utensils or containers can introduce physical contaminants into food items. If food is prepared on a wooden surface that is splintered or damaged, customers may eat wooden particles that could cause serious physical harm. </a:t>
            </a:r>
            <a:endParaRPr lang="en-CA" sz="1050" dirty="0" smtClean="0">
              <a:latin typeface="Arial"/>
              <a:ea typeface="MS Mincho"/>
              <a:cs typeface="Times New Roman"/>
            </a:endParaRPr>
          </a:p>
          <a:p>
            <a:pPr>
              <a:spcAft>
                <a:spcPts val="0"/>
              </a:spcAft>
              <a:defRPr/>
            </a:pPr>
            <a:r>
              <a:rPr lang="en-CA" dirty="0" smtClean="0">
                <a:latin typeface="Articulate"/>
                <a:ea typeface="MS Mincho"/>
                <a:cs typeface="Articulate"/>
              </a:rPr>
              <a:t> </a:t>
            </a:r>
            <a:endParaRPr lang="en-CA" sz="1050" dirty="0" smtClean="0">
              <a:latin typeface="Arial"/>
              <a:ea typeface="MS Mincho"/>
              <a:cs typeface="Times New Roman"/>
            </a:endParaRPr>
          </a:p>
          <a:p>
            <a:pPr>
              <a:spcAft>
                <a:spcPts val="0"/>
              </a:spcAft>
              <a:defRPr/>
            </a:pPr>
            <a:r>
              <a:rPr lang="en-CA" dirty="0" smtClean="0">
                <a:latin typeface="Articulate"/>
                <a:ea typeface="MS Mincho"/>
                <a:cs typeface="Articulate"/>
              </a:rPr>
              <a:t>Ensure that the food contact surfaces: </a:t>
            </a:r>
            <a:endParaRPr lang="en-CA" sz="1050" dirty="0" smtClean="0">
              <a:latin typeface="Arial"/>
              <a:ea typeface="MS Mincho"/>
              <a:cs typeface="Times New Roman"/>
            </a:endParaRPr>
          </a:p>
          <a:p>
            <a:pPr>
              <a:spcAft>
                <a:spcPts val="0"/>
              </a:spcAft>
              <a:defRPr/>
            </a:pPr>
            <a:r>
              <a:rPr lang="en-CA" dirty="0" smtClean="0">
                <a:latin typeface="Articulate"/>
                <a:ea typeface="MS Mincho"/>
                <a:cs typeface="Articulate"/>
              </a:rPr>
              <a:t> </a:t>
            </a:r>
            <a:endParaRPr lang="en-CA" sz="1050" dirty="0" smtClean="0">
              <a:latin typeface="Arial"/>
              <a:ea typeface="MS Mincho"/>
              <a:cs typeface="Times New Roman"/>
            </a:endParaRPr>
          </a:p>
          <a:p>
            <a:pPr marL="342900" indent="-342900">
              <a:spcAft>
                <a:spcPts val="0"/>
              </a:spcAft>
              <a:buFont typeface="Articulate"/>
              <a:buChar char="•"/>
              <a:defRPr/>
            </a:pPr>
            <a:r>
              <a:rPr lang="en-CA" dirty="0" smtClean="0">
                <a:latin typeface="Articulate"/>
                <a:ea typeface="MS Mincho"/>
                <a:cs typeface="Articulate"/>
              </a:rPr>
              <a:t>Are corrosion resistant, smooth, non-absorbent and easy to clean to eliminate contaminants; </a:t>
            </a:r>
            <a:endParaRPr lang="en-CA" sz="1050" dirty="0" smtClean="0">
              <a:latin typeface="Arial"/>
              <a:ea typeface="MS Mincho"/>
              <a:cs typeface="Articulate"/>
            </a:endParaRPr>
          </a:p>
          <a:p>
            <a:pPr marL="342900" indent="-342900">
              <a:spcAft>
                <a:spcPts val="0"/>
              </a:spcAft>
              <a:buFont typeface="Articulate"/>
              <a:buChar char="•"/>
              <a:defRPr/>
            </a:pPr>
            <a:r>
              <a:rPr lang="en-CA" dirty="0" smtClean="0">
                <a:latin typeface="Articulate"/>
                <a:ea typeface="MS Mincho"/>
                <a:cs typeface="Articulate"/>
              </a:rPr>
              <a:t>Non-toxic, free from pitting, cracks and crevices; </a:t>
            </a:r>
            <a:endParaRPr lang="en-CA" sz="1050" dirty="0" smtClean="0">
              <a:latin typeface="Arial"/>
              <a:ea typeface="MS Mincho"/>
              <a:cs typeface="Articulate"/>
            </a:endParaRPr>
          </a:p>
          <a:p>
            <a:pPr marL="342900" indent="-342900">
              <a:spcAft>
                <a:spcPts val="0"/>
              </a:spcAft>
              <a:buFont typeface="Articulate"/>
              <a:buChar char="•"/>
              <a:defRPr/>
            </a:pPr>
            <a:r>
              <a:rPr lang="en-CA" dirty="0" smtClean="0">
                <a:latin typeface="Articulate"/>
                <a:ea typeface="MS Mincho"/>
                <a:cs typeface="Articulate"/>
              </a:rPr>
              <a:t>Do not introduce substances into food, such as colour, odours and tastes or substances (metals) which are harmful; and </a:t>
            </a:r>
            <a:endParaRPr lang="en-CA" sz="1050" dirty="0" smtClean="0">
              <a:latin typeface="Arial"/>
              <a:ea typeface="MS Mincho"/>
              <a:cs typeface="Articulate"/>
            </a:endParaRPr>
          </a:p>
          <a:p>
            <a:pPr marL="342900" indent="-342900">
              <a:spcAft>
                <a:spcPts val="0"/>
              </a:spcAft>
              <a:buFont typeface="Articulate"/>
              <a:buChar char="•"/>
              <a:defRPr/>
            </a:pPr>
            <a:r>
              <a:rPr lang="en-CA" dirty="0" smtClean="0">
                <a:latin typeface="Articulate"/>
                <a:ea typeface="MS Mincho"/>
                <a:cs typeface="Articulate"/>
              </a:rPr>
              <a:t>Are durable for the safe preparation and cooking of food.</a:t>
            </a:r>
            <a:endParaRPr lang="en-CA" sz="1050" dirty="0" smtClean="0">
              <a:latin typeface="Arial"/>
              <a:ea typeface="MS Mincho"/>
              <a:cs typeface="Articulate"/>
            </a:endParaRPr>
          </a:p>
          <a:p>
            <a:pPr>
              <a:defRPr/>
            </a:pPr>
            <a:endParaRPr lang="en-CA" dirty="0"/>
          </a:p>
        </p:txBody>
      </p:sp>
      <p:sp>
        <p:nvSpPr>
          <p:cNvPr id="26628" name="Slide Number Placeholder 3"/>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DED1B9DE-7411-47AE-9E2A-A5BB037378E8}" type="slidenum">
              <a:rPr lang="en-US" altLang="en-US" sz="1200">
                <a:latin typeface="Arial" panose="020B0604020202020204" pitchFamily="34" charset="0"/>
              </a:rPr>
              <a:pPr eaLnBrk="1" hangingPunct="1"/>
              <a:t>11</a:t>
            </a:fld>
            <a:endParaRPr lang="en-US" altLang="en-US" sz="1200">
              <a:latin typeface="Arial" panose="020B0604020202020204" pitchFamily="34" charset="0"/>
            </a:endParaRPr>
          </a:p>
        </p:txBody>
      </p:sp>
    </p:spTree>
    <p:extLst>
      <p:ext uri="{BB962C8B-B14F-4D97-AF65-F5344CB8AC3E}">
        <p14:creationId xmlns:p14="http://schemas.microsoft.com/office/powerpoint/2010/main" val="14432767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smtClean="0"/>
              <a:t>Educational courses and programs provided to food handlers should be designed to meet or exceed the learning objectives set by the Food Retail and Food Service Code.</a:t>
            </a: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9A2F750-8CEF-4BF4-B2E3-A9799F97DCF8}" type="slidenum">
              <a:rPr lang="en-CA" altLang="en-US">
                <a:solidFill>
                  <a:prstClr val="black"/>
                </a:solidFill>
                <a:latin typeface="Calibri" panose="020F0502020204030204" pitchFamily="34" charset="0"/>
              </a:rPr>
              <a:pPr eaLnBrk="1" hangingPunct="1"/>
              <a:t>101</a:t>
            </a:fld>
            <a:endParaRPr lang="en-CA"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538456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smtClean="0"/>
              <a:t>Foodservice operators should maintain records of which employees have taken courses, the dates, and any additional relevant information.</a:t>
            </a:r>
          </a:p>
        </p:txBody>
      </p:sp>
      <p:sp>
        <p:nvSpPr>
          <p:cNvPr id="2560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F607AEC-BFD8-4B61-8BAC-B42C97B6319D}" type="slidenum">
              <a:rPr lang="en-CA" altLang="en-US">
                <a:solidFill>
                  <a:prstClr val="black"/>
                </a:solidFill>
                <a:latin typeface="Calibri" panose="020F0502020204030204" pitchFamily="34" charset="0"/>
              </a:rPr>
              <a:pPr eaLnBrk="1" hangingPunct="1"/>
              <a:t>102</a:t>
            </a:fld>
            <a:endParaRPr lang="en-CA"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33725126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smtClean="0"/>
          </a:p>
        </p:txBody>
      </p:sp>
      <p:sp>
        <p:nvSpPr>
          <p:cNvPr id="2662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3CDD804-B1B6-4792-9560-C18F1B73FDA4}" type="slidenum">
              <a:rPr lang="en-CA" altLang="en-US">
                <a:solidFill>
                  <a:prstClr val="black"/>
                </a:solidFill>
                <a:latin typeface="Calibri" panose="020F0502020204030204" pitchFamily="34" charset="0"/>
              </a:rPr>
              <a:pPr eaLnBrk="1" hangingPunct="1"/>
              <a:t>103</a:t>
            </a:fld>
            <a:endParaRPr lang="en-CA"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91498639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smtClean="0"/>
              <a:t>Knowledgeable supervisory staff need to be accessible during all hours of operation to respond to food hazard concerns and, if necessary, apply corrective actions.</a:t>
            </a:r>
          </a:p>
        </p:txBody>
      </p:sp>
      <p:sp>
        <p:nvSpPr>
          <p:cNvPr id="1741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609E127-250D-4FB1-9068-B4B1FBD1C60D}" type="slidenum">
              <a:rPr lang="en-CA" altLang="en-US">
                <a:solidFill>
                  <a:prstClr val="black"/>
                </a:solidFill>
                <a:latin typeface="Calibri" panose="020F0502020204030204" pitchFamily="34" charset="0"/>
              </a:rPr>
              <a:pPr eaLnBrk="1" hangingPunct="1"/>
              <a:t>104</a:t>
            </a:fld>
            <a:endParaRPr lang="en-CA"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8756706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smtClean="0"/>
          </a:p>
        </p:txBody>
      </p:sp>
      <p:sp>
        <p:nvSpPr>
          <p:cNvPr id="1843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F00BBFA-D6B1-4F8D-8F48-8A8641F7A7BA}" type="slidenum">
              <a:rPr lang="en-CA" altLang="en-US">
                <a:solidFill>
                  <a:prstClr val="black"/>
                </a:solidFill>
                <a:latin typeface="Calibri" panose="020F0502020204030204" pitchFamily="34" charset="0"/>
              </a:rPr>
              <a:pPr eaLnBrk="1" hangingPunct="1"/>
              <a:t>105</a:t>
            </a:fld>
            <a:endParaRPr lang="en-CA"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0266023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pPr>
            <a:r>
              <a:rPr lang="en-CA" altLang="en-US" smtClean="0">
                <a:solidFill>
                  <a:srgbClr val="000000"/>
                </a:solidFill>
                <a:ea typeface="Times New Roman" panose="02020603050405020304" pitchFamily="18" charset="0"/>
                <a:cs typeface="Calibri" panose="020F0502020204030204" pitchFamily="34" charset="0"/>
              </a:rPr>
              <a:t>Across Canada HACCP is being implemented on the farm, in food processing plants, in food distribution centers, in retail food stores and foodservice operations. </a:t>
            </a:r>
            <a:endParaRPr lang="en-CA" altLang="en-US" smtClean="0">
              <a:ea typeface="Times New Roman" panose="02020603050405020304" pitchFamily="18" charset="0"/>
              <a:cs typeface="Calibri" panose="020F0502020204030204" pitchFamily="34" charset="0"/>
            </a:endParaRPr>
          </a:p>
        </p:txBody>
      </p:sp>
      <p:sp>
        <p:nvSpPr>
          <p:cNvPr id="1946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78AF608-45B0-43AE-B1CB-9CE6E8B552D2}" type="slidenum">
              <a:rPr lang="en-CA" altLang="en-US">
                <a:solidFill>
                  <a:prstClr val="black"/>
                </a:solidFill>
                <a:latin typeface="Calibri" panose="020F0502020204030204" pitchFamily="34" charset="0"/>
              </a:rPr>
              <a:pPr eaLnBrk="1" hangingPunct="1"/>
              <a:t>106</a:t>
            </a:fld>
            <a:endParaRPr lang="en-CA"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76234924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0000" lnSpcReduction="20000"/>
          </a:bodyPr>
          <a:lstStyle/>
          <a:p>
            <a:pPr eaLnBrk="1" fontAlgn="auto" hangingPunct="1">
              <a:spcBef>
                <a:spcPts val="0"/>
              </a:spcBef>
              <a:spcAft>
                <a:spcPts val="0"/>
              </a:spcAft>
              <a:defRPr/>
            </a:pPr>
            <a:r>
              <a:rPr lang="en-CA" dirty="0" smtClean="0"/>
              <a:t>Most operations are already doing many of the activities necessary to keep food safe. </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HACCP goes one step further: it helps you to anticipate potential problems and prevent them from occurring.  HACCP protects your business by managing biological, chemical (including allergens) and physical hazards.</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The following steps will provide you with a brief overview of how to prepare for HACCP implementation. </a:t>
            </a:r>
          </a:p>
          <a:p>
            <a:pPr eaLnBrk="1" fontAlgn="auto" hangingPunct="1">
              <a:spcBef>
                <a:spcPts val="0"/>
              </a:spcBef>
              <a:spcAft>
                <a:spcPts val="0"/>
              </a:spcAft>
              <a:defRPr/>
            </a:pPr>
            <a:endParaRPr lang="en-CA" dirty="0" smtClean="0"/>
          </a:p>
          <a:p>
            <a:pPr eaLnBrk="1" fontAlgn="auto" hangingPunct="1">
              <a:spcBef>
                <a:spcPts val="0"/>
              </a:spcBef>
              <a:spcAft>
                <a:spcPts val="0"/>
              </a:spcAft>
              <a:defRPr/>
            </a:pPr>
            <a:r>
              <a:rPr lang="en-US" b="1" dirty="0" smtClean="0"/>
              <a:t>Assemble the Team</a:t>
            </a:r>
          </a:p>
          <a:p>
            <a:pPr eaLnBrk="1" fontAlgn="auto" hangingPunct="1">
              <a:spcBef>
                <a:spcPts val="0"/>
              </a:spcBef>
              <a:spcAft>
                <a:spcPts val="0"/>
              </a:spcAft>
              <a:defRPr/>
            </a:pPr>
            <a:endParaRPr lang="en-US" b="1" dirty="0" smtClean="0"/>
          </a:p>
          <a:p>
            <a:pPr eaLnBrk="1" fontAlgn="auto" hangingPunct="1">
              <a:spcBef>
                <a:spcPts val="0"/>
              </a:spcBef>
              <a:spcAft>
                <a:spcPts val="0"/>
              </a:spcAft>
              <a:defRPr/>
            </a:pPr>
            <a:r>
              <a:rPr lang="en-CA" dirty="0" smtClean="0"/>
              <a:t>Assemble the HACCP team.  They will provide the details of what happens at every step of the flow of food through the operation from receiving to service of food.</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It is good to have employees that work in different areas of the foodservice operation in order to get a complete picture of how food is handled.  This team should be knowledgeable about food safety and be part of the HACCP team from development through to implementation.</a:t>
            </a:r>
          </a:p>
          <a:p>
            <a:pPr eaLnBrk="1" fontAlgn="auto" hangingPunct="1">
              <a:spcBef>
                <a:spcPts val="0"/>
              </a:spcBef>
              <a:spcAft>
                <a:spcPts val="0"/>
              </a:spcAft>
              <a:defRPr/>
            </a:pPr>
            <a:endParaRPr lang="en-CA" dirty="0" smtClean="0"/>
          </a:p>
          <a:p>
            <a:pPr eaLnBrk="1" fontAlgn="auto" hangingPunct="1">
              <a:spcBef>
                <a:spcPts val="0"/>
              </a:spcBef>
              <a:spcAft>
                <a:spcPts val="0"/>
              </a:spcAft>
              <a:defRPr/>
            </a:pPr>
            <a:r>
              <a:rPr lang="en-US" b="1" dirty="0" smtClean="0"/>
              <a:t>Develop GOPs</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CA" dirty="0" smtClean="0"/>
              <a:t>Develop Good Operating Practices: </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This step requires simple documented procedures on: </a:t>
            </a:r>
          </a:p>
          <a:p>
            <a:pPr marL="342000" indent="-457200" eaLnBrk="1" fontAlgn="auto" hangingPunct="1">
              <a:spcBef>
                <a:spcPts val="0"/>
              </a:spcBef>
              <a:spcAft>
                <a:spcPts val="0"/>
              </a:spcAft>
              <a:buFont typeface="Arial" pitchFamily="34" charset="0"/>
              <a:buChar char="•"/>
              <a:defRPr/>
            </a:pPr>
            <a:r>
              <a:rPr lang="en-CA" dirty="0" smtClean="0"/>
              <a:t>Facilities</a:t>
            </a:r>
          </a:p>
          <a:p>
            <a:pPr marL="342000" indent="-457200" eaLnBrk="1" fontAlgn="auto" hangingPunct="1">
              <a:spcBef>
                <a:spcPts val="0"/>
              </a:spcBef>
              <a:spcAft>
                <a:spcPts val="0"/>
              </a:spcAft>
              <a:buFont typeface="Arial" pitchFamily="34" charset="0"/>
              <a:buChar char="•"/>
              <a:defRPr/>
            </a:pPr>
            <a:r>
              <a:rPr lang="en-CA" dirty="0" smtClean="0"/>
              <a:t>Receiving</a:t>
            </a:r>
          </a:p>
          <a:p>
            <a:pPr marL="342000" indent="-457200" eaLnBrk="1" fontAlgn="auto" hangingPunct="1">
              <a:spcBef>
                <a:spcPts val="0"/>
              </a:spcBef>
              <a:spcAft>
                <a:spcPts val="0"/>
              </a:spcAft>
              <a:buFont typeface="Arial" pitchFamily="34" charset="0"/>
              <a:buChar char="•"/>
              <a:defRPr/>
            </a:pPr>
            <a:r>
              <a:rPr lang="en-CA" dirty="0" smtClean="0"/>
              <a:t>Storage</a:t>
            </a:r>
          </a:p>
          <a:p>
            <a:pPr marL="342000" indent="-457200" eaLnBrk="1" fontAlgn="auto" hangingPunct="1">
              <a:spcBef>
                <a:spcPts val="0"/>
              </a:spcBef>
              <a:spcAft>
                <a:spcPts val="0"/>
              </a:spcAft>
              <a:buFont typeface="Arial" pitchFamily="34" charset="0"/>
              <a:buChar char="•"/>
              <a:defRPr/>
            </a:pPr>
            <a:r>
              <a:rPr lang="en-CA" dirty="0" smtClean="0"/>
              <a:t>Equipment</a:t>
            </a:r>
          </a:p>
          <a:p>
            <a:pPr marL="342000" indent="-457200" eaLnBrk="1" fontAlgn="auto" hangingPunct="1">
              <a:spcBef>
                <a:spcPts val="0"/>
              </a:spcBef>
              <a:spcAft>
                <a:spcPts val="0"/>
              </a:spcAft>
              <a:buFont typeface="Arial" pitchFamily="34" charset="0"/>
              <a:buChar char="•"/>
              <a:defRPr/>
            </a:pPr>
            <a:r>
              <a:rPr lang="en-CA" dirty="0" smtClean="0"/>
              <a:t>Personnel</a:t>
            </a:r>
          </a:p>
          <a:p>
            <a:pPr marL="342000" indent="-457200" eaLnBrk="1" fontAlgn="auto" hangingPunct="1">
              <a:spcBef>
                <a:spcPts val="0"/>
              </a:spcBef>
              <a:spcAft>
                <a:spcPts val="0"/>
              </a:spcAft>
              <a:buFont typeface="Arial" pitchFamily="34" charset="0"/>
              <a:buChar char="•"/>
              <a:defRPr/>
            </a:pPr>
            <a:r>
              <a:rPr lang="en-CA" dirty="0" smtClean="0"/>
              <a:t>Sanitation</a:t>
            </a:r>
          </a:p>
          <a:p>
            <a:pPr marL="342000" indent="-457200" eaLnBrk="1" fontAlgn="auto" hangingPunct="1">
              <a:spcBef>
                <a:spcPts val="0"/>
              </a:spcBef>
              <a:spcAft>
                <a:spcPts val="0"/>
              </a:spcAft>
              <a:buFont typeface="Arial" pitchFamily="34" charset="0"/>
              <a:buChar char="•"/>
              <a:defRPr/>
            </a:pPr>
            <a:r>
              <a:rPr lang="en-CA" dirty="0" smtClean="0"/>
              <a:t>Pest Control</a:t>
            </a:r>
          </a:p>
          <a:p>
            <a:pPr marL="342000" indent="-457200" eaLnBrk="1" fontAlgn="auto" hangingPunct="1">
              <a:spcBef>
                <a:spcPts val="0"/>
              </a:spcBef>
              <a:spcAft>
                <a:spcPts val="0"/>
              </a:spcAft>
              <a:buFont typeface="Arial" pitchFamily="34" charset="0"/>
              <a:buChar char="•"/>
              <a:defRPr/>
            </a:pPr>
            <a:r>
              <a:rPr lang="en-CA" dirty="0" err="1" smtClean="0"/>
              <a:t>Traceability</a:t>
            </a:r>
            <a:endParaRPr lang="en-CA" dirty="0" smtClean="0"/>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These are the procedures you have been learning about through the National Food Safety Training Program.  By implementing the practices you have been learning you will have Good Operating Practices for your foodservice operation.</a:t>
            </a:r>
          </a:p>
          <a:p>
            <a:pPr eaLnBrk="1" fontAlgn="auto" hangingPunct="1">
              <a:spcBef>
                <a:spcPts val="0"/>
              </a:spcBef>
              <a:spcAft>
                <a:spcPts val="0"/>
              </a:spcAft>
              <a:defRPr/>
            </a:pPr>
            <a:endParaRPr lang="en-CA" dirty="0" smtClean="0"/>
          </a:p>
          <a:p>
            <a:pPr eaLnBrk="1" fontAlgn="auto" hangingPunct="1">
              <a:spcBef>
                <a:spcPts val="0"/>
              </a:spcBef>
              <a:spcAft>
                <a:spcPts val="0"/>
              </a:spcAft>
              <a:defRPr/>
            </a:pPr>
            <a:r>
              <a:rPr lang="en-US" b="1" dirty="0" smtClean="0"/>
              <a:t>Group Menu Items</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CA" dirty="0" smtClean="0"/>
              <a:t>Group menu items by categories.  By grouping similar menu items you can reduce the number of HACCP plans required for the food safety program.</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For example, you may be able to have one plan for clear, hot soups instead of a different HACCP plan for each individual soup on your menu.</a:t>
            </a:r>
          </a:p>
          <a:p>
            <a:pPr eaLnBrk="1" fontAlgn="auto" hangingPunct="1">
              <a:spcBef>
                <a:spcPts val="0"/>
              </a:spcBef>
              <a:spcAft>
                <a:spcPts val="0"/>
              </a:spcAft>
              <a:defRPr/>
            </a:pPr>
            <a:endParaRPr lang="en-CA" b="1" dirty="0" smtClean="0"/>
          </a:p>
          <a:p>
            <a:pPr eaLnBrk="1" fontAlgn="auto" hangingPunct="1">
              <a:spcBef>
                <a:spcPts val="0"/>
              </a:spcBef>
              <a:spcAft>
                <a:spcPts val="0"/>
              </a:spcAft>
              <a:defRPr/>
            </a:pPr>
            <a:r>
              <a:rPr lang="en-US" b="1" dirty="0" smtClean="0"/>
              <a:t>List Incoming Ingredients</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CA" dirty="0" smtClean="0"/>
              <a:t>Identify all your incoming ingredients and materials. </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This list will help you to conduct your hazard analysis and identify products that might have hidden hazards such as allergens.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b="1" dirty="0" smtClean="0"/>
              <a:t>Menu Flow Diagrams</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CA" dirty="0" smtClean="0"/>
              <a:t>These diagrams describe the step-by-step process of preparing a group of menu items.</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In this example for meat stew, you see what happens to the meat at each step from receiving through to preparation and storage of the finished product. </a:t>
            </a:r>
          </a:p>
          <a:p>
            <a:pPr eaLnBrk="1" fontAlgn="auto" hangingPunct="1">
              <a:spcBef>
                <a:spcPts val="0"/>
              </a:spcBef>
              <a:spcAft>
                <a:spcPts val="0"/>
              </a:spcAft>
              <a:defRPr/>
            </a:pPr>
            <a:endParaRPr lang="en-CA" b="1" dirty="0" smtClean="0"/>
          </a:p>
          <a:p>
            <a:pPr eaLnBrk="1" fontAlgn="auto" hangingPunct="1">
              <a:spcBef>
                <a:spcPts val="0"/>
              </a:spcBef>
              <a:spcAft>
                <a:spcPts val="0"/>
              </a:spcAft>
              <a:defRPr/>
            </a:pPr>
            <a:r>
              <a:rPr lang="en-US" b="1" dirty="0" smtClean="0"/>
              <a:t>Draw the Floor Plan</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CA" dirty="0" smtClean="0"/>
              <a:t>Draw your foodservice operation floor plan.  This floor plan helps to identify potential hazards associated with the flow of food, people and equipment in your foodservice operation.</a:t>
            </a:r>
          </a:p>
          <a:p>
            <a:pPr eaLnBrk="1" fontAlgn="auto" hangingPunct="1">
              <a:spcBef>
                <a:spcPts val="0"/>
              </a:spcBef>
              <a:spcAft>
                <a:spcPts val="0"/>
              </a:spcAft>
              <a:defRPr/>
            </a:pPr>
            <a:endParaRPr lang="en-CA" dirty="0" smtClean="0"/>
          </a:p>
          <a:p>
            <a:pPr eaLnBrk="1" fontAlgn="auto" hangingPunct="1">
              <a:spcBef>
                <a:spcPts val="0"/>
              </a:spcBef>
              <a:spcAft>
                <a:spcPts val="0"/>
              </a:spcAft>
              <a:defRPr/>
            </a:pPr>
            <a:r>
              <a:rPr lang="en-CA" dirty="0" smtClean="0"/>
              <a:t>For example, if your receiver has to go through a food preparation area to store incoming food there is the potential risk of incoming food contaminating food that is being prepared.</a:t>
            </a:r>
          </a:p>
          <a:p>
            <a:pPr eaLnBrk="1" fontAlgn="auto" hangingPunct="1">
              <a:spcBef>
                <a:spcPts val="0"/>
              </a:spcBef>
              <a:spcAft>
                <a:spcPts val="0"/>
              </a:spcAft>
              <a:defRPr/>
            </a:pPr>
            <a:endParaRPr lang="en-CA" b="1" dirty="0" smtClean="0"/>
          </a:p>
          <a:p>
            <a:pPr eaLnBrk="1" fontAlgn="auto" hangingPunct="1">
              <a:spcBef>
                <a:spcPts val="0"/>
              </a:spcBef>
              <a:spcAft>
                <a:spcPts val="0"/>
              </a:spcAft>
              <a:defRPr/>
            </a:pPr>
            <a:endParaRPr lang="en-CA" b="1" dirty="0"/>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9D88A3B-A985-41B0-B627-AA80A8FCCA5F}" type="slidenum">
              <a:rPr lang="en-CA" altLang="en-US">
                <a:solidFill>
                  <a:prstClr val="black"/>
                </a:solidFill>
                <a:latin typeface="Calibri" panose="020F0502020204030204" pitchFamily="34" charset="0"/>
              </a:rPr>
              <a:pPr eaLnBrk="1" hangingPunct="1"/>
              <a:t>107</a:t>
            </a:fld>
            <a:endParaRPr lang="en-CA"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89855407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32500" lnSpcReduction="20000"/>
          </a:bodyPr>
          <a:lstStyle/>
          <a:p>
            <a:pPr eaLnBrk="1" fontAlgn="auto" hangingPunct="1">
              <a:spcBef>
                <a:spcPts val="0"/>
              </a:spcBef>
              <a:spcAft>
                <a:spcPts val="0"/>
              </a:spcAft>
              <a:defRPr/>
            </a:pPr>
            <a:r>
              <a:rPr lang="en-CA" dirty="0" smtClean="0"/>
              <a:t>Once the six preparation steps are completed, then a foodservice operator can develop a HACCP plan. </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There are seven principles in the development of each HACCP plan. One HACCP plan will be required for each grouping of menu items.  A foodservice operation may have one or many HACCP plans.</a:t>
            </a:r>
          </a:p>
          <a:p>
            <a:pPr eaLnBrk="1" fontAlgn="auto" hangingPunct="1">
              <a:spcBef>
                <a:spcPts val="0"/>
              </a:spcBef>
              <a:spcAft>
                <a:spcPts val="0"/>
              </a:spcAft>
              <a:defRPr/>
            </a:pPr>
            <a:endParaRPr lang="en-CA" dirty="0" smtClean="0"/>
          </a:p>
          <a:p>
            <a:pPr eaLnBrk="1" fontAlgn="auto" hangingPunct="1">
              <a:spcBef>
                <a:spcPts val="0"/>
              </a:spcBef>
              <a:spcAft>
                <a:spcPts val="0"/>
              </a:spcAft>
              <a:defRPr/>
            </a:pPr>
            <a:r>
              <a:rPr lang="en-US" b="1" dirty="0" smtClean="0"/>
              <a:t>Hazard Analysis</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CA" dirty="0" smtClean="0"/>
              <a:t>The foodservice operator lists all the possible biological, chemical (including allergens) and physical hazards associated with the ingredients and process steps in a group of menu items.</a:t>
            </a:r>
          </a:p>
          <a:p>
            <a:pPr eaLnBrk="1" fontAlgn="auto" hangingPunct="1">
              <a:spcBef>
                <a:spcPts val="0"/>
              </a:spcBef>
              <a:spcAft>
                <a:spcPts val="0"/>
              </a:spcAft>
              <a:defRPr/>
            </a:pPr>
            <a:endParaRPr lang="en-CA" b="1" dirty="0" smtClean="0"/>
          </a:p>
          <a:p>
            <a:pPr eaLnBrk="1" fontAlgn="auto" hangingPunct="1">
              <a:spcBef>
                <a:spcPts val="0"/>
              </a:spcBef>
              <a:spcAft>
                <a:spcPts val="0"/>
              </a:spcAft>
              <a:defRPr/>
            </a:pPr>
            <a:r>
              <a:rPr lang="en-US" b="1" dirty="0" smtClean="0"/>
              <a:t>Identify CCPs</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CA" dirty="0" smtClean="0"/>
              <a:t>Critical Control Points are steps where we can intervene to control the hazards. Some of the hazards will be controlled by your good operational practices such as storage temperatures.</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Other hazards can only be controlled at a specific point in the process of making that menu item. A CCP is defined as a point, step or procedure where control can be applied and the hazard can be prevented, eliminated, or reduced to an acceptable level. </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If we lose control at this point, someone could get sick. Critical control points are based on criteria such as cook time and temperature.</a:t>
            </a:r>
          </a:p>
          <a:p>
            <a:pPr eaLnBrk="1" fontAlgn="auto" hangingPunct="1">
              <a:spcBef>
                <a:spcPts val="0"/>
              </a:spcBef>
              <a:spcAft>
                <a:spcPts val="0"/>
              </a:spcAft>
              <a:defRPr/>
            </a:pPr>
            <a:endParaRPr lang="en-CA" b="1" dirty="0" smtClean="0"/>
          </a:p>
          <a:p>
            <a:pPr eaLnBrk="1" fontAlgn="auto" hangingPunct="1">
              <a:spcBef>
                <a:spcPts val="0"/>
              </a:spcBef>
              <a:spcAft>
                <a:spcPts val="0"/>
              </a:spcAft>
              <a:defRPr/>
            </a:pPr>
            <a:r>
              <a:rPr lang="en-US" b="1" dirty="0" smtClean="0"/>
              <a:t>Establish Critical Limits</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CA" dirty="0" smtClean="0"/>
              <a:t>Once you have determined the critical control points (</a:t>
            </a:r>
            <a:r>
              <a:rPr lang="en-CA" dirty="0" err="1" smtClean="0"/>
              <a:t>CCPs</a:t>
            </a:r>
            <a:r>
              <a:rPr lang="en-CA" dirty="0" smtClean="0"/>
              <a:t>) for a specific group of menu items, you need to establish critical limits. </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Critical limits are minimum and maximum limits that the critical control point must meet to keep food safe. The critical limits must be measurable (such as time and temperature). They must also be based on scientific data, food regulations (such as the Food Retail and Food Services Code), and expert advice.</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For example, whole poultry must be cooked to an internal temperature of 85°C (185°F) for 15 seconds.  This would be the </a:t>
            </a:r>
            <a:r>
              <a:rPr lang="en-CA" b="1" dirty="0" smtClean="0"/>
              <a:t>Critical Limit</a:t>
            </a:r>
            <a:r>
              <a:rPr lang="en-CA" dirty="0" smtClean="0"/>
              <a:t> for the </a:t>
            </a:r>
            <a:r>
              <a:rPr lang="en-CA" b="1" dirty="0" smtClean="0"/>
              <a:t>Cooking Step</a:t>
            </a:r>
            <a:r>
              <a:rPr lang="en-CA" dirty="0" smtClean="0"/>
              <a:t> for poultry.</a:t>
            </a:r>
          </a:p>
          <a:p>
            <a:pPr eaLnBrk="1" fontAlgn="auto" hangingPunct="1">
              <a:spcBef>
                <a:spcPts val="0"/>
              </a:spcBef>
              <a:spcAft>
                <a:spcPts val="0"/>
              </a:spcAft>
              <a:defRPr/>
            </a:pPr>
            <a:endParaRPr lang="en-CA" b="1" dirty="0" smtClean="0"/>
          </a:p>
          <a:p>
            <a:pPr eaLnBrk="1" fontAlgn="auto" hangingPunct="1">
              <a:spcBef>
                <a:spcPts val="0"/>
              </a:spcBef>
              <a:spcAft>
                <a:spcPts val="0"/>
              </a:spcAft>
              <a:defRPr/>
            </a:pPr>
            <a:r>
              <a:rPr lang="en-US" b="1" dirty="0" smtClean="0"/>
              <a:t>Monitoring</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CA" dirty="0" smtClean="0"/>
              <a:t>Monitoring lets you know that critical limits are being met, and that you are doing things right. To develop a successful monitoring program, you need to focus on:</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Who will monitor;</a:t>
            </a:r>
          </a:p>
          <a:p>
            <a:pPr eaLnBrk="1" fontAlgn="auto" hangingPunct="1">
              <a:spcBef>
                <a:spcPts val="0"/>
              </a:spcBef>
              <a:spcAft>
                <a:spcPts val="0"/>
              </a:spcAft>
              <a:defRPr/>
            </a:pPr>
            <a:r>
              <a:rPr lang="en-CA" dirty="0" smtClean="0"/>
              <a:t>How to monitor;</a:t>
            </a:r>
          </a:p>
          <a:p>
            <a:pPr eaLnBrk="1" fontAlgn="auto" hangingPunct="1">
              <a:spcBef>
                <a:spcPts val="0"/>
              </a:spcBef>
              <a:spcAft>
                <a:spcPts val="0"/>
              </a:spcAft>
              <a:defRPr/>
            </a:pPr>
            <a:r>
              <a:rPr lang="en-CA" dirty="0" smtClean="0"/>
              <a:t>When to monitor; and</a:t>
            </a:r>
          </a:p>
          <a:p>
            <a:pPr eaLnBrk="1" fontAlgn="auto" hangingPunct="1">
              <a:spcBef>
                <a:spcPts val="0"/>
              </a:spcBef>
              <a:spcAft>
                <a:spcPts val="0"/>
              </a:spcAft>
              <a:defRPr/>
            </a:pPr>
            <a:r>
              <a:rPr lang="en-CA" dirty="0" smtClean="0"/>
              <a:t>Where to monitor.</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Monitoring techniques should be explained in detail, measurable and clear.  Taking temperatures is an example of monitoring. </a:t>
            </a:r>
          </a:p>
          <a:p>
            <a:pPr eaLnBrk="1" fontAlgn="auto" hangingPunct="1">
              <a:spcBef>
                <a:spcPts val="0"/>
              </a:spcBef>
              <a:spcAft>
                <a:spcPts val="0"/>
              </a:spcAft>
              <a:defRPr/>
            </a:pPr>
            <a:endParaRPr lang="en-CA" b="1" dirty="0" smtClean="0"/>
          </a:p>
          <a:p>
            <a:pPr eaLnBrk="1" fontAlgn="auto" hangingPunct="1">
              <a:spcBef>
                <a:spcPts val="0"/>
              </a:spcBef>
              <a:spcAft>
                <a:spcPts val="0"/>
              </a:spcAft>
              <a:defRPr/>
            </a:pPr>
            <a:r>
              <a:rPr lang="en-US" b="1" dirty="0" smtClean="0"/>
              <a:t>Corrective Actions</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CA" dirty="0" smtClean="0"/>
              <a:t>Corrective actions are predetermined steps taken when food does not meet a critical limit during the monitoring procedure. </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This is the last opportunity you have to prevent a possible </a:t>
            </a:r>
            <a:r>
              <a:rPr lang="en-CA" dirty="0" err="1" smtClean="0"/>
              <a:t>foodborne</a:t>
            </a:r>
            <a:r>
              <a:rPr lang="en-CA" dirty="0" smtClean="0"/>
              <a:t> illness. The corrective action tells employees what to do if the product does not meet the predetermined food safety requirements.</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For example, if food has not achieved the correct temperature during the cooking step a corrective action may be to continue cooking until the critical limit is met.  Discarding the food is another corrective action that would prevent </a:t>
            </a:r>
            <a:r>
              <a:rPr lang="en-CA" dirty="0" err="1" smtClean="0"/>
              <a:t>foodborne</a:t>
            </a:r>
            <a:r>
              <a:rPr lang="en-CA" dirty="0" smtClean="0"/>
              <a:t> illness if critical limits have not been met.</a:t>
            </a:r>
          </a:p>
          <a:p>
            <a:pPr eaLnBrk="1" fontAlgn="auto" hangingPunct="1">
              <a:spcBef>
                <a:spcPts val="0"/>
              </a:spcBef>
              <a:spcAft>
                <a:spcPts val="0"/>
              </a:spcAft>
              <a:defRPr/>
            </a:pPr>
            <a:endParaRPr lang="en-CA" b="1" dirty="0" smtClean="0"/>
          </a:p>
          <a:p>
            <a:pPr eaLnBrk="1" fontAlgn="auto" hangingPunct="1">
              <a:spcBef>
                <a:spcPts val="0"/>
              </a:spcBef>
              <a:spcAft>
                <a:spcPts val="0"/>
              </a:spcAft>
              <a:defRPr/>
            </a:pPr>
            <a:r>
              <a:rPr lang="en-US" b="1" dirty="0" smtClean="0"/>
              <a:t>Verify the System Works</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CA" dirty="0" smtClean="0"/>
              <a:t>After you have developed your system you need to confirm that it works according to the plan. This is called verification.</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Verification of your plan should be performed on a regular basis.</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This is sometimes done by reviewing records, watching people perform critical control point checks, or through things like microbiological analysis.</a:t>
            </a:r>
          </a:p>
          <a:p>
            <a:pPr eaLnBrk="1" fontAlgn="auto" hangingPunct="1">
              <a:spcBef>
                <a:spcPts val="0"/>
              </a:spcBef>
              <a:spcAft>
                <a:spcPts val="0"/>
              </a:spcAft>
              <a:defRPr/>
            </a:pPr>
            <a:endParaRPr lang="en-CA" b="1" dirty="0" smtClean="0"/>
          </a:p>
          <a:p>
            <a:pPr eaLnBrk="1" fontAlgn="auto" hangingPunct="1">
              <a:spcBef>
                <a:spcPts val="0"/>
              </a:spcBef>
              <a:spcAft>
                <a:spcPts val="0"/>
              </a:spcAft>
              <a:defRPr/>
            </a:pPr>
            <a:r>
              <a:rPr lang="en-US" b="1" dirty="0" smtClean="0"/>
              <a:t>Record Keeping</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CA" dirty="0" smtClean="0"/>
              <a:t>Recording how food is produced and kept safe is important to the success of a HACCP system. The forms your employees complete during the monitoring step are examples of record keeping.  </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Proper records allow you to document that you are continuously preparing and serving safe food. Record keeping also allows you to analyze problems and make changes to prevent any recurrence of problems.</a:t>
            </a:r>
          </a:p>
          <a:p>
            <a:pPr eaLnBrk="1" fontAlgn="auto" hangingPunct="1">
              <a:spcBef>
                <a:spcPts val="0"/>
              </a:spcBef>
              <a:spcAft>
                <a:spcPts val="0"/>
              </a:spcAft>
              <a:defRPr/>
            </a:pPr>
            <a:endParaRPr lang="en-CA" b="1" dirty="0"/>
          </a:p>
        </p:txBody>
      </p:sp>
      <p:sp>
        <p:nvSpPr>
          <p:cNvPr id="2150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343764A-D640-4B91-86C5-EA577C497C9A}" type="slidenum">
              <a:rPr lang="en-CA" altLang="en-US">
                <a:solidFill>
                  <a:prstClr val="black"/>
                </a:solidFill>
                <a:latin typeface="Calibri" panose="020F0502020204030204" pitchFamily="34" charset="0"/>
              </a:rPr>
              <a:pPr eaLnBrk="1" hangingPunct="1"/>
              <a:t>108</a:t>
            </a:fld>
            <a:endParaRPr lang="en-CA"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4765294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smtClean="0"/>
          </a:p>
        </p:txBody>
      </p:sp>
      <p:sp>
        <p:nvSpPr>
          <p:cNvPr id="2253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27C447F-AAEE-41F1-BC27-BB2976030F72}" type="slidenum">
              <a:rPr lang="en-CA" altLang="en-US">
                <a:solidFill>
                  <a:prstClr val="black"/>
                </a:solidFill>
                <a:latin typeface="Calibri" panose="020F0502020204030204" pitchFamily="34" charset="0"/>
              </a:rPr>
              <a:pPr eaLnBrk="1" hangingPunct="1"/>
              <a:t>109</a:t>
            </a:fld>
            <a:endParaRPr lang="en-CA"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852151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mtClean="0">
                <a:latin typeface="Arial" panose="020B0604020202020204" pitchFamily="34" charset="0"/>
              </a:rPr>
              <a:t>Wooden food contact surfaces are not generally recommended for cutting, especially for meat and poultry.  Moist foods may cause the wood surface to deteriorate and become difficult to clean, leading to contamination of the cutting board. </a:t>
            </a:r>
          </a:p>
          <a:p>
            <a:r>
              <a:rPr lang="en-CA" altLang="en-US" smtClean="0">
                <a:latin typeface="Arial" panose="020B0604020202020204" pitchFamily="34" charset="0"/>
              </a:rPr>
              <a:t> </a:t>
            </a:r>
          </a:p>
          <a:p>
            <a:r>
              <a:rPr lang="en-CA" altLang="en-US" smtClean="0">
                <a:latin typeface="Arial" panose="020B0604020202020204" pitchFamily="34" charset="0"/>
              </a:rPr>
              <a:t>Hard maple or an equivalently hard, close-grained wood may be used for: cutting boards; cutting blocks; baker's tables; and utensils such as rolling pins, doughnut dowels, salad bowls, chopsticks, and wooden paddles. </a:t>
            </a:r>
          </a:p>
          <a:p>
            <a:r>
              <a:rPr lang="en-CA" altLang="en-US" smtClean="0">
                <a:latin typeface="Arial" panose="020B0604020202020204" pitchFamily="34" charset="0"/>
              </a:rPr>
              <a:t> </a:t>
            </a:r>
          </a:p>
          <a:p>
            <a:r>
              <a:rPr lang="en-CA" altLang="en-US" smtClean="0">
                <a:latin typeface="Arial" panose="020B0604020202020204" pitchFamily="34" charset="0"/>
              </a:rPr>
              <a:t>Surfaces such as cutting blocks and boards that are subject to scratching and scoring should be resurfaced if they can no longer be effectively cleaned and sanitized, or discarded if they are not able to be resurfaced. </a:t>
            </a:r>
          </a:p>
          <a:p>
            <a:endParaRPr lang="en-CA" altLang="en-US" smtClean="0">
              <a:latin typeface="Arial" panose="020B0604020202020204" pitchFamily="34" charset="0"/>
            </a:endParaRPr>
          </a:p>
        </p:txBody>
      </p:sp>
      <p:sp>
        <p:nvSpPr>
          <p:cNvPr id="27652" name="Slide Number Placeholder 3"/>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895F4669-FB20-41D3-B82B-FB11B71EFD1F}" type="slidenum">
              <a:rPr lang="en-US" altLang="en-US" sz="1200">
                <a:latin typeface="Arial" panose="020B0604020202020204" pitchFamily="34" charset="0"/>
              </a:rPr>
              <a:pPr eaLnBrk="1" hangingPunct="1"/>
              <a:t>12</a:t>
            </a:fld>
            <a:endParaRPr lang="en-US" altLang="en-US" sz="1200">
              <a:latin typeface="Arial" panose="020B0604020202020204" pitchFamily="34" charset="0"/>
            </a:endParaRPr>
          </a:p>
        </p:txBody>
      </p:sp>
    </p:spTree>
    <p:extLst>
      <p:ext uri="{BB962C8B-B14F-4D97-AF65-F5344CB8AC3E}">
        <p14:creationId xmlns:p14="http://schemas.microsoft.com/office/powerpoint/2010/main" val="2223333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mtClean="0">
                <a:latin typeface="Arial" panose="020B0604020202020204" pitchFamily="34" charset="0"/>
              </a:rPr>
              <a:t>Cleaning and sanitizing solutions should circulate through a fixed system and contact all interior food contact surfaces. </a:t>
            </a:r>
          </a:p>
          <a:p>
            <a:r>
              <a:rPr lang="en-CA" altLang="en-US" smtClean="0">
                <a:latin typeface="Arial" panose="020B0604020202020204" pitchFamily="34" charset="0"/>
              </a:rPr>
              <a:t> </a:t>
            </a:r>
          </a:p>
          <a:p>
            <a:r>
              <a:rPr lang="en-CA" altLang="en-US" smtClean="0">
                <a:latin typeface="Arial" panose="020B0604020202020204" pitchFamily="34" charset="0"/>
              </a:rPr>
              <a:t>The system or equipment should be self-draining or capable of being completely drained of cleaning and sanitizing solutions. </a:t>
            </a:r>
          </a:p>
          <a:p>
            <a:r>
              <a:rPr lang="en-CA" altLang="en-US" smtClean="0">
                <a:latin typeface="Arial" panose="020B0604020202020204" pitchFamily="34" charset="0"/>
              </a:rPr>
              <a:t> </a:t>
            </a:r>
          </a:p>
          <a:p>
            <a:r>
              <a:rPr lang="en-CA" altLang="en-US" smtClean="0">
                <a:latin typeface="Arial" panose="020B0604020202020204" pitchFamily="34" charset="0"/>
              </a:rPr>
              <a:t>There should be inspection access points to ensure all interior food contact surfaces throughout the fixed system or equipment are being effectively cleaned. </a:t>
            </a:r>
          </a:p>
          <a:p>
            <a:endParaRPr lang="en-CA" altLang="en-US" smtClean="0">
              <a:latin typeface="Arial" panose="020B0604020202020204" pitchFamily="34" charset="0"/>
            </a:endParaRPr>
          </a:p>
        </p:txBody>
      </p:sp>
      <p:sp>
        <p:nvSpPr>
          <p:cNvPr id="28676" name="Slide Number Placeholder 3"/>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81186E85-BE75-4DFD-B989-B7A31BEDF345}" type="slidenum">
              <a:rPr lang="en-US" altLang="en-US" sz="1200">
                <a:latin typeface="Arial" panose="020B0604020202020204" pitchFamily="34" charset="0"/>
              </a:rPr>
              <a:pPr eaLnBrk="1" hangingPunct="1"/>
              <a:t>13</a:t>
            </a:fld>
            <a:endParaRPr lang="en-US" altLang="en-US" sz="1200">
              <a:latin typeface="Arial" panose="020B0604020202020204" pitchFamily="34" charset="0"/>
            </a:endParaRPr>
          </a:p>
        </p:txBody>
      </p:sp>
    </p:spTree>
    <p:extLst>
      <p:ext uri="{BB962C8B-B14F-4D97-AF65-F5344CB8AC3E}">
        <p14:creationId xmlns:p14="http://schemas.microsoft.com/office/powerpoint/2010/main" val="2059319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mtClean="0">
                <a:latin typeface="Arial" panose="020B0604020202020204" pitchFamily="34" charset="0"/>
              </a:rPr>
              <a:t>Must be designed and operated to achieve and maintain the required food temperatures to prevent, eliminate or reduce growth of harmful microorganisms. </a:t>
            </a:r>
          </a:p>
          <a:p>
            <a:r>
              <a:rPr lang="en-CA" altLang="en-US" smtClean="0">
                <a:latin typeface="Arial" panose="020B0604020202020204" pitchFamily="34" charset="0"/>
              </a:rPr>
              <a:t> </a:t>
            </a:r>
          </a:p>
          <a:p>
            <a:r>
              <a:rPr lang="en-CA" altLang="en-US" smtClean="0">
                <a:latin typeface="Arial" panose="020B0604020202020204" pitchFamily="34" charset="0"/>
              </a:rPr>
              <a:t>Equipment used to heat, cool or hold food for service must be equipped with devices to monitor and control temperatures. </a:t>
            </a:r>
          </a:p>
          <a:p>
            <a:r>
              <a:rPr lang="en-CA" altLang="en-US" smtClean="0">
                <a:latin typeface="Arial" panose="020B0604020202020204" pitchFamily="34" charset="0"/>
              </a:rPr>
              <a:t> </a:t>
            </a:r>
          </a:p>
          <a:p>
            <a:r>
              <a:rPr lang="en-CA" altLang="en-US" smtClean="0">
                <a:latin typeface="Arial" panose="020B0604020202020204" pitchFamily="34" charset="0"/>
              </a:rPr>
              <a:t>Temperature measuring devices on the equipment must be easily readable and accurate to 1.0°C (2.0°F).</a:t>
            </a:r>
          </a:p>
          <a:p>
            <a:endParaRPr lang="en-CA" altLang="en-US" smtClean="0">
              <a:latin typeface="Arial" panose="020B0604020202020204" pitchFamily="34" charset="0"/>
            </a:endParaRPr>
          </a:p>
        </p:txBody>
      </p:sp>
      <p:sp>
        <p:nvSpPr>
          <p:cNvPr id="31748" name="Slide Number Placeholder 3"/>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EFCD7D11-8210-445C-B86D-43A4D2018464}" type="slidenum">
              <a:rPr lang="en-US" altLang="en-US" sz="1200">
                <a:latin typeface="Arial" panose="020B0604020202020204" pitchFamily="34" charset="0"/>
              </a:rPr>
              <a:pPr eaLnBrk="1" hangingPunct="1"/>
              <a:t>14</a:t>
            </a:fld>
            <a:endParaRPr lang="en-US" altLang="en-US" sz="1200">
              <a:latin typeface="Arial" panose="020B0604020202020204" pitchFamily="34" charset="0"/>
            </a:endParaRPr>
          </a:p>
        </p:txBody>
      </p:sp>
    </p:spTree>
    <p:extLst>
      <p:ext uri="{BB962C8B-B14F-4D97-AF65-F5344CB8AC3E}">
        <p14:creationId xmlns:p14="http://schemas.microsoft.com/office/powerpoint/2010/main" val="276716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55000" lnSpcReduction="20000"/>
          </a:bodyPr>
          <a:lstStyle/>
          <a:p>
            <a:pPr>
              <a:defRPr/>
            </a:pPr>
            <a:r>
              <a:rPr lang="en-CA" dirty="0" smtClean="0"/>
              <a:t>All heating and cooling equipment must be calibrated regularly, according to manufacturer specification, to ensure safe food temperatures. </a:t>
            </a:r>
          </a:p>
          <a:p>
            <a:pPr>
              <a:defRPr/>
            </a:pPr>
            <a:r>
              <a:rPr lang="en-CA" dirty="0" smtClean="0"/>
              <a:t> </a:t>
            </a:r>
          </a:p>
          <a:p>
            <a:pPr>
              <a:defRPr/>
            </a:pPr>
            <a:r>
              <a:rPr lang="en-CA" dirty="0" smtClean="0"/>
              <a:t>Temperature measuring devices must be easy to read and accurate to 1°C (2°F). </a:t>
            </a:r>
          </a:p>
          <a:p>
            <a:pPr>
              <a:defRPr/>
            </a:pPr>
            <a:r>
              <a:rPr lang="en-CA" dirty="0" smtClean="0"/>
              <a:t> </a:t>
            </a:r>
          </a:p>
          <a:p>
            <a:pPr>
              <a:defRPr/>
            </a:pPr>
            <a:r>
              <a:rPr lang="en-CA" dirty="0" smtClean="0"/>
              <a:t>A good calibration program includes recording the calibration results, as well as any corrective action taken, for each piece of equipment. </a:t>
            </a:r>
          </a:p>
          <a:p>
            <a:pPr>
              <a:defRPr/>
            </a:pPr>
            <a:r>
              <a:rPr lang="en-CA" dirty="0" smtClean="0"/>
              <a:t> </a:t>
            </a:r>
          </a:p>
          <a:p>
            <a:pPr>
              <a:defRPr/>
            </a:pPr>
            <a:r>
              <a:rPr lang="en-CA" dirty="0" smtClean="0"/>
              <a:t>Food temperature measuring devices should not have sensors or stems constructed of glass unless they are encased in a shatterproof sleeve. </a:t>
            </a:r>
          </a:p>
          <a:p>
            <a:pPr>
              <a:defRPr/>
            </a:pPr>
            <a:r>
              <a:rPr lang="en-CA" dirty="0" smtClean="0"/>
              <a:t> </a:t>
            </a:r>
          </a:p>
          <a:p>
            <a:pPr>
              <a:defRPr/>
            </a:pPr>
            <a:r>
              <a:rPr lang="en-CA" dirty="0" smtClean="0"/>
              <a:t>All temperature measuring devices (including portable thermometers) must be calibrated on a routine basis.</a:t>
            </a:r>
          </a:p>
          <a:p>
            <a:pPr>
              <a:defRPr/>
            </a:pPr>
            <a:r>
              <a:rPr lang="en-CA" dirty="0" smtClean="0"/>
              <a:t> </a:t>
            </a:r>
          </a:p>
          <a:p>
            <a:pPr>
              <a:defRPr/>
            </a:pPr>
            <a:r>
              <a:rPr lang="en-CA" dirty="0" smtClean="0"/>
              <a:t>The following steps will show how to calibrate a thermometer.</a:t>
            </a:r>
          </a:p>
          <a:p>
            <a:pPr>
              <a:defRPr/>
            </a:pPr>
            <a:endParaRPr lang="en-CA" dirty="0" smtClean="0"/>
          </a:p>
          <a:p>
            <a:pPr>
              <a:defRPr/>
            </a:pPr>
            <a:r>
              <a:rPr lang="en-US" b="1" dirty="0" smtClean="0"/>
              <a:t>Make an Ice Water Solution</a:t>
            </a:r>
            <a:endParaRPr lang="en-US" dirty="0" smtClean="0"/>
          </a:p>
          <a:p>
            <a:pPr>
              <a:defRPr/>
            </a:pPr>
            <a:endParaRPr lang="en-US" dirty="0" smtClean="0"/>
          </a:p>
          <a:p>
            <a:pPr>
              <a:defRPr/>
            </a:pPr>
            <a:r>
              <a:rPr lang="en-CA" dirty="0" smtClean="0"/>
              <a:t>Fill a large glass with ice. Add enough clean tap water until the glass is full. Stir the mixture well to mix the ice with the water to form an ice-water solution. </a:t>
            </a:r>
          </a:p>
          <a:p>
            <a:pPr>
              <a:defRPr/>
            </a:pPr>
            <a:endParaRPr lang="en-CA" b="1" dirty="0" smtClean="0"/>
          </a:p>
          <a:p>
            <a:pPr>
              <a:defRPr/>
            </a:pPr>
            <a:r>
              <a:rPr lang="en-US" b="1" dirty="0" smtClean="0"/>
              <a:t>Submerge the probe</a:t>
            </a:r>
          </a:p>
          <a:p>
            <a:pPr>
              <a:defRPr/>
            </a:pPr>
            <a:endParaRPr lang="en-US" b="1" dirty="0" smtClean="0"/>
          </a:p>
          <a:p>
            <a:pPr>
              <a:defRPr/>
            </a:pPr>
            <a:r>
              <a:rPr lang="en-CA" dirty="0" smtClean="0"/>
              <a:t>Put the thermometer or probe stem into the ice water so that the sensing area (the immersion area below the dimple) is completely submerged. </a:t>
            </a:r>
          </a:p>
          <a:p>
            <a:pPr>
              <a:defRPr/>
            </a:pPr>
            <a:r>
              <a:rPr lang="en-CA" dirty="0" smtClean="0"/>
              <a:t> </a:t>
            </a:r>
          </a:p>
          <a:p>
            <a:pPr>
              <a:defRPr/>
            </a:pPr>
            <a:r>
              <a:rPr lang="en-CA" dirty="0" smtClean="0"/>
              <a:t>Wait at least 30 seconds (Note: Do not let the stem touch the bottom or sides of the glass. The thermometer stem or probe stem must remain suspended in the ice water). </a:t>
            </a:r>
          </a:p>
          <a:p>
            <a:pPr>
              <a:defRPr/>
            </a:pPr>
            <a:endParaRPr lang="en-CA" b="1" dirty="0" smtClean="0"/>
          </a:p>
          <a:p>
            <a:pPr>
              <a:defRPr/>
            </a:pPr>
            <a:r>
              <a:rPr lang="en-US" b="1" dirty="0" smtClean="0"/>
              <a:t>Calibrate</a:t>
            </a:r>
            <a:endParaRPr lang="en-CA" dirty="0" smtClean="0"/>
          </a:p>
          <a:p>
            <a:pPr>
              <a:defRPr/>
            </a:pPr>
            <a:endParaRPr lang="en-CA" dirty="0" smtClean="0"/>
          </a:p>
          <a:p>
            <a:pPr>
              <a:defRPr/>
            </a:pPr>
            <a:r>
              <a:rPr lang="en-CA" dirty="0" smtClean="0"/>
              <a:t>Hold the adjusting nut securely with the sleeve of the thermometer or other tool and rotate the head of the thermometer until it reads O°C (32°F). If using a digital thermometer, press the reset button on the digital thermometer to adjust the readout.</a:t>
            </a:r>
          </a:p>
          <a:p>
            <a:pPr>
              <a:defRPr/>
            </a:pPr>
            <a:endParaRPr lang="en-CA" b="1" dirty="0" smtClean="0"/>
          </a:p>
          <a:p>
            <a:pPr>
              <a:defRPr/>
            </a:pPr>
            <a:r>
              <a:rPr lang="en-US" b="1" dirty="0" smtClean="0"/>
              <a:t>Check Temperature</a:t>
            </a:r>
            <a:endParaRPr lang="en-US" dirty="0" smtClean="0"/>
          </a:p>
          <a:p>
            <a:pPr>
              <a:defRPr/>
            </a:pPr>
            <a:endParaRPr lang="en-CA" b="1" dirty="0" smtClean="0"/>
          </a:p>
          <a:p>
            <a:pPr>
              <a:defRPr/>
            </a:pPr>
            <a:r>
              <a:rPr lang="en-CA" dirty="0" smtClean="0"/>
              <a:t>Confirm the temperature is set to the freezing point O°C (32°F). </a:t>
            </a:r>
            <a:endParaRPr lang="en-CA" b="1" dirty="0" smtClean="0"/>
          </a:p>
          <a:p>
            <a:pPr>
              <a:defRPr/>
            </a:pPr>
            <a:endParaRPr lang="en-CA" b="1" dirty="0" smtClean="0"/>
          </a:p>
          <a:p>
            <a:pPr>
              <a:defRPr/>
            </a:pPr>
            <a:endParaRPr lang="en-CA" dirty="0"/>
          </a:p>
        </p:txBody>
      </p:sp>
      <p:sp>
        <p:nvSpPr>
          <p:cNvPr id="32772" name="Slide Number Placeholder 3"/>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E4890368-68BE-45CE-A2B9-C3B07B40DFCB}" type="slidenum">
              <a:rPr lang="en-US" altLang="en-US" sz="1200">
                <a:latin typeface="Arial" panose="020B0604020202020204" pitchFamily="34" charset="0"/>
              </a:rPr>
              <a:pPr eaLnBrk="1" hangingPunct="1"/>
              <a:t>15</a:t>
            </a:fld>
            <a:endParaRPr lang="en-US" altLang="en-US" sz="1200">
              <a:latin typeface="Arial" panose="020B0604020202020204" pitchFamily="34" charset="0"/>
            </a:endParaRPr>
          </a:p>
        </p:txBody>
      </p:sp>
    </p:spTree>
    <p:extLst>
      <p:ext uri="{BB962C8B-B14F-4D97-AF65-F5344CB8AC3E}">
        <p14:creationId xmlns:p14="http://schemas.microsoft.com/office/powerpoint/2010/main" val="3713171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96A82653-71BB-4924-89B8-468FA691C827}" type="slidenum">
              <a:rPr lang="en-US" altLang="en-US" sz="1200">
                <a:latin typeface="Arial" panose="020B0604020202020204" pitchFamily="34" charset="0"/>
              </a:rPr>
              <a:pPr eaLnBrk="1" hangingPunct="1"/>
              <a:t>16</a:t>
            </a:fld>
            <a:endParaRPr lang="en-US" altLang="en-US" sz="1200">
              <a:latin typeface="Arial" panose="020B0604020202020204"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629626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364FD08-5740-40C6-8F58-AE16A4402C18}" type="slidenum">
              <a:rPr lang="en-US" altLang="en-US"/>
              <a:pPr eaLnBrk="1" hangingPunct="1"/>
              <a:t>17</a:t>
            </a:fld>
            <a:endParaRPr lang="en-US" alt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564020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B295EFA-18D6-454F-9BC9-750E9A2F2B67}" type="slidenum">
              <a:rPr lang="en-US" altLang="en-US"/>
              <a:pPr eaLnBrk="1" hangingPunct="1"/>
              <a:t>18</a:t>
            </a:fld>
            <a:endParaRPr lang="en-US" alt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570917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045C598-7EC6-46BA-A099-AA88C43DBBEA}" type="slidenum">
              <a:rPr lang="en-US" altLang="en-US"/>
              <a:pPr eaLnBrk="1" hangingPunct="1"/>
              <a:t>19</a:t>
            </a:fld>
            <a:endParaRPr lang="en-US" alt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066795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40000" lnSpcReduction="20000"/>
          </a:bodyPr>
          <a:lstStyle/>
          <a:p>
            <a:pPr>
              <a:defRPr/>
            </a:pPr>
            <a:r>
              <a:rPr lang="en-CA" dirty="0" smtClean="0"/>
              <a:t>It is important that the person receiving food and supplies knows how to check them when they arrive.</a:t>
            </a:r>
          </a:p>
          <a:p>
            <a:pPr>
              <a:defRPr/>
            </a:pPr>
            <a:r>
              <a:rPr lang="en-CA" dirty="0" smtClean="0"/>
              <a:t> </a:t>
            </a:r>
          </a:p>
          <a:p>
            <a:pPr>
              <a:defRPr/>
            </a:pPr>
            <a:r>
              <a:rPr lang="en-CA" dirty="0" smtClean="0"/>
              <a:t>Discuss the steps below to explain what you must do to properly receive food and supplies.</a:t>
            </a:r>
          </a:p>
          <a:p>
            <a:pPr>
              <a:defRPr/>
            </a:pPr>
            <a:endParaRPr lang="en-CA" dirty="0" smtClean="0"/>
          </a:p>
          <a:p>
            <a:pPr>
              <a:defRPr/>
            </a:pPr>
            <a:r>
              <a:rPr lang="en-US" b="1" dirty="0" smtClean="0"/>
              <a:t/>
            </a:r>
            <a:br>
              <a:rPr lang="en-US" b="1" dirty="0" smtClean="0"/>
            </a:br>
            <a:r>
              <a:rPr lang="en-US" b="1" dirty="0" smtClean="0"/>
              <a:t>Check the Truck</a:t>
            </a:r>
            <a:endParaRPr lang="en-CA" b="1" dirty="0" smtClean="0"/>
          </a:p>
          <a:p>
            <a:pPr>
              <a:defRPr/>
            </a:pPr>
            <a:endParaRPr lang="en-CA" dirty="0" smtClean="0"/>
          </a:p>
          <a:p>
            <a:pPr>
              <a:defRPr/>
            </a:pPr>
            <a:r>
              <a:rPr lang="en-CA" dirty="0" smtClean="0"/>
              <a:t>Check the truck to ensure it is not contaminated. </a:t>
            </a:r>
          </a:p>
          <a:p>
            <a:pPr>
              <a:defRPr/>
            </a:pPr>
            <a:r>
              <a:rPr lang="en-CA" dirty="0" smtClean="0"/>
              <a:t> </a:t>
            </a:r>
          </a:p>
          <a:p>
            <a:pPr>
              <a:defRPr/>
            </a:pPr>
            <a:r>
              <a:rPr lang="en-CA" dirty="0" smtClean="0"/>
              <a:t>If it is delivering refrigerated or frozen food it must have proper refrigeration units that can keep refrigerated food at 4°C or 40°F and frozen food at -18°C or 0°F.</a:t>
            </a:r>
          </a:p>
          <a:p>
            <a:pPr>
              <a:defRPr/>
            </a:pPr>
            <a:endParaRPr lang="en-CA" dirty="0" smtClean="0"/>
          </a:p>
          <a:p>
            <a:pPr>
              <a:defRPr/>
            </a:pPr>
            <a:r>
              <a:rPr lang="en-US" b="1" dirty="0" smtClean="0"/>
              <a:t/>
            </a:r>
            <a:br>
              <a:rPr lang="en-US" b="1" dirty="0" smtClean="0"/>
            </a:br>
            <a:r>
              <a:rPr lang="en-US" b="1" dirty="0" smtClean="0"/>
              <a:t>Temperature Abuse</a:t>
            </a:r>
            <a:endParaRPr lang="en-CA" b="1" dirty="0" smtClean="0"/>
          </a:p>
          <a:p>
            <a:pPr>
              <a:defRPr/>
            </a:pPr>
            <a:endParaRPr lang="en-CA" dirty="0" smtClean="0"/>
          </a:p>
          <a:p>
            <a:pPr>
              <a:defRPr/>
            </a:pPr>
            <a:r>
              <a:rPr lang="en-CA" dirty="0" smtClean="0"/>
              <a:t>Check for visible signs of temperature abuse such as thawing and re-freezing.  This might look like water stains on boxes, frost or large ice crystals such as the ones in the picture of ice cream.</a:t>
            </a:r>
          </a:p>
          <a:p>
            <a:pPr>
              <a:defRPr/>
            </a:pPr>
            <a:r>
              <a:rPr lang="en-CA" dirty="0" smtClean="0"/>
              <a:t> </a:t>
            </a:r>
          </a:p>
          <a:p>
            <a:pPr>
              <a:defRPr/>
            </a:pPr>
            <a:r>
              <a:rPr lang="en-CA" dirty="0" smtClean="0"/>
              <a:t>Check the temperatures of the food using a sanitized and calibrated thermometer.</a:t>
            </a:r>
          </a:p>
          <a:p>
            <a:pPr>
              <a:defRPr/>
            </a:pPr>
            <a:endParaRPr lang="en-CA" dirty="0" smtClean="0"/>
          </a:p>
          <a:p>
            <a:pPr>
              <a:defRPr/>
            </a:pPr>
            <a:r>
              <a:rPr lang="en-US" b="1" dirty="0" smtClean="0"/>
              <a:t/>
            </a:r>
            <a:br>
              <a:rPr lang="en-US" b="1" dirty="0" smtClean="0"/>
            </a:br>
            <a:r>
              <a:rPr lang="en-US" b="1" dirty="0" smtClean="0"/>
              <a:t>Cross Contamination</a:t>
            </a:r>
            <a:endParaRPr lang="en-CA" b="1" dirty="0" smtClean="0"/>
          </a:p>
          <a:p>
            <a:pPr>
              <a:defRPr/>
            </a:pPr>
            <a:endParaRPr lang="en-CA" dirty="0" smtClean="0"/>
          </a:p>
          <a:p>
            <a:pPr>
              <a:defRPr/>
            </a:pPr>
            <a:r>
              <a:rPr lang="en-CA" dirty="0" smtClean="0"/>
              <a:t>If food and non-food items such as chemicals are shipped in the same truck they should be separated to prevent cross contamination.</a:t>
            </a:r>
          </a:p>
          <a:p>
            <a:pPr>
              <a:defRPr/>
            </a:pPr>
            <a:r>
              <a:rPr lang="en-CA" dirty="0" smtClean="0"/>
              <a:t> </a:t>
            </a:r>
          </a:p>
          <a:p>
            <a:pPr>
              <a:defRPr/>
            </a:pPr>
            <a:r>
              <a:rPr lang="en-CA" dirty="0" smtClean="0"/>
              <a:t>Food and chemicals should always be kept separate.</a:t>
            </a:r>
          </a:p>
          <a:p>
            <a:pPr>
              <a:defRPr/>
            </a:pPr>
            <a:r>
              <a:rPr lang="en-US" b="1" dirty="0" smtClean="0"/>
              <a:t/>
            </a:r>
            <a:br>
              <a:rPr lang="en-US" b="1" dirty="0" smtClean="0"/>
            </a:br>
            <a:r>
              <a:rPr lang="en-US" b="1" dirty="0" smtClean="0"/>
              <a:t>Proper Labels</a:t>
            </a:r>
            <a:endParaRPr lang="en-CA" b="1" dirty="0" smtClean="0"/>
          </a:p>
          <a:p>
            <a:pPr>
              <a:defRPr/>
            </a:pPr>
            <a:endParaRPr lang="en-CA" dirty="0" smtClean="0"/>
          </a:p>
          <a:p>
            <a:pPr>
              <a:defRPr/>
            </a:pPr>
            <a:r>
              <a:rPr lang="en-CA" dirty="0" smtClean="0"/>
              <a:t>Do not accept packaged food without labels.  Labels are important if the food needs to be recalled.  Labels should include:</a:t>
            </a:r>
          </a:p>
          <a:p>
            <a:pPr>
              <a:defRPr/>
            </a:pPr>
            <a:r>
              <a:rPr lang="en-CA" dirty="0" smtClean="0"/>
              <a:t> </a:t>
            </a:r>
          </a:p>
          <a:p>
            <a:pPr>
              <a:buFont typeface="Arial" pitchFamily="34" charset="0"/>
              <a:buChar char="•"/>
              <a:defRPr/>
            </a:pPr>
            <a:r>
              <a:rPr lang="en-CA" dirty="0" smtClean="0"/>
              <a:t>  the common name of the product;</a:t>
            </a:r>
          </a:p>
          <a:p>
            <a:pPr>
              <a:buFont typeface="Arial" pitchFamily="34" charset="0"/>
              <a:buChar char="•"/>
              <a:defRPr/>
            </a:pPr>
            <a:r>
              <a:rPr lang="en-CA" dirty="0" smtClean="0"/>
              <a:t>  ingredients list;</a:t>
            </a:r>
          </a:p>
          <a:p>
            <a:pPr>
              <a:buFont typeface="Arial" pitchFamily="34" charset="0"/>
              <a:buChar char="•"/>
              <a:defRPr/>
            </a:pPr>
            <a:r>
              <a:rPr lang="en-CA" dirty="0" smtClean="0"/>
              <a:t>  quantity;</a:t>
            </a:r>
          </a:p>
          <a:p>
            <a:pPr>
              <a:buFont typeface="Arial" pitchFamily="34" charset="0"/>
              <a:buChar char="•"/>
              <a:defRPr/>
            </a:pPr>
            <a:r>
              <a:rPr lang="en-CA" dirty="0" smtClean="0"/>
              <a:t>  best before date;</a:t>
            </a:r>
          </a:p>
          <a:p>
            <a:pPr>
              <a:buFont typeface="Arial" pitchFamily="34" charset="0"/>
              <a:buChar char="•"/>
              <a:defRPr/>
            </a:pPr>
            <a:r>
              <a:rPr lang="en-CA" dirty="0" smtClean="0"/>
              <a:t>  grade;</a:t>
            </a:r>
          </a:p>
          <a:p>
            <a:pPr>
              <a:buFont typeface="Arial" pitchFamily="34" charset="0"/>
              <a:buChar char="•"/>
              <a:defRPr/>
            </a:pPr>
            <a:r>
              <a:rPr lang="en-CA" dirty="0" smtClean="0"/>
              <a:t>  country of origin;</a:t>
            </a:r>
          </a:p>
          <a:p>
            <a:pPr>
              <a:buFont typeface="Arial" pitchFamily="34" charset="0"/>
              <a:buChar char="•"/>
              <a:defRPr/>
            </a:pPr>
            <a:r>
              <a:rPr lang="en-CA" dirty="0" smtClean="0"/>
              <a:t>  name &amp; address of manufacturer or distributor.</a:t>
            </a:r>
          </a:p>
          <a:p>
            <a:pPr>
              <a:defRPr/>
            </a:pPr>
            <a:r>
              <a:rPr lang="en-CA" dirty="0" smtClean="0"/>
              <a:t> </a:t>
            </a:r>
          </a:p>
          <a:p>
            <a:pPr>
              <a:defRPr/>
            </a:pPr>
            <a:r>
              <a:rPr lang="en-CA" dirty="0" smtClean="0"/>
              <a:t>For products such as produce, baked goods or raw meat, invoices or shipping receipts should have lot codes.</a:t>
            </a:r>
          </a:p>
          <a:p>
            <a:pPr>
              <a:defRPr/>
            </a:pPr>
            <a:r>
              <a:rPr lang="en-US" b="1" dirty="0" smtClean="0"/>
              <a:t/>
            </a:r>
            <a:br>
              <a:rPr lang="en-US" b="1" dirty="0" smtClean="0"/>
            </a:br>
            <a:r>
              <a:rPr lang="en-US" b="1" dirty="0" smtClean="0"/>
              <a:t>Packaging Intact</a:t>
            </a:r>
            <a:endParaRPr lang="en-CA" b="1" dirty="0" smtClean="0"/>
          </a:p>
          <a:p>
            <a:pPr>
              <a:defRPr/>
            </a:pPr>
            <a:endParaRPr lang="en-CA" dirty="0" smtClean="0"/>
          </a:p>
          <a:p>
            <a:pPr>
              <a:defRPr/>
            </a:pPr>
            <a:r>
              <a:rPr lang="en-CA" dirty="0" smtClean="0"/>
              <a:t>The packaging for food and supplies must be not be damaged.  Some examples of unacceptable damage includes:</a:t>
            </a:r>
          </a:p>
          <a:p>
            <a:pPr>
              <a:defRPr/>
            </a:pPr>
            <a:r>
              <a:rPr lang="en-CA" dirty="0" smtClean="0"/>
              <a:t> </a:t>
            </a:r>
          </a:p>
          <a:p>
            <a:pPr>
              <a:defRPr/>
            </a:pPr>
            <a:r>
              <a:rPr lang="en-CA" dirty="0" smtClean="0"/>
              <a:t>broken boxes;</a:t>
            </a:r>
          </a:p>
          <a:p>
            <a:pPr>
              <a:defRPr/>
            </a:pPr>
            <a:r>
              <a:rPr lang="en-CA" dirty="0" smtClean="0"/>
              <a:t>leaking packages;</a:t>
            </a:r>
          </a:p>
          <a:p>
            <a:pPr>
              <a:defRPr/>
            </a:pPr>
            <a:r>
              <a:rPr lang="en-CA" dirty="0" smtClean="0"/>
              <a:t>dented or swollen cans;</a:t>
            </a:r>
          </a:p>
          <a:p>
            <a:pPr>
              <a:defRPr/>
            </a:pPr>
            <a:r>
              <a:rPr lang="en-CA" dirty="0" smtClean="0"/>
              <a:t>signs of pests such as insect or rodent droppings.</a:t>
            </a:r>
          </a:p>
          <a:p>
            <a:pPr>
              <a:defRPr/>
            </a:pPr>
            <a:r>
              <a:rPr lang="en-CA" dirty="0" smtClean="0"/>
              <a:t> </a:t>
            </a:r>
          </a:p>
          <a:p>
            <a:pPr>
              <a:defRPr/>
            </a:pPr>
            <a:r>
              <a:rPr lang="en-CA" dirty="0" smtClean="0"/>
              <a:t>If 'best before' dates have passed the food must be rejected.</a:t>
            </a:r>
          </a:p>
          <a:p>
            <a:pPr>
              <a:defRPr/>
            </a:pPr>
            <a:endParaRPr lang="en-CA" dirty="0" smtClean="0"/>
          </a:p>
          <a:p>
            <a:pPr>
              <a:defRPr/>
            </a:pPr>
            <a:r>
              <a:rPr lang="en-US" b="1" dirty="0" smtClean="0"/>
              <a:t>No Pests</a:t>
            </a:r>
            <a:endParaRPr lang="en-CA" b="1" dirty="0" smtClean="0"/>
          </a:p>
          <a:p>
            <a:pPr>
              <a:defRPr/>
            </a:pPr>
            <a:endParaRPr lang="en-CA" dirty="0"/>
          </a:p>
        </p:txBody>
      </p:sp>
      <p:sp>
        <p:nvSpPr>
          <p:cNvPr id="74756"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16515FA-AF8B-48E3-9417-2C0E6F9F9BD9}" type="slidenum">
              <a:rPr lang="en-US" altLang="en-US"/>
              <a:pPr eaLnBrk="1" hangingPunct="1"/>
              <a:t>20</a:t>
            </a:fld>
            <a:endParaRPr lang="en-US" altLang="en-US"/>
          </a:p>
        </p:txBody>
      </p:sp>
    </p:spTree>
    <p:extLst>
      <p:ext uri="{BB962C8B-B14F-4D97-AF65-F5344CB8AC3E}">
        <p14:creationId xmlns:p14="http://schemas.microsoft.com/office/powerpoint/2010/main" val="4092008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5B0339E3-5D3E-43EC-BAB8-9C86A9EBF735}" type="slidenum">
              <a:rPr lang="en-US" altLang="en-US" sz="1200"/>
              <a:pPr eaLnBrk="1" hangingPunct="1"/>
              <a:t>3</a:t>
            </a:fld>
            <a:endParaRPr lang="en-US" altLang="en-US" sz="120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037003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DCDB8A7-3C0B-4754-9AA6-66C9FDB0A3A0}" type="slidenum">
              <a:rPr lang="en-US" altLang="en-US"/>
              <a:pPr eaLnBrk="1" hangingPunct="1"/>
              <a:t>21</a:t>
            </a:fld>
            <a:endParaRPr lang="en-US" alt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275324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64F46A3-A6F4-4ACD-8DE9-6DFD298CE9D5}" type="slidenum">
              <a:rPr lang="en-US" altLang="en-US"/>
              <a:pPr eaLnBrk="1" hangingPunct="1"/>
              <a:t>22</a:t>
            </a:fld>
            <a:endParaRPr lang="en-US" alt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958814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B650500-DE94-4860-810E-F398D210E7E8}" type="slidenum">
              <a:rPr lang="en-US" altLang="en-US"/>
              <a:pPr eaLnBrk="1" hangingPunct="1"/>
              <a:t>23</a:t>
            </a:fld>
            <a:endParaRPr lang="en-US" alt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smtClean="0">
                <a:latin typeface="Arial" panose="020B0604020202020204" pitchFamily="34" charset="0"/>
              </a:rPr>
              <a:t>Optional:  Review chart of recommended storage times</a:t>
            </a: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271620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C33BC31-E21B-4A46-94E8-608DF089562A}" type="slidenum">
              <a:rPr lang="en-US" altLang="en-US"/>
              <a:pPr eaLnBrk="1" hangingPunct="1"/>
              <a:t>24</a:t>
            </a:fld>
            <a:endParaRPr lang="en-US" alt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First-In-First-Out stock rotation ensures the oldest food will be used first.</a:t>
            </a:r>
          </a:p>
        </p:txBody>
      </p:sp>
    </p:spTree>
    <p:extLst>
      <p:ext uri="{BB962C8B-B14F-4D97-AF65-F5344CB8AC3E}">
        <p14:creationId xmlns:p14="http://schemas.microsoft.com/office/powerpoint/2010/main" val="3182764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74C3BA4-5E4D-48E0-B795-633C883BF6C3}" type="slidenum">
              <a:rPr lang="en-US" altLang="en-US"/>
              <a:pPr eaLnBrk="1" hangingPunct="1"/>
              <a:t>25</a:t>
            </a:fld>
            <a:endParaRPr lang="en-US" alt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377482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9025F75-F9DE-4DEF-A337-725E82DCC765}" type="slidenum">
              <a:rPr lang="en-US" altLang="en-US"/>
              <a:pPr eaLnBrk="1" hangingPunct="1"/>
              <a:t>26</a:t>
            </a:fld>
            <a:endParaRPr lang="en-US" alt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Bef>
                <a:spcPts val="425"/>
              </a:spcBef>
            </a:pPr>
            <a:r>
              <a:rPr lang="en-US" altLang="en-US" smtClean="0">
                <a:solidFill>
                  <a:srgbClr val="000000"/>
                </a:solidFill>
                <a:latin typeface="Arial" panose="020B0604020202020204" pitchFamily="34" charset="0"/>
                <a:cs typeface="Times New Roman" panose="02020603050405020304" pitchFamily="18" charset="0"/>
              </a:rPr>
              <a:t>Keeping products at refrigerated temperatures helps to decrease the growth of microorganisms in food and reduces product deterioration.</a:t>
            </a:r>
            <a:r>
              <a:rPr lang="en-US" alt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CA" altLang="en-US" smtClean="0">
              <a:latin typeface="Calibri" panose="020F0502020204030204" pitchFamily="34" charset="0"/>
              <a:cs typeface="Times New Roman" panose="02020603050405020304" pitchFamily="18" charset="0"/>
            </a:endParaRPr>
          </a:p>
          <a:p>
            <a:pPr>
              <a:lnSpc>
                <a:spcPct val="115000"/>
              </a:lnSpc>
              <a:spcBef>
                <a:spcPts val="425"/>
              </a:spcBef>
              <a:spcAft>
                <a:spcPts val="1000"/>
              </a:spcAft>
            </a:pPr>
            <a:r>
              <a:rPr lang="en-CA" altLang="en-US" smtClean="0">
                <a:solidFill>
                  <a:srgbClr val="000000"/>
                </a:solidFill>
                <a:latin typeface="Calibri" panose="020F0502020204030204" pitchFamily="34" charset="0"/>
                <a:cs typeface="Times New Roman" panose="02020603050405020304" pitchFamily="18" charset="0"/>
              </a:rPr>
              <a:t> </a:t>
            </a:r>
            <a:endParaRPr lang="en-CA" altLang="en-US" smtClean="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7894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09AF9A9-94F8-49F1-A5AC-CD3D590CEBB6}" type="slidenum">
              <a:rPr lang="en-US" altLang="en-US"/>
              <a:pPr eaLnBrk="1" hangingPunct="1"/>
              <a:t>27</a:t>
            </a:fld>
            <a:endParaRPr lang="en-US" alt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194676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52F942A-6E04-480A-B9F5-83AB9153208D}" type="slidenum">
              <a:rPr lang="en-US" altLang="en-US"/>
              <a:pPr eaLnBrk="1" hangingPunct="1"/>
              <a:t>28</a:t>
            </a:fld>
            <a:endParaRPr lang="en-US" alt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91921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0B5731D-F1C4-4DFF-866F-174CCB00CF58}" type="slidenum">
              <a:rPr lang="en-US" altLang="en-US"/>
              <a:pPr eaLnBrk="1" hangingPunct="1"/>
              <a:t>29</a:t>
            </a:fld>
            <a:endParaRPr lang="en-US" alt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Frozen food must be stored at temperatures that will keep it frozen.  </a:t>
            </a: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497372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AA327BA-E001-427E-8D49-68F8CA4B7BF3}" type="slidenum">
              <a:rPr lang="en-US" altLang="en-US"/>
              <a:pPr eaLnBrk="1" hangingPunct="1"/>
              <a:t>30</a:t>
            </a:fld>
            <a:endParaRPr lang="en-US" alt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672631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8656CBE3-13DE-4F65-B5F7-D5C6339E52A9}" type="slidenum">
              <a:rPr lang="en-US" altLang="en-US" sz="1200"/>
              <a:pPr eaLnBrk="1" hangingPunct="1"/>
              <a:t>4</a:t>
            </a:fld>
            <a:endParaRPr lang="en-US" altLang="en-US" sz="120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15000"/>
              </a:lnSpc>
              <a:spcBef>
                <a:spcPts val="425"/>
              </a:spcBef>
            </a:pPr>
            <a:r>
              <a:rPr lang="en-US" altLang="en-US" smtClean="0">
                <a:solidFill>
                  <a:srgbClr val="000000"/>
                </a:solidFill>
                <a:cs typeface="Times New Roman" panose="02020603050405020304" pitchFamily="18" charset="0"/>
              </a:rPr>
              <a:t>Dirty water from wet floor cleaning is a source of contamination as it contains microbiological and chemical contaminants.  </a:t>
            </a:r>
            <a:endParaRPr lang="en-CA" altLang="en-US" smtClean="0">
              <a:latin typeface="Calibri" panose="020F0502020204030204" pitchFamily="34" charset="0"/>
              <a:cs typeface="Times New Roman" panose="02020603050405020304" pitchFamily="18" charset="0"/>
            </a:endParaRPr>
          </a:p>
          <a:p>
            <a:pPr eaLnBrk="1" hangingPunct="1">
              <a:lnSpc>
                <a:spcPct val="115000"/>
              </a:lnSpc>
              <a:spcBef>
                <a:spcPts val="425"/>
              </a:spcBef>
            </a:pPr>
            <a:r>
              <a:rPr lang="en-US" altLang="en-US" smtClean="0">
                <a:solidFill>
                  <a:srgbClr val="000000"/>
                </a:solidFill>
                <a:cs typeface="Times New Roman" panose="02020603050405020304" pitchFamily="18" charset="0"/>
              </a:rPr>
              <a:t>It is necessary to have a service sink or curbed cleaning facility with a drain. This will allow for the safe disposal of waste water. </a:t>
            </a:r>
            <a:endParaRPr lang="en-CA" altLang="en-US" smtClean="0">
              <a:latin typeface="Calibri" panose="020F0502020204030204" pitchFamily="34" charset="0"/>
              <a:cs typeface="Times New Roman" panose="02020603050405020304" pitchFamily="18" charset="0"/>
            </a:endParaRPr>
          </a:p>
          <a:p>
            <a:pPr eaLnBrk="1" hangingPunct="1">
              <a:lnSpc>
                <a:spcPct val="115000"/>
              </a:lnSpc>
              <a:spcBef>
                <a:spcPts val="425"/>
              </a:spcBef>
            </a:pPr>
            <a:r>
              <a:rPr lang="en-US" altLang="en-US" smtClean="0">
                <a:solidFill>
                  <a:srgbClr val="000000"/>
                </a:solidFill>
                <a:cs typeface="Times New Roman" panose="02020603050405020304" pitchFamily="18" charset="0"/>
              </a:rPr>
              <a:t>Cleaning utensils such as mops, brushes and pails should have a designated storage area when not in use to decrease risk of contamination to food and food contact surfaces</a:t>
            </a:r>
            <a:endParaRPr lang="en-CA" altLang="en-US" smtClean="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9950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4A76F99-0CA7-41AF-9F27-23A41B112D27}" type="slidenum">
              <a:rPr lang="en-US" altLang="en-US"/>
              <a:pPr eaLnBrk="1" hangingPunct="1"/>
              <a:t>31</a:t>
            </a:fld>
            <a:endParaRPr lang="en-US" alt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i="1" smtClean="0">
              <a:latin typeface="Arial" panose="020B0604020202020204" pitchFamily="34" charset="0"/>
            </a:endParaRPr>
          </a:p>
        </p:txBody>
      </p:sp>
    </p:spTree>
    <p:extLst>
      <p:ext uri="{BB962C8B-B14F-4D97-AF65-F5344CB8AC3E}">
        <p14:creationId xmlns:p14="http://schemas.microsoft.com/office/powerpoint/2010/main" val="26220688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4FD0B0F-BA90-4907-B485-C60EA71D005F}" type="slidenum">
              <a:rPr lang="en-US" altLang="en-US"/>
              <a:pPr eaLnBrk="1" hangingPunct="1"/>
              <a:t>32</a:t>
            </a:fld>
            <a:endParaRPr lang="en-US" alt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7285061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85E99A3-6223-408E-AB72-3FBAFF954901}" type="slidenum">
              <a:rPr lang="en-US" altLang="en-US"/>
              <a:pPr eaLnBrk="1" hangingPunct="1"/>
              <a:t>33</a:t>
            </a:fld>
            <a:endParaRPr lang="en-US" alt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Food preparation is the step in which operators have the least amount of temperature control.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Also, exposure to potential contamination from many sources such as food handlers, equipment, other food (raw or allergens) and the foodservice operation is possible.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As foods are thawed, cooked, held, served, cooled and reheated, they may pass through the temperature danger zone of 4°C (40°F) to 60°C (140°F).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Each time food is handled, it runs the risk of cross contamination from other foods and from contaminated food contact surfaces.</a:t>
            </a:r>
          </a:p>
        </p:txBody>
      </p:sp>
    </p:spTree>
    <p:extLst>
      <p:ext uri="{BB962C8B-B14F-4D97-AF65-F5344CB8AC3E}">
        <p14:creationId xmlns:p14="http://schemas.microsoft.com/office/powerpoint/2010/main" val="2452750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6EACFEA-382A-4B47-865F-3BF96581B2FA}" type="slidenum">
              <a:rPr lang="en-US" altLang="en-US"/>
              <a:pPr eaLnBrk="1" hangingPunct="1"/>
              <a:t>34</a:t>
            </a:fld>
            <a:endParaRPr lang="en-US" alt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3078053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BEAE082-1CEB-4199-979F-4FEE0DACD505}" type="slidenum">
              <a:rPr lang="en-US" altLang="en-US"/>
              <a:pPr eaLnBrk="1" hangingPunct="1"/>
              <a:t>35</a:t>
            </a:fld>
            <a:endParaRPr lang="en-US" alt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71909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40000" lnSpcReduction="20000"/>
          </a:bodyPr>
          <a:lstStyle/>
          <a:p>
            <a:pPr>
              <a:defRPr/>
            </a:pPr>
            <a:r>
              <a:rPr lang="en-CA" dirty="0" smtClean="0"/>
              <a:t>Improper thawing provides an opportunity for surviving bacteria in the food product to grow to harmful numbers and/or produce toxins.</a:t>
            </a:r>
          </a:p>
          <a:p>
            <a:pPr>
              <a:defRPr/>
            </a:pPr>
            <a:endParaRPr lang="en-CA" dirty="0" smtClean="0"/>
          </a:p>
          <a:p>
            <a:pPr>
              <a:defRPr/>
            </a:pPr>
            <a:r>
              <a:rPr lang="en-CA" dirty="0" smtClean="0"/>
              <a:t>Thaw foods under one of the four safe methods to prevent the growth of </a:t>
            </a:r>
            <a:r>
              <a:rPr lang="en-CA" dirty="0" err="1" smtClean="0"/>
              <a:t>microorganisms</a:t>
            </a:r>
            <a:r>
              <a:rPr lang="en-CA" dirty="0" smtClean="0"/>
              <a:t> and decrease the health risk to customers.</a:t>
            </a:r>
          </a:p>
          <a:p>
            <a:pPr>
              <a:defRPr/>
            </a:pPr>
            <a:endParaRPr lang="en-CA" dirty="0" smtClean="0"/>
          </a:p>
          <a:p>
            <a:pPr>
              <a:defRPr/>
            </a:pPr>
            <a:r>
              <a:rPr lang="en-US" b="1" dirty="0" smtClean="0"/>
              <a:t>Refrigeration thawing</a:t>
            </a:r>
          </a:p>
          <a:p>
            <a:pPr>
              <a:defRPr/>
            </a:pPr>
            <a:endParaRPr lang="en-US" b="1" dirty="0" smtClean="0"/>
          </a:p>
          <a:p>
            <a:pPr>
              <a:defRPr/>
            </a:pPr>
            <a:r>
              <a:rPr lang="en-CA" dirty="0" smtClean="0"/>
              <a:t>Ideally, frozen foods are best thawed under refrigeration temperatures below 4°C (40°F).</a:t>
            </a:r>
          </a:p>
          <a:p>
            <a:pPr>
              <a:defRPr/>
            </a:pPr>
            <a:r>
              <a:rPr lang="en-CA" dirty="0" smtClean="0"/>
              <a:t> </a:t>
            </a:r>
          </a:p>
          <a:p>
            <a:pPr>
              <a:defRPr/>
            </a:pPr>
            <a:r>
              <a:rPr lang="en-CA" dirty="0" smtClean="0"/>
              <a:t>When thawing under refrigeration:</a:t>
            </a:r>
          </a:p>
          <a:p>
            <a:pPr>
              <a:defRPr/>
            </a:pPr>
            <a:r>
              <a:rPr lang="en-CA" dirty="0" smtClean="0"/>
              <a:t> </a:t>
            </a:r>
          </a:p>
          <a:p>
            <a:pPr>
              <a:defRPr/>
            </a:pPr>
            <a:r>
              <a:rPr lang="en-CA" dirty="0" smtClean="0"/>
              <a:t>Store/thaw raw meat, poultry and fish separately from cooked and ready-to-eat foods to prevent cross contamination.</a:t>
            </a:r>
          </a:p>
          <a:p>
            <a:pPr>
              <a:defRPr/>
            </a:pPr>
            <a:r>
              <a:rPr lang="en-CA" dirty="0" smtClean="0"/>
              <a:t> </a:t>
            </a:r>
          </a:p>
          <a:p>
            <a:pPr>
              <a:defRPr/>
            </a:pPr>
            <a:r>
              <a:rPr lang="en-CA" dirty="0" smtClean="0"/>
              <a:t>When thawing raw meat, poultry, and fish, they should be stored in the following top-to-bottom order in the refrigerator: </a:t>
            </a:r>
          </a:p>
          <a:p>
            <a:pPr>
              <a:defRPr/>
            </a:pPr>
            <a:r>
              <a:rPr lang="en-CA" dirty="0" smtClean="0"/>
              <a:t> </a:t>
            </a:r>
          </a:p>
          <a:p>
            <a:pPr>
              <a:defRPr/>
            </a:pPr>
            <a:r>
              <a:rPr lang="en-CA" dirty="0" smtClean="0"/>
              <a:t>fish; </a:t>
            </a:r>
          </a:p>
          <a:p>
            <a:pPr>
              <a:defRPr/>
            </a:pPr>
            <a:r>
              <a:rPr lang="en-CA" dirty="0" smtClean="0"/>
              <a:t>whole cuts of beef; pork; ham, bacon, and sausage; </a:t>
            </a:r>
          </a:p>
          <a:p>
            <a:pPr>
              <a:defRPr/>
            </a:pPr>
            <a:r>
              <a:rPr lang="en-CA" dirty="0" smtClean="0"/>
              <a:t>ground beef and ground pork; </a:t>
            </a:r>
          </a:p>
          <a:p>
            <a:pPr>
              <a:defRPr/>
            </a:pPr>
            <a:r>
              <a:rPr lang="en-CA" dirty="0" smtClean="0"/>
              <a:t>poultry.</a:t>
            </a:r>
          </a:p>
          <a:p>
            <a:pPr>
              <a:defRPr/>
            </a:pPr>
            <a:endParaRPr lang="en-CA" b="1" dirty="0" smtClean="0"/>
          </a:p>
          <a:p>
            <a:pPr>
              <a:defRPr/>
            </a:pPr>
            <a:r>
              <a:rPr lang="en-US" b="1" dirty="0" smtClean="0"/>
              <a:t>Thawing with cold running water</a:t>
            </a:r>
            <a:endParaRPr lang="en-CA" b="1" dirty="0" smtClean="0"/>
          </a:p>
          <a:p>
            <a:pPr>
              <a:defRPr/>
            </a:pPr>
            <a:endParaRPr lang="en-CA" b="1" dirty="0" smtClean="0"/>
          </a:p>
          <a:p>
            <a:pPr>
              <a:defRPr/>
            </a:pPr>
            <a:r>
              <a:rPr lang="en-CA" dirty="0" smtClean="0"/>
              <a:t>Food may also be thawed while completely submerged in cold running potable water with velocity sufficient to shake any loose particles into the overflow.</a:t>
            </a:r>
          </a:p>
          <a:p>
            <a:pPr>
              <a:defRPr/>
            </a:pPr>
            <a:r>
              <a:rPr lang="en-CA" dirty="0" smtClean="0"/>
              <a:t> </a:t>
            </a:r>
          </a:p>
          <a:p>
            <a:pPr>
              <a:defRPr/>
            </a:pPr>
            <a:r>
              <a:rPr lang="en-CA" dirty="0" smtClean="0"/>
              <a:t>Water temperature should be 20°C (68°F) or lower.</a:t>
            </a:r>
          </a:p>
          <a:p>
            <a:pPr>
              <a:defRPr/>
            </a:pPr>
            <a:r>
              <a:rPr lang="en-CA" dirty="0" smtClean="0"/>
              <a:t> </a:t>
            </a:r>
          </a:p>
          <a:p>
            <a:pPr>
              <a:defRPr/>
            </a:pPr>
            <a:r>
              <a:rPr lang="en-CA" dirty="0" smtClean="0"/>
              <a:t>Large meat products should be left in their plastic wrapping.</a:t>
            </a:r>
          </a:p>
          <a:p>
            <a:pPr>
              <a:defRPr/>
            </a:pPr>
            <a:r>
              <a:rPr lang="en-CA" dirty="0" smtClean="0"/>
              <a:t> </a:t>
            </a:r>
          </a:p>
          <a:p>
            <a:pPr>
              <a:defRPr/>
            </a:pPr>
            <a:r>
              <a:rPr lang="en-CA" dirty="0" smtClean="0"/>
              <a:t>The sink must be large enough to allow the food item to be covered and the sink should have a standpipe for its drain.</a:t>
            </a:r>
          </a:p>
          <a:p>
            <a:pPr>
              <a:defRPr/>
            </a:pPr>
            <a:r>
              <a:rPr lang="en-CA" dirty="0" smtClean="0"/>
              <a:t> </a:t>
            </a:r>
          </a:p>
          <a:p>
            <a:pPr>
              <a:defRPr/>
            </a:pPr>
            <a:r>
              <a:rPr lang="en-CA" dirty="0" smtClean="0"/>
              <a:t>The maximum time allowed for this method is 2 hours.</a:t>
            </a:r>
          </a:p>
          <a:p>
            <a:pPr>
              <a:defRPr/>
            </a:pPr>
            <a:endParaRPr lang="en-CA" b="1" dirty="0" smtClean="0"/>
          </a:p>
          <a:p>
            <a:pPr>
              <a:defRPr/>
            </a:pPr>
            <a:r>
              <a:rPr lang="en-US" b="1" dirty="0" smtClean="0"/>
              <a:t>Thawing as part of the cooking process</a:t>
            </a:r>
            <a:endParaRPr lang="en-US" dirty="0" smtClean="0"/>
          </a:p>
          <a:p>
            <a:pPr>
              <a:defRPr/>
            </a:pPr>
            <a:endParaRPr lang="en-US" dirty="0" smtClean="0"/>
          </a:p>
          <a:p>
            <a:pPr>
              <a:defRPr/>
            </a:pPr>
            <a:r>
              <a:rPr lang="en-CA" dirty="0" smtClean="0"/>
              <a:t>Thawing as part of the conventional cooking process is not recommended for the following:</a:t>
            </a:r>
          </a:p>
          <a:p>
            <a:pPr>
              <a:defRPr/>
            </a:pPr>
            <a:r>
              <a:rPr lang="en-CA" dirty="0" smtClean="0"/>
              <a:t> </a:t>
            </a:r>
          </a:p>
          <a:p>
            <a:pPr>
              <a:defRPr/>
            </a:pPr>
            <a:r>
              <a:rPr lang="en-CA" dirty="0" smtClean="0"/>
              <a:t>large items of food;</a:t>
            </a:r>
          </a:p>
          <a:p>
            <a:pPr>
              <a:defRPr/>
            </a:pPr>
            <a:r>
              <a:rPr lang="en-CA" dirty="0" smtClean="0"/>
              <a:t>for meat, fish, poultry; or </a:t>
            </a:r>
          </a:p>
          <a:p>
            <a:pPr>
              <a:defRPr/>
            </a:pPr>
            <a:r>
              <a:rPr lang="en-CA" dirty="0" smtClean="0"/>
              <a:t>casseroles. </a:t>
            </a:r>
          </a:p>
          <a:p>
            <a:pPr>
              <a:defRPr/>
            </a:pPr>
            <a:r>
              <a:rPr lang="en-CA" dirty="0" smtClean="0"/>
              <a:t> </a:t>
            </a:r>
          </a:p>
          <a:p>
            <a:pPr>
              <a:defRPr/>
            </a:pPr>
            <a:r>
              <a:rPr lang="en-CA" dirty="0" smtClean="0"/>
              <a:t>This is because internal temperatures may not reach levels to kill bacteria.</a:t>
            </a:r>
          </a:p>
          <a:p>
            <a:pPr>
              <a:defRPr/>
            </a:pPr>
            <a:r>
              <a:rPr lang="en-CA" dirty="0" smtClean="0"/>
              <a:t> </a:t>
            </a:r>
          </a:p>
          <a:p>
            <a:pPr>
              <a:defRPr/>
            </a:pPr>
            <a:r>
              <a:rPr lang="en-CA" dirty="0" smtClean="0"/>
              <a:t>Thawing as part of the cooking process is only allowed when the total accumulated time in the temperature danger zone, including thawing and cooking, is less than 4 hours.</a:t>
            </a:r>
          </a:p>
          <a:p>
            <a:pPr>
              <a:defRPr/>
            </a:pPr>
            <a:r>
              <a:rPr lang="en-US" b="1" dirty="0" smtClean="0"/>
              <a:t/>
            </a:r>
            <a:br>
              <a:rPr lang="en-US" b="1" dirty="0" smtClean="0"/>
            </a:br>
            <a:r>
              <a:rPr lang="en-US" b="1" dirty="0" smtClean="0"/>
              <a:t>Microwave thawing</a:t>
            </a:r>
            <a:endParaRPr lang="en-CA" b="1" dirty="0" smtClean="0"/>
          </a:p>
          <a:p>
            <a:pPr>
              <a:defRPr/>
            </a:pPr>
            <a:endParaRPr lang="en-CA" b="1" dirty="0" smtClean="0"/>
          </a:p>
          <a:p>
            <a:pPr>
              <a:defRPr/>
            </a:pPr>
            <a:r>
              <a:rPr lang="en-CA" dirty="0" smtClean="0"/>
              <a:t>Always follow the microwave manufacturer's instructions when using this method. </a:t>
            </a:r>
          </a:p>
          <a:p>
            <a:pPr>
              <a:defRPr/>
            </a:pPr>
            <a:r>
              <a:rPr lang="en-CA" dirty="0" smtClean="0"/>
              <a:t> </a:t>
            </a:r>
          </a:p>
          <a:p>
            <a:pPr>
              <a:defRPr/>
            </a:pPr>
            <a:r>
              <a:rPr lang="en-CA" dirty="0" smtClean="0"/>
              <a:t>Each make and style of microwave requires different defrosting times and intensities. </a:t>
            </a:r>
          </a:p>
          <a:p>
            <a:pPr>
              <a:defRPr/>
            </a:pPr>
            <a:r>
              <a:rPr lang="en-CA" dirty="0" smtClean="0"/>
              <a:t> </a:t>
            </a:r>
          </a:p>
          <a:p>
            <a:pPr>
              <a:defRPr/>
            </a:pPr>
            <a:r>
              <a:rPr lang="en-CA" dirty="0" smtClean="0"/>
              <a:t>Foods thawed in the microwave should be cooked immediately.</a:t>
            </a:r>
          </a:p>
          <a:p>
            <a:pPr>
              <a:defRPr/>
            </a:pPr>
            <a:endParaRPr lang="en-CA" b="1" dirty="0" smtClean="0"/>
          </a:p>
          <a:p>
            <a:pPr>
              <a:defRPr/>
            </a:pPr>
            <a:endParaRPr lang="en-CA" b="1" dirty="0"/>
          </a:p>
        </p:txBody>
      </p:sp>
      <p:sp>
        <p:nvSpPr>
          <p:cNvPr id="94212"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C56DC04-43D9-4A95-8D35-ACA558911B4E}" type="slidenum">
              <a:rPr lang="en-US" altLang="en-US"/>
              <a:pPr eaLnBrk="1" hangingPunct="1"/>
              <a:t>36</a:t>
            </a:fld>
            <a:endParaRPr lang="en-US" altLang="en-US"/>
          </a:p>
        </p:txBody>
      </p:sp>
    </p:spTree>
    <p:extLst>
      <p:ext uri="{BB962C8B-B14F-4D97-AF65-F5344CB8AC3E}">
        <p14:creationId xmlns:p14="http://schemas.microsoft.com/office/powerpoint/2010/main" val="2034852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1DFB433-A371-43AD-A935-4905C94C2DB6}" type="slidenum">
              <a:rPr lang="en-US" altLang="en-US"/>
              <a:pPr eaLnBrk="1" hangingPunct="1"/>
              <a:t>37</a:t>
            </a:fld>
            <a:endParaRPr lang="en-US" alt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i="1" smtClean="0">
              <a:latin typeface="Arial" panose="020B0604020202020204" pitchFamily="34" charset="0"/>
            </a:endParaRPr>
          </a:p>
        </p:txBody>
      </p:sp>
    </p:spTree>
    <p:extLst>
      <p:ext uri="{BB962C8B-B14F-4D97-AF65-F5344CB8AC3E}">
        <p14:creationId xmlns:p14="http://schemas.microsoft.com/office/powerpoint/2010/main" val="393564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9B3ED56-B31D-4F8E-983E-822DE3746FA7}" type="slidenum">
              <a:rPr lang="en-US" altLang="en-US"/>
              <a:pPr eaLnBrk="1" hangingPunct="1"/>
              <a:t>38</a:t>
            </a:fld>
            <a:endParaRPr lang="en-US" alt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4954118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47500" lnSpcReduction="20000"/>
          </a:bodyPr>
          <a:lstStyle/>
          <a:p>
            <a:pPr>
              <a:defRPr/>
            </a:pPr>
            <a:r>
              <a:rPr lang="en-CA" dirty="0" smtClean="0"/>
              <a:t>Pathogen reduction involves a time-temperature relationship.</a:t>
            </a:r>
          </a:p>
          <a:p>
            <a:pPr>
              <a:defRPr/>
            </a:pPr>
            <a:endParaRPr lang="en-CA" dirty="0" smtClean="0"/>
          </a:p>
          <a:p>
            <a:pPr>
              <a:defRPr/>
            </a:pPr>
            <a:r>
              <a:rPr lang="en-CA" dirty="0" smtClean="0"/>
              <a:t>Other times and temperatures may be acceptable, if considered equivalent and approved by the local regulatory authority.</a:t>
            </a:r>
          </a:p>
          <a:p>
            <a:pPr>
              <a:defRPr/>
            </a:pPr>
            <a:endParaRPr lang="en-CA" dirty="0" smtClean="0"/>
          </a:p>
          <a:p>
            <a:pPr>
              <a:defRPr/>
            </a:pPr>
            <a:r>
              <a:rPr lang="en-CA" dirty="0" smtClean="0"/>
              <a:t>Review items below to see their specific cooking requirements.</a:t>
            </a:r>
          </a:p>
          <a:p>
            <a:pPr>
              <a:defRPr/>
            </a:pPr>
            <a:endParaRPr lang="en-CA" dirty="0" smtClean="0"/>
          </a:p>
          <a:p>
            <a:pPr>
              <a:defRPr/>
            </a:pPr>
            <a:r>
              <a:rPr lang="en-US" b="1" dirty="0" smtClean="0"/>
              <a:t>Poultry</a:t>
            </a:r>
          </a:p>
          <a:p>
            <a:pPr>
              <a:defRPr/>
            </a:pPr>
            <a:endParaRPr lang="en-US" b="1" dirty="0" smtClean="0"/>
          </a:p>
          <a:p>
            <a:pPr>
              <a:defRPr/>
            </a:pPr>
            <a:r>
              <a:rPr lang="en-CA" dirty="0" smtClean="0"/>
              <a:t>Health Canada recommends that poultry be cooked to a minimum internal temperature of </a:t>
            </a:r>
            <a:r>
              <a:rPr lang="en-CA" b="1" dirty="0" smtClean="0"/>
              <a:t>85°C (185°F) for 15 seconds</a:t>
            </a:r>
            <a:endParaRPr lang="en-CA" dirty="0" smtClean="0"/>
          </a:p>
          <a:p>
            <a:pPr>
              <a:defRPr/>
            </a:pPr>
            <a:r>
              <a:rPr lang="en-CA" dirty="0" smtClean="0"/>
              <a:t> </a:t>
            </a:r>
          </a:p>
          <a:p>
            <a:pPr>
              <a:defRPr/>
            </a:pPr>
            <a:r>
              <a:rPr lang="en-CA" dirty="0" smtClean="0"/>
              <a:t>Some concerns exist about product quality when poultry is exposed to these temperatures. Consequently, local regulatory authorities may stipulate different temperature requirements.</a:t>
            </a:r>
          </a:p>
          <a:p>
            <a:pPr>
              <a:defRPr/>
            </a:pPr>
            <a:r>
              <a:rPr lang="en-CA" dirty="0" smtClean="0"/>
              <a:t> </a:t>
            </a:r>
          </a:p>
          <a:p>
            <a:pPr>
              <a:defRPr/>
            </a:pPr>
            <a:r>
              <a:rPr lang="en-CA" dirty="0" smtClean="0"/>
              <a:t>Contact your local regulatory authority to determine the internal temperatures they require.</a:t>
            </a:r>
          </a:p>
          <a:p>
            <a:pPr>
              <a:defRPr/>
            </a:pPr>
            <a:r>
              <a:rPr lang="en-CA" dirty="0" smtClean="0"/>
              <a:t> </a:t>
            </a:r>
          </a:p>
          <a:p>
            <a:pPr>
              <a:defRPr/>
            </a:pPr>
            <a:r>
              <a:rPr lang="en-CA" dirty="0" smtClean="0"/>
              <a:t>A probe-type thermometer should be placed deeply under the drumstick.</a:t>
            </a:r>
          </a:p>
          <a:p>
            <a:pPr>
              <a:defRPr/>
            </a:pPr>
            <a:r>
              <a:rPr lang="en-CA" dirty="0" smtClean="0"/>
              <a:t> </a:t>
            </a:r>
          </a:p>
          <a:p>
            <a:pPr>
              <a:defRPr/>
            </a:pPr>
            <a:r>
              <a:rPr lang="en-CA" dirty="0" smtClean="0"/>
              <a:t>All stuffing or other dressings should be cooked separately from the poultry.</a:t>
            </a:r>
          </a:p>
          <a:p>
            <a:pPr>
              <a:defRPr/>
            </a:pPr>
            <a:endParaRPr lang="en-CA" dirty="0" smtClean="0"/>
          </a:p>
          <a:p>
            <a:pPr>
              <a:defRPr/>
            </a:pPr>
            <a:r>
              <a:rPr lang="en-US" b="1" dirty="0" smtClean="0"/>
              <a:t>Ground/flaked meats. Includes chopped, ground flaked or minced beef, pork, or fish.</a:t>
            </a:r>
          </a:p>
          <a:p>
            <a:pPr>
              <a:defRPr/>
            </a:pPr>
            <a:endParaRPr lang="en-US" b="1" dirty="0" smtClean="0"/>
          </a:p>
          <a:p>
            <a:pPr>
              <a:defRPr/>
            </a:pPr>
            <a:r>
              <a:rPr lang="en-CA" dirty="0" smtClean="0"/>
              <a:t>Thoroughly cook all ground meat products until all the pink is gone and  the juices are clear.</a:t>
            </a:r>
          </a:p>
          <a:p>
            <a:pPr>
              <a:defRPr/>
            </a:pPr>
            <a:r>
              <a:rPr lang="en-CA" dirty="0" smtClean="0"/>
              <a:t> </a:t>
            </a:r>
          </a:p>
          <a:p>
            <a:pPr>
              <a:defRPr/>
            </a:pPr>
            <a:r>
              <a:rPr lang="en-CA" dirty="0" smtClean="0"/>
              <a:t>Check with a thermometer to ensure a minimum temperature of </a:t>
            </a:r>
            <a:r>
              <a:rPr lang="en-CA" b="1" dirty="0" smtClean="0"/>
              <a:t>70°C (158°F</a:t>
            </a:r>
            <a:r>
              <a:rPr lang="en-CA" dirty="0" smtClean="0"/>
              <a:t>) is achieved.</a:t>
            </a:r>
            <a:endParaRPr lang="en-CA" b="1" dirty="0" smtClean="0"/>
          </a:p>
          <a:p>
            <a:pPr>
              <a:defRPr/>
            </a:pPr>
            <a:endParaRPr lang="en-CA" dirty="0" smtClean="0"/>
          </a:p>
          <a:p>
            <a:pPr>
              <a:defRPr/>
            </a:pPr>
            <a:r>
              <a:rPr lang="en-US" b="1" dirty="0" smtClean="0"/>
              <a:t>Cooking mixtures such as prepared foods with dressings, mayonnaise, milk base sauces &amp; gravies.</a:t>
            </a:r>
            <a:endParaRPr lang="en-US" dirty="0" smtClean="0"/>
          </a:p>
          <a:p>
            <a:pPr>
              <a:defRPr/>
            </a:pPr>
            <a:endParaRPr lang="en-US" dirty="0" smtClean="0"/>
          </a:p>
          <a:p>
            <a:pPr>
              <a:defRPr/>
            </a:pPr>
            <a:r>
              <a:rPr lang="en-CA" dirty="0" smtClean="0"/>
              <a:t>If mixtures contain poultry, eggs, meat, fish or other potentially hazardous  foods, these mixtures must be cooked to a minimum internal temperature of </a:t>
            </a:r>
            <a:r>
              <a:rPr lang="en-CA" b="1" dirty="0" smtClean="0"/>
              <a:t>at least 74°C (165°F).</a:t>
            </a:r>
          </a:p>
          <a:p>
            <a:pPr>
              <a:defRPr/>
            </a:pPr>
            <a:endParaRPr lang="en-CA" b="1" dirty="0" smtClean="0"/>
          </a:p>
          <a:p>
            <a:pPr>
              <a:defRPr/>
            </a:pPr>
            <a:r>
              <a:rPr lang="en-US" b="1" dirty="0" smtClean="0"/>
              <a:t>Whole cuts of meat includes: whole cuts of pork, lamb, veal and beef.</a:t>
            </a:r>
            <a:endParaRPr lang="en-CA" b="1" dirty="0" smtClean="0"/>
          </a:p>
          <a:p>
            <a:pPr>
              <a:defRPr/>
            </a:pPr>
            <a:endParaRPr lang="en-CA" dirty="0" smtClean="0"/>
          </a:p>
          <a:p>
            <a:pPr>
              <a:defRPr/>
            </a:pPr>
            <a:r>
              <a:rPr lang="en-CA" dirty="0" smtClean="0"/>
              <a:t>Whole cuts of meat require a minimum internal temperature of </a:t>
            </a:r>
            <a:r>
              <a:rPr lang="en-CA" b="1" dirty="0" smtClean="0"/>
              <a:t>70°C (158°F).</a:t>
            </a:r>
          </a:p>
          <a:p>
            <a:pPr>
              <a:defRPr/>
            </a:pPr>
            <a:endParaRPr lang="en-CA" b="1" dirty="0" smtClean="0"/>
          </a:p>
          <a:p>
            <a:pPr>
              <a:defRPr/>
            </a:pPr>
            <a:r>
              <a:rPr lang="en-US" b="1" dirty="0" smtClean="0"/>
              <a:t>Eggs</a:t>
            </a:r>
            <a:endParaRPr lang="en-US" dirty="0" smtClean="0"/>
          </a:p>
          <a:p>
            <a:pPr>
              <a:defRPr/>
            </a:pPr>
            <a:endParaRPr lang="en-US" dirty="0" smtClean="0"/>
          </a:p>
          <a:p>
            <a:pPr>
              <a:defRPr/>
            </a:pPr>
            <a:r>
              <a:rPr lang="en-CA" dirty="0" smtClean="0"/>
              <a:t>Eggs require a minimum internal temperature of </a:t>
            </a:r>
            <a:r>
              <a:rPr lang="en-CA" b="1" dirty="0" smtClean="0"/>
              <a:t>63°C (145°F).</a:t>
            </a:r>
            <a:endParaRPr lang="en-CA" dirty="0" smtClean="0"/>
          </a:p>
          <a:p>
            <a:pPr>
              <a:defRPr/>
            </a:pPr>
            <a:r>
              <a:rPr lang="en-CA" dirty="0" smtClean="0"/>
              <a:t> </a:t>
            </a:r>
          </a:p>
          <a:p>
            <a:pPr>
              <a:defRPr/>
            </a:pPr>
            <a:r>
              <a:rPr lang="en-CA" dirty="0" smtClean="0"/>
              <a:t>Customers requesting a runny yolk egg must be informed that pathogens are not destroyed until the yolk has been completely cooked.</a:t>
            </a:r>
          </a:p>
          <a:p>
            <a:pPr>
              <a:defRPr/>
            </a:pPr>
            <a:endParaRPr lang="en-CA" b="1" dirty="0" smtClean="0"/>
          </a:p>
          <a:p>
            <a:pPr>
              <a:defRPr/>
            </a:pPr>
            <a:r>
              <a:rPr lang="en-US" b="1" dirty="0" smtClean="0"/>
              <a:t>Fish</a:t>
            </a:r>
            <a:endParaRPr lang="en-US" dirty="0" smtClean="0"/>
          </a:p>
          <a:p>
            <a:pPr>
              <a:defRPr/>
            </a:pPr>
            <a:endParaRPr lang="en-US" dirty="0" smtClean="0"/>
          </a:p>
          <a:p>
            <a:pPr>
              <a:defRPr/>
            </a:pPr>
            <a:r>
              <a:rPr lang="en-CA" dirty="0" smtClean="0"/>
              <a:t>Fish requires a minimum internal temperature of </a:t>
            </a:r>
            <a:r>
              <a:rPr lang="en-CA" b="1" dirty="0" smtClean="0"/>
              <a:t>70°C (158°F).</a:t>
            </a:r>
            <a:endParaRPr lang="en-CA" dirty="0" smtClean="0"/>
          </a:p>
          <a:p>
            <a:pPr>
              <a:defRPr/>
            </a:pPr>
            <a:r>
              <a:rPr lang="en-CA" dirty="0" smtClean="0"/>
              <a:t> </a:t>
            </a:r>
          </a:p>
          <a:p>
            <a:pPr>
              <a:defRPr/>
            </a:pPr>
            <a:r>
              <a:rPr lang="en-CA" dirty="0" smtClean="0"/>
              <a:t>Customers wishing raw marinated fish and raw mollusc and shellfish should be advised that cooking is the only way to assure the food's safety.</a:t>
            </a:r>
          </a:p>
          <a:p>
            <a:pPr>
              <a:defRPr/>
            </a:pPr>
            <a:endParaRPr lang="en-CA" b="1" dirty="0" smtClean="0"/>
          </a:p>
          <a:p>
            <a:pPr>
              <a:defRPr/>
            </a:pPr>
            <a:endParaRPr lang="en-CA" b="1" dirty="0"/>
          </a:p>
        </p:txBody>
      </p:sp>
      <p:sp>
        <p:nvSpPr>
          <p:cNvPr id="99332"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542C6CC-B85C-426C-9708-203E2A1962DB}" type="slidenum">
              <a:rPr lang="en-US" altLang="en-US"/>
              <a:pPr eaLnBrk="1" hangingPunct="1"/>
              <a:t>39</a:t>
            </a:fld>
            <a:endParaRPr lang="en-US" altLang="en-US"/>
          </a:p>
        </p:txBody>
      </p:sp>
    </p:spTree>
    <p:extLst>
      <p:ext uri="{BB962C8B-B14F-4D97-AF65-F5344CB8AC3E}">
        <p14:creationId xmlns:p14="http://schemas.microsoft.com/office/powerpoint/2010/main" val="16016398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121355E-45EE-4C3B-B0B5-A88CE24F7CFF}" type="slidenum">
              <a:rPr lang="en-US" altLang="en-US"/>
              <a:pPr eaLnBrk="1" hangingPunct="1"/>
              <a:t>40</a:t>
            </a:fld>
            <a:endParaRPr lang="en-US" alt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pPr>
            <a:r>
              <a:rPr lang="en-US" altLang="en-US" smtClean="0">
                <a:solidFill>
                  <a:srgbClr val="000000"/>
                </a:solidFill>
                <a:latin typeface="Arial" panose="020B0604020202020204" pitchFamily="34" charset="0"/>
                <a:cs typeface="Times New Roman" panose="02020603050405020304" pitchFamily="18" charset="0"/>
              </a:rPr>
              <a:t>Microwave cooking requires different consideration than conventional cooking </a:t>
            </a:r>
            <a:endParaRPr lang="en-CA" altLang="en-US" smtClean="0">
              <a:latin typeface="Calibri" panose="020F0502020204030204" pitchFamily="34" charset="0"/>
              <a:cs typeface="Times New Roman" panose="02020603050405020304" pitchFamily="18" charset="0"/>
            </a:endParaRPr>
          </a:p>
          <a:p>
            <a:pPr>
              <a:lnSpc>
                <a:spcPct val="115000"/>
              </a:lnSpc>
            </a:pPr>
            <a:r>
              <a:rPr lang="en-US" altLang="en-US" smtClean="0">
                <a:solidFill>
                  <a:srgbClr val="000000"/>
                </a:solidFill>
                <a:latin typeface="Arial" panose="020B0604020202020204" pitchFamily="34" charset="0"/>
                <a:cs typeface="Times New Roman" panose="02020603050405020304" pitchFamily="18" charset="0"/>
              </a:rPr>
              <a:t> </a:t>
            </a:r>
            <a:endParaRPr lang="en-CA" altLang="en-US" smtClean="0">
              <a:latin typeface="Calibri" panose="020F0502020204030204" pitchFamily="34" charset="0"/>
              <a:cs typeface="Times New Roman" panose="02020603050405020304" pitchFamily="18" charset="0"/>
            </a:endParaRPr>
          </a:p>
          <a:p>
            <a:pPr>
              <a:lnSpc>
                <a:spcPct val="115000"/>
              </a:lnSpc>
            </a:pPr>
            <a:r>
              <a:rPr lang="en-US" altLang="en-US" smtClean="0">
                <a:solidFill>
                  <a:srgbClr val="000000"/>
                </a:solidFill>
                <a:latin typeface="Arial" panose="020B0604020202020204" pitchFamily="34" charset="0"/>
                <a:cs typeface="Times New Roman" panose="02020603050405020304" pitchFamily="18" charset="0"/>
              </a:rPr>
              <a:t>The rapid increase in food temperatures resulting from microwave heating does not provide the same cumulative time and temperature relationship necessary for the destruction of microorganisms as compared to conventional cooking methods. </a:t>
            </a:r>
            <a:endParaRPr lang="en-CA" altLang="en-US" smtClean="0">
              <a:latin typeface="Calibri" panose="020F0502020204030204" pitchFamily="34" charset="0"/>
              <a:cs typeface="Times New Roman" panose="02020603050405020304" pitchFamily="18" charset="0"/>
            </a:endParaRPr>
          </a:p>
          <a:p>
            <a:pPr>
              <a:lnSpc>
                <a:spcPct val="115000"/>
              </a:lnSpc>
            </a:pPr>
            <a:r>
              <a:rPr lang="en-US" altLang="en-US" smtClean="0">
                <a:solidFill>
                  <a:srgbClr val="000000"/>
                </a:solidFill>
                <a:latin typeface="Arial" panose="020B0604020202020204" pitchFamily="34" charset="0"/>
                <a:cs typeface="Times New Roman" panose="02020603050405020304" pitchFamily="18" charset="0"/>
              </a:rPr>
              <a:t> </a:t>
            </a:r>
            <a:endParaRPr lang="en-CA" altLang="en-US" smtClean="0">
              <a:latin typeface="Calibri" panose="020F0502020204030204" pitchFamily="34" charset="0"/>
              <a:cs typeface="Times New Roman" panose="02020603050405020304" pitchFamily="18" charset="0"/>
            </a:endParaRPr>
          </a:p>
          <a:p>
            <a:pPr>
              <a:lnSpc>
                <a:spcPct val="115000"/>
              </a:lnSpc>
            </a:pPr>
            <a:r>
              <a:rPr lang="en-US" altLang="en-US" smtClean="0">
                <a:solidFill>
                  <a:srgbClr val="000000"/>
                </a:solidFill>
                <a:latin typeface="Arial" panose="020B0604020202020204" pitchFamily="34" charset="0"/>
                <a:cs typeface="Times New Roman" panose="02020603050405020304" pitchFamily="18" charset="0"/>
              </a:rPr>
              <a:t>Also, cold spots may exist in food cooking in a microwave oven. </a:t>
            </a:r>
            <a:endParaRPr lang="en-CA" altLang="en-US" smtClean="0">
              <a:latin typeface="Calibri" panose="020F0502020204030204" pitchFamily="34" charset="0"/>
              <a:cs typeface="Times New Roman" panose="02020603050405020304" pitchFamily="18" charset="0"/>
            </a:endParaRPr>
          </a:p>
          <a:p>
            <a:pPr>
              <a:lnSpc>
                <a:spcPct val="115000"/>
              </a:lnSpc>
            </a:pPr>
            <a:r>
              <a:rPr lang="en-US" altLang="en-US" smtClean="0">
                <a:solidFill>
                  <a:srgbClr val="000000"/>
                </a:solidFill>
                <a:latin typeface="Arial" panose="020B0604020202020204" pitchFamily="34" charset="0"/>
                <a:cs typeface="Times New Roman" panose="02020603050405020304" pitchFamily="18" charset="0"/>
              </a:rPr>
              <a:t> </a:t>
            </a:r>
            <a:endParaRPr lang="en-CA" altLang="en-US" smtClean="0">
              <a:latin typeface="Calibri" panose="020F0502020204030204" pitchFamily="34" charset="0"/>
              <a:cs typeface="Times New Roman" panose="02020603050405020304" pitchFamily="18" charset="0"/>
            </a:endParaRPr>
          </a:p>
          <a:p>
            <a:pPr>
              <a:lnSpc>
                <a:spcPct val="115000"/>
              </a:lnSpc>
            </a:pPr>
            <a:r>
              <a:rPr lang="en-US" altLang="en-US" smtClean="0">
                <a:solidFill>
                  <a:srgbClr val="000000"/>
                </a:solidFill>
                <a:latin typeface="Arial" panose="020B0604020202020204" pitchFamily="34" charset="0"/>
                <a:cs typeface="Times New Roman" panose="02020603050405020304" pitchFamily="18" charset="0"/>
              </a:rPr>
              <a:t>In order to achieve comparable destruction of germs the food must attain a higher temperature. To verify the internal temperature of the product it is critical to measure the temperature of the food at multiple sites (middle; each side; front and back) after the food is removed from the microwave oven.</a:t>
            </a:r>
            <a:endParaRPr lang="en-CA" altLang="en-US" smtClean="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6082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smtClean="0"/>
              <a:t>Contamination of food, food ingredients and equipment can occur in unsanitary storage facilities. Separation of food and food contact surfaces from non-food material reduces the risks of cross contamination. </a:t>
            </a:r>
          </a:p>
          <a:p>
            <a:pPr eaLnBrk="1" hangingPunct="1"/>
            <a:r>
              <a:rPr lang="en-CA" altLang="en-US" smtClean="0"/>
              <a:t> </a:t>
            </a:r>
          </a:p>
          <a:p>
            <a:pPr eaLnBrk="1" hangingPunct="1"/>
            <a:r>
              <a:rPr lang="en-CA" altLang="en-US" smtClean="0"/>
              <a:t>Foodservice operations must have storage facilities for food, food ingredients, equipment, and non-food materials such as utensils, linens, single-service and single-use articles, packaging, and chemical agents. All food items must be stored in a separate location away from non-food items including packaging materials. </a:t>
            </a:r>
          </a:p>
          <a:p>
            <a:pPr eaLnBrk="1" hangingPunct="1"/>
            <a:r>
              <a:rPr lang="en-CA" altLang="en-US" smtClean="0"/>
              <a:t> </a:t>
            </a:r>
          </a:p>
          <a:p>
            <a:pPr eaLnBrk="1" hangingPunct="1"/>
            <a:r>
              <a:rPr lang="en-CA" altLang="en-US" smtClean="0"/>
              <a:t>Storage areas must be maintained in a manner that protects food and food contact services from contamination such as dust, dirt, water, pest infestation and any other unsanitary condition such as raw meat dripping on ready-to-eat food.  </a:t>
            </a:r>
          </a:p>
          <a:p>
            <a:pPr eaLnBrk="1" hangingPunct="1"/>
            <a:endParaRPr lang="en-CA" altLang="en-US" smtClean="0"/>
          </a:p>
          <a:p>
            <a:pPr eaLnBrk="1" hangingPunct="1"/>
            <a:r>
              <a:rPr lang="en-CA" altLang="en-US" smtClean="0"/>
              <a:t>The sanitary and mechanical condition of storage areas should help to maximize the potential shelf life of products and protect food from contamination. </a:t>
            </a:r>
          </a:p>
          <a:p>
            <a:pPr eaLnBrk="1" hangingPunct="1"/>
            <a:endParaRPr lang="en-CA" altLang="en-US" smtClean="0"/>
          </a:p>
        </p:txBody>
      </p:sp>
      <p:sp>
        <p:nvSpPr>
          <p:cNvPr id="102404" name="Slide Number Placeholder 3"/>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ED754E4F-0C4A-47FC-AD6C-7ADE82D8B4D8}" type="slidenum">
              <a:rPr lang="en-US" altLang="en-US" sz="1200"/>
              <a:pPr eaLnBrk="1" hangingPunct="1"/>
              <a:t>5</a:t>
            </a:fld>
            <a:endParaRPr lang="en-US" altLang="en-US" sz="1200"/>
          </a:p>
        </p:txBody>
      </p:sp>
    </p:spTree>
    <p:extLst>
      <p:ext uri="{BB962C8B-B14F-4D97-AF65-F5344CB8AC3E}">
        <p14:creationId xmlns:p14="http://schemas.microsoft.com/office/powerpoint/2010/main" val="36138910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9B45314-51D6-4127-A490-78D957387C42}" type="slidenum">
              <a:rPr lang="en-US" altLang="en-US"/>
              <a:pPr eaLnBrk="1" hangingPunct="1"/>
              <a:t>41</a:t>
            </a:fld>
            <a:endParaRPr lang="en-US" alt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797136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latin typeface="Arial" panose="020B0604020202020204" pitchFamily="34" charset="0"/>
            </a:endParaRPr>
          </a:p>
        </p:txBody>
      </p:sp>
      <p:sp>
        <p:nvSpPr>
          <p:cNvPr id="10240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B1D9EEF-2ACD-4345-8E78-2B177E2F7F24}" type="slidenum">
              <a:rPr lang="en-US" altLang="en-US"/>
              <a:pPr eaLnBrk="1" hangingPunct="1"/>
              <a:t>42</a:t>
            </a:fld>
            <a:endParaRPr lang="en-US" altLang="en-US"/>
          </a:p>
        </p:txBody>
      </p:sp>
    </p:spTree>
    <p:extLst>
      <p:ext uri="{BB962C8B-B14F-4D97-AF65-F5344CB8AC3E}">
        <p14:creationId xmlns:p14="http://schemas.microsoft.com/office/powerpoint/2010/main" val="18316941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D7943B9-EC15-421F-A43C-5F308D78D33A}" type="slidenum">
              <a:rPr lang="en-US" altLang="en-US"/>
              <a:pPr eaLnBrk="1" hangingPunct="1"/>
              <a:t>43</a:t>
            </a:fld>
            <a:endParaRPr lang="en-US" alt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Bef>
                <a:spcPts val="425"/>
              </a:spcBef>
            </a:pPr>
            <a:r>
              <a:rPr lang="en-US" altLang="en-US" smtClean="0">
                <a:solidFill>
                  <a:srgbClr val="000000"/>
                </a:solidFill>
                <a:latin typeface="Arial" panose="020B0604020202020204" pitchFamily="34" charset="0"/>
                <a:cs typeface="Times New Roman" panose="02020603050405020304" pitchFamily="18" charset="0"/>
              </a:rPr>
              <a:t>Improper hot holding, below 60°C (140°F), often contributes to foodborne illness.  </a:t>
            </a:r>
            <a:endParaRPr lang="en-CA" altLang="en-US" smtClean="0">
              <a:latin typeface="Calibri" panose="020F0502020204030204" pitchFamily="34" charset="0"/>
              <a:cs typeface="Times New Roman" panose="02020603050405020304" pitchFamily="18" charset="0"/>
            </a:endParaRPr>
          </a:p>
          <a:p>
            <a:pPr>
              <a:lnSpc>
                <a:spcPct val="115000"/>
              </a:lnSpc>
              <a:spcBef>
                <a:spcPts val="425"/>
              </a:spcBef>
            </a:pPr>
            <a:r>
              <a:rPr lang="en-US" altLang="en-US" smtClean="0">
                <a:solidFill>
                  <a:srgbClr val="000000"/>
                </a:solidFill>
                <a:latin typeface="Arial" panose="020B0604020202020204" pitchFamily="34" charset="0"/>
                <a:cs typeface="Times New Roman" panose="02020603050405020304" pitchFamily="18" charset="0"/>
              </a:rPr>
              <a:t> </a:t>
            </a:r>
            <a:endParaRPr lang="en-CA" altLang="en-US" smtClean="0">
              <a:latin typeface="Calibri" panose="020F0502020204030204" pitchFamily="34" charset="0"/>
              <a:cs typeface="Times New Roman" panose="02020603050405020304" pitchFamily="18" charset="0"/>
            </a:endParaRPr>
          </a:p>
          <a:p>
            <a:pPr>
              <a:lnSpc>
                <a:spcPct val="115000"/>
              </a:lnSpc>
              <a:spcBef>
                <a:spcPts val="425"/>
              </a:spcBef>
            </a:pPr>
            <a:r>
              <a:rPr lang="en-US" altLang="en-US" smtClean="0">
                <a:solidFill>
                  <a:srgbClr val="000000"/>
                </a:solidFill>
                <a:latin typeface="Arial" panose="020B0604020202020204" pitchFamily="34" charset="0"/>
                <a:cs typeface="Times New Roman" panose="02020603050405020304" pitchFamily="18" charset="0"/>
              </a:rPr>
              <a:t>Pathogenic microorganisms can grow well in the temperature danger zone 4°C (40°F) to 60°C (140°F).</a:t>
            </a:r>
            <a:endParaRPr lang="en-CA" altLang="en-US" smtClean="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44632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latin typeface="Arial" panose="020B0604020202020204" pitchFamily="34" charset="0"/>
            </a:endParaRPr>
          </a:p>
        </p:txBody>
      </p:sp>
      <p:sp>
        <p:nvSpPr>
          <p:cNvPr id="104452"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1AD1EDF-5129-4F3B-89A8-6267DE21602F}" type="slidenum">
              <a:rPr lang="en-US" altLang="en-US"/>
              <a:pPr eaLnBrk="1" hangingPunct="1"/>
              <a:t>44</a:t>
            </a:fld>
            <a:endParaRPr lang="en-US" altLang="en-US"/>
          </a:p>
        </p:txBody>
      </p:sp>
    </p:spTree>
    <p:extLst>
      <p:ext uri="{BB962C8B-B14F-4D97-AF65-F5344CB8AC3E}">
        <p14:creationId xmlns:p14="http://schemas.microsoft.com/office/powerpoint/2010/main" val="31289841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EC61C00-FA4D-444A-9976-9D90F142995F}" type="slidenum">
              <a:rPr lang="en-US" altLang="en-US"/>
              <a:pPr eaLnBrk="1" hangingPunct="1"/>
              <a:t>45</a:t>
            </a:fld>
            <a:endParaRPr lang="en-US" alt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Foods requiring "cold-holding" include cold food that has been previously cooked (i.e. sliced turkey or roast beef) and foods consumed without cooking (i.e. salads or sandwiches).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By keeping these foods at 4°C (40°F) or less, they are out of the temperature danger zone.</a:t>
            </a:r>
          </a:p>
        </p:txBody>
      </p:sp>
    </p:spTree>
    <p:extLst>
      <p:ext uri="{BB962C8B-B14F-4D97-AF65-F5344CB8AC3E}">
        <p14:creationId xmlns:p14="http://schemas.microsoft.com/office/powerpoint/2010/main" val="27850397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latin typeface="Arial" panose="020B0604020202020204" pitchFamily="34" charset="0"/>
            </a:endParaRPr>
          </a:p>
        </p:txBody>
      </p:sp>
      <p:sp>
        <p:nvSpPr>
          <p:cNvPr id="106500"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98F394D-CA74-4C96-A8B0-EB0ADD856018}" type="slidenum">
              <a:rPr lang="en-US" altLang="en-US"/>
              <a:pPr eaLnBrk="1" hangingPunct="1"/>
              <a:t>46</a:t>
            </a:fld>
            <a:endParaRPr lang="en-US" altLang="en-US"/>
          </a:p>
        </p:txBody>
      </p:sp>
    </p:spTree>
    <p:extLst>
      <p:ext uri="{BB962C8B-B14F-4D97-AF65-F5344CB8AC3E}">
        <p14:creationId xmlns:p14="http://schemas.microsoft.com/office/powerpoint/2010/main" val="6056561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577B28C-C724-4DE7-A01B-3B7EB0052278}" type="slidenum">
              <a:rPr lang="en-US" altLang="en-US"/>
              <a:pPr eaLnBrk="1" hangingPunct="1"/>
              <a:t>47</a:t>
            </a:fld>
            <a:endParaRPr lang="en-US" alt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The majority of microorganisms can double in number every 20 minutes while being held in the temperature danger zone. Some microorganisms can double every seven minutes.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However, foods with low initial bacterial levels that have undergone careful handling, cooking and/or chilling, may be held without temperature control for a short period of time.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Products removed from proper refrigeration or cooking can hold these temperatures for a period of time.  It is unlikely that significant growth of pathogens or toxin production is possible in a very limited time.  </a:t>
            </a:r>
          </a:p>
          <a:p>
            <a:pPr eaLnBrk="1" hangingPunct="1"/>
            <a:endParaRPr lang="en-US" altLang="en-US" i="1" smtClean="0">
              <a:latin typeface="Arial" panose="020B0604020202020204" pitchFamily="34" charset="0"/>
            </a:endParaRPr>
          </a:p>
        </p:txBody>
      </p:sp>
    </p:spTree>
    <p:extLst>
      <p:ext uri="{BB962C8B-B14F-4D97-AF65-F5344CB8AC3E}">
        <p14:creationId xmlns:p14="http://schemas.microsoft.com/office/powerpoint/2010/main" val="11109386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Room temperature holding is a very high-risk activity that must be monitored closely. </a:t>
            </a:r>
          </a:p>
          <a:p>
            <a:endParaRPr lang="en-US" altLang="en-US" smtClean="0">
              <a:latin typeface="Arial" panose="020B0604020202020204" pitchFamily="34" charset="0"/>
            </a:endParaRPr>
          </a:p>
          <a:p>
            <a:r>
              <a:rPr lang="en-US" altLang="en-US" smtClean="0">
                <a:latin typeface="Arial" panose="020B0604020202020204" pitchFamily="34" charset="0"/>
              </a:rPr>
              <a:t>Tracking and keeping records of the products and the time at which they were removed from temperature control (such as cooking or refrigeration) must be recorded. </a:t>
            </a:r>
          </a:p>
          <a:p>
            <a:endParaRPr lang="en-US" altLang="en-US" smtClean="0">
              <a:latin typeface="Arial" panose="020B0604020202020204" pitchFamily="34" charset="0"/>
            </a:endParaRPr>
          </a:p>
          <a:p>
            <a:r>
              <a:rPr lang="en-US" altLang="en-US" smtClean="0">
                <a:latin typeface="Arial" panose="020B0604020202020204" pitchFamily="34" charset="0"/>
              </a:rPr>
              <a:t>The products exposure to the temperature danger zone (room temperature) must be limited to a cumulative time exposure of no more than two hours. </a:t>
            </a:r>
          </a:p>
          <a:p>
            <a:endParaRPr lang="en-US" altLang="en-US" smtClean="0">
              <a:latin typeface="Arial" panose="020B0604020202020204" pitchFamily="34" charset="0"/>
            </a:endParaRPr>
          </a:p>
          <a:p>
            <a:r>
              <a:rPr lang="en-US" altLang="en-US" smtClean="0">
                <a:latin typeface="Arial" panose="020B0604020202020204" pitchFamily="34" charset="0"/>
              </a:rPr>
              <a:t>This means that a product cannot be held for 1.5 hours, returned to refrigeration and then put on display for another two hours. In this example, the cumulative time exposure to the temperature danger zone would have been 3.5 hours. The product should have been discarded after two hours</a:t>
            </a:r>
          </a:p>
          <a:p>
            <a:endParaRPr lang="en-CA" altLang="en-US" smtClean="0">
              <a:latin typeface="Arial" panose="020B0604020202020204" pitchFamily="34" charset="0"/>
            </a:endParaRPr>
          </a:p>
        </p:txBody>
      </p:sp>
      <p:sp>
        <p:nvSpPr>
          <p:cNvPr id="108548"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691FB7C-A201-4580-B27E-89DB792D4C2E}" type="slidenum">
              <a:rPr lang="en-US" altLang="en-US"/>
              <a:pPr eaLnBrk="1" hangingPunct="1"/>
              <a:t>48</a:t>
            </a:fld>
            <a:endParaRPr lang="en-US" altLang="en-US"/>
          </a:p>
        </p:txBody>
      </p:sp>
    </p:spTree>
    <p:extLst>
      <p:ext uri="{BB962C8B-B14F-4D97-AF65-F5344CB8AC3E}">
        <p14:creationId xmlns:p14="http://schemas.microsoft.com/office/powerpoint/2010/main" val="19310149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81F20C7-D0EF-4464-A81A-4ECF389A00AB}" type="slidenum">
              <a:rPr lang="en-US" altLang="en-US"/>
              <a:pPr eaLnBrk="1" hangingPunct="1"/>
              <a:t>49</a:t>
            </a:fld>
            <a:endParaRPr lang="en-US" alt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Excessive time for cooling potentially hazardous foods has been consistently identified as one of the leading causes of foodborne illnesses.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During extended cooling, dangerous germs may grow to a sufficient number to cause illness.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In a foodservice operation, foods that are not served right away need to be cooled as quickly as possible and within the specified parameters.</a:t>
            </a:r>
          </a:p>
        </p:txBody>
      </p:sp>
    </p:spTree>
    <p:extLst>
      <p:ext uri="{BB962C8B-B14F-4D97-AF65-F5344CB8AC3E}">
        <p14:creationId xmlns:p14="http://schemas.microsoft.com/office/powerpoint/2010/main" val="31144749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710C288-BCED-46ED-AB26-EF07EDE7CAB7}" type="slidenum">
              <a:rPr lang="en-US" altLang="en-US"/>
              <a:pPr eaLnBrk="1" hangingPunct="1"/>
              <a:t>50</a:t>
            </a:fld>
            <a:endParaRPr lang="en-US" alt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667220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eaLnBrk="1" hangingPunct="1">
              <a:spcAft>
                <a:spcPts val="0"/>
              </a:spcAft>
              <a:defRPr/>
            </a:pPr>
            <a:r>
              <a:rPr lang="en-CA" dirty="0" smtClean="0">
                <a:latin typeface="Articulate"/>
                <a:ea typeface="MS Mincho"/>
                <a:cs typeface="Articulate"/>
              </a:rPr>
              <a:t>Organize the storage areas with: </a:t>
            </a:r>
            <a:endParaRPr lang="en-CA" sz="1050" dirty="0" smtClean="0">
              <a:latin typeface="Arial"/>
              <a:ea typeface="MS Mincho"/>
              <a:cs typeface="Times New Roman"/>
            </a:endParaRPr>
          </a:p>
          <a:p>
            <a:pPr eaLnBrk="1" hangingPunct="1">
              <a:spcAft>
                <a:spcPts val="0"/>
              </a:spcAft>
              <a:defRPr/>
            </a:pPr>
            <a:r>
              <a:rPr lang="en-CA" dirty="0" smtClean="0">
                <a:latin typeface="Articulate"/>
                <a:ea typeface="MS Mincho"/>
                <a:cs typeface="Articulate"/>
              </a:rPr>
              <a:t> </a:t>
            </a:r>
            <a:endParaRPr lang="en-CA" sz="1050" dirty="0" smtClean="0">
              <a:latin typeface="Arial"/>
              <a:ea typeface="MS Mincho"/>
              <a:cs typeface="Times New Roman"/>
            </a:endParaRPr>
          </a:p>
          <a:p>
            <a:pPr marL="342900" indent="-342900" eaLnBrk="1" hangingPunct="1">
              <a:spcAft>
                <a:spcPts val="0"/>
              </a:spcAft>
              <a:buFont typeface="Articulate"/>
              <a:buChar char="•"/>
              <a:defRPr/>
            </a:pPr>
            <a:r>
              <a:rPr lang="en-CA" dirty="0" smtClean="0">
                <a:latin typeface="Articulate"/>
                <a:ea typeface="MS Mincho"/>
                <a:cs typeface="Articulate"/>
              </a:rPr>
              <a:t>Adequate shelving for supplies</a:t>
            </a:r>
            <a:endParaRPr lang="en-CA" sz="1050" dirty="0" smtClean="0">
              <a:latin typeface="Arial"/>
              <a:ea typeface="MS Mincho"/>
              <a:cs typeface="Articulate"/>
            </a:endParaRPr>
          </a:p>
          <a:p>
            <a:pPr eaLnBrk="1" hangingPunct="1">
              <a:spcAft>
                <a:spcPts val="0"/>
              </a:spcAft>
              <a:defRPr/>
            </a:pPr>
            <a:r>
              <a:rPr lang="en-CA" dirty="0" smtClean="0">
                <a:latin typeface="Articulate"/>
                <a:ea typeface="MS Mincho"/>
                <a:cs typeface="Articulate"/>
              </a:rPr>
              <a:t> </a:t>
            </a:r>
            <a:endParaRPr lang="en-CA" sz="1050" dirty="0" smtClean="0">
              <a:latin typeface="Arial"/>
              <a:ea typeface="MS Mincho"/>
              <a:cs typeface="Times New Roman"/>
            </a:endParaRPr>
          </a:p>
          <a:p>
            <a:pPr marL="342900" indent="-342900" eaLnBrk="1" hangingPunct="1">
              <a:spcAft>
                <a:spcPts val="0"/>
              </a:spcAft>
              <a:buFont typeface="Articulate"/>
              <a:buChar char="•"/>
              <a:defRPr/>
            </a:pPr>
            <a:r>
              <a:rPr lang="en-CA" dirty="0" smtClean="0">
                <a:latin typeface="Articulate"/>
                <a:ea typeface="MS Mincho"/>
                <a:cs typeface="Articulate"/>
              </a:rPr>
              <a:t>Shelving, if not sealed to the floor, raised off the floor at least 15 cm (6 inches) to permit cleaning and minimize pest access ; </a:t>
            </a:r>
            <a:endParaRPr lang="en-CA" sz="1050" dirty="0" smtClean="0">
              <a:latin typeface="Arial"/>
              <a:ea typeface="MS Mincho"/>
              <a:cs typeface="Articulate"/>
            </a:endParaRPr>
          </a:p>
          <a:p>
            <a:pPr eaLnBrk="1" hangingPunct="1">
              <a:spcAft>
                <a:spcPts val="0"/>
              </a:spcAft>
              <a:defRPr/>
            </a:pPr>
            <a:r>
              <a:rPr lang="en-CA" dirty="0" smtClean="0">
                <a:latin typeface="Articulate"/>
                <a:ea typeface="MS Mincho"/>
                <a:cs typeface="Articulate"/>
              </a:rPr>
              <a:t> </a:t>
            </a:r>
            <a:endParaRPr lang="en-CA" sz="1050" dirty="0" smtClean="0">
              <a:latin typeface="Arial"/>
              <a:ea typeface="MS Mincho"/>
              <a:cs typeface="Times New Roman"/>
            </a:endParaRPr>
          </a:p>
          <a:p>
            <a:pPr marL="342900" indent="-342900" eaLnBrk="1" hangingPunct="1">
              <a:spcAft>
                <a:spcPts val="0"/>
              </a:spcAft>
              <a:buFont typeface="Symbol"/>
              <a:buChar char=""/>
              <a:defRPr/>
            </a:pPr>
            <a:r>
              <a:rPr lang="en-CA" dirty="0" smtClean="0">
                <a:latin typeface="Articulate"/>
                <a:ea typeface="MS Mincho"/>
                <a:cs typeface="Articulate"/>
              </a:rPr>
              <a:t>Shelving at least 5 cm (2 inches) from the walls to allow for access and permit easier visual inspection for pests and dirt; </a:t>
            </a:r>
            <a:endParaRPr lang="en-CA" sz="1050" dirty="0" smtClean="0">
              <a:latin typeface="Arial"/>
              <a:ea typeface="MS Mincho"/>
              <a:cs typeface="Times New Roman"/>
            </a:endParaRPr>
          </a:p>
          <a:p>
            <a:pPr eaLnBrk="1" hangingPunct="1">
              <a:spcAft>
                <a:spcPts val="0"/>
              </a:spcAft>
              <a:defRPr/>
            </a:pPr>
            <a:r>
              <a:rPr lang="en-CA" dirty="0" smtClean="0">
                <a:latin typeface="Articulate"/>
                <a:ea typeface="MS Mincho"/>
                <a:cs typeface="Articulate"/>
              </a:rPr>
              <a:t> </a:t>
            </a:r>
            <a:endParaRPr lang="en-CA" sz="1050" dirty="0" smtClean="0">
              <a:latin typeface="Arial"/>
              <a:ea typeface="MS Mincho"/>
              <a:cs typeface="Times New Roman"/>
            </a:endParaRPr>
          </a:p>
          <a:p>
            <a:pPr marL="342900" indent="-342900" eaLnBrk="1" hangingPunct="1">
              <a:spcAft>
                <a:spcPts val="0"/>
              </a:spcAft>
              <a:buFont typeface="Articulate"/>
              <a:buChar char="•"/>
              <a:defRPr/>
            </a:pPr>
            <a:r>
              <a:rPr lang="en-CA" dirty="0" smtClean="0">
                <a:latin typeface="Articulate"/>
                <a:ea typeface="MS Mincho"/>
                <a:cs typeface="Articulate"/>
              </a:rPr>
              <a:t>If shelving is attached to the wall, ensure that it is easily accessible for cleaning and storage purposes.</a:t>
            </a:r>
            <a:endParaRPr lang="en-CA" sz="1050" dirty="0" smtClean="0">
              <a:latin typeface="Arial"/>
              <a:ea typeface="MS Mincho"/>
              <a:cs typeface="Articulate"/>
            </a:endParaRPr>
          </a:p>
          <a:p>
            <a:pPr eaLnBrk="1" hangingPunct="1">
              <a:defRPr/>
            </a:pPr>
            <a:endParaRPr lang="en-CA" dirty="0"/>
          </a:p>
        </p:txBody>
      </p:sp>
      <p:sp>
        <p:nvSpPr>
          <p:cNvPr id="103428" name="Slide Number Placeholder 3"/>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06DF9883-5C92-4907-9CB5-208FF7FB849A}" type="slidenum">
              <a:rPr lang="en-US" altLang="en-US" sz="1200"/>
              <a:pPr eaLnBrk="1" hangingPunct="1"/>
              <a:t>6</a:t>
            </a:fld>
            <a:endParaRPr lang="en-US" altLang="en-US" sz="1200"/>
          </a:p>
        </p:txBody>
      </p:sp>
    </p:spTree>
    <p:extLst>
      <p:ext uri="{BB962C8B-B14F-4D97-AF65-F5344CB8AC3E}">
        <p14:creationId xmlns:p14="http://schemas.microsoft.com/office/powerpoint/2010/main" val="21004265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47500" lnSpcReduction="20000"/>
          </a:bodyPr>
          <a:lstStyle/>
          <a:p>
            <a:pPr>
              <a:defRPr/>
            </a:pPr>
            <a:r>
              <a:rPr lang="en-CA" dirty="0" smtClean="0"/>
              <a:t>Excessive time for cooling potentially hazardous foods is often identified as one of the leading causes of </a:t>
            </a:r>
            <a:r>
              <a:rPr lang="en-CA" dirty="0" err="1" smtClean="0"/>
              <a:t>foodborne</a:t>
            </a:r>
            <a:r>
              <a:rPr lang="en-CA" dirty="0" smtClean="0"/>
              <a:t> illnesses. </a:t>
            </a:r>
          </a:p>
          <a:p>
            <a:pPr>
              <a:defRPr/>
            </a:pPr>
            <a:r>
              <a:rPr lang="en-CA" dirty="0" smtClean="0"/>
              <a:t> </a:t>
            </a:r>
          </a:p>
          <a:p>
            <a:pPr>
              <a:defRPr/>
            </a:pPr>
            <a:r>
              <a:rPr lang="en-CA" dirty="0" smtClean="0"/>
              <a:t>If cooling takes too long the growth of dangerous micro organisms can increase causing people to become ill.  </a:t>
            </a:r>
          </a:p>
          <a:p>
            <a:pPr>
              <a:defRPr/>
            </a:pPr>
            <a:r>
              <a:rPr lang="en-CA" dirty="0" smtClean="0"/>
              <a:t> </a:t>
            </a:r>
          </a:p>
          <a:p>
            <a:pPr>
              <a:defRPr/>
            </a:pPr>
            <a:r>
              <a:rPr lang="en-CA" dirty="0" smtClean="0"/>
              <a:t>Please the points below to learn how to cool foods faster.</a:t>
            </a:r>
          </a:p>
          <a:p>
            <a:pPr>
              <a:defRPr/>
            </a:pPr>
            <a:r>
              <a:rPr lang="en-US" b="1" dirty="0" smtClean="0"/>
              <a:t/>
            </a:r>
            <a:br>
              <a:rPr lang="en-US" b="1" dirty="0" smtClean="0"/>
            </a:br>
            <a:r>
              <a:rPr lang="en-US" b="1" dirty="0" smtClean="0"/>
              <a:t>Blast Chiller</a:t>
            </a:r>
            <a:endParaRPr lang="en-CA" b="1" dirty="0" smtClean="0"/>
          </a:p>
          <a:p>
            <a:pPr>
              <a:defRPr/>
            </a:pPr>
            <a:endParaRPr lang="en-CA" dirty="0" smtClean="0"/>
          </a:p>
          <a:p>
            <a:pPr>
              <a:defRPr/>
            </a:pPr>
            <a:r>
              <a:rPr lang="en-CA" dirty="0" smtClean="0"/>
              <a:t>Depending on your type of operation you might have a blast </a:t>
            </a:r>
            <a:r>
              <a:rPr lang="en-CA" dirty="0" err="1" smtClean="0"/>
              <a:t>chiller</a:t>
            </a:r>
            <a:r>
              <a:rPr lang="en-CA" dirty="0" smtClean="0"/>
              <a:t>.  This piece of equipment is specially designed to cool foods quickly.  </a:t>
            </a:r>
          </a:p>
          <a:p>
            <a:pPr>
              <a:defRPr/>
            </a:pPr>
            <a:r>
              <a:rPr lang="en-CA" dirty="0" smtClean="0"/>
              <a:t> </a:t>
            </a:r>
          </a:p>
          <a:p>
            <a:pPr>
              <a:defRPr/>
            </a:pPr>
            <a:r>
              <a:rPr lang="en-CA" dirty="0" smtClean="0"/>
              <a:t>Cover and label foods you place in the blast </a:t>
            </a:r>
            <a:r>
              <a:rPr lang="en-CA" dirty="0" err="1" smtClean="0"/>
              <a:t>chiller</a:t>
            </a:r>
            <a:r>
              <a:rPr lang="en-CA" dirty="0" smtClean="0"/>
              <a:t>.  Follow the manufacturer's directions to ensure your food is cooled within the required time.</a:t>
            </a:r>
          </a:p>
          <a:p>
            <a:pPr>
              <a:defRPr/>
            </a:pPr>
            <a:r>
              <a:rPr lang="en-CA" dirty="0" smtClean="0"/>
              <a:t> </a:t>
            </a:r>
          </a:p>
          <a:p>
            <a:pPr>
              <a:defRPr/>
            </a:pPr>
            <a:r>
              <a:rPr lang="en-CA" dirty="0" smtClean="0"/>
              <a:t>These are expensive pieces of equipment so you might want to look at the other methods if your operation does not have a blast </a:t>
            </a:r>
            <a:r>
              <a:rPr lang="en-CA" dirty="0" err="1" smtClean="0"/>
              <a:t>chiller</a:t>
            </a:r>
            <a:r>
              <a:rPr lang="en-CA" dirty="0" smtClean="0"/>
              <a:t>.</a:t>
            </a:r>
          </a:p>
          <a:p>
            <a:pPr>
              <a:defRPr/>
            </a:pPr>
            <a:endParaRPr lang="en-CA" dirty="0" smtClean="0"/>
          </a:p>
          <a:p>
            <a:pPr>
              <a:defRPr/>
            </a:pPr>
            <a:r>
              <a:rPr lang="en-US" b="1" dirty="0" smtClean="0"/>
              <a:t>Ice Water Bath</a:t>
            </a:r>
          </a:p>
          <a:p>
            <a:pPr>
              <a:defRPr/>
            </a:pPr>
            <a:endParaRPr lang="en-US" b="1" dirty="0" smtClean="0"/>
          </a:p>
          <a:p>
            <a:pPr>
              <a:defRPr/>
            </a:pPr>
            <a:r>
              <a:rPr lang="en-CA" dirty="0" smtClean="0"/>
              <a:t>Clean and sanitize a food service sink and make a mixture of cold, potable water and ice.  Place the container of food in the ice bath and stir to increase the rate of cooling.</a:t>
            </a:r>
          </a:p>
          <a:p>
            <a:pPr>
              <a:defRPr/>
            </a:pPr>
            <a:r>
              <a:rPr lang="en-CA" dirty="0" smtClean="0"/>
              <a:t> </a:t>
            </a:r>
          </a:p>
          <a:p>
            <a:pPr>
              <a:defRPr/>
            </a:pPr>
            <a:r>
              <a:rPr lang="en-CA" dirty="0" smtClean="0"/>
              <a:t>To further speed cooling you can use an ice paddle as shown in the inset picture.</a:t>
            </a:r>
          </a:p>
          <a:p>
            <a:pPr>
              <a:defRPr/>
            </a:pPr>
            <a:r>
              <a:rPr lang="en-CA" dirty="0" smtClean="0"/>
              <a:t> </a:t>
            </a:r>
          </a:p>
          <a:p>
            <a:pPr>
              <a:defRPr/>
            </a:pPr>
            <a:r>
              <a:rPr lang="en-CA" dirty="0" smtClean="0"/>
              <a:t>Once the food has cooled below room temperature cover, label and date and place in the refrigerator.</a:t>
            </a:r>
          </a:p>
          <a:p>
            <a:pPr>
              <a:defRPr/>
            </a:pPr>
            <a:endParaRPr lang="en-CA" b="1" dirty="0" smtClean="0"/>
          </a:p>
          <a:p>
            <a:pPr>
              <a:defRPr/>
            </a:pPr>
            <a:r>
              <a:rPr lang="en-US" b="1" dirty="0" smtClean="0"/>
              <a:t>Reduce Size</a:t>
            </a:r>
          </a:p>
          <a:p>
            <a:pPr>
              <a:defRPr/>
            </a:pPr>
            <a:endParaRPr lang="en-US" b="1" dirty="0" smtClean="0"/>
          </a:p>
          <a:p>
            <a:pPr>
              <a:defRPr/>
            </a:pPr>
            <a:r>
              <a:rPr lang="en-CA" dirty="0" smtClean="0"/>
              <a:t>Put large quantities of liquid into several smaller containers.  Cut large pieces of meat into smaller pieces.  This increases the surface area so that food cools faster.  </a:t>
            </a:r>
          </a:p>
          <a:p>
            <a:pPr>
              <a:defRPr/>
            </a:pPr>
            <a:endParaRPr lang="en-CA" b="1" dirty="0" smtClean="0"/>
          </a:p>
          <a:p>
            <a:pPr>
              <a:defRPr/>
            </a:pPr>
            <a:r>
              <a:rPr lang="en-US" b="1" dirty="0" smtClean="0"/>
              <a:t>Shallow Pan</a:t>
            </a:r>
            <a:endParaRPr lang="en-US" dirty="0" smtClean="0"/>
          </a:p>
          <a:p>
            <a:pPr>
              <a:defRPr/>
            </a:pPr>
            <a:endParaRPr lang="en-US" dirty="0" smtClean="0"/>
          </a:p>
          <a:p>
            <a:pPr>
              <a:defRPr/>
            </a:pPr>
            <a:r>
              <a:rPr lang="en-CA" dirty="0" smtClean="0"/>
              <a:t>Slice meats such as turkey and large roasts and place them in a shallow pan.</a:t>
            </a:r>
          </a:p>
          <a:p>
            <a:pPr>
              <a:defRPr/>
            </a:pPr>
            <a:r>
              <a:rPr lang="en-CA" dirty="0" smtClean="0"/>
              <a:t> </a:t>
            </a:r>
          </a:p>
          <a:p>
            <a:pPr>
              <a:defRPr/>
            </a:pPr>
            <a:r>
              <a:rPr lang="en-CA" dirty="0" smtClean="0"/>
              <a:t>Divide larger liquid food batches into several smaller amounts in pre-chilled stainless steel pans.  The depth of the liquid should not be more than 8 cm (3 inches).  For thick liquids such as stews fill the pan no more than  5 cm (2 inches).  Leave a corner uncovered during cooling to allow heat to escape.</a:t>
            </a:r>
          </a:p>
          <a:p>
            <a:pPr>
              <a:defRPr/>
            </a:pPr>
            <a:r>
              <a:rPr lang="en-CA" dirty="0" smtClean="0"/>
              <a:t> </a:t>
            </a:r>
          </a:p>
          <a:p>
            <a:pPr>
              <a:defRPr/>
            </a:pPr>
            <a:r>
              <a:rPr lang="en-CA" dirty="0" smtClean="0"/>
              <a:t>Cover, label and date and place the pans in the refrigerator. </a:t>
            </a:r>
            <a:endParaRPr lang="en-CA" b="1" dirty="0" smtClean="0"/>
          </a:p>
          <a:p>
            <a:pPr>
              <a:defRPr/>
            </a:pPr>
            <a:r>
              <a:rPr lang="en-US" b="1" dirty="0" smtClean="0"/>
              <a:t/>
            </a:r>
            <a:br>
              <a:rPr lang="en-US" b="1" dirty="0" smtClean="0"/>
            </a:br>
            <a:r>
              <a:rPr lang="en-US" b="1" dirty="0" smtClean="0"/>
              <a:t>Combined Methods</a:t>
            </a:r>
            <a:endParaRPr lang="en-CA" b="1" dirty="0" smtClean="0"/>
          </a:p>
          <a:p>
            <a:pPr>
              <a:defRPr/>
            </a:pPr>
            <a:endParaRPr lang="en-CA" b="1" dirty="0" smtClean="0"/>
          </a:p>
          <a:p>
            <a:pPr>
              <a:defRPr/>
            </a:pPr>
            <a:r>
              <a:rPr lang="en-CA" dirty="0" smtClean="0"/>
              <a:t>Many times it may be possible to combine methods to cool food faster.  For example, if you had a large pot of hot liquid (soup, stew, sauce) you could:</a:t>
            </a:r>
          </a:p>
          <a:p>
            <a:pPr>
              <a:defRPr/>
            </a:pPr>
            <a:r>
              <a:rPr lang="en-CA" dirty="0" smtClean="0"/>
              <a:t> </a:t>
            </a:r>
          </a:p>
          <a:p>
            <a:pPr>
              <a:defRPr/>
            </a:pPr>
            <a:r>
              <a:rPr lang="en-CA" dirty="0" smtClean="0"/>
              <a:t>Pour it into smaller pots, and</a:t>
            </a:r>
          </a:p>
          <a:p>
            <a:pPr>
              <a:defRPr/>
            </a:pPr>
            <a:r>
              <a:rPr lang="en-CA" dirty="0" smtClean="0"/>
              <a:t>Place them in an ice water bath, and</a:t>
            </a:r>
          </a:p>
          <a:p>
            <a:pPr>
              <a:defRPr/>
            </a:pPr>
            <a:r>
              <a:rPr lang="en-CA" dirty="0" smtClean="0"/>
              <a:t>Stir the smaller pots with an ice paddle, and</a:t>
            </a:r>
          </a:p>
          <a:p>
            <a:pPr>
              <a:defRPr/>
            </a:pPr>
            <a:r>
              <a:rPr lang="en-CA" dirty="0" smtClean="0"/>
              <a:t>Once cooled, place the liquid in a shallow pan, and</a:t>
            </a:r>
          </a:p>
          <a:p>
            <a:pPr>
              <a:defRPr/>
            </a:pPr>
            <a:r>
              <a:rPr lang="en-CA" dirty="0" smtClean="0"/>
              <a:t>Cover label and date the food before placing it in the refrigerator.</a:t>
            </a:r>
          </a:p>
          <a:p>
            <a:pPr>
              <a:defRPr/>
            </a:pPr>
            <a:endParaRPr lang="en-CA" b="1" dirty="0"/>
          </a:p>
        </p:txBody>
      </p:sp>
      <p:sp>
        <p:nvSpPr>
          <p:cNvPr id="111620"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015517A-BD89-4D7E-9C79-5209F53F106F}" type="slidenum">
              <a:rPr lang="en-US" altLang="en-US"/>
              <a:pPr eaLnBrk="1" hangingPunct="1"/>
              <a:t>51</a:t>
            </a:fld>
            <a:endParaRPr lang="en-US" altLang="en-US"/>
          </a:p>
        </p:txBody>
      </p:sp>
    </p:spTree>
    <p:extLst>
      <p:ext uri="{BB962C8B-B14F-4D97-AF65-F5344CB8AC3E}">
        <p14:creationId xmlns:p14="http://schemas.microsoft.com/office/powerpoint/2010/main" val="33175197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5CB46D8-CB7E-455D-951B-6CCA64696F18}" type="slidenum">
              <a:rPr lang="en-US" altLang="en-US"/>
              <a:pPr eaLnBrk="1" hangingPunct="1"/>
              <a:t>52</a:t>
            </a:fld>
            <a:endParaRPr lang="en-US" alt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Bef>
                <a:spcPts val="425"/>
              </a:spcBef>
            </a:pPr>
            <a:r>
              <a:rPr lang="en-US" altLang="en-US" smtClean="0">
                <a:solidFill>
                  <a:srgbClr val="000000"/>
                </a:solidFill>
                <a:latin typeface="Arial" panose="020B0604020202020204" pitchFamily="34" charset="0"/>
                <a:cs typeface="Times New Roman" panose="02020603050405020304" pitchFamily="18" charset="0"/>
              </a:rPr>
              <a:t>The potential for growth of pathogenic bacteria is greater in reheated foods than in raw foods. Most bacteria are killed during the original cooking process. </a:t>
            </a:r>
            <a:endParaRPr lang="en-CA" altLang="en-US" smtClean="0">
              <a:latin typeface="Calibri" panose="020F0502020204030204" pitchFamily="34" charset="0"/>
              <a:cs typeface="Times New Roman" panose="02020603050405020304" pitchFamily="18" charset="0"/>
            </a:endParaRPr>
          </a:p>
          <a:p>
            <a:pPr>
              <a:lnSpc>
                <a:spcPct val="115000"/>
              </a:lnSpc>
              <a:spcBef>
                <a:spcPts val="425"/>
              </a:spcBef>
            </a:pPr>
            <a:r>
              <a:rPr lang="en-US" altLang="en-US" smtClean="0">
                <a:solidFill>
                  <a:srgbClr val="000000"/>
                </a:solidFill>
                <a:latin typeface="Arial" panose="020B0604020202020204" pitchFamily="34" charset="0"/>
                <a:cs typeface="Times New Roman" panose="02020603050405020304" pitchFamily="18" charset="0"/>
              </a:rPr>
              <a:t>However, any subsequent contamination (e.g. contamination from a food handler sneezing on the product), that may have occurred in the product after the original cooking process, may now be allowed to grow if temperature abuse occurs.</a:t>
            </a:r>
            <a:endParaRPr lang="en-CA" altLang="en-US" smtClean="0">
              <a:latin typeface="Calibri" panose="020F0502020204030204" pitchFamily="34" charset="0"/>
              <a:cs typeface="Times New Roman" panose="02020603050405020304" pitchFamily="18" charset="0"/>
            </a:endParaRPr>
          </a:p>
          <a:p>
            <a:pPr>
              <a:lnSpc>
                <a:spcPct val="115000"/>
              </a:lnSpc>
              <a:spcAft>
                <a:spcPts val="1000"/>
              </a:spcAft>
            </a:pPr>
            <a:r>
              <a:rPr lang="en-CA" altLang="en-US" smtClean="0">
                <a:latin typeface="Calibri" panose="020F0502020204030204" pitchFamily="34" charset="0"/>
                <a:ea typeface="Times New Roman" panose="02020603050405020304" pitchFamily="18" charset="0"/>
                <a:cs typeface="Calibri" panose="020F0502020204030204" pitchFamily="34" charset="0"/>
              </a:rPr>
              <a:t> </a:t>
            </a:r>
            <a:endParaRPr lang="en-CA" altLang="en-US" smtClean="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06674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latin typeface="Arial" panose="020B0604020202020204" pitchFamily="34" charset="0"/>
            </a:endParaRPr>
          </a:p>
        </p:txBody>
      </p:sp>
      <p:sp>
        <p:nvSpPr>
          <p:cNvPr id="114692"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97199DD-F7EA-4BF2-92F2-64B3A60EE48A}" type="slidenum">
              <a:rPr lang="en-US" altLang="en-US"/>
              <a:pPr eaLnBrk="1" hangingPunct="1"/>
              <a:t>53</a:t>
            </a:fld>
            <a:endParaRPr lang="en-US" altLang="en-US"/>
          </a:p>
        </p:txBody>
      </p:sp>
    </p:spTree>
    <p:extLst>
      <p:ext uri="{BB962C8B-B14F-4D97-AF65-F5344CB8AC3E}">
        <p14:creationId xmlns:p14="http://schemas.microsoft.com/office/powerpoint/2010/main" val="2173534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5776C51-ED63-4F50-882A-C92DCC068C9B}" type="slidenum">
              <a:rPr lang="en-US" altLang="en-US"/>
              <a:pPr eaLnBrk="1" hangingPunct="1"/>
              <a:t>54</a:t>
            </a:fld>
            <a:endParaRPr lang="en-US" altLang="en-US"/>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pPr>
            <a:r>
              <a:rPr lang="en-US" altLang="en-US" smtClean="0">
                <a:solidFill>
                  <a:srgbClr val="000000"/>
                </a:solidFill>
                <a:latin typeface="Arial" panose="020B0604020202020204" pitchFamily="34" charset="0"/>
                <a:cs typeface="Times New Roman" panose="02020603050405020304" pitchFamily="18" charset="0"/>
              </a:rPr>
              <a:t>Every effort must be made to prevent contaminating hands to prevent contamination of food contact surfaces. </a:t>
            </a:r>
            <a:endParaRPr lang="en-CA" altLang="en-US" smtClean="0">
              <a:latin typeface="Calibri" panose="020F0502020204030204" pitchFamily="34" charset="0"/>
              <a:cs typeface="Times New Roman" panose="02020603050405020304" pitchFamily="18" charset="0"/>
            </a:endParaRPr>
          </a:p>
          <a:p>
            <a:pPr>
              <a:lnSpc>
                <a:spcPct val="115000"/>
              </a:lnSpc>
            </a:pPr>
            <a:r>
              <a:rPr lang="en-US" altLang="en-US" smtClean="0">
                <a:solidFill>
                  <a:srgbClr val="000000"/>
                </a:solidFill>
                <a:latin typeface="Arial" panose="020B0604020202020204" pitchFamily="34" charset="0"/>
                <a:cs typeface="Times New Roman" panose="02020603050405020304" pitchFamily="18" charset="0"/>
              </a:rPr>
              <a:t> </a:t>
            </a:r>
            <a:endParaRPr lang="en-CA" altLang="en-US" smtClean="0">
              <a:latin typeface="Calibri" panose="020F0502020204030204" pitchFamily="34" charset="0"/>
              <a:cs typeface="Times New Roman" panose="02020603050405020304" pitchFamily="18" charset="0"/>
            </a:endParaRPr>
          </a:p>
          <a:p>
            <a:pPr>
              <a:lnSpc>
                <a:spcPct val="115000"/>
              </a:lnSpc>
            </a:pPr>
            <a:r>
              <a:rPr lang="en-US" altLang="en-US" smtClean="0">
                <a:solidFill>
                  <a:srgbClr val="000000"/>
                </a:solidFill>
                <a:latin typeface="Arial" panose="020B0604020202020204" pitchFamily="34" charset="0"/>
                <a:cs typeface="Times New Roman" panose="02020603050405020304" pitchFamily="18" charset="0"/>
              </a:rPr>
              <a:t>Cross contamination can cause serious foodborne illnesses in customers. </a:t>
            </a:r>
            <a:endParaRPr lang="en-CA" altLang="en-US" smtClean="0">
              <a:latin typeface="Calibri" panose="020F0502020204030204" pitchFamily="34" charset="0"/>
              <a:cs typeface="Times New Roman" panose="02020603050405020304" pitchFamily="18" charset="0"/>
            </a:endParaRPr>
          </a:p>
          <a:p>
            <a:pPr>
              <a:lnSpc>
                <a:spcPct val="115000"/>
              </a:lnSpc>
            </a:pPr>
            <a:r>
              <a:rPr lang="en-US" altLang="en-US" smtClean="0">
                <a:solidFill>
                  <a:srgbClr val="000000"/>
                </a:solidFill>
                <a:latin typeface="Arial" panose="020B0604020202020204" pitchFamily="34" charset="0"/>
                <a:cs typeface="Times New Roman" panose="02020603050405020304" pitchFamily="18" charset="0"/>
              </a:rPr>
              <a:t> </a:t>
            </a:r>
            <a:endParaRPr lang="en-CA" altLang="en-US" smtClean="0">
              <a:latin typeface="Calibri" panose="020F0502020204030204" pitchFamily="34" charset="0"/>
              <a:cs typeface="Times New Roman" panose="02020603050405020304" pitchFamily="18" charset="0"/>
            </a:endParaRPr>
          </a:p>
          <a:p>
            <a:pPr>
              <a:lnSpc>
                <a:spcPct val="115000"/>
              </a:lnSpc>
            </a:pPr>
            <a:r>
              <a:rPr lang="en-US" altLang="en-US" smtClean="0">
                <a:solidFill>
                  <a:srgbClr val="000000"/>
                </a:solidFill>
                <a:latin typeface="Arial" panose="020B0604020202020204" pitchFamily="34" charset="0"/>
                <a:cs typeface="Times New Roman" panose="02020603050405020304" pitchFamily="18" charset="0"/>
              </a:rPr>
              <a:t>This is important to note in a buffet style service, as both customers and employees need to handle serving utensils/dishware.</a:t>
            </a:r>
            <a:endParaRPr lang="en-CA" altLang="en-US" smtClean="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72195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DF1B5FD-DF76-40EB-89F6-8BAD7952E502}" type="slidenum">
              <a:rPr lang="en-US" altLang="en-US"/>
              <a:pPr eaLnBrk="1" hangingPunct="1"/>
              <a:t>55</a:t>
            </a:fld>
            <a:endParaRPr lang="en-US" altLang="en-US"/>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Food can be seriously contaminated, or existing microbial contamination can be permitted to increase to dangerous levels, by unsanitary or careless distribution.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Foods should be packaged in a way to prevent contamination; and temperature control should be maintained during distribution.</a:t>
            </a:r>
          </a:p>
        </p:txBody>
      </p:sp>
    </p:spTree>
    <p:extLst>
      <p:ext uri="{BB962C8B-B14F-4D97-AF65-F5344CB8AC3E}">
        <p14:creationId xmlns:p14="http://schemas.microsoft.com/office/powerpoint/2010/main" val="29198707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latin typeface="Arial" panose="020B0604020202020204" pitchFamily="34" charset="0"/>
            </a:endParaRPr>
          </a:p>
        </p:txBody>
      </p:sp>
      <p:sp>
        <p:nvSpPr>
          <p:cNvPr id="118788"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C00AEDA-AB9F-4122-8F3B-8B19005F353B}" type="slidenum">
              <a:rPr lang="en-US" altLang="en-US"/>
              <a:pPr eaLnBrk="1" hangingPunct="1"/>
              <a:t>56</a:t>
            </a:fld>
            <a:endParaRPr lang="en-US" altLang="en-US"/>
          </a:p>
        </p:txBody>
      </p:sp>
    </p:spTree>
    <p:extLst>
      <p:ext uri="{BB962C8B-B14F-4D97-AF65-F5344CB8AC3E}">
        <p14:creationId xmlns:p14="http://schemas.microsoft.com/office/powerpoint/2010/main" val="22315696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latin typeface="Arial" panose="020B0604020202020204" pitchFamily="34" charset="0"/>
              <a:cs typeface="Arial" panose="020B0604020202020204" pitchFamily="34"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9859786-990C-496C-BA62-06F8ECCEEA30}" type="slidenum">
              <a:rPr lang="en-US" altLang="en-US">
                <a:solidFill>
                  <a:srgbClr val="000000"/>
                </a:solidFill>
              </a:rPr>
              <a:pPr eaLnBrk="1" hangingPunct="1"/>
              <a:t>57</a:t>
            </a:fld>
            <a:endParaRPr lang="en-US" altLang="en-US">
              <a:solidFill>
                <a:srgbClr val="000000"/>
              </a:solidFill>
            </a:endParaRPr>
          </a:p>
        </p:txBody>
      </p:sp>
    </p:spTree>
    <p:extLst>
      <p:ext uri="{BB962C8B-B14F-4D97-AF65-F5344CB8AC3E}">
        <p14:creationId xmlns:p14="http://schemas.microsoft.com/office/powerpoint/2010/main" val="36768686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5ABE96D-2C56-406A-81F6-6F60D59F3B00}" type="slidenum">
              <a:rPr lang="en-US" altLang="en-US">
                <a:solidFill>
                  <a:srgbClr val="000000"/>
                </a:solidFill>
              </a:rPr>
              <a:pPr eaLnBrk="1" hangingPunct="1"/>
              <a:t>58</a:t>
            </a:fld>
            <a:endParaRPr lang="en-US" altLang="en-US">
              <a:solidFill>
                <a:srgbClr val="000000"/>
              </a:solidFill>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cs typeface="Arial" panose="020B0604020202020204" pitchFamily="34" charset="0"/>
              </a:rPr>
              <a:t>An effective cleaning program has written procedures or instructions for staff on how to clean and sanitize the facility, equipment, utensils, and things like refrigeration units that impact food safety.</a:t>
            </a:r>
          </a:p>
        </p:txBody>
      </p:sp>
    </p:spTree>
    <p:extLst>
      <p:ext uri="{BB962C8B-B14F-4D97-AF65-F5344CB8AC3E}">
        <p14:creationId xmlns:p14="http://schemas.microsoft.com/office/powerpoint/2010/main" val="19828202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mtClean="0">
                <a:latin typeface="Arial" panose="020B0604020202020204" pitchFamily="34" charset="0"/>
                <a:cs typeface="Arial" panose="020B0604020202020204" pitchFamily="34" charset="0"/>
              </a:rPr>
              <a:t>You can develop a master cleaning schedule for all cleaning operations and equipment. A </a:t>
            </a:r>
            <a:r>
              <a:rPr lang="en-CA" altLang="en-US" i="1" smtClean="0">
                <a:latin typeface="Arial" panose="020B0604020202020204" pitchFamily="34" charset="0"/>
                <a:cs typeface="Arial" panose="020B0604020202020204" pitchFamily="34" charset="0"/>
              </a:rPr>
              <a:t>Cleaning on the Dot Chart is </a:t>
            </a:r>
            <a:r>
              <a:rPr lang="en-CA" altLang="en-US" smtClean="0">
                <a:latin typeface="Arial" panose="020B0604020202020204" pitchFamily="34" charset="0"/>
                <a:cs typeface="Arial" panose="020B0604020202020204" pitchFamily="34" charset="0"/>
              </a:rPr>
              <a:t>available from the CRFA.</a:t>
            </a: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53CECBD-B63E-4369-B808-49AA75D01B7E}" type="slidenum">
              <a:rPr lang="en-US" altLang="en-US">
                <a:solidFill>
                  <a:srgbClr val="000000"/>
                </a:solidFill>
              </a:rPr>
              <a:pPr eaLnBrk="1" hangingPunct="1"/>
              <a:t>59</a:t>
            </a:fld>
            <a:endParaRPr lang="en-US" altLang="en-US">
              <a:solidFill>
                <a:srgbClr val="000000"/>
              </a:solidFill>
            </a:endParaRPr>
          </a:p>
        </p:txBody>
      </p:sp>
    </p:spTree>
    <p:extLst>
      <p:ext uri="{BB962C8B-B14F-4D97-AF65-F5344CB8AC3E}">
        <p14:creationId xmlns:p14="http://schemas.microsoft.com/office/powerpoint/2010/main" val="29178519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32500" lnSpcReduction="20000"/>
          </a:bodyPr>
          <a:lstStyle/>
          <a:p>
            <a:pPr>
              <a:defRPr/>
            </a:pPr>
            <a:r>
              <a:rPr lang="en-CA" dirty="0" smtClean="0"/>
              <a:t>There are several factors that can affect how equipment and facilities are cleaned.  Review some of the key factors to consider.</a:t>
            </a:r>
          </a:p>
          <a:p>
            <a:pPr>
              <a:defRPr/>
            </a:pPr>
            <a:endParaRPr lang="en-CA" dirty="0" smtClean="0"/>
          </a:p>
          <a:p>
            <a:pPr>
              <a:defRPr/>
            </a:pPr>
            <a:r>
              <a:rPr lang="en-US" b="1" dirty="0" smtClean="0"/>
              <a:t>Object to be Cleaned </a:t>
            </a:r>
            <a:endParaRPr lang="en-US" dirty="0" smtClean="0"/>
          </a:p>
          <a:p>
            <a:pPr>
              <a:defRPr/>
            </a:pPr>
            <a:endParaRPr lang="en-CA" dirty="0" smtClean="0"/>
          </a:p>
          <a:p>
            <a:pPr>
              <a:defRPr/>
            </a:pPr>
            <a:r>
              <a:rPr lang="en-CA" dirty="0" smtClean="0"/>
              <a:t>Different equipment will have special cleaning requirements.  For example, you will need to consider:</a:t>
            </a:r>
          </a:p>
          <a:p>
            <a:pPr>
              <a:defRPr/>
            </a:pPr>
            <a:r>
              <a:rPr lang="en-CA" dirty="0" smtClean="0"/>
              <a:t> </a:t>
            </a:r>
          </a:p>
          <a:p>
            <a:pPr marL="36000" indent="-457200">
              <a:buFont typeface="Arial" pitchFamily="34" charset="0"/>
              <a:buChar char="•"/>
              <a:defRPr/>
            </a:pPr>
            <a:r>
              <a:rPr lang="en-CA" dirty="0" smtClean="0"/>
              <a:t>size</a:t>
            </a:r>
          </a:p>
          <a:p>
            <a:pPr marL="36000" indent="-457200">
              <a:buFont typeface="Arial" pitchFamily="34" charset="0"/>
              <a:buChar char="•"/>
              <a:defRPr/>
            </a:pPr>
            <a:r>
              <a:rPr lang="en-CA" dirty="0" smtClean="0"/>
              <a:t>shape</a:t>
            </a:r>
          </a:p>
          <a:p>
            <a:pPr marL="36000" indent="-457200">
              <a:buFont typeface="Arial" pitchFamily="34" charset="0"/>
              <a:buChar char="•"/>
              <a:defRPr/>
            </a:pPr>
            <a:r>
              <a:rPr lang="en-CA" dirty="0" smtClean="0"/>
              <a:t>crevices</a:t>
            </a:r>
          </a:p>
          <a:p>
            <a:pPr marL="36000" indent="-457200">
              <a:buFont typeface="Arial" pitchFamily="34" charset="0"/>
              <a:buChar char="•"/>
              <a:defRPr/>
            </a:pPr>
            <a:r>
              <a:rPr lang="en-CA" dirty="0" smtClean="0"/>
              <a:t>what it is made of</a:t>
            </a:r>
          </a:p>
          <a:p>
            <a:pPr marL="36000" indent="-457200">
              <a:buFont typeface="Arial" pitchFamily="34" charset="0"/>
              <a:buChar char="•"/>
              <a:defRPr/>
            </a:pPr>
            <a:r>
              <a:rPr lang="en-CA" dirty="0" smtClean="0"/>
              <a:t>resistance to cleaners</a:t>
            </a:r>
          </a:p>
          <a:p>
            <a:pPr marL="36000" indent="-457200">
              <a:buFont typeface="Arial" pitchFamily="34" charset="0"/>
              <a:buChar char="•"/>
              <a:defRPr/>
            </a:pPr>
            <a:r>
              <a:rPr lang="en-CA" dirty="0" smtClean="0"/>
              <a:t>location and accessibility</a:t>
            </a:r>
            <a:endParaRPr lang="en-CA" b="1" dirty="0" smtClean="0"/>
          </a:p>
          <a:p>
            <a:pPr marL="36000" indent="-457200">
              <a:buFont typeface="Arial" pitchFamily="34" charset="0"/>
              <a:buNone/>
              <a:defRPr/>
            </a:pPr>
            <a:endParaRPr lang="en-CA" b="1" dirty="0" smtClean="0"/>
          </a:p>
          <a:p>
            <a:pPr marL="36000" indent="-457200">
              <a:buFont typeface="Arial" pitchFamily="34" charset="0"/>
              <a:buNone/>
              <a:defRPr/>
            </a:pPr>
            <a:r>
              <a:rPr lang="en-US" b="1" dirty="0" smtClean="0"/>
              <a:t>Nature of the Soil</a:t>
            </a:r>
            <a:endParaRPr lang="en-CA" b="1" dirty="0" smtClean="0"/>
          </a:p>
          <a:p>
            <a:pPr marL="36000" indent="-457200">
              <a:buFont typeface="Arial" pitchFamily="34" charset="0"/>
              <a:buNone/>
              <a:defRPr/>
            </a:pPr>
            <a:endParaRPr lang="en-CA" dirty="0" smtClean="0"/>
          </a:p>
          <a:p>
            <a:pPr>
              <a:defRPr/>
            </a:pPr>
            <a:r>
              <a:rPr lang="en-CA" dirty="0" smtClean="0"/>
              <a:t>Different types of soil require different cleaning methods.  Examples of different soil types include:</a:t>
            </a:r>
          </a:p>
          <a:p>
            <a:pPr>
              <a:defRPr/>
            </a:pPr>
            <a:r>
              <a:rPr lang="en-CA" dirty="0" smtClean="0"/>
              <a:t> </a:t>
            </a:r>
          </a:p>
          <a:p>
            <a:pPr>
              <a:defRPr/>
            </a:pPr>
            <a:r>
              <a:rPr lang="en-CA" dirty="0" smtClean="0"/>
              <a:t>Fats</a:t>
            </a:r>
          </a:p>
          <a:p>
            <a:pPr>
              <a:defRPr/>
            </a:pPr>
            <a:r>
              <a:rPr lang="en-CA" dirty="0" smtClean="0"/>
              <a:t>Proteins</a:t>
            </a:r>
          </a:p>
          <a:p>
            <a:pPr>
              <a:defRPr/>
            </a:pPr>
            <a:r>
              <a:rPr lang="en-CA" dirty="0" smtClean="0"/>
              <a:t>Carbohydrates</a:t>
            </a:r>
          </a:p>
          <a:p>
            <a:pPr>
              <a:defRPr/>
            </a:pPr>
            <a:r>
              <a:rPr lang="en-CA" dirty="0" smtClean="0"/>
              <a:t>Mineral deposits</a:t>
            </a:r>
          </a:p>
          <a:p>
            <a:pPr marL="36000" indent="-457200">
              <a:buFont typeface="Arial" pitchFamily="34" charset="0"/>
              <a:buNone/>
              <a:defRPr/>
            </a:pPr>
            <a:endParaRPr lang="en-CA" dirty="0" smtClean="0"/>
          </a:p>
          <a:p>
            <a:pPr marL="36000" indent="-457200">
              <a:buFont typeface="Arial" pitchFamily="34" charset="0"/>
              <a:buNone/>
              <a:defRPr/>
            </a:pPr>
            <a:r>
              <a:rPr lang="en-US" b="1" dirty="0" smtClean="0"/>
              <a:t>Water Condition</a:t>
            </a:r>
          </a:p>
          <a:p>
            <a:pPr marL="36000" indent="-457200">
              <a:buFont typeface="Arial" pitchFamily="34" charset="0"/>
              <a:buNone/>
              <a:defRPr/>
            </a:pPr>
            <a:endParaRPr lang="en-US" dirty="0" smtClean="0"/>
          </a:p>
          <a:p>
            <a:pPr>
              <a:defRPr/>
            </a:pPr>
            <a:r>
              <a:rPr lang="en-CA" dirty="0" smtClean="0"/>
              <a:t>Minerals in water can affect the cleaner's effectiveness.  For example, hard water can reduce the detergent's ability to remove soil from food service equipment.</a:t>
            </a:r>
          </a:p>
          <a:p>
            <a:pPr>
              <a:defRPr/>
            </a:pPr>
            <a:r>
              <a:rPr lang="en-CA" dirty="0" smtClean="0"/>
              <a:t> </a:t>
            </a:r>
          </a:p>
          <a:p>
            <a:pPr>
              <a:defRPr/>
            </a:pPr>
            <a:r>
              <a:rPr lang="en-CA" dirty="0" smtClean="0"/>
              <a:t>Hard water also causes a build up of lime requiring a special de-scaling agent.</a:t>
            </a:r>
          </a:p>
          <a:p>
            <a:pPr>
              <a:defRPr/>
            </a:pPr>
            <a:r>
              <a:rPr lang="en-CA" dirty="0" smtClean="0"/>
              <a:t> </a:t>
            </a:r>
          </a:p>
          <a:p>
            <a:pPr>
              <a:defRPr/>
            </a:pPr>
            <a:r>
              <a:rPr lang="en-CA" dirty="0" smtClean="0"/>
              <a:t>Soft water is ideal for cleaning.</a:t>
            </a:r>
          </a:p>
          <a:p>
            <a:pPr marL="36000" indent="-457200">
              <a:buFont typeface="Arial" pitchFamily="34" charset="0"/>
              <a:buNone/>
              <a:defRPr/>
            </a:pPr>
            <a:endParaRPr lang="en-CA" dirty="0" smtClean="0"/>
          </a:p>
          <a:p>
            <a:pPr marL="36000" indent="-457200">
              <a:buFont typeface="Arial" pitchFamily="34" charset="0"/>
              <a:buNone/>
              <a:defRPr/>
            </a:pPr>
            <a:r>
              <a:rPr lang="en-CA" b="1" dirty="0" smtClean="0"/>
              <a:t>Temperature</a:t>
            </a:r>
          </a:p>
          <a:p>
            <a:pPr marL="36000" indent="-457200">
              <a:buFont typeface="Arial" pitchFamily="34" charset="0"/>
              <a:buNone/>
              <a:defRPr/>
            </a:pPr>
            <a:endParaRPr lang="en-CA" b="1" dirty="0" smtClean="0"/>
          </a:p>
          <a:p>
            <a:pPr>
              <a:defRPr/>
            </a:pPr>
            <a:r>
              <a:rPr lang="en-CA" dirty="0" smtClean="0"/>
              <a:t>The temperature of the water will affect cleaning.  Generally higher temperatures are better, but some soils (proteins) can be </a:t>
            </a:r>
            <a:r>
              <a:rPr lang="en-CA" i="1" dirty="0" smtClean="0"/>
              <a:t>set</a:t>
            </a:r>
            <a:r>
              <a:rPr lang="en-CA" dirty="0" smtClean="0"/>
              <a:t> at high temperatures making them harder to remove.</a:t>
            </a:r>
          </a:p>
          <a:p>
            <a:pPr>
              <a:defRPr/>
            </a:pPr>
            <a:r>
              <a:rPr lang="en-CA" dirty="0" smtClean="0"/>
              <a:t> </a:t>
            </a:r>
          </a:p>
          <a:p>
            <a:pPr>
              <a:defRPr/>
            </a:pPr>
            <a:r>
              <a:rPr lang="en-CA" dirty="0" smtClean="0"/>
              <a:t>Most fats melt at a temperature range of 37 - 48ºC (100 -120ºF).</a:t>
            </a:r>
          </a:p>
          <a:p>
            <a:pPr>
              <a:defRPr/>
            </a:pPr>
            <a:r>
              <a:rPr lang="en-CA" dirty="0" smtClean="0"/>
              <a:t> </a:t>
            </a:r>
          </a:p>
          <a:p>
            <a:pPr>
              <a:defRPr/>
            </a:pPr>
            <a:r>
              <a:rPr lang="en-CA" dirty="0" smtClean="0"/>
              <a:t>60-70ºC (140-160ºF) is often adequate for cleaning most types of soil.</a:t>
            </a:r>
          </a:p>
          <a:p>
            <a:pPr>
              <a:defRPr/>
            </a:pPr>
            <a:r>
              <a:rPr lang="en-CA" dirty="0" smtClean="0"/>
              <a:t> </a:t>
            </a:r>
          </a:p>
          <a:p>
            <a:pPr>
              <a:defRPr/>
            </a:pPr>
            <a:r>
              <a:rPr lang="en-CA" dirty="0" smtClean="0"/>
              <a:t>Low temperature cleaners work best at 43-54ºC (110-130ºF).</a:t>
            </a:r>
          </a:p>
          <a:p>
            <a:pPr marL="36000" indent="-457200">
              <a:buFont typeface="Arial" pitchFamily="34" charset="0"/>
              <a:buNone/>
              <a:defRPr/>
            </a:pPr>
            <a:endParaRPr lang="en-CA" dirty="0" smtClean="0"/>
          </a:p>
          <a:p>
            <a:pPr marL="36000" indent="-457200">
              <a:buFont typeface="Arial" pitchFamily="34" charset="0"/>
              <a:buNone/>
              <a:defRPr/>
            </a:pPr>
            <a:r>
              <a:rPr lang="en-US" b="1" dirty="0" smtClean="0"/>
              <a:t>Cleaning Agents</a:t>
            </a:r>
            <a:endParaRPr lang="en-US" dirty="0" smtClean="0"/>
          </a:p>
          <a:p>
            <a:pPr marL="36000" indent="-457200">
              <a:buFont typeface="Arial" pitchFamily="34" charset="0"/>
              <a:buNone/>
              <a:defRPr/>
            </a:pPr>
            <a:endParaRPr lang="en-US" dirty="0" smtClean="0"/>
          </a:p>
          <a:p>
            <a:pPr>
              <a:defRPr/>
            </a:pPr>
            <a:r>
              <a:rPr lang="en-CA" dirty="0" smtClean="0"/>
              <a:t>Different soils require different cleaning agents.  As well, different equipment can be damaged by using incorrect cleaners.  For example, stainless steel pots can be damaged by cleaners containing chlorides (bleach).</a:t>
            </a:r>
          </a:p>
          <a:p>
            <a:pPr>
              <a:defRPr/>
            </a:pPr>
            <a:r>
              <a:rPr lang="en-CA" dirty="0" smtClean="0"/>
              <a:t> </a:t>
            </a:r>
          </a:p>
          <a:p>
            <a:pPr>
              <a:defRPr/>
            </a:pPr>
            <a:r>
              <a:rPr lang="en-CA" b="1" u="sng" dirty="0" smtClean="0"/>
              <a:t>Alkalis</a:t>
            </a:r>
            <a:r>
              <a:rPr lang="en-CA" u="sng" dirty="0" smtClean="0"/>
              <a:t> </a:t>
            </a:r>
            <a:r>
              <a:rPr lang="en-CA" dirty="0" smtClean="0"/>
              <a:t>are particularly effective on fats (turning them into soap).  </a:t>
            </a:r>
          </a:p>
          <a:p>
            <a:pPr>
              <a:defRPr/>
            </a:pPr>
            <a:r>
              <a:rPr lang="en-CA" dirty="0" smtClean="0"/>
              <a:t>Detergents used for ware washing are highly alkaline.  Degreasers, also called solvent cleaners, are also very alkaline.</a:t>
            </a:r>
          </a:p>
          <a:p>
            <a:pPr>
              <a:defRPr/>
            </a:pPr>
            <a:r>
              <a:rPr lang="en-CA" dirty="0" smtClean="0"/>
              <a:t> </a:t>
            </a:r>
          </a:p>
          <a:p>
            <a:pPr>
              <a:defRPr/>
            </a:pPr>
            <a:r>
              <a:rPr lang="en-CA" b="1" u="sng" dirty="0" smtClean="0"/>
              <a:t>Acids</a:t>
            </a:r>
            <a:r>
              <a:rPr lang="en-CA" u="sng" dirty="0" smtClean="0"/>
              <a:t> </a:t>
            </a:r>
            <a:r>
              <a:rPr lang="en-CA" dirty="0" smtClean="0"/>
              <a:t>are effective for removal of hard water's mineral deposits.</a:t>
            </a:r>
          </a:p>
          <a:p>
            <a:pPr>
              <a:defRPr/>
            </a:pPr>
            <a:r>
              <a:rPr lang="en-CA" dirty="0" smtClean="0"/>
              <a:t> </a:t>
            </a:r>
          </a:p>
          <a:p>
            <a:pPr>
              <a:defRPr/>
            </a:pPr>
            <a:r>
              <a:rPr lang="en-CA" b="1" u="sng" dirty="0" smtClean="0"/>
              <a:t>Enzyme</a:t>
            </a:r>
            <a:r>
              <a:rPr lang="en-CA" u="sng" dirty="0" smtClean="0"/>
              <a:t> </a:t>
            </a:r>
            <a:r>
              <a:rPr lang="en-CA" dirty="0" smtClean="0"/>
              <a:t>cleaners are used on equipment that can’t stand up to acids or alkalis.  They help to break down proteins.</a:t>
            </a:r>
            <a:endParaRPr lang="en-CA" b="1" dirty="0" smtClean="0"/>
          </a:p>
          <a:p>
            <a:pPr marL="36000" indent="-457200">
              <a:buFont typeface="Arial" pitchFamily="34" charset="0"/>
              <a:buNone/>
              <a:defRPr/>
            </a:pPr>
            <a:endParaRPr lang="en-US" b="1" dirty="0" smtClean="0"/>
          </a:p>
          <a:p>
            <a:pPr marL="36000" indent="-457200">
              <a:buFont typeface="Arial" pitchFamily="34" charset="0"/>
              <a:buNone/>
              <a:defRPr/>
            </a:pPr>
            <a:r>
              <a:rPr lang="en-US" b="1" dirty="0" smtClean="0"/>
              <a:t>Method of Cleaning</a:t>
            </a:r>
            <a:endParaRPr lang="en-US" dirty="0" smtClean="0"/>
          </a:p>
          <a:p>
            <a:pPr marL="36000" indent="-457200">
              <a:buFont typeface="Arial" pitchFamily="34" charset="0"/>
              <a:buNone/>
              <a:defRPr/>
            </a:pPr>
            <a:endParaRPr lang="en-US" dirty="0" smtClean="0"/>
          </a:p>
          <a:p>
            <a:pPr>
              <a:defRPr/>
            </a:pPr>
            <a:r>
              <a:rPr lang="en-CA" dirty="0" smtClean="0"/>
              <a:t>Different types of soil and different equipment will require various methods of cleaning:</a:t>
            </a:r>
          </a:p>
          <a:p>
            <a:pPr>
              <a:defRPr/>
            </a:pPr>
            <a:r>
              <a:rPr lang="en-CA" dirty="0" smtClean="0"/>
              <a:t> </a:t>
            </a:r>
          </a:p>
          <a:p>
            <a:pPr>
              <a:defRPr/>
            </a:pPr>
            <a:r>
              <a:rPr lang="en-CA" b="1" dirty="0" smtClean="0"/>
              <a:t>Manual Cleaning</a:t>
            </a:r>
            <a:r>
              <a:rPr lang="en-CA" dirty="0" smtClean="0"/>
              <a:t> - such as washing in a sink or using a bucket and soap;</a:t>
            </a:r>
          </a:p>
          <a:p>
            <a:pPr>
              <a:defRPr/>
            </a:pPr>
            <a:r>
              <a:rPr lang="en-CA" b="1" dirty="0" smtClean="0"/>
              <a:t>Soak Cleaning</a:t>
            </a:r>
            <a:r>
              <a:rPr lang="en-CA" dirty="0" smtClean="0"/>
              <a:t> - allowing the wares to soak until soil is easily removed;</a:t>
            </a:r>
          </a:p>
          <a:p>
            <a:pPr>
              <a:defRPr/>
            </a:pPr>
            <a:r>
              <a:rPr lang="en-CA" b="1" dirty="0" smtClean="0"/>
              <a:t>Pressure Spray</a:t>
            </a:r>
            <a:r>
              <a:rPr lang="en-CA" dirty="0" smtClean="0"/>
              <a:t> - such as in a dishwasher;</a:t>
            </a:r>
          </a:p>
          <a:p>
            <a:pPr>
              <a:defRPr/>
            </a:pPr>
            <a:r>
              <a:rPr lang="en-CA" b="1" dirty="0" smtClean="0"/>
              <a:t>Foam/Thin Film Cleaning</a:t>
            </a:r>
            <a:r>
              <a:rPr lang="en-CA" dirty="0" smtClean="0"/>
              <a:t> - allows a thin film or foam to work on loosening soil;</a:t>
            </a:r>
          </a:p>
          <a:p>
            <a:pPr>
              <a:defRPr/>
            </a:pPr>
            <a:r>
              <a:rPr lang="en-CA" b="1" dirty="0" smtClean="0"/>
              <a:t>Automated Cleaning</a:t>
            </a:r>
            <a:r>
              <a:rPr lang="en-CA" dirty="0" smtClean="0"/>
              <a:t> - such as Clean in Place equipment that has cleaning solutions feed through pipes such as a soft ice cream machine.</a:t>
            </a:r>
          </a:p>
          <a:p>
            <a:pPr marL="36000" indent="-457200">
              <a:buFont typeface="Arial" pitchFamily="34" charset="0"/>
              <a:buNone/>
              <a:defRPr/>
            </a:pPr>
            <a:endParaRPr lang="en-CA" b="1" dirty="0" smtClean="0"/>
          </a:p>
          <a:p>
            <a:pPr marL="36000" indent="-457200">
              <a:buFont typeface="Arial" pitchFamily="34" charset="0"/>
              <a:buNone/>
              <a:defRPr/>
            </a:pPr>
            <a:endParaRPr lang="en-CA" b="1" dirty="0"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2ECA164-FB4C-4BCD-871C-4A02B8806844}" type="slidenum">
              <a:rPr lang="en-US" altLang="en-US">
                <a:solidFill>
                  <a:srgbClr val="000000"/>
                </a:solidFill>
              </a:rPr>
              <a:pPr eaLnBrk="1" hangingPunct="1"/>
              <a:t>60</a:t>
            </a:fld>
            <a:endParaRPr lang="en-US" altLang="en-US">
              <a:solidFill>
                <a:srgbClr val="000000"/>
              </a:solidFill>
            </a:endParaRPr>
          </a:p>
        </p:txBody>
      </p:sp>
    </p:spTree>
    <p:extLst>
      <p:ext uri="{BB962C8B-B14F-4D97-AF65-F5344CB8AC3E}">
        <p14:creationId xmlns:p14="http://schemas.microsoft.com/office/powerpoint/2010/main" val="844108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smtClean="0"/>
              <a:t>Store non-food products such as linens, packaging, and single service utensils/containers in an area that prevents the potential for contamination with food, food ingredients, equipment and non-food materials such as chemicals. </a:t>
            </a:r>
          </a:p>
          <a:p>
            <a:pPr eaLnBrk="1" hangingPunct="1"/>
            <a:r>
              <a:rPr lang="en-CA" altLang="en-US" smtClean="0"/>
              <a:t> </a:t>
            </a:r>
          </a:p>
          <a:p>
            <a:pPr eaLnBrk="1" hangingPunct="1"/>
            <a:r>
              <a:rPr lang="en-CA" altLang="en-US" smtClean="0"/>
              <a:t>Other non-food materials such as landscaping tools, marketing materials and posters must also be stored in a manner so as to minimize contamination of food. </a:t>
            </a:r>
          </a:p>
          <a:p>
            <a:pPr eaLnBrk="1" hangingPunct="1"/>
            <a:r>
              <a:rPr lang="en-CA" altLang="en-US" smtClean="0"/>
              <a:t> </a:t>
            </a:r>
          </a:p>
          <a:p>
            <a:pPr eaLnBrk="1" hangingPunct="1"/>
            <a:r>
              <a:rPr lang="en-CA" altLang="en-US" smtClean="0"/>
              <a:t>Store personal belongings of employees separately from food storage and food preparation areas. </a:t>
            </a:r>
          </a:p>
          <a:p>
            <a:pPr eaLnBrk="1" hangingPunct="1"/>
            <a:endParaRPr lang="en-CA" altLang="en-US" smtClean="0"/>
          </a:p>
        </p:txBody>
      </p:sp>
      <p:sp>
        <p:nvSpPr>
          <p:cNvPr id="105476" name="Slide Number Placeholder 3"/>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F77D400D-4F68-4FEF-9FD2-9B48A0FE7252}" type="slidenum">
              <a:rPr lang="en-US" altLang="en-US" sz="1200"/>
              <a:pPr eaLnBrk="1" hangingPunct="1"/>
              <a:t>7</a:t>
            </a:fld>
            <a:endParaRPr lang="en-US" altLang="en-US" sz="1200"/>
          </a:p>
        </p:txBody>
      </p:sp>
    </p:spTree>
    <p:extLst>
      <p:ext uri="{BB962C8B-B14F-4D97-AF65-F5344CB8AC3E}">
        <p14:creationId xmlns:p14="http://schemas.microsoft.com/office/powerpoint/2010/main" val="19645762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Bef>
                <a:spcPts val="425"/>
              </a:spcBef>
            </a:pPr>
            <a:r>
              <a:rPr lang="en-CA" altLang="en-US" smtClean="0">
                <a:solidFill>
                  <a:srgbClr val="000000"/>
                </a:solidFill>
                <a:latin typeface="Arial" panose="020B0604020202020204" pitchFamily="34" charset="0"/>
                <a:cs typeface="Times New Roman" panose="02020603050405020304" pitchFamily="18" charset="0"/>
              </a:rPr>
              <a:t>You can use other sanitizing procedures that have been scientifically proven to produce results equivalent to those achieved by use of the methods mentioned, and which have been approved by the local health authority.</a:t>
            </a:r>
            <a:endParaRPr lang="en-CA" altLang="en-US" smtClean="0">
              <a:latin typeface="Calibri" panose="020F0502020204030204" pitchFamily="34" charset="0"/>
              <a:cs typeface="Times New Roman" panose="02020603050405020304" pitchFamily="18"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243D65C-973B-4FEE-BEDE-A832DC322549}" type="slidenum">
              <a:rPr lang="en-US" altLang="en-US">
                <a:solidFill>
                  <a:srgbClr val="000000"/>
                </a:solidFill>
              </a:rPr>
              <a:pPr eaLnBrk="1" hangingPunct="1"/>
              <a:t>61</a:t>
            </a:fld>
            <a:endParaRPr lang="en-US" altLang="en-US">
              <a:solidFill>
                <a:srgbClr val="000000"/>
              </a:solidFill>
            </a:endParaRPr>
          </a:p>
        </p:txBody>
      </p:sp>
    </p:spTree>
    <p:extLst>
      <p:ext uri="{BB962C8B-B14F-4D97-AF65-F5344CB8AC3E}">
        <p14:creationId xmlns:p14="http://schemas.microsoft.com/office/powerpoint/2010/main" val="34925943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Bef>
                <a:spcPts val="425"/>
              </a:spcBef>
            </a:pPr>
            <a:r>
              <a:rPr lang="en-CA" altLang="en-US" smtClean="0">
                <a:solidFill>
                  <a:srgbClr val="000000"/>
                </a:solidFill>
                <a:latin typeface="Arial" panose="020B0604020202020204" pitchFamily="34" charset="0"/>
                <a:cs typeface="Times New Roman" panose="02020603050405020304" pitchFamily="18" charset="0"/>
              </a:rPr>
              <a:t>Note: When following manual washing procedures and using hot water to sanitize there is a danger of burns and scalds.  Take precautions such as using a basket or rack to hold items being lowered into the sanitizing compartment.  </a:t>
            </a:r>
            <a:endParaRPr lang="en-CA" altLang="en-US" smtClean="0">
              <a:latin typeface="Calibri" panose="020F0502020204030204" pitchFamily="34" charset="0"/>
              <a:cs typeface="Times New Roman" panose="02020603050405020304" pitchFamily="18" charset="0"/>
            </a:endParaRPr>
          </a:p>
          <a:p>
            <a:pPr>
              <a:lnSpc>
                <a:spcPct val="115000"/>
              </a:lnSpc>
              <a:spcBef>
                <a:spcPts val="425"/>
              </a:spcBef>
            </a:pPr>
            <a:r>
              <a:rPr lang="en-CA" altLang="en-US" smtClean="0">
                <a:solidFill>
                  <a:srgbClr val="000000"/>
                </a:solidFill>
                <a:latin typeface="Arial" panose="020B0604020202020204" pitchFamily="34" charset="0"/>
                <a:cs typeface="Times New Roman" panose="02020603050405020304" pitchFamily="18" charset="0"/>
              </a:rPr>
              <a:t> </a:t>
            </a:r>
            <a:endParaRPr lang="en-CA" altLang="en-US" smtClean="0">
              <a:latin typeface="Calibri" panose="020F0502020204030204" pitchFamily="34" charset="0"/>
              <a:cs typeface="Times New Roman" panose="02020603050405020304" pitchFamily="18" charset="0"/>
            </a:endParaRPr>
          </a:p>
          <a:p>
            <a:pPr>
              <a:lnSpc>
                <a:spcPct val="115000"/>
              </a:lnSpc>
              <a:spcBef>
                <a:spcPts val="425"/>
              </a:spcBef>
            </a:pPr>
            <a:r>
              <a:rPr lang="en-CA" altLang="en-US" smtClean="0">
                <a:solidFill>
                  <a:srgbClr val="000000"/>
                </a:solidFill>
                <a:latin typeface="Arial" panose="020B0604020202020204" pitchFamily="34" charset="0"/>
                <a:cs typeface="Times New Roman" panose="02020603050405020304" pitchFamily="18" charset="0"/>
              </a:rPr>
              <a:t>Do not put your hands in the hot water.</a:t>
            </a:r>
            <a:endParaRPr lang="en-CA" altLang="en-US" smtClean="0">
              <a:latin typeface="Calibri" panose="020F0502020204030204" pitchFamily="34" charset="0"/>
              <a:cs typeface="Times New Roman" panose="02020603050405020304" pitchFamily="18"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9A429A8-AC6B-4DCD-B57D-5C5A3EE75167}" type="slidenum">
              <a:rPr lang="en-US" altLang="en-US">
                <a:solidFill>
                  <a:srgbClr val="000000"/>
                </a:solidFill>
              </a:rPr>
              <a:pPr eaLnBrk="1" hangingPunct="1"/>
              <a:t>62</a:t>
            </a:fld>
            <a:endParaRPr lang="en-US" altLang="en-US">
              <a:solidFill>
                <a:srgbClr val="000000"/>
              </a:solidFill>
            </a:endParaRPr>
          </a:p>
        </p:txBody>
      </p:sp>
    </p:spTree>
    <p:extLst>
      <p:ext uri="{BB962C8B-B14F-4D97-AF65-F5344CB8AC3E}">
        <p14:creationId xmlns:p14="http://schemas.microsoft.com/office/powerpoint/2010/main" val="15137255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r>
              <a:rPr lang="en-CA" dirty="0" smtClean="0"/>
              <a:t>Chemical Sanitizers are affected by several factors.  The most common include concentration, temperature and contact time.</a:t>
            </a:r>
          </a:p>
          <a:p>
            <a:pPr>
              <a:defRPr/>
            </a:pPr>
            <a:endParaRPr lang="en-CA" dirty="0" smtClean="0"/>
          </a:p>
          <a:p>
            <a:pPr>
              <a:defRPr/>
            </a:pPr>
            <a:r>
              <a:rPr lang="en-US" b="1" dirty="0" smtClean="0"/>
              <a:t>Concentration</a:t>
            </a:r>
          </a:p>
          <a:p>
            <a:pPr>
              <a:defRPr/>
            </a:pPr>
            <a:endParaRPr lang="en-US" b="1" dirty="0" smtClean="0"/>
          </a:p>
          <a:p>
            <a:pPr>
              <a:defRPr/>
            </a:pPr>
            <a:r>
              <a:rPr lang="en-CA" dirty="0" smtClean="0"/>
              <a:t>Chemical sanitizers must be mixed with potable water to dilute them to the proper concentration.  Solutions with too much chemical could leave a residue that would be dangerous to people or damage equipment.  </a:t>
            </a:r>
          </a:p>
          <a:p>
            <a:pPr>
              <a:defRPr/>
            </a:pPr>
            <a:r>
              <a:rPr lang="en-CA" dirty="0" smtClean="0"/>
              <a:t> </a:t>
            </a:r>
          </a:p>
          <a:p>
            <a:pPr>
              <a:defRPr/>
            </a:pPr>
            <a:r>
              <a:rPr lang="en-CA" dirty="0" smtClean="0"/>
              <a:t>Weak solutions will not be effective in killing dangerous micro-organisms.  </a:t>
            </a:r>
          </a:p>
          <a:p>
            <a:pPr>
              <a:defRPr/>
            </a:pPr>
            <a:r>
              <a:rPr lang="en-CA" dirty="0" smtClean="0"/>
              <a:t> </a:t>
            </a:r>
          </a:p>
          <a:p>
            <a:pPr>
              <a:defRPr/>
            </a:pPr>
            <a:r>
              <a:rPr lang="en-CA" dirty="0" smtClean="0"/>
              <a:t>You can check the sanitizing solution by using a test kit.</a:t>
            </a:r>
          </a:p>
          <a:p>
            <a:pPr>
              <a:defRPr/>
            </a:pPr>
            <a:r>
              <a:rPr lang="en-CA" dirty="0" smtClean="0"/>
              <a:t> </a:t>
            </a:r>
          </a:p>
          <a:p>
            <a:pPr>
              <a:defRPr/>
            </a:pPr>
            <a:r>
              <a:rPr lang="en-CA" dirty="0" smtClean="0"/>
              <a:t>The sanitizing solution must be changed if the concentration becomes too weak.</a:t>
            </a:r>
          </a:p>
          <a:p>
            <a:pPr>
              <a:defRPr/>
            </a:pPr>
            <a:endParaRPr lang="en-CA" dirty="0" smtClean="0"/>
          </a:p>
          <a:p>
            <a:pPr>
              <a:defRPr/>
            </a:pPr>
            <a:r>
              <a:rPr lang="en-US" b="1" dirty="0" smtClean="0"/>
              <a:t>Temperature </a:t>
            </a:r>
            <a:endParaRPr lang="en-US" dirty="0" smtClean="0"/>
          </a:p>
          <a:p>
            <a:pPr>
              <a:defRPr/>
            </a:pPr>
            <a:endParaRPr lang="en-US" dirty="0" smtClean="0"/>
          </a:p>
          <a:p>
            <a:pPr>
              <a:defRPr/>
            </a:pPr>
            <a:r>
              <a:rPr lang="en-CA" dirty="0" smtClean="0"/>
              <a:t>Sanitizers work well from 13°C (55°F) to 49° C (120° F). </a:t>
            </a:r>
          </a:p>
          <a:p>
            <a:pPr>
              <a:defRPr/>
            </a:pPr>
            <a:r>
              <a:rPr lang="en-CA" dirty="0" smtClean="0"/>
              <a:t> </a:t>
            </a:r>
          </a:p>
          <a:p>
            <a:pPr>
              <a:defRPr/>
            </a:pPr>
            <a:r>
              <a:rPr lang="en-CA" dirty="0" smtClean="0"/>
              <a:t>Higher temperatures help kill the micro-organisms faster, but if they go above 49° C (120° F) the chemical may damage some metals.  </a:t>
            </a:r>
          </a:p>
          <a:p>
            <a:pPr>
              <a:defRPr/>
            </a:pPr>
            <a:r>
              <a:rPr lang="en-CA" dirty="0" smtClean="0"/>
              <a:t> </a:t>
            </a:r>
          </a:p>
          <a:p>
            <a:pPr>
              <a:defRPr/>
            </a:pPr>
            <a:r>
              <a:rPr lang="en-CA" dirty="0" smtClean="0"/>
              <a:t>Temperatures below 13°C (55°F) may not be effective in killing micro-organisms.</a:t>
            </a:r>
          </a:p>
          <a:p>
            <a:pPr>
              <a:defRPr/>
            </a:pPr>
            <a:endParaRPr lang="en-CA" b="1" dirty="0" smtClean="0"/>
          </a:p>
          <a:p>
            <a:pPr>
              <a:defRPr/>
            </a:pPr>
            <a:r>
              <a:rPr lang="en-US" b="1" dirty="0" smtClean="0"/>
              <a:t>Contact Time</a:t>
            </a:r>
            <a:endParaRPr lang="en-US" dirty="0" smtClean="0"/>
          </a:p>
          <a:p>
            <a:pPr>
              <a:defRPr/>
            </a:pPr>
            <a:endParaRPr lang="en-US" dirty="0" smtClean="0"/>
          </a:p>
          <a:p>
            <a:pPr>
              <a:defRPr/>
            </a:pPr>
            <a:r>
              <a:rPr lang="en-CA" dirty="0" smtClean="0"/>
              <a:t>Different sanitizers require different contact times to work.  If the equipment is not exposed to the sanitizer for long enough the micro-organisms will not be reduced to a safe level.</a:t>
            </a:r>
          </a:p>
          <a:p>
            <a:pPr>
              <a:defRPr/>
            </a:pPr>
            <a:r>
              <a:rPr lang="en-CA" dirty="0" smtClean="0"/>
              <a:t> </a:t>
            </a:r>
          </a:p>
          <a:p>
            <a:pPr>
              <a:defRPr/>
            </a:pPr>
            <a:r>
              <a:rPr lang="en-CA" dirty="0" smtClean="0"/>
              <a:t>Check the manufacturer’s directions regarding contact time for the chemical sanitizer you are using.</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7914BB-836D-4B8E-B817-6805C0EDC2DA}" type="slidenum">
              <a:rPr lang="en-US" altLang="en-US">
                <a:solidFill>
                  <a:srgbClr val="000000"/>
                </a:solidFill>
              </a:rPr>
              <a:pPr eaLnBrk="1" hangingPunct="1"/>
              <a:t>63</a:t>
            </a:fld>
            <a:endParaRPr lang="en-US" altLang="en-US">
              <a:solidFill>
                <a:srgbClr val="000000"/>
              </a:solidFill>
            </a:endParaRPr>
          </a:p>
        </p:txBody>
      </p:sp>
    </p:spTree>
    <p:extLst>
      <p:ext uri="{BB962C8B-B14F-4D97-AF65-F5344CB8AC3E}">
        <p14:creationId xmlns:p14="http://schemas.microsoft.com/office/powerpoint/2010/main" val="41106198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Times New Roman" panose="02020603050405020304" pitchFamily="18" charset="0"/>
              </a:rPr>
              <a:t>Consult your sanitation chemical supply companies for information on the proper use of cleaners and the right combination of chemicals for your operation. </a:t>
            </a:r>
          </a:p>
          <a:p>
            <a:endParaRPr lang="en-CA" altLang="en-US" smtClean="0">
              <a:latin typeface="Arial" panose="020B0604020202020204" pitchFamily="34" charset="0"/>
              <a:cs typeface="Arial" panose="020B0604020202020204" pitchFamily="34"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4A10C5A-1C02-49C8-9BCE-A3632E05A88F}" type="slidenum">
              <a:rPr lang="en-US" altLang="en-US">
                <a:solidFill>
                  <a:srgbClr val="000000"/>
                </a:solidFill>
              </a:rPr>
              <a:pPr eaLnBrk="1" hangingPunct="1"/>
              <a:t>64</a:t>
            </a:fld>
            <a:endParaRPr lang="en-US" altLang="en-US">
              <a:solidFill>
                <a:srgbClr val="000000"/>
              </a:solidFill>
            </a:endParaRPr>
          </a:p>
        </p:txBody>
      </p:sp>
    </p:spTree>
    <p:extLst>
      <p:ext uri="{BB962C8B-B14F-4D97-AF65-F5344CB8AC3E}">
        <p14:creationId xmlns:p14="http://schemas.microsoft.com/office/powerpoint/2010/main" val="21820710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mtClean="0">
                <a:latin typeface="Arial" panose="020B0604020202020204" pitchFamily="34" charset="0"/>
                <a:cs typeface="Arial" panose="020B0604020202020204" pitchFamily="34" charset="0"/>
              </a:rPr>
              <a:t>All food contact equipment and utensils used in the preparation, service, display, or storage of food must be cleaned and sanitized after each use. </a:t>
            </a:r>
          </a:p>
          <a:p>
            <a:endParaRPr lang="en-CA" altLang="en-US" smtClean="0">
              <a:latin typeface="Arial" panose="020B0604020202020204" pitchFamily="34" charset="0"/>
              <a:cs typeface="Arial" panose="020B0604020202020204" pitchFamily="34" charset="0"/>
            </a:endParaRPr>
          </a:p>
          <a:p>
            <a:r>
              <a:rPr lang="en-CA" altLang="en-US" smtClean="0">
                <a:latin typeface="Arial" panose="020B0604020202020204" pitchFamily="34" charset="0"/>
                <a:cs typeface="Arial" panose="020B0604020202020204" pitchFamily="34" charset="0"/>
              </a:rPr>
              <a:t>Food contact surfaces of cooking equipment need to be cleaned and sanitized as often as is necessary to prevent the accumulation of grease deposits and other residues.</a:t>
            </a:r>
          </a:p>
          <a:p>
            <a:endParaRPr lang="en-CA" altLang="en-US" smtClean="0">
              <a:latin typeface="Arial" panose="020B0604020202020204" pitchFamily="34" charset="0"/>
              <a:cs typeface="Arial" panose="020B0604020202020204" pitchFamily="34" charset="0"/>
            </a:endParaRPr>
          </a:p>
          <a:p>
            <a:r>
              <a:rPr lang="en-CA" altLang="en-US" smtClean="0">
                <a:latin typeface="Arial" panose="020B0604020202020204" pitchFamily="34" charset="0"/>
                <a:cs typeface="Arial" panose="020B0604020202020204" pitchFamily="34" charset="0"/>
              </a:rPr>
              <a:t>However, some types of equipment such as pizza pans or baking dishes, which do not pose a public health risk may be cleaned less frequently.</a:t>
            </a: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36F0577-DAE3-4CE5-BC95-3FF0B9B53B44}" type="slidenum">
              <a:rPr lang="en-US" altLang="en-US">
                <a:solidFill>
                  <a:srgbClr val="000000"/>
                </a:solidFill>
              </a:rPr>
              <a:pPr eaLnBrk="1" hangingPunct="1"/>
              <a:t>65</a:t>
            </a:fld>
            <a:endParaRPr lang="en-US" altLang="en-US">
              <a:solidFill>
                <a:srgbClr val="000000"/>
              </a:solidFill>
            </a:endParaRPr>
          </a:p>
        </p:txBody>
      </p:sp>
    </p:spTree>
    <p:extLst>
      <p:ext uri="{BB962C8B-B14F-4D97-AF65-F5344CB8AC3E}">
        <p14:creationId xmlns:p14="http://schemas.microsoft.com/office/powerpoint/2010/main" val="35154377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mtClean="0">
                <a:latin typeface="Arial" panose="020B0604020202020204" pitchFamily="34" charset="0"/>
                <a:cs typeface="Arial" panose="020B0604020202020204" pitchFamily="34" charset="0"/>
              </a:rPr>
              <a:t>Some equipment such as ice machines or soft-serve ice cream machines are designed to be cleaned in place by flushing detergent, hot water, and sanitizing solution through them.</a:t>
            </a:r>
          </a:p>
          <a:p>
            <a:r>
              <a:rPr lang="en-CA" altLang="en-US" smtClean="0">
                <a:latin typeface="Arial" panose="020B0604020202020204" pitchFamily="34" charset="0"/>
                <a:cs typeface="Arial" panose="020B0604020202020204" pitchFamily="34" charset="0"/>
              </a:rPr>
              <a:t> </a:t>
            </a:r>
          </a:p>
          <a:p>
            <a:r>
              <a:rPr lang="en-CA" altLang="en-US" smtClean="0">
                <a:latin typeface="Arial" panose="020B0604020202020204" pitchFamily="34" charset="0"/>
                <a:cs typeface="Arial" panose="020B0604020202020204" pitchFamily="34" charset="0"/>
              </a:rPr>
              <a:t>This process should be done daily unless otherwise indicated by the manufacturer. </a:t>
            </a: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F5D20F-80C1-46AB-9D18-078207F44E29}" type="slidenum">
              <a:rPr lang="en-US" altLang="en-US">
                <a:solidFill>
                  <a:srgbClr val="000000"/>
                </a:solidFill>
              </a:rPr>
              <a:pPr eaLnBrk="1" hangingPunct="1"/>
              <a:t>66</a:t>
            </a:fld>
            <a:endParaRPr lang="en-US" altLang="en-US">
              <a:solidFill>
                <a:srgbClr val="000000"/>
              </a:solidFill>
            </a:endParaRPr>
          </a:p>
        </p:txBody>
      </p:sp>
    </p:spTree>
    <p:extLst>
      <p:ext uri="{BB962C8B-B14F-4D97-AF65-F5344CB8AC3E}">
        <p14:creationId xmlns:p14="http://schemas.microsoft.com/office/powerpoint/2010/main" val="8832225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buFontTx/>
              <a:buChar char="•"/>
            </a:pPr>
            <a:r>
              <a:rPr lang="en-CA" altLang="en-US" smtClean="0">
                <a:solidFill>
                  <a:srgbClr val="000000"/>
                </a:solidFill>
                <a:latin typeface="Arial" panose="020B0604020202020204" pitchFamily="34" charset="0"/>
                <a:cs typeface="Times New Roman" panose="02020603050405020304" pitchFamily="18" charset="0"/>
              </a:rPr>
              <a:t>Scraping and pre-soaking loosen foods and prevent 'setting' during mechanical wash and rinse cycles.</a:t>
            </a:r>
            <a:endParaRPr lang="en-CA" altLang="en-US" smtClean="0">
              <a:latin typeface="Calibri" panose="020F0502020204030204" pitchFamily="34" charset="0"/>
              <a:cs typeface="Times New Roman" panose="02020603050405020304" pitchFamily="18" charset="0"/>
            </a:endParaRPr>
          </a:p>
          <a:p>
            <a:pPr>
              <a:lnSpc>
                <a:spcPct val="115000"/>
              </a:lnSpc>
              <a:buFontTx/>
              <a:buChar char="•"/>
            </a:pPr>
            <a:r>
              <a:rPr lang="en-CA" altLang="en-US" smtClean="0">
                <a:solidFill>
                  <a:srgbClr val="000000"/>
                </a:solidFill>
                <a:latin typeface="Arial" panose="020B0604020202020204" pitchFamily="34" charset="0"/>
                <a:cs typeface="Times New Roman" panose="02020603050405020304" pitchFamily="18" charset="0"/>
              </a:rPr>
              <a:t>Dish rags can permit bacterial growth and result in cross-contamination.</a:t>
            </a:r>
            <a:endParaRPr lang="en-CA" altLang="en-US" smtClean="0">
              <a:latin typeface="Calibri" panose="020F0502020204030204" pitchFamily="34" charset="0"/>
              <a:cs typeface="Times New Roman" panose="02020603050405020304" pitchFamily="18" charset="0"/>
            </a:endParaRPr>
          </a:p>
          <a:p>
            <a:pPr>
              <a:lnSpc>
                <a:spcPct val="115000"/>
              </a:lnSpc>
              <a:buFontTx/>
              <a:buChar char="•"/>
            </a:pPr>
            <a:r>
              <a:rPr lang="en-CA" altLang="en-US" smtClean="0">
                <a:solidFill>
                  <a:srgbClr val="000000"/>
                </a:solidFill>
                <a:latin typeface="Arial" panose="020B0604020202020204" pitchFamily="34" charset="0"/>
                <a:cs typeface="Times New Roman" panose="02020603050405020304" pitchFamily="18" charset="0"/>
              </a:rPr>
              <a:t>Soap will reduce the effectiveness of chemical sanitizers.</a:t>
            </a:r>
            <a:endParaRPr lang="en-CA" altLang="en-US" smtClean="0">
              <a:latin typeface="Calibri" panose="020F0502020204030204" pitchFamily="34" charset="0"/>
              <a:cs typeface="Times New Roman" panose="02020603050405020304" pitchFamily="18" charset="0"/>
            </a:endParaRPr>
          </a:p>
          <a:p>
            <a:pPr>
              <a:lnSpc>
                <a:spcPct val="115000"/>
              </a:lnSpc>
              <a:buFontTx/>
              <a:buChar char="•"/>
            </a:pPr>
            <a:r>
              <a:rPr lang="en-CA" altLang="en-US" smtClean="0">
                <a:solidFill>
                  <a:srgbClr val="000000"/>
                </a:solidFill>
                <a:latin typeface="Arial" panose="020B0604020202020204" pitchFamily="34" charset="0"/>
                <a:cs typeface="Times New Roman" panose="02020603050405020304" pitchFamily="18" charset="0"/>
              </a:rPr>
              <a:t>Damp dish towels permit bacterial growth and can result in cross-contamination.</a:t>
            </a:r>
            <a:endParaRPr lang="en-CA" altLang="en-US" smtClean="0">
              <a:latin typeface="Calibri" panose="020F0502020204030204" pitchFamily="34" charset="0"/>
              <a:cs typeface="Times New Roman" panose="02020603050405020304" pitchFamily="18" charset="0"/>
            </a:endParaRPr>
          </a:p>
          <a:p>
            <a:pPr>
              <a:lnSpc>
                <a:spcPct val="115000"/>
              </a:lnSpc>
              <a:buFontTx/>
              <a:buChar char="•"/>
            </a:pPr>
            <a:r>
              <a:rPr lang="en-CA" altLang="en-US" smtClean="0">
                <a:solidFill>
                  <a:srgbClr val="000000"/>
                </a:solidFill>
                <a:latin typeface="Arial" panose="020B0604020202020204" pitchFamily="34" charset="0"/>
                <a:cs typeface="Times New Roman" panose="02020603050405020304" pitchFamily="18" charset="0"/>
              </a:rPr>
              <a:t>Don't re-contaminate clean and sanitized dishes with your hands.</a:t>
            </a:r>
            <a:endParaRPr lang="en-CA" altLang="en-US" smtClean="0">
              <a:latin typeface="Calibri" panose="020F0502020204030204" pitchFamily="34" charset="0"/>
              <a:cs typeface="Times New Roman" panose="02020603050405020304" pitchFamily="18" charset="0"/>
            </a:endParaRPr>
          </a:p>
          <a:p>
            <a:pPr>
              <a:lnSpc>
                <a:spcPct val="115000"/>
              </a:lnSpc>
              <a:buFontTx/>
              <a:buChar char="•"/>
            </a:pPr>
            <a:r>
              <a:rPr lang="en-CA" altLang="en-US" smtClean="0">
                <a:solidFill>
                  <a:srgbClr val="000000"/>
                </a:solidFill>
                <a:latin typeface="Arial" panose="020B0604020202020204" pitchFamily="34" charset="0"/>
                <a:cs typeface="Times New Roman" panose="02020603050405020304" pitchFamily="18" charset="0"/>
              </a:rPr>
              <a:t>If stored while wet or hot they provide conditions favourable for bacterial growth.</a:t>
            </a:r>
            <a:endParaRPr lang="en-CA" altLang="en-US" smtClean="0">
              <a:latin typeface="Calibri" panose="020F0502020204030204" pitchFamily="34" charset="0"/>
              <a:cs typeface="Times New Roman" panose="02020603050405020304"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798A570-EC8B-4740-A7DB-83E9A256F891}" type="slidenum">
              <a:rPr lang="en-US" altLang="en-US">
                <a:solidFill>
                  <a:srgbClr val="000000"/>
                </a:solidFill>
              </a:rPr>
              <a:pPr eaLnBrk="1" hangingPunct="1"/>
              <a:t>67</a:t>
            </a:fld>
            <a:endParaRPr lang="en-US" altLang="en-US">
              <a:solidFill>
                <a:srgbClr val="000000"/>
              </a:solidFill>
            </a:endParaRPr>
          </a:p>
        </p:txBody>
      </p:sp>
    </p:spTree>
    <p:extLst>
      <p:ext uri="{BB962C8B-B14F-4D97-AF65-F5344CB8AC3E}">
        <p14:creationId xmlns:p14="http://schemas.microsoft.com/office/powerpoint/2010/main" val="34851156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47500" lnSpcReduction="20000"/>
          </a:bodyPr>
          <a:lstStyle/>
          <a:p>
            <a:pPr>
              <a:defRPr/>
            </a:pPr>
            <a:r>
              <a:rPr lang="en-CA" dirty="0" smtClean="0"/>
              <a:t>The manual dishwashing </a:t>
            </a:r>
            <a:r>
              <a:rPr lang="en-CA" dirty="0" err="1" smtClean="0"/>
              <a:t>setup</a:t>
            </a:r>
            <a:r>
              <a:rPr lang="en-CA" dirty="0" smtClean="0"/>
              <a:t> should include:</a:t>
            </a:r>
          </a:p>
          <a:p>
            <a:pPr>
              <a:defRPr/>
            </a:pPr>
            <a:r>
              <a:rPr lang="en-CA" dirty="0" smtClean="0"/>
              <a:t> </a:t>
            </a:r>
          </a:p>
          <a:p>
            <a:pPr>
              <a:defRPr/>
            </a:pPr>
            <a:r>
              <a:rPr lang="en-CA" dirty="0" smtClean="0"/>
              <a:t>A 3-well sink large enough to immerse equipment being sanitized;</a:t>
            </a:r>
          </a:p>
          <a:p>
            <a:pPr>
              <a:defRPr/>
            </a:pPr>
            <a:r>
              <a:rPr lang="en-CA" dirty="0" smtClean="0"/>
              <a:t>Shelving and sinks with drain boards sloped for self drainage;</a:t>
            </a:r>
          </a:p>
          <a:p>
            <a:pPr>
              <a:defRPr/>
            </a:pPr>
            <a:r>
              <a:rPr lang="en-CA" dirty="0" smtClean="0"/>
              <a:t>A space for holding soiled utensils separate from areas used for clean utensils;</a:t>
            </a:r>
          </a:p>
          <a:p>
            <a:pPr>
              <a:defRPr/>
            </a:pPr>
            <a:r>
              <a:rPr lang="en-CA" dirty="0" smtClean="0"/>
              <a:t>A clock or a timer to time how long items have been immersed in the sanitizing sink;</a:t>
            </a:r>
          </a:p>
          <a:p>
            <a:pPr>
              <a:defRPr/>
            </a:pPr>
            <a:r>
              <a:rPr lang="en-CA" dirty="0" smtClean="0"/>
              <a:t>A thermometer to measure water temperature; and</a:t>
            </a:r>
          </a:p>
          <a:p>
            <a:pPr>
              <a:defRPr/>
            </a:pPr>
            <a:r>
              <a:rPr lang="en-CA" dirty="0" smtClean="0"/>
              <a:t>Testing equipment to determine the strength of chemicals used for sanitizing.</a:t>
            </a:r>
          </a:p>
          <a:p>
            <a:pPr>
              <a:defRPr/>
            </a:pPr>
            <a:endParaRPr lang="en-CA" dirty="0" smtClean="0"/>
          </a:p>
          <a:p>
            <a:pPr>
              <a:defRPr/>
            </a:pPr>
            <a:r>
              <a:rPr lang="en-US" b="1" dirty="0" smtClean="0"/>
              <a:t/>
            </a:r>
            <a:br>
              <a:rPr lang="en-US" b="1" dirty="0" smtClean="0"/>
            </a:br>
            <a:r>
              <a:rPr lang="en-US" b="1" dirty="0" smtClean="0"/>
              <a:t>Scrape and Pre-rinse</a:t>
            </a:r>
            <a:endParaRPr lang="en-CA" b="1" dirty="0" smtClean="0"/>
          </a:p>
          <a:p>
            <a:pPr>
              <a:defRPr/>
            </a:pPr>
            <a:endParaRPr lang="en-CA" dirty="0" smtClean="0"/>
          </a:p>
          <a:p>
            <a:pPr>
              <a:defRPr/>
            </a:pPr>
            <a:r>
              <a:rPr lang="en-CA" dirty="0" smtClean="0"/>
              <a:t>Sort, scrape, and pre-rinse utensils so they are free of food scraps.</a:t>
            </a:r>
          </a:p>
          <a:p>
            <a:pPr>
              <a:defRPr/>
            </a:pPr>
            <a:endParaRPr lang="en-CA" dirty="0" smtClean="0"/>
          </a:p>
          <a:p>
            <a:pPr>
              <a:defRPr/>
            </a:pPr>
            <a:r>
              <a:rPr lang="en-US" b="1" dirty="0" smtClean="0"/>
              <a:t>Wash</a:t>
            </a:r>
            <a:endParaRPr lang="en-US" dirty="0" smtClean="0"/>
          </a:p>
          <a:p>
            <a:pPr>
              <a:defRPr/>
            </a:pPr>
            <a:endParaRPr lang="en-US" dirty="0" smtClean="0"/>
          </a:p>
          <a:p>
            <a:pPr marL="342000" indent="-457200">
              <a:spcBef>
                <a:spcPts val="600"/>
              </a:spcBef>
              <a:buFont typeface="Arial" pitchFamily="34" charset="0"/>
              <a:buChar char="•"/>
              <a:defRPr/>
            </a:pPr>
            <a:r>
              <a:rPr lang="en-CA" dirty="0" smtClean="0"/>
              <a:t>Wash dishes, pots, pans and utensils in the first sink compartment;</a:t>
            </a:r>
          </a:p>
          <a:p>
            <a:pPr marL="342000" indent="-457200">
              <a:spcBef>
                <a:spcPts val="600"/>
              </a:spcBef>
              <a:buFont typeface="Arial" pitchFamily="34" charset="0"/>
              <a:buChar char="•"/>
              <a:defRPr/>
            </a:pPr>
            <a:r>
              <a:rPr lang="en-CA" dirty="0" smtClean="0"/>
              <a:t>Use a detergent solution capable of removing grease and food particles;</a:t>
            </a:r>
          </a:p>
          <a:p>
            <a:pPr marL="342000" indent="-457200">
              <a:spcBef>
                <a:spcPts val="600"/>
              </a:spcBef>
              <a:buFont typeface="Arial" pitchFamily="34" charset="0"/>
              <a:buChar char="•"/>
              <a:defRPr/>
            </a:pPr>
            <a:r>
              <a:rPr lang="en-CA" dirty="0" smtClean="0"/>
              <a:t>Maintain at a temperature of not less than 45°C (113°F) or above.</a:t>
            </a:r>
          </a:p>
          <a:p>
            <a:pPr>
              <a:defRPr/>
            </a:pPr>
            <a:endParaRPr lang="en-CA" b="1" dirty="0" smtClean="0"/>
          </a:p>
          <a:p>
            <a:pPr>
              <a:defRPr/>
            </a:pPr>
            <a:r>
              <a:rPr lang="en-US" b="1" dirty="0" smtClean="0"/>
              <a:t>Rinse</a:t>
            </a:r>
            <a:endParaRPr lang="en-US" dirty="0" smtClean="0"/>
          </a:p>
          <a:p>
            <a:pPr>
              <a:defRPr/>
            </a:pPr>
            <a:endParaRPr lang="en-US" dirty="0" smtClean="0"/>
          </a:p>
          <a:p>
            <a:pPr marL="342000" indent="-457200">
              <a:spcBef>
                <a:spcPts val="600"/>
              </a:spcBef>
              <a:buFont typeface="Arial" pitchFamily="34" charset="0"/>
              <a:buChar char="•"/>
              <a:defRPr/>
            </a:pPr>
            <a:r>
              <a:rPr lang="en-CA" dirty="0" smtClean="0"/>
              <a:t>Rinse dishes, utensils, etc. in the second compartment sink; </a:t>
            </a:r>
          </a:p>
          <a:p>
            <a:pPr marL="342000" indent="-457200">
              <a:spcBef>
                <a:spcPts val="600"/>
              </a:spcBef>
              <a:buFont typeface="Arial" pitchFamily="34" charset="0"/>
              <a:buChar char="•"/>
              <a:defRPr/>
            </a:pPr>
            <a:r>
              <a:rPr lang="en-CA" dirty="0" smtClean="0"/>
              <a:t>Use a water temperature of not less than 45°C (113°F) or above;</a:t>
            </a:r>
          </a:p>
          <a:p>
            <a:pPr marL="342000" indent="-457200">
              <a:spcBef>
                <a:spcPts val="600"/>
              </a:spcBef>
              <a:buFont typeface="Arial" pitchFamily="34" charset="0"/>
              <a:buChar char="•"/>
              <a:defRPr/>
            </a:pPr>
            <a:r>
              <a:rPr lang="en-CA" dirty="0" smtClean="0"/>
              <a:t>If water becomes soapy or dirty replace it.</a:t>
            </a:r>
          </a:p>
          <a:p>
            <a:pPr>
              <a:defRPr/>
            </a:pPr>
            <a:endParaRPr lang="en-CA" b="1" dirty="0" smtClean="0"/>
          </a:p>
          <a:p>
            <a:pPr>
              <a:defRPr/>
            </a:pPr>
            <a:r>
              <a:rPr lang="en-US" b="1" dirty="0" smtClean="0"/>
              <a:t>Sanitize</a:t>
            </a:r>
            <a:endParaRPr lang="en-US" dirty="0" smtClean="0"/>
          </a:p>
          <a:p>
            <a:pPr>
              <a:defRPr/>
            </a:pPr>
            <a:endParaRPr lang="en-US" dirty="0" smtClean="0"/>
          </a:p>
          <a:p>
            <a:pPr>
              <a:defRPr/>
            </a:pPr>
            <a:r>
              <a:rPr lang="en-CA" dirty="0" smtClean="0"/>
              <a:t>Immerse for 2 minutes in </a:t>
            </a:r>
            <a:r>
              <a:rPr lang="en-CA" b="1" dirty="0" smtClean="0"/>
              <a:t>hot water</a:t>
            </a:r>
            <a:r>
              <a:rPr lang="en-CA" dirty="0" smtClean="0"/>
              <a:t> at a temperature of  77°C (171°F), </a:t>
            </a:r>
            <a:r>
              <a:rPr lang="en-CA" b="1" i="1" dirty="0" smtClean="0"/>
              <a:t>or</a:t>
            </a:r>
            <a:endParaRPr lang="en-CA" dirty="0" smtClean="0"/>
          </a:p>
          <a:p>
            <a:pPr>
              <a:defRPr/>
            </a:pPr>
            <a:r>
              <a:rPr lang="en-CA" dirty="0" smtClean="0"/>
              <a:t>Immerse for 2 minutes in a </a:t>
            </a:r>
            <a:r>
              <a:rPr lang="en-CA" b="1" dirty="0" smtClean="0"/>
              <a:t>chlorine solution</a:t>
            </a:r>
            <a:r>
              <a:rPr lang="en-CA" dirty="0" smtClean="0"/>
              <a:t> of 100 - 200 mg/l (</a:t>
            </a:r>
            <a:r>
              <a:rPr lang="en-CA" dirty="0" err="1" smtClean="0"/>
              <a:t>ppm</a:t>
            </a:r>
            <a:r>
              <a:rPr lang="en-CA" dirty="0" smtClean="0"/>
              <a:t>) at 45°C (113°F), </a:t>
            </a:r>
            <a:r>
              <a:rPr lang="en-CA" b="1" i="1" dirty="0" smtClean="0"/>
              <a:t>or</a:t>
            </a:r>
            <a:endParaRPr lang="en-CA" dirty="0" smtClean="0"/>
          </a:p>
          <a:p>
            <a:pPr>
              <a:defRPr/>
            </a:pPr>
            <a:r>
              <a:rPr lang="en-CA" dirty="0" smtClean="0"/>
              <a:t>Immerse for 2 minutes in a </a:t>
            </a:r>
            <a:r>
              <a:rPr lang="en-CA" b="1" dirty="0" smtClean="0"/>
              <a:t>quaternary ammonium solution</a:t>
            </a:r>
            <a:r>
              <a:rPr lang="en-CA" dirty="0" smtClean="0"/>
              <a:t> of 200 mg/l (</a:t>
            </a:r>
            <a:r>
              <a:rPr lang="en-CA" dirty="0" err="1" smtClean="0"/>
              <a:t>ppm</a:t>
            </a:r>
            <a:r>
              <a:rPr lang="en-CA" dirty="0" smtClean="0"/>
              <a:t>) at a temperature specified by the chemical manufacturer, </a:t>
            </a:r>
            <a:r>
              <a:rPr lang="en-CA" b="1" i="1" dirty="0" smtClean="0"/>
              <a:t>or</a:t>
            </a:r>
            <a:endParaRPr lang="en-CA" dirty="0" smtClean="0"/>
          </a:p>
          <a:p>
            <a:pPr>
              <a:defRPr/>
            </a:pPr>
            <a:r>
              <a:rPr lang="en-CA" dirty="0" smtClean="0"/>
              <a:t>Immerse for 2 minutes in an </a:t>
            </a:r>
            <a:r>
              <a:rPr lang="en-CA" b="1" dirty="0" smtClean="0"/>
              <a:t>iodine solution</a:t>
            </a:r>
            <a:r>
              <a:rPr lang="en-CA" dirty="0" smtClean="0"/>
              <a:t> of 25 mg/ml (</a:t>
            </a:r>
            <a:r>
              <a:rPr lang="en-CA" dirty="0" err="1" smtClean="0"/>
              <a:t>ppm</a:t>
            </a:r>
            <a:r>
              <a:rPr lang="en-CA" dirty="0" smtClean="0"/>
              <a:t>) at 45°C (113°F).</a:t>
            </a:r>
          </a:p>
          <a:p>
            <a:pPr>
              <a:defRPr/>
            </a:pPr>
            <a:endParaRPr lang="en-CA" b="1" dirty="0" smtClean="0"/>
          </a:p>
          <a:p>
            <a:pPr>
              <a:defRPr/>
            </a:pPr>
            <a:r>
              <a:rPr lang="en-US" b="1" dirty="0" smtClean="0"/>
              <a:t>Air Dry</a:t>
            </a:r>
            <a:endParaRPr lang="en-US" dirty="0" smtClean="0"/>
          </a:p>
          <a:p>
            <a:pPr>
              <a:defRPr/>
            </a:pPr>
            <a:endParaRPr lang="en-US" dirty="0" smtClean="0"/>
          </a:p>
          <a:p>
            <a:pPr>
              <a:defRPr/>
            </a:pPr>
            <a:r>
              <a:rPr lang="en-CA" dirty="0" smtClean="0"/>
              <a:t>Allow equipment and utensils to air-dry.  Do not towel dry equipment and utensils.</a:t>
            </a:r>
          </a:p>
          <a:p>
            <a:pPr>
              <a:defRPr/>
            </a:pPr>
            <a:endParaRPr lang="en-CA" b="1"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43AFC0-C6DE-459F-B2D1-C9CAF3846E95}" type="slidenum">
              <a:rPr lang="en-US" altLang="en-US">
                <a:solidFill>
                  <a:srgbClr val="000000"/>
                </a:solidFill>
              </a:rPr>
              <a:pPr eaLnBrk="1" hangingPunct="1"/>
              <a:t>68</a:t>
            </a:fld>
            <a:endParaRPr lang="en-US" altLang="en-US">
              <a:solidFill>
                <a:srgbClr val="000000"/>
              </a:solidFill>
            </a:endParaRPr>
          </a:p>
        </p:txBody>
      </p:sp>
    </p:spTree>
    <p:extLst>
      <p:ext uri="{BB962C8B-B14F-4D97-AF65-F5344CB8AC3E}">
        <p14:creationId xmlns:p14="http://schemas.microsoft.com/office/powerpoint/2010/main" val="7446637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40000" lnSpcReduction="20000"/>
          </a:bodyPr>
          <a:lstStyle/>
          <a:p>
            <a:pPr>
              <a:defRPr/>
            </a:pPr>
            <a:r>
              <a:rPr lang="en-CA" dirty="0" smtClean="0"/>
              <a:t>Mechanical Ware Washing Machines spray a mixture of hot water and cleaning chemicals under high pressure to clean table ware, utensils, pots and pans.</a:t>
            </a:r>
          </a:p>
          <a:p>
            <a:pPr>
              <a:defRPr/>
            </a:pPr>
            <a:r>
              <a:rPr lang="en-CA" dirty="0" smtClean="0"/>
              <a:t> </a:t>
            </a:r>
          </a:p>
          <a:p>
            <a:pPr>
              <a:defRPr/>
            </a:pPr>
            <a:r>
              <a:rPr lang="en-CA" dirty="0" smtClean="0"/>
              <a:t>There are two types of machines:</a:t>
            </a:r>
          </a:p>
          <a:p>
            <a:pPr>
              <a:defRPr/>
            </a:pPr>
            <a:r>
              <a:rPr lang="en-CA" dirty="0" smtClean="0"/>
              <a:t>one that uses a </a:t>
            </a:r>
            <a:r>
              <a:rPr lang="en-CA" b="1" dirty="0" smtClean="0"/>
              <a:t>high temperature</a:t>
            </a:r>
            <a:r>
              <a:rPr lang="en-CA" dirty="0" smtClean="0"/>
              <a:t> rinse to sanitize; and </a:t>
            </a:r>
          </a:p>
          <a:p>
            <a:pPr>
              <a:defRPr/>
            </a:pPr>
            <a:r>
              <a:rPr lang="en-CA" dirty="0" smtClean="0"/>
              <a:t>another that uses </a:t>
            </a:r>
            <a:r>
              <a:rPr lang="en-CA" b="1" dirty="0" smtClean="0"/>
              <a:t>lower temperatures</a:t>
            </a:r>
            <a:r>
              <a:rPr lang="en-CA" dirty="0" smtClean="0"/>
              <a:t> with a chemical sanitizer.</a:t>
            </a:r>
          </a:p>
          <a:p>
            <a:pPr>
              <a:defRPr/>
            </a:pPr>
            <a:r>
              <a:rPr lang="en-CA" dirty="0" smtClean="0"/>
              <a:t> </a:t>
            </a:r>
          </a:p>
          <a:p>
            <a:pPr>
              <a:defRPr/>
            </a:pPr>
            <a:r>
              <a:rPr lang="en-CA" dirty="0" smtClean="0"/>
              <a:t>A booster heater may be required to maintain water temperatures.  If you have a booster heater, turn it on and allow time for it to heat up.</a:t>
            </a:r>
          </a:p>
          <a:p>
            <a:pPr>
              <a:defRPr/>
            </a:pPr>
            <a:r>
              <a:rPr lang="en-CA" dirty="0" smtClean="0"/>
              <a:t> </a:t>
            </a:r>
          </a:p>
          <a:p>
            <a:pPr>
              <a:defRPr/>
            </a:pPr>
            <a:r>
              <a:rPr lang="en-CA" dirty="0" smtClean="0"/>
              <a:t>Follow the manufacturer's directions when operating your machine.</a:t>
            </a:r>
          </a:p>
          <a:p>
            <a:pPr>
              <a:defRPr/>
            </a:pPr>
            <a:endParaRPr lang="en-CA" dirty="0" smtClean="0"/>
          </a:p>
          <a:p>
            <a:pPr>
              <a:defRPr/>
            </a:pPr>
            <a:r>
              <a:rPr lang="en-US" b="1" dirty="0" smtClean="0"/>
              <a:t>Scrape and Pre-rinse</a:t>
            </a:r>
            <a:endParaRPr lang="en-CA" b="1" dirty="0" smtClean="0"/>
          </a:p>
          <a:p>
            <a:pPr>
              <a:defRPr/>
            </a:pPr>
            <a:endParaRPr lang="en-CA" dirty="0" smtClean="0"/>
          </a:p>
          <a:p>
            <a:pPr>
              <a:defRPr/>
            </a:pPr>
            <a:r>
              <a:rPr lang="en-CA" dirty="0" smtClean="0"/>
              <a:t>Scrape all dishes and utensils.  Then rinse them before loading them.</a:t>
            </a:r>
          </a:p>
          <a:p>
            <a:pPr>
              <a:defRPr/>
            </a:pPr>
            <a:r>
              <a:rPr lang="en-CA" dirty="0" smtClean="0"/>
              <a:t> </a:t>
            </a:r>
          </a:p>
          <a:p>
            <a:pPr>
              <a:defRPr/>
            </a:pPr>
            <a:r>
              <a:rPr lang="en-CA" dirty="0" smtClean="0"/>
              <a:t>Cutlery may need to be pre-soaked to assist in removing the soil before washing.</a:t>
            </a:r>
          </a:p>
          <a:p>
            <a:pPr>
              <a:defRPr/>
            </a:pPr>
            <a:endParaRPr lang="en-CA" dirty="0" smtClean="0"/>
          </a:p>
          <a:p>
            <a:pPr>
              <a:defRPr/>
            </a:pPr>
            <a:r>
              <a:rPr lang="en-US" b="1" dirty="0" smtClean="0"/>
              <a:t>Load Dishes</a:t>
            </a:r>
            <a:endParaRPr lang="en-US" dirty="0" smtClean="0"/>
          </a:p>
          <a:p>
            <a:pPr>
              <a:defRPr/>
            </a:pPr>
            <a:endParaRPr lang="en-US" dirty="0" smtClean="0"/>
          </a:p>
          <a:p>
            <a:pPr>
              <a:defRPr/>
            </a:pPr>
            <a:r>
              <a:rPr lang="en-CA" dirty="0" smtClean="0"/>
              <a:t>Load dishes in racks.  </a:t>
            </a:r>
          </a:p>
          <a:p>
            <a:pPr>
              <a:defRPr/>
            </a:pPr>
            <a:r>
              <a:rPr lang="en-CA" dirty="0" smtClean="0"/>
              <a:t> </a:t>
            </a:r>
          </a:p>
          <a:p>
            <a:pPr>
              <a:defRPr/>
            </a:pPr>
            <a:r>
              <a:rPr lang="en-CA" dirty="0" smtClean="0"/>
              <a:t>Make sure there is space between dishes to ensure all sides are exposed to the spray arms in the dish machine.</a:t>
            </a:r>
          </a:p>
          <a:p>
            <a:pPr>
              <a:defRPr/>
            </a:pPr>
            <a:r>
              <a:rPr lang="en-CA" dirty="0" smtClean="0"/>
              <a:t> </a:t>
            </a:r>
          </a:p>
          <a:p>
            <a:pPr>
              <a:defRPr/>
            </a:pPr>
            <a:r>
              <a:rPr lang="en-CA" dirty="0" smtClean="0"/>
              <a:t>Glasses, bowls and cups should be inverted.</a:t>
            </a:r>
          </a:p>
          <a:p>
            <a:pPr>
              <a:defRPr/>
            </a:pPr>
            <a:r>
              <a:rPr lang="en-CA" dirty="0" smtClean="0"/>
              <a:t> </a:t>
            </a:r>
          </a:p>
          <a:p>
            <a:pPr>
              <a:defRPr/>
            </a:pPr>
            <a:r>
              <a:rPr lang="en-CA" dirty="0" smtClean="0"/>
              <a:t>Cutlery can be placed in an open rack.</a:t>
            </a:r>
          </a:p>
          <a:p>
            <a:pPr>
              <a:defRPr/>
            </a:pPr>
            <a:endParaRPr lang="en-CA" b="1" dirty="0" smtClean="0"/>
          </a:p>
          <a:p>
            <a:pPr>
              <a:defRPr/>
            </a:pPr>
            <a:r>
              <a:rPr lang="en-US" b="1" dirty="0" smtClean="0"/>
              <a:t>Washing</a:t>
            </a:r>
            <a:endParaRPr lang="en-US" dirty="0" smtClean="0"/>
          </a:p>
          <a:p>
            <a:pPr>
              <a:defRPr/>
            </a:pPr>
            <a:endParaRPr lang="en-US" dirty="0" smtClean="0"/>
          </a:p>
          <a:p>
            <a:pPr>
              <a:defRPr/>
            </a:pPr>
            <a:r>
              <a:rPr lang="en-CA" dirty="0" smtClean="0"/>
              <a:t>Allow the dishes to go through the full cycle of the ware washing machine.</a:t>
            </a:r>
          </a:p>
          <a:p>
            <a:pPr>
              <a:defRPr/>
            </a:pPr>
            <a:r>
              <a:rPr lang="en-CA" dirty="0" smtClean="0"/>
              <a:t> </a:t>
            </a:r>
          </a:p>
          <a:p>
            <a:pPr>
              <a:defRPr/>
            </a:pPr>
            <a:r>
              <a:rPr lang="en-CA" dirty="0" smtClean="0"/>
              <a:t>Temperature of the wash solution in spray type washers must not be less than:</a:t>
            </a:r>
          </a:p>
          <a:p>
            <a:pPr>
              <a:defRPr/>
            </a:pPr>
            <a:r>
              <a:rPr lang="en-CA" dirty="0" smtClean="0"/>
              <a:t> </a:t>
            </a:r>
          </a:p>
          <a:p>
            <a:pPr>
              <a:defRPr/>
            </a:pPr>
            <a:r>
              <a:rPr lang="en-CA" dirty="0" smtClean="0"/>
              <a:t>74°C (165°F), for a stationary rack, single temperature machine</a:t>
            </a:r>
          </a:p>
          <a:p>
            <a:pPr>
              <a:defRPr/>
            </a:pPr>
            <a:r>
              <a:rPr lang="en-CA" dirty="0" smtClean="0"/>
              <a:t>66°C (151°F), for a stationary rack, dual temperature machine</a:t>
            </a:r>
          </a:p>
          <a:p>
            <a:pPr>
              <a:defRPr/>
            </a:pPr>
            <a:r>
              <a:rPr lang="en-CA" dirty="0" smtClean="0"/>
              <a:t>71°C (160°F), for a single tank, conveyor, dual temperature machine</a:t>
            </a:r>
          </a:p>
          <a:p>
            <a:pPr>
              <a:defRPr/>
            </a:pPr>
            <a:r>
              <a:rPr lang="en-CA" dirty="0" smtClean="0"/>
              <a:t>66°C (151°F), for multi-tank, conveyor, multi-temperature machine</a:t>
            </a:r>
          </a:p>
          <a:p>
            <a:pPr>
              <a:defRPr/>
            </a:pPr>
            <a:endParaRPr lang="en-CA" b="1" dirty="0" smtClean="0"/>
          </a:p>
          <a:p>
            <a:pPr>
              <a:defRPr/>
            </a:pPr>
            <a:r>
              <a:rPr lang="en-CA" b="1" dirty="0" smtClean="0"/>
              <a:t>Sanitize</a:t>
            </a:r>
            <a:endParaRPr lang="en-CA" dirty="0" smtClean="0"/>
          </a:p>
          <a:p>
            <a:pPr>
              <a:defRPr/>
            </a:pPr>
            <a:endParaRPr lang="en-CA" dirty="0" smtClean="0"/>
          </a:p>
          <a:p>
            <a:pPr>
              <a:defRPr/>
            </a:pPr>
            <a:r>
              <a:rPr lang="en-CA" dirty="0" smtClean="0"/>
              <a:t>Rinse water exposure must be to 74°C (165°F) for 10 seconds for single tank, stationary rack, single temperature machines; and </a:t>
            </a:r>
          </a:p>
          <a:p>
            <a:pPr>
              <a:defRPr/>
            </a:pPr>
            <a:r>
              <a:rPr lang="en-CA" dirty="0" smtClean="0"/>
              <a:t>82°C (180°F) for 10 seconds for all other machines.</a:t>
            </a:r>
          </a:p>
          <a:p>
            <a:pPr>
              <a:defRPr/>
            </a:pPr>
            <a:endParaRPr lang="en-CA" b="1" dirty="0" smtClean="0"/>
          </a:p>
          <a:p>
            <a:pPr>
              <a:defRPr/>
            </a:pPr>
            <a:r>
              <a:rPr lang="en-US" b="1" dirty="0" smtClean="0"/>
              <a:t>Air Dry</a:t>
            </a:r>
            <a:endParaRPr lang="en-US" dirty="0" smtClean="0"/>
          </a:p>
          <a:p>
            <a:pPr>
              <a:defRPr/>
            </a:pPr>
            <a:endParaRPr lang="en-US" dirty="0" smtClean="0"/>
          </a:p>
          <a:p>
            <a:pPr>
              <a:defRPr/>
            </a:pPr>
            <a:r>
              <a:rPr lang="en-CA" dirty="0" smtClean="0"/>
              <a:t>Allow the dishes to air dry after washing.</a:t>
            </a:r>
          </a:p>
          <a:p>
            <a:pPr>
              <a:defRPr/>
            </a:pPr>
            <a:r>
              <a:rPr lang="en-CA" dirty="0" smtClean="0"/>
              <a:t> </a:t>
            </a:r>
          </a:p>
          <a:p>
            <a:pPr>
              <a:defRPr/>
            </a:pPr>
            <a:r>
              <a:rPr lang="en-CA" dirty="0" smtClean="0"/>
              <a:t>Make sure to wash your hands before handling clean dishes.</a:t>
            </a:r>
          </a:p>
          <a:p>
            <a:pPr>
              <a:defRPr/>
            </a:pPr>
            <a:r>
              <a:rPr lang="en-CA" dirty="0" smtClean="0"/>
              <a:t> </a:t>
            </a:r>
          </a:p>
          <a:p>
            <a:pPr>
              <a:defRPr/>
            </a:pPr>
            <a:r>
              <a:rPr lang="en-CA" dirty="0" smtClean="0"/>
              <a:t>Store all pots, glasses, bowls, cups and similar containers upside down.</a:t>
            </a:r>
          </a:p>
          <a:p>
            <a:pPr>
              <a:defRPr/>
            </a:pPr>
            <a:r>
              <a:rPr lang="en-CA" dirty="0" smtClean="0"/>
              <a:t> </a:t>
            </a:r>
          </a:p>
          <a:p>
            <a:pPr>
              <a:defRPr/>
            </a:pPr>
            <a:r>
              <a:rPr lang="en-CA" dirty="0" smtClean="0"/>
              <a:t>Cutlery should be stored so it is picked up by the handle and </a:t>
            </a:r>
            <a:r>
              <a:rPr lang="en-CA" b="1" dirty="0" smtClean="0"/>
              <a:t>not</a:t>
            </a:r>
            <a:r>
              <a:rPr lang="en-CA" dirty="0" smtClean="0"/>
              <a:t> where it touches food.</a:t>
            </a:r>
          </a:p>
          <a:p>
            <a:pPr>
              <a:defRPr/>
            </a:pPr>
            <a:endParaRPr lang="en-CA" b="1" dirty="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9500A33-02C8-4C9C-AA96-563BEDB706D6}" type="slidenum">
              <a:rPr lang="en-US" altLang="en-US">
                <a:solidFill>
                  <a:srgbClr val="000000"/>
                </a:solidFill>
              </a:rPr>
              <a:pPr eaLnBrk="1" hangingPunct="1"/>
              <a:t>69</a:t>
            </a:fld>
            <a:endParaRPr lang="en-US" altLang="en-US">
              <a:solidFill>
                <a:srgbClr val="000000"/>
              </a:solidFill>
            </a:endParaRPr>
          </a:p>
        </p:txBody>
      </p:sp>
    </p:spTree>
    <p:extLst>
      <p:ext uri="{BB962C8B-B14F-4D97-AF65-F5344CB8AC3E}">
        <p14:creationId xmlns:p14="http://schemas.microsoft.com/office/powerpoint/2010/main" val="835803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mtClean="0">
                <a:latin typeface="Arial" panose="020B0604020202020204" pitchFamily="34" charset="0"/>
                <a:cs typeface="Arial" panose="020B0604020202020204" pitchFamily="34" charset="0"/>
              </a:rPr>
              <a:t>A mechanical ware washing machine must be cleaned at the end of each shift.  </a:t>
            </a: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25116E0-D1BC-4581-A7BB-9FE5A02D3C85}" type="slidenum">
              <a:rPr lang="en-US" altLang="en-US">
                <a:solidFill>
                  <a:srgbClr val="000000"/>
                </a:solidFill>
              </a:rPr>
              <a:pPr eaLnBrk="1" hangingPunct="1"/>
              <a:t>70</a:t>
            </a:fld>
            <a:endParaRPr lang="en-US" altLang="en-US">
              <a:solidFill>
                <a:srgbClr val="000000"/>
              </a:solidFill>
            </a:endParaRPr>
          </a:p>
        </p:txBody>
      </p:sp>
    </p:spTree>
    <p:extLst>
      <p:ext uri="{BB962C8B-B14F-4D97-AF65-F5344CB8AC3E}">
        <p14:creationId xmlns:p14="http://schemas.microsoft.com/office/powerpoint/2010/main" val="3818163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smtClean="0"/>
              <a:t>In foodservice operations, all recyclables such as bottles and cans need to be stored in a sanitary manner and removed regularly to prevent the harborage and infestation of pests. </a:t>
            </a:r>
          </a:p>
          <a:p>
            <a:pPr eaLnBrk="1" hangingPunct="1"/>
            <a:r>
              <a:rPr lang="en-CA" altLang="en-US" smtClean="0"/>
              <a:t> </a:t>
            </a:r>
          </a:p>
          <a:p>
            <a:pPr eaLnBrk="1" hangingPunct="1"/>
            <a:r>
              <a:rPr lang="en-CA" altLang="en-US" smtClean="0"/>
              <a:t>For example, if pop cans are not rinsed and stored in a sanitary manner, they can attract insects into the premise, creating unsanitary conditions. </a:t>
            </a:r>
          </a:p>
        </p:txBody>
      </p:sp>
      <p:sp>
        <p:nvSpPr>
          <p:cNvPr id="106500" name="Slide Number Placeholder 3"/>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F1D405AC-7578-41F0-B624-881D1AE13703}" type="slidenum">
              <a:rPr lang="en-US" altLang="en-US" sz="1200"/>
              <a:pPr eaLnBrk="1" hangingPunct="1"/>
              <a:t>8</a:t>
            </a:fld>
            <a:endParaRPr lang="en-US" altLang="en-US" sz="1200"/>
          </a:p>
        </p:txBody>
      </p:sp>
    </p:spTree>
    <p:extLst>
      <p:ext uri="{BB962C8B-B14F-4D97-AF65-F5344CB8AC3E}">
        <p14:creationId xmlns:p14="http://schemas.microsoft.com/office/powerpoint/2010/main" val="17897403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mtClean="0">
                <a:latin typeface="Arial" panose="020B0604020202020204" pitchFamily="34" charset="0"/>
                <a:cs typeface="Arial" panose="020B0604020202020204" pitchFamily="34" charset="0"/>
              </a:rPr>
              <a:t>Make sure your hands are clean before you handle equipment and utensils that have been cleaned and sanitized.  Otherwise you will contaminate the equipment you just cleaned.</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019B8FF-4D8B-43B1-8FBF-6ADBC9F0DD0C}" type="slidenum">
              <a:rPr lang="en-US" altLang="en-US">
                <a:solidFill>
                  <a:srgbClr val="000000"/>
                </a:solidFill>
              </a:rPr>
              <a:pPr eaLnBrk="1" hangingPunct="1"/>
              <a:t>71</a:t>
            </a:fld>
            <a:endParaRPr lang="en-US" altLang="en-US">
              <a:solidFill>
                <a:srgbClr val="000000"/>
              </a:solidFill>
            </a:endParaRPr>
          </a:p>
        </p:txBody>
      </p:sp>
    </p:spTree>
    <p:extLst>
      <p:ext uri="{BB962C8B-B14F-4D97-AF65-F5344CB8AC3E}">
        <p14:creationId xmlns:p14="http://schemas.microsoft.com/office/powerpoint/2010/main" val="8378151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mtClean="0">
                <a:latin typeface="Arial" panose="020B0604020202020204" pitchFamily="34" charset="0"/>
                <a:cs typeface="Arial" panose="020B0604020202020204" pitchFamily="34" charset="0"/>
              </a:rPr>
              <a:t>Single-service utensils and containers have </a:t>
            </a:r>
            <a:r>
              <a:rPr lang="en-CA" altLang="en-US" b="1" smtClean="0">
                <a:latin typeface="Arial" panose="020B0604020202020204" pitchFamily="34" charset="0"/>
                <a:cs typeface="Arial" panose="020B0604020202020204" pitchFamily="34" charset="0"/>
              </a:rPr>
              <a:t>not</a:t>
            </a:r>
            <a:r>
              <a:rPr lang="en-CA" altLang="en-US" smtClean="0">
                <a:latin typeface="Arial" panose="020B0604020202020204" pitchFamily="34" charset="0"/>
                <a:cs typeface="Arial" panose="020B0604020202020204" pitchFamily="34" charset="0"/>
              </a:rPr>
              <a:t> been constructed to be easily cleanable or sanitized. </a:t>
            </a:r>
          </a:p>
          <a:p>
            <a:endParaRPr lang="en-CA" altLang="en-US" smtClean="0">
              <a:latin typeface="Arial" panose="020B0604020202020204" pitchFamily="34" charset="0"/>
              <a:cs typeface="Arial" panose="020B0604020202020204" pitchFamily="34" charset="0"/>
            </a:endParaRPr>
          </a:p>
          <a:p>
            <a:r>
              <a:rPr lang="en-CA" altLang="en-US" smtClean="0">
                <a:latin typeface="Arial" panose="020B0604020202020204" pitchFamily="34" charset="0"/>
                <a:cs typeface="Arial" panose="020B0604020202020204" pitchFamily="34" charset="0"/>
              </a:rPr>
              <a:t>Bacteria, viruses and food particles would be carried from one customer to the next if these materials were reused. </a:t>
            </a:r>
          </a:p>
          <a:p>
            <a:endParaRPr lang="en-CA" altLang="en-US" smtClean="0">
              <a:latin typeface="Arial" panose="020B0604020202020204" pitchFamily="34" charset="0"/>
              <a:cs typeface="Arial" panose="020B0604020202020204" pitchFamily="34" charset="0"/>
            </a:endParaRPr>
          </a:p>
          <a:p>
            <a:r>
              <a:rPr lang="en-CA" altLang="en-US" smtClean="0">
                <a:latin typeface="Arial" panose="020B0604020202020204" pitchFamily="34" charset="0"/>
                <a:cs typeface="Arial" panose="020B0604020202020204" pitchFamily="34" charset="0"/>
              </a:rPr>
              <a:t>This would result in a very high risk of foodborne illness and possible allergen reactions.</a:t>
            </a:r>
          </a:p>
          <a:p>
            <a:endParaRPr lang="en-CA" altLang="en-US" smtClean="0">
              <a:latin typeface="Arial" panose="020B0604020202020204" pitchFamily="34" charset="0"/>
              <a:cs typeface="Arial" panose="020B0604020202020204" pitchFamily="34" charset="0"/>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6342481-7A2E-4158-8C74-1E09048FAE85}" type="slidenum">
              <a:rPr lang="en-US" altLang="en-US">
                <a:solidFill>
                  <a:srgbClr val="000000"/>
                </a:solidFill>
              </a:rPr>
              <a:pPr eaLnBrk="1" hangingPunct="1"/>
              <a:t>72</a:t>
            </a:fld>
            <a:endParaRPr lang="en-US" altLang="en-US">
              <a:solidFill>
                <a:srgbClr val="000000"/>
              </a:solidFill>
            </a:endParaRPr>
          </a:p>
        </p:txBody>
      </p:sp>
    </p:spTree>
    <p:extLst>
      <p:ext uri="{BB962C8B-B14F-4D97-AF65-F5344CB8AC3E}">
        <p14:creationId xmlns:p14="http://schemas.microsoft.com/office/powerpoint/2010/main" val="4435197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latin typeface="Arial" panose="020B0604020202020204" pitchFamily="34" charset="0"/>
              <a:cs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CDD4AF5-5125-4158-9BD1-01FBA59CA102}" type="slidenum">
              <a:rPr lang="en-US" altLang="en-US">
                <a:solidFill>
                  <a:srgbClr val="000000"/>
                </a:solidFill>
              </a:rPr>
              <a:pPr eaLnBrk="1" hangingPunct="1"/>
              <a:t>73</a:t>
            </a:fld>
            <a:endParaRPr lang="en-US" altLang="en-US">
              <a:solidFill>
                <a:srgbClr val="000000"/>
              </a:solidFill>
            </a:endParaRPr>
          </a:p>
        </p:txBody>
      </p:sp>
    </p:spTree>
    <p:extLst>
      <p:ext uri="{BB962C8B-B14F-4D97-AF65-F5344CB8AC3E}">
        <p14:creationId xmlns:p14="http://schemas.microsoft.com/office/powerpoint/2010/main" val="9876922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mtClean="0">
                <a:latin typeface="Arial" panose="020B0604020202020204" pitchFamily="34" charset="0"/>
                <a:cs typeface="Arial" panose="020B0604020202020204" pitchFamily="34" charset="0"/>
              </a:rPr>
              <a:t>If a server at a busy full-service restaurant uses the same cloth all evening to clean tables, there is a high risk of spreading harmful microorganisms. </a:t>
            </a:r>
          </a:p>
          <a:p>
            <a:endParaRPr lang="en-CA" altLang="en-US" smtClean="0">
              <a:latin typeface="Arial" panose="020B0604020202020204" pitchFamily="34" charset="0"/>
              <a:cs typeface="Arial" panose="020B0604020202020204" pitchFamily="34" charset="0"/>
            </a:endParaRPr>
          </a:p>
          <a:p>
            <a:r>
              <a:rPr lang="en-CA" altLang="en-US" smtClean="0">
                <a:latin typeface="Arial" panose="020B0604020202020204" pitchFamily="34" charset="0"/>
                <a:cs typeface="Arial" panose="020B0604020202020204" pitchFamily="34" charset="0"/>
              </a:rPr>
              <a:t>Each customer that comes in contact with a table surface that has been wiped by a dirty wiping cloth can potentially become ill .</a:t>
            </a: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2CA1F4D-1913-47E8-B29C-9035E9708412}" type="slidenum">
              <a:rPr lang="en-US" altLang="en-US">
                <a:solidFill>
                  <a:srgbClr val="000000"/>
                </a:solidFill>
              </a:rPr>
              <a:pPr eaLnBrk="1" hangingPunct="1"/>
              <a:t>74</a:t>
            </a:fld>
            <a:endParaRPr lang="en-US" altLang="en-US">
              <a:solidFill>
                <a:srgbClr val="000000"/>
              </a:solidFill>
            </a:endParaRPr>
          </a:p>
        </p:txBody>
      </p:sp>
    </p:spTree>
    <p:extLst>
      <p:ext uri="{BB962C8B-B14F-4D97-AF65-F5344CB8AC3E}">
        <p14:creationId xmlns:p14="http://schemas.microsoft.com/office/powerpoint/2010/main" val="34172585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latin typeface="Arial" panose="020B0604020202020204" pitchFamily="34" charset="0"/>
              <a:cs typeface="Arial" panose="020B0604020202020204" pitchFamily="34"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C2B6B12-73F3-4BC7-9A62-0E5DBA06CFA6}" type="slidenum">
              <a:rPr lang="en-US" altLang="en-US">
                <a:solidFill>
                  <a:srgbClr val="000000"/>
                </a:solidFill>
              </a:rPr>
              <a:pPr eaLnBrk="1" hangingPunct="1"/>
              <a:t>75</a:t>
            </a:fld>
            <a:endParaRPr lang="en-US" altLang="en-US">
              <a:solidFill>
                <a:srgbClr val="000000"/>
              </a:solidFill>
            </a:endParaRPr>
          </a:p>
        </p:txBody>
      </p:sp>
    </p:spTree>
    <p:extLst>
      <p:ext uri="{BB962C8B-B14F-4D97-AF65-F5344CB8AC3E}">
        <p14:creationId xmlns:p14="http://schemas.microsoft.com/office/powerpoint/2010/main" val="23577195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latin typeface="Arial" panose="020B0604020202020204" pitchFamily="34" charset="0"/>
              <a:cs typeface="Arial" panose="020B0604020202020204" pitchFamily="34" charset="0"/>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22F58A3-C51E-4102-8E51-B56EA8935B53}" type="slidenum">
              <a:rPr lang="en-US" altLang="en-US">
                <a:solidFill>
                  <a:srgbClr val="000000"/>
                </a:solidFill>
              </a:rPr>
              <a:pPr eaLnBrk="1" hangingPunct="1"/>
              <a:t>76</a:t>
            </a:fld>
            <a:endParaRPr lang="en-US" altLang="en-US">
              <a:solidFill>
                <a:srgbClr val="000000"/>
              </a:solidFill>
            </a:endParaRPr>
          </a:p>
        </p:txBody>
      </p:sp>
    </p:spTree>
    <p:extLst>
      <p:ext uri="{BB962C8B-B14F-4D97-AF65-F5344CB8AC3E}">
        <p14:creationId xmlns:p14="http://schemas.microsoft.com/office/powerpoint/2010/main" val="26038015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latin typeface="Arial" panose="020B0604020202020204" pitchFamily="34" charset="0"/>
              <a:cs typeface="Arial" panose="020B0604020202020204" pitchFamily="34"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55C4053-349B-4877-AB84-37537151B5B3}" type="slidenum">
              <a:rPr lang="en-US" altLang="en-US">
                <a:solidFill>
                  <a:srgbClr val="000000"/>
                </a:solidFill>
              </a:rPr>
              <a:pPr eaLnBrk="1" hangingPunct="1"/>
              <a:t>77</a:t>
            </a:fld>
            <a:endParaRPr lang="en-US" altLang="en-US">
              <a:solidFill>
                <a:srgbClr val="000000"/>
              </a:solidFill>
            </a:endParaRPr>
          </a:p>
        </p:txBody>
      </p:sp>
    </p:spTree>
    <p:extLst>
      <p:ext uri="{BB962C8B-B14F-4D97-AF65-F5344CB8AC3E}">
        <p14:creationId xmlns:p14="http://schemas.microsoft.com/office/powerpoint/2010/main" val="5260015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0000" lnSpcReduction="20000"/>
          </a:bodyPr>
          <a:lstStyle/>
          <a:p>
            <a:pPr eaLnBrk="1" fontAlgn="auto" hangingPunct="1">
              <a:spcBef>
                <a:spcPts val="0"/>
              </a:spcBef>
              <a:spcAft>
                <a:spcPts val="0"/>
              </a:spcAft>
              <a:defRPr/>
            </a:pPr>
            <a:r>
              <a:rPr lang="en-CA" dirty="0" smtClean="0"/>
              <a:t>The best method of pest control is preventing the entry of the pests into your food service operation in the first place. This can be done through the steps outlined below.</a:t>
            </a:r>
          </a:p>
          <a:p>
            <a:pPr eaLnBrk="1" fontAlgn="auto" hangingPunct="1">
              <a:spcBef>
                <a:spcPts val="0"/>
              </a:spcBef>
              <a:spcAft>
                <a:spcPts val="0"/>
              </a:spcAft>
              <a:defRPr/>
            </a:pPr>
            <a:endParaRPr lang="en-CA" dirty="0" smtClean="0"/>
          </a:p>
          <a:p>
            <a:pPr eaLnBrk="1" fontAlgn="auto" hangingPunct="1">
              <a:spcBef>
                <a:spcPts val="0"/>
              </a:spcBef>
              <a:spcAft>
                <a:spcPts val="0"/>
              </a:spcAft>
              <a:defRPr/>
            </a:pPr>
            <a:r>
              <a:rPr lang="en-US" b="1" dirty="0" smtClean="0"/>
              <a:t>Inspect Incoming Supplies</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CA" dirty="0" smtClean="0"/>
              <a:t>Inspect all incoming food and supplies as they are received and stored. </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Look in the truck as it is unloaded. If insects, rodents or their droppings are seen the receiver should closely inspect the boxes and bags of product. </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If there is insect or rodent contamination, the entire truck should be rejected and the supplier notified of the problem.</a:t>
            </a:r>
          </a:p>
          <a:p>
            <a:pPr eaLnBrk="1" fontAlgn="auto" hangingPunct="1">
              <a:spcBef>
                <a:spcPts val="0"/>
              </a:spcBef>
              <a:spcAft>
                <a:spcPts val="0"/>
              </a:spcAft>
              <a:defRPr/>
            </a:pPr>
            <a:endParaRPr lang="en-CA" b="1" dirty="0" smtClean="0"/>
          </a:p>
          <a:p>
            <a:pPr eaLnBrk="1" fontAlgn="auto" hangingPunct="1">
              <a:spcBef>
                <a:spcPts val="0"/>
              </a:spcBef>
              <a:spcAft>
                <a:spcPts val="0"/>
              </a:spcAft>
              <a:defRPr/>
            </a:pPr>
            <a:r>
              <a:rPr lang="en-US" b="1" dirty="0" smtClean="0"/>
              <a:t>Monitor Storage Areas</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CA" dirty="0" smtClean="0"/>
              <a:t>Monitor storage areas for problems on an ongoing basis, and formally at least every two weeks. </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Using a flashlight, look for signs of rodent droppings (see picture - recent ones will be shiny and soft).  Other signs include footprints in the dust and signs of urine stains.</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Also look at the base of boxes and bags for signs of rodent gnawing and smear marks from fur. If you find a problem, call your pest control contractor for follow up action.</a:t>
            </a:r>
          </a:p>
          <a:p>
            <a:pPr eaLnBrk="1" fontAlgn="auto" hangingPunct="1">
              <a:spcBef>
                <a:spcPts val="0"/>
              </a:spcBef>
              <a:spcAft>
                <a:spcPts val="0"/>
              </a:spcAft>
              <a:defRPr/>
            </a:pPr>
            <a:endParaRPr lang="en-CA" b="1" dirty="0" smtClean="0"/>
          </a:p>
          <a:p>
            <a:pPr eaLnBrk="1" fontAlgn="auto" hangingPunct="1">
              <a:spcBef>
                <a:spcPts val="0"/>
              </a:spcBef>
              <a:spcAft>
                <a:spcPts val="0"/>
              </a:spcAft>
              <a:defRPr/>
            </a:pPr>
            <a:r>
              <a:rPr lang="en-US" b="1" dirty="0" smtClean="0"/>
              <a:t>Stock Rotation</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CA" dirty="0" smtClean="0"/>
              <a:t>Use a "first-in-first-out" inventory control program for food stocks, particularly for cereals and grains. This means that you always use the old product first and the newest product last. </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This avoids the problem of having old product sitting around that can be unknowingly infested and an ongoing source of food for pests.</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US" dirty="0" smtClean="0"/>
              <a:t>Keep the temperature of the dry food storeroom between 10°C to 21°C (50°F and 70°F) to minimize insect infestations. Some foods commonly infested with insects include cereals, flour, baking mixes, crackers, macaroni, cured meats, powdered milk, dried fruits, nuts, popcorn and spices.  The picture shows flour beetles.</a:t>
            </a:r>
            <a:endParaRPr lang="en-CA" dirty="0" smtClean="0"/>
          </a:p>
          <a:p>
            <a:pPr eaLnBrk="1" fontAlgn="auto" hangingPunct="1">
              <a:spcBef>
                <a:spcPts val="0"/>
              </a:spcBef>
              <a:spcAft>
                <a:spcPts val="0"/>
              </a:spcAft>
              <a:defRPr/>
            </a:pPr>
            <a:endParaRPr lang="en-CA" b="1" dirty="0" smtClean="0"/>
          </a:p>
          <a:p>
            <a:pPr eaLnBrk="1" fontAlgn="auto" hangingPunct="1">
              <a:spcBef>
                <a:spcPts val="0"/>
              </a:spcBef>
              <a:spcAft>
                <a:spcPts val="0"/>
              </a:spcAft>
              <a:defRPr/>
            </a:pPr>
            <a:r>
              <a:rPr lang="en-US" b="1" dirty="0" smtClean="0"/>
              <a:t>Keep Food off the Floor</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CA" dirty="0" smtClean="0"/>
              <a:t>Keep stored items on shelves or raised skids at least 15 cm (six inches) off the floor.</a:t>
            </a:r>
          </a:p>
          <a:p>
            <a:pPr eaLnBrk="1" fontAlgn="auto" hangingPunct="1">
              <a:spcBef>
                <a:spcPts val="0"/>
              </a:spcBef>
              <a:spcAft>
                <a:spcPts val="0"/>
              </a:spcAft>
              <a:defRPr/>
            </a:pPr>
            <a:endParaRPr lang="en-CA" b="1" dirty="0" smtClean="0"/>
          </a:p>
          <a:p>
            <a:pPr eaLnBrk="1" fontAlgn="auto" hangingPunct="1">
              <a:spcBef>
                <a:spcPts val="0"/>
              </a:spcBef>
              <a:spcAft>
                <a:spcPts val="0"/>
              </a:spcAft>
              <a:defRPr/>
            </a:pPr>
            <a:r>
              <a:rPr lang="en-US" b="1" dirty="0" smtClean="0"/>
              <a:t>Keep Storage Areas Clean</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CA" dirty="0" smtClean="0"/>
              <a:t>In small storage areas where food and supplies are moved in and out weekly, clean storage areas along the wall as they become available. </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In large storage areas where movement of product might be only monthly, keep shelving two inches from the wall to allow for cleaning and monitoring where the floor and wall comes together. These junctions can be breeding grounds and roadways for rodents and insects.</a:t>
            </a:r>
          </a:p>
          <a:p>
            <a:pPr eaLnBrk="1" fontAlgn="auto" hangingPunct="1">
              <a:spcBef>
                <a:spcPts val="0"/>
              </a:spcBef>
              <a:spcAft>
                <a:spcPts val="0"/>
              </a:spcAft>
              <a:defRPr/>
            </a:pPr>
            <a:endParaRPr lang="en-CA" b="1" dirty="0" smtClean="0"/>
          </a:p>
          <a:p>
            <a:pPr eaLnBrk="1" fontAlgn="auto" hangingPunct="1">
              <a:spcBef>
                <a:spcPts val="0"/>
              </a:spcBef>
              <a:spcAft>
                <a:spcPts val="0"/>
              </a:spcAft>
              <a:defRPr/>
            </a:pPr>
            <a:r>
              <a:rPr lang="en-US" b="1" dirty="0" smtClean="0"/>
              <a:t>Seal Access Points</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CA" dirty="0" smtClean="0"/>
              <a:t>Keep pests out of the foodservice operation by making sure that doors and windows are shut or screened. </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Seal holes in walls, floors or ceilings.</a:t>
            </a:r>
          </a:p>
          <a:p>
            <a:pPr eaLnBrk="1" fontAlgn="auto" hangingPunct="1">
              <a:spcBef>
                <a:spcPts val="0"/>
              </a:spcBef>
              <a:spcAft>
                <a:spcPts val="0"/>
              </a:spcAft>
              <a:defRPr/>
            </a:pPr>
            <a:endParaRPr lang="en-CA" b="1" dirty="0" smtClean="0"/>
          </a:p>
          <a:p>
            <a:pPr eaLnBrk="1" fontAlgn="auto" hangingPunct="1">
              <a:spcBef>
                <a:spcPts val="0"/>
              </a:spcBef>
              <a:spcAft>
                <a:spcPts val="0"/>
              </a:spcAft>
              <a:defRPr/>
            </a:pPr>
            <a:r>
              <a:rPr lang="en-US" b="1" dirty="0" smtClean="0"/>
              <a:t>Remove Refuse</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CA" dirty="0" smtClean="0"/>
              <a:t>Remove garbage and unused equipment from food storage areas. </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This action removes harbourage areas (i.e. places to live) for insects and rodents.</a:t>
            </a:r>
          </a:p>
          <a:p>
            <a:pPr eaLnBrk="1" fontAlgn="auto" hangingPunct="1">
              <a:spcBef>
                <a:spcPts val="0"/>
              </a:spcBef>
              <a:spcAft>
                <a:spcPts val="0"/>
              </a:spcAft>
              <a:defRPr/>
            </a:pPr>
            <a:endParaRPr lang="en-CA" b="1" dirty="0" smtClean="0"/>
          </a:p>
          <a:p>
            <a:pPr eaLnBrk="1" fontAlgn="auto" hangingPunct="1">
              <a:spcBef>
                <a:spcPts val="0"/>
              </a:spcBef>
              <a:spcAft>
                <a:spcPts val="0"/>
              </a:spcAft>
              <a:defRPr/>
            </a:pPr>
            <a:endParaRPr lang="en-CA" b="1" dirty="0"/>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7D8A09-43C1-4796-B706-6AD88ECF43D3}" type="slidenum">
              <a:rPr lang="en-CA" altLang="en-US">
                <a:solidFill>
                  <a:prstClr val="black"/>
                </a:solidFill>
              </a:rPr>
              <a:pPr eaLnBrk="1" hangingPunct="1"/>
              <a:t>78</a:t>
            </a:fld>
            <a:endParaRPr lang="en-CA" altLang="en-US">
              <a:solidFill>
                <a:prstClr val="black"/>
              </a:solidFill>
            </a:endParaRPr>
          </a:p>
        </p:txBody>
      </p:sp>
    </p:spTree>
    <p:extLst>
      <p:ext uri="{BB962C8B-B14F-4D97-AF65-F5344CB8AC3E}">
        <p14:creationId xmlns:p14="http://schemas.microsoft.com/office/powerpoint/2010/main" val="3441050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pPr>
            <a:r>
              <a:rPr lang="en-CA" altLang="en-US" smtClean="0">
                <a:solidFill>
                  <a:srgbClr val="000000"/>
                </a:solidFill>
                <a:latin typeface="Arial" panose="020B0604020202020204" pitchFamily="34" charset="0"/>
                <a:cs typeface="Times New Roman" panose="02020603050405020304" pitchFamily="18" charset="0"/>
              </a:rPr>
              <a:t>Food contaminated by insects, larvae, rodents and/or rodent faecal matter; or birds and/or bird faecal matter, likely contain pathogenic microorganisms and other diseases. </a:t>
            </a:r>
            <a:endParaRPr lang="en-CA" altLang="en-US" smtClean="0">
              <a:cs typeface="Times New Roman" panose="02020603050405020304" pitchFamily="18" charset="0"/>
            </a:endParaRPr>
          </a:p>
          <a:p>
            <a:pPr eaLnBrk="1" hangingPunct="1">
              <a:lnSpc>
                <a:spcPct val="115000"/>
              </a:lnSpc>
              <a:spcBef>
                <a:spcPct val="0"/>
              </a:spcBef>
            </a:pPr>
            <a:r>
              <a:rPr lang="en-CA" altLang="en-US" smtClean="0">
                <a:solidFill>
                  <a:srgbClr val="000000"/>
                </a:solidFill>
                <a:latin typeface="Arial" panose="020B0604020202020204" pitchFamily="34" charset="0"/>
                <a:cs typeface="Times New Roman" panose="02020603050405020304" pitchFamily="18" charset="0"/>
              </a:rPr>
              <a:t> </a:t>
            </a:r>
            <a:endParaRPr lang="en-CA" altLang="en-US" smtClean="0">
              <a:cs typeface="Times New Roman" panose="02020603050405020304" pitchFamily="18" charset="0"/>
            </a:endParaRPr>
          </a:p>
          <a:p>
            <a:pPr eaLnBrk="1" hangingPunct="1">
              <a:lnSpc>
                <a:spcPct val="115000"/>
              </a:lnSpc>
              <a:spcBef>
                <a:spcPct val="0"/>
              </a:spcBef>
            </a:pPr>
            <a:r>
              <a:rPr lang="en-CA" altLang="en-US" smtClean="0">
                <a:solidFill>
                  <a:srgbClr val="000000"/>
                </a:solidFill>
                <a:latin typeface="Arial" panose="020B0604020202020204" pitchFamily="34" charset="0"/>
                <a:cs typeface="Times New Roman" panose="02020603050405020304" pitchFamily="18" charset="0"/>
              </a:rPr>
              <a:t>The food involved must be discarded. </a:t>
            </a:r>
            <a:endParaRPr lang="en-CA" altLang="en-US" smtClean="0">
              <a:cs typeface="Times New Roman" panose="02020603050405020304" pitchFamily="18" charset="0"/>
            </a:endParaRPr>
          </a:p>
          <a:p>
            <a:pPr eaLnBrk="1" hangingPunct="1">
              <a:lnSpc>
                <a:spcPct val="115000"/>
              </a:lnSpc>
              <a:spcBef>
                <a:spcPct val="0"/>
              </a:spcBef>
              <a:spcAft>
                <a:spcPts val="1000"/>
              </a:spcAft>
            </a:pPr>
            <a:r>
              <a:rPr lang="en-CA" altLang="en-US" smtClean="0">
                <a:ea typeface="Times New Roman" panose="02020603050405020304" pitchFamily="18" charset="0"/>
                <a:cs typeface="Calibri" panose="020F0502020204030204" pitchFamily="34" charset="0"/>
              </a:rPr>
              <a:t> </a:t>
            </a:r>
            <a:endParaRPr lang="en-CA" altLang="en-US" smtClean="0">
              <a:cs typeface="Times New Roman" panose="02020603050405020304" pitchFamily="18" charset="0"/>
            </a:endParaRPr>
          </a:p>
        </p:txBody>
      </p:sp>
      <p:sp>
        <p:nvSpPr>
          <p:cNvPr id="1741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D32D41F-4251-412C-AD51-52EC615CC218}" type="slidenum">
              <a:rPr lang="en-CA" altLang="en-US">
                <a:solidFill>
                  <a:prstClr val="black"/>
                </a:solidFill>
              </a:rPr>
              <a:pPr eaLnBrk="1" hangingPunct="1"/>
              <a:t>79</a:t>
            </a:fld>
            <a:endParaRPr lang="en-CA" altLang="en-US">
              <a:solidFill>
                <a:prstClr val="black"/>
              </a:solidFill>
            </a:endParaRPr>
          </a:p>
        </p:txBody>
      </p:sp>
    </p:spTree>
    <p:extLst>
      <p:ext uri="{BB962C8B-B14F-4D97-AF65-F5344CB8AC3E}">
        <p14:creationId xmlns:p14="http://schemas.microsoft.com/office/powerpoint/2010/main" val="40824795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pPr>
            <a:r>
              <a:rPr lang="en-CA" altLang="en-US" smtClean="0">
                <a:solidFill>
                  <a:srgbClr val="000000"/>
                </a:solidFill>
                <a:latin typeface="Arial" panose="020B0604020202020204" pitchFamily="34" charset="0"/>
                <a:cs typeface="Times New Roman" panose="02020603050405020304" pitchFamily="18" charset="0"/>
              </a:rPr>
              <a:t>Certified pest control operators are skilled in identifying and eradicating pests. </a:t>
            </a:r>
            <a:endParaRPr lang="en-CA" altLang="en-US" smtClean="0">
              <a:cs typeface="Times New Roman" panose="02020603050405020304" pitchFamily="18" charset="0"/>
            </a:endParaRPr>
          </a:p>
          <a:p>
            <a:pPr eaLnBrk="1" hangingPunct="1">
              <a:lnSpc>
                <a:spcPct val="115000"/>
              </a:lnSpc>
              <a:spcBef>
                <a:spcPct val="0"/>
              </a:spcBef>
            </a:pPr>
            <a:r>
              <a:rPr lang="en-CA" altLang="en-US" smtClean="0">
                <a:solidFill>
                  <a:srgbClr val="000000"/>
                </a:solidFill>
                <a:latin typeface="Arial" panose="020B0604020202020204" pitchFamily="34" charset="0"/>
                <a:cs typeface="Times New Roman" panose="02020603050405020304" pitchFamily="18" charset="0"/>
              </a:rPr>
              <a:t> </a:t>
            </a:r>
            <a:endParaRPr lang="en-CA" altLang="en-US" smtClean="0">
              <a:cs typeface="Times New Roman" panose="02020603050405020304" pitchFamily="18" charset="0"/>
            </a:endParaRPr>
          </a:p>
          <a:p>
            <a:pPr eaLnBrk="1" hangingPunct="1">
              <a:lnSpc>
                <a:spcPct val="115000"/>
              </a:lnSpc>
              <a:spcBef>
                <a:spcPct val="0"/>
              </a:spcBef>
            </a:pPr>
            <a:r>
              <a:rPr lang="en-CA" altLang="en-US" smtClean="0">
                <a:solidFill>
                  <a:srgbClr val="000000"/>
                </a:solidFill>
                <a:latin typeface="Arial" panose="020B0604020202020204" pitchFamily="34" charset="0"/>
                <a:cs typeface="Times New Roman" panose="02020603050405020304" pitchFamily="18" charset="0"/>
              </a:rPr>
              <a:t>They can provide professional advice on preventing pest infestations and are qualified to handle dangerous pest control chemicals. </a:t>
            </a:r>
            <a:endParaRPr lang="en-CA" altLang="en-US" smtClean="0">
              <a:cs typeface="Times New Roman" panose="02020603050405020304" pitchFamily="18" charset="0"/>
            </a:endParaRPr>
          </a:p>
          <a:p>
            <a:pPr eaLnBrk="1" hangingPunct="1">
              <a:lnSpc>
                <a:spcPct val="115000"/>
              </a:lnSpc>
              <a:spcBef>
                <a:spcPct val="0"/>
              </a:spcBef>
              <a:spcAft>
                <a:spcPts val="1000"/>
              </a:spcAft>
            </a:pPr>
            <a:r>
              <a:rPr lang="en-CA" altLang="en-US" smtClean="0">
                <a:ea typeface="Times New Roman" panose="02020603050405020304" pitchFamily="18" charset="0"/>
                <a:cs typeface="Calibri" panose="020F0502020204030204" pitchFamily="34" charset="0"/>
              </a:rPr>
              <a:t> </a:t>
            </a:r>
            <a:endParaRPr lang="en-CA" altLang="en-US" smtClean="0">
              <a:cs typeface="Times New Roman" panose="02020603050405020304" pitchFamily="18" charset="0"/>
            </a:endParaRPr>
          </a:p>
        </p:txBody>
      </p:sp>
      <p:sp>
        <p:nvSpPr>
          <p:cNvPr id="1843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8C4ADD5-B7B5-4ED6-92AC-0B4C6EB1D4DE}" type="slidenum">
              <a:rPr lang="en-CA" altLang="en-US">
                <a:solidFill>
                  <a:prstClr val="black"/>
                </a:solidFill>
              </a:rPr>
              <a:pPr eaLnBrk="1" hangingPunct="1"/>
              <a:t>80</a:t>
            </a:fld>
            <a:endParaRPr lang="en-CA" altLang="en-US">
              <a:solidFill>
                <a:prstClr val="black"/>
              </a:solidFill>
            </a:endParaRPr>
          </a:p>
        </p:txBody>
      </p:sp>
    </p:spTree>
    <p:extLst>
      <p:ext uri="{BB962C8B-B14F-4D97-AF65-F5344CB8AC3E}">
        <p14:creationId xmlns:p14="http://schemas.microsoft.com/office/powerpoint/2010/main" val="199740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smtClean="0"/>
          </a:p>
        </p:txBody>
      </p:sp>
      <p:sp>
        <p:nvSpPr>
          <p:cNvPr id="107524" name="Slide Number Placeholder 3"/>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F3DAA8E9-5079-416F-8525-6CD4751791ED}" type="slidenum">
              <a:rPr lang="en-US" altLang="en-US" sz="1200"/>
              <a:pPr eaLnBrk="1" hangingPunct="1"/>
              <a:t>9</a:t>
            </a:fld>
            <a:endParaRPr lang="en-US" altLang="en-US" sz="1200"/>
          </a:p>
        </p:txBody>
      </p:sp>
    </p:spTree>
    <p:extLst>
      <p:ext uri="{BB962C8B-B14F-4D97-AF65-F5344CB8AC3E}">
        <p14:creationId xmlns:p14="http://schemas.microsoft.com/office/powerpoint/2010/main" val="338144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eaLnBrk="1" fontAlgn="auto" hangingPunct="1">
              <a:spcBef>
                <a:spcPts val="0"/>
              </a:spcBef>
              <a:spcAft>
                <a:spcPts val="0"/>
              </a:spcAft>
              <a:defRPr/>
            </a:pPr>
            <a:r>
              <a:rPr lang="en-CA" dirty="0" smtClean="0"/>
              <a:t>A certified pest control operator can use a number of methods to control pests on an ongoing basis.</a:t>
            </a:r>
          </a:p>
          <a:p>
            <a:pPr eaLnBrk="1" fontAlgn="auto" hangingPunct="1">
              <a:spcBef>
                <a:spcPts val="0"/>
              </a:spcBef>
              <a:spcAft>
                <a:spcPts val="0"/>
              </a:spcAft>
              <a:defRPr/>
            </a:pPr>
            <a:endParaRPr lang="en-CA" dirty="0" smtClean="0"/>
          </a:p>
          <a:p>
            <a:pPr eaLnBrk="1" fontAlgn="auto" hangingPunct="1">
              <a:spcBef>
                <a:spcPts val="0"/>
              </a:spcBef>
              <a:spcAft>
                <a:spcPts val="0"/>
              </a:spcAft>
              <a:defRPr/>
            </a:pPr>
            <a:r>
              <a:rPr lang="en-US" b="1" dirty="0" err="1" smtClean="0"/>
              <a:t>Electrocuters</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CA" dirty="0" smtClean="0"/>
              <a:t>Devices that electrocute flying insects. These should be located at least two metres (six feet) away from any food handling areas. </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This means that these devices should not be located near preparation, cooking, or serving areas. </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They should also be located away from places where clean utensils, glassware, dishes or pots might be stored</a:t>
            </a:r>
          </a:p>
          <a:p>
            <a:pPr eaLnBrk="1" fontAlgn="auto" hangingPunct="1">
              <a:spcBef>
                <a:spcPts val="0"/>
              </a:spcBef>
              <a:spcAft>
                <a:spcPts val="0"/>
              </a:spcAft>
              <a:defRPr/>
            </a:pPr>
            <a:endParaRPr lang="en-CA" b="1" dirty="0" smtClean="0"/>
          </a:p>
          <a:p>
            <a:pPr eaLnBrk="1" fontAlgn="auto" hangingPunct="1">
              <a:spcBef>
                <a:spcPts val="0"/>
              </a:spcBef>
              <a:spcAft>
                <a:spcPts val="0"/>
              </a:spcAft>
              <a:defRPr/>
            </a:pPr>
            <a:r>
              <a:rPr lang="en-US" b="1" dirty="0" smtClean="0"/>
              <a:t>Insect Traps</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CA" dirty="0" smtClean="0"/>
              <a:t>Adhesive tapes or traps for insects. </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These devices should not be located near food products or clean kitchen or service ware.</a:t>
            </a:r>
          </a:p>
          <a:p>
            <a:pPr eaLnBrk="1" fontAlgn="auto" hangingPunct="1">
              <a:spcBef>
                <a:spcPts val="0"/>
              </a:spcBef>
              <a:spcAft>
                <a:spcPts val="0"/>
              </a:spcAft>
              <a:defRPr/>
            </a:pPr>
            <a:endParaRPr lang="en-CA" b="1" dirty="0" smtClean="0"/>
          </a:p>
          <a:p>
            <a:pPr eaLnBrk="1" fontAlgn="auto" hangingPunct="1">
              <a:spcBef>
                <a:spcPts val="0"/>
              </a:spcBef>
              <a:spcAft>
                <a:spcPts val="0"/>
              </a:spcAft>
              <a:defRPr/>
            </a:pPr>
            <a:r>
              <a:rPr lang="en-US" b="1" dirty="0" smtClean="0"/>
              <a:t>Rodent Traps</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CA" dirty="0" smtClean="0"/>
              <a:t>Live rodent traps, such as mechanical traps and glue boards.</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These devices should be checked regularly, at least every week, to remove live and dead rodents.  Foodservice operators should monitor their pest control operator to ensure that traps are being checked during regular visits. </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Traps containing poison should never be located inside a foodservice operation</a:t>
            </a:r>
          </a:p>
          <a:p>
            <a:pPr eaLnBrk="1" fontAlgn="auto" hangingPunct="1">
              <a:spcBef>
                <a:spcPts val="0"/>
              </a:spcBef>
              <a:spcAft>
                <a:spcPts val="0"/>
              </a:spcAft>
              <a:defRPr/>
            </a:pPr>
            <a:endParaRPr lang="en-CA" b="1" dirty="0" smtClean="0"/>
          </a:p>
          <a:p>
            <a:pPr eaLnBrk="1" fontAlgn="auto" hangingPunct="1">
              <a:spcBef>
                <a:spcPts val="0"/>
              </a:spcBef>
              <a:spcAft>
                <a:spcPts val="0"/>
              </a:spcAft>
              <a:defRPr/>
            </a:pPr>
            <a:r>
              <a:rPr lang="en-US" b="1" dirty="0" smtClean="0"/>
              <a:t>Chemicals</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CA" dirty="0" err="1" smtClean="0"/>
              <a:t>Rodenticides</a:t>
            </a:r>
            <a:r>
              <a:rPr lang="en-CA" dirty="0" smtClean="0"/>
              <a:t> and insecticides must be applied only by a licensed pest control operator.</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These chemicals are highly toxic and can cause illness and the possibility of death if consumed in food or from affected food contact surfaces. </a:t>
            </a:r>
          </a:p>
          <a:p>
            <a:pPr eaLnBrk="1" fontAlgn="auto" hangingPunct="1">
              <a:spcBef>
                <a:spcPts val="0"/>
              </a:spcBef>
              <a:spcAft>
                <a:spcPts val="0"/>
              </a:spcAft>
              <a:defRPr/>
            </a:pPr>
            <a:r>
              <a:rPr lang="en-CA" dirty="0" smtClean="0"/>
              <a:t>Food preparation, cooking and serving should not be taking place when these chemicals are being applied, and should not resume until they are at safe levels. </a:t>
            </a:r>
          </a:p>
          <a:p>
            <a:pPr eaLnBrk="1" fontAlgn="auto" hangingPunct="1">
              <a:spcBef>
                <a:spcPts val="0"/>
              </a:spcBef>
              <a:spcAft>
                <a:spcPts val="0"/>
              </a:spcAft>
              <a:defRPr/>
            </a:pPr>
            <a:r>
              <a:rPr lang="en-CA" dirty="0" smtClean="0"/>
              <a:t> </a:t>
            </a:r>
          </a:p>
          <a:p>
            <a:pPr eaLnBrk="1" fontAlgn="auto" hangingPunct="1">
              <a:spcBef>
                <a:spcPts val="0"/>
              </a:spcBef>
              <a:spcAft>
                <a:spcPts val="0"/>
              </a:spcAft>
              <a:defRPr/>
            </a:pPr>
            <a:r>
              <a:rPr lang="en-CA" dirty="0" smtClean="0"/>
              <a:t>This may not be possible for 24 hour foodservice operations. </a:t>
            </a:r>
          </a:p>
          <a:p>
            <a:pPr eaLnBrk="1" fontAlgn="auto" hangingPunct="1">
              <a:spcBef>
                <a:spcPts val="0"/>
              </a:spcBef>
              <a:spcAft>
                <a:spcPts val="0"/>
              </a:spcAft>
              <a:defRPr/>
            </a:pPr>
            <a:r>
              <a:rPr lang="en-CA" dirty="0" smtClean="0"/>
              <a:t>In these cases, non-spray methods, such as those previously mentioned (traps, devices that electrocute, glue boards) should be used. At all times, open food must be protected from contamination.</a:t>
            </a:r>
          </a:p>
          <a:p>
            <a:pPr eaLnBrk="1" fontAlgn="auto" hangingPunct="1">
              <a:spcBef>
                <a:spcPts val="0"/>
              </a:spcBef>
              <a:spcAft>
                <a:spcPts val="0"/>
              </a:spcAft>
              <a:defRPr/>
            </a:pPr>
            <a:endParaRPr lang="en-CA" b="1" dirty="0"/>
          </a:p>
        </p:txBody>
      </p:sp>
      <p:sp>
        <p:nvSpPr>
          <p:cNvPr id="1946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943A733-645B-4455-A849-9A6ACFA72224}" type="slidenum">
              <a:rPr lang="en-CA" altLang="en-US">
                <a:solidFill>
                  <a:prstClr val="black"/>
                </a:solidFill>
              </a:rPr>
              <a:pPr eaLnBrk="1" hangingPunct="1"/>
              <a:t>81</a:t>
            </a:fld>
            <a:endParaRPr lang="en-CA" altLang="en-US">
              <a:solidFill>
                <a:prstClr val="black"/>
              </a:solidFill>
            </a:endParaRPr>
          </a:p>
        </p:txBody>
      </p:sp>
    </p:spTree>
    <p:extLst>
      <p:ext uri="{BB962C8B-B14F-4D97-AF65-F5344CB8AC3E}">
        <p14:creationId xmlns:p14="http://schemas.microsoft.com/office/powerpoint/2010/main" val="38278488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en-CA" altLang="en-US" sz="1200" smtClean="0"/>
              <a:t>Infected employees are the third largest cause of food borne illnesses in the foodservice industry.  </a:t>
            </a:r>
            <a:r>
              <a:rPr lang="en-CA" altLang="en-US" smtClean="0"/>
              <a:t>Sick food handlers can directly deposit pathogens onto equipment, utensils and other food contact surfaces. These germs can produce toxins, or infect customers, resulting in food borne illness.</a:t>
            </a: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eaLnBrk="1" hangingPunct="1"/>
            <a:fld id="{D2873AEA-03FD-442C-AE7C-2051FB16D909}" type="slidenum">
              <a:rPr lang="en-CA" altLang="en-US" sz="1200">
                <a:solidFill>
                  <a:prstClr val="black"/>
                </a:solidFill>
              </a:rPr>
              <a:pPr eaLnBrk="1" hangingPunct="1"/>
              <a:t>82</a:t>
            </a:fld>
            <a:endParaRPr lang="en-CA" altLang="en-US" sz="1200">
              <a:solidFill>
                <a:prstClr val="black"/>
              </a:solidFill>
            </a:endParaRPr>
          </a:p>
        </p:txBody>
      </p:sp>
    </p:spTree>
    <p:extLst>
      <p:ext uri="{BB962C8B-B14F-4D97-AF65-F5344CB8AC3E}">
        <p14:creationId xmlns:p14="http://schemas.microsoft.com/office/powerpoint/2010/main" val="23586389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pPr>
            <a:r>
              <a:rPr lang="en-CA" altLang="en-US" sz="1200" smtClean="0">
                <a:solidFill>
                  <a:srgbClr val="000000"/>
                </a:solidFill>
                <a:ea typeface="Times New Roman" panose="02020603050405020304" pitchFamily="18" charset="0"/>
                <a:cs typeface="Calibri" panose="020F0502020204030204" pitchFamily="34" charset="0"/>
              </a:rPr>
              <a:t>These symptoms must be reported to management so that the need for medical examination and exclusion from food handling can be considered.</a:t>
            </a:r>
            <a:endParaRPr lang="en-CA" altLang="en-US" sz="1200" smtClean="0">
              <a:ea typeface="Times New Roman" panose="02020603050405020304" pitchFamily="18" charset="0"/>
              <a:cs typeface="Calibri" panose="020F0502020204030204" pitchFamily="34" charset="0"/>
            </a:endParaRPr>
          </a:p>
        </p:txBody>
      </p:sp>
      <p:sp>
        <p:nvSpPr>
          <p:cNvPr id="28676" name="Slide Number Placeholder 3"/>
          <p:cNvSpPr>
            <a:spLocks noGrp="1"/>
          </p:cNvSpPr>
          <p:nvPr>
            <p:ph type="sldNum" sz="quarter" idx="5"/>
          </p:nvPr>
        </p:nvSpPr>
        <p:spPr bwMode="auto">
          <a:ln>
            <a:miter lim="800000"/>
            <a:headEnd/>
            <a:tailEnd/>
          </a:ln>
        </p:spPr>
        <p:txBody>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eaLnBrk="1" hangingPunct="1"/>
            <a:fld id="{F092B882-20E2-4B60-829F-496DE5A02763}" type="slidenum">
              <a:rPr lang="en-CA" altLang="en-US" sz="1200">
                <a:solidFill>
                  <a:prstClr val="black"/>
                </a:solidFill>
              </a:rPr>
              <a:pPr eaLnBrk="1" hangingPunct="1"/>
              <a:t>83</a:t>
            </a:fld>
            <a:endParaRPr lang="en-CA" altLang="en-US" sz="1200">
              <a:solidFill>
                <a:prstClr val="black"/>
              </a:solidFill>
            </a:endParaRPr>
          </a:p>
        </p:txBody>
      </p:sp>
    </p:spTree>
    <p:extLst>
      <p:ext uri="{BB962C8B-B14F-4D97-AF65-F5344CB8AC3E}">
        <p14:creationId xmlns:p14="http://schemas.microsoft.com/office/powerpoint/2010/main" val="14995912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pPr>
            <a:r>
              <a:rPr lang="en-CA" altLang="en-US" smtClean="0">
                <a:solidFill>
                  <a:srgbClr val="000000"/>
                </a:solidFill>
                <a:ea typeface="Times New Roman" panose="02020603050405020304" pitchFamily="18" charset="0"/>
                <a:cs typeface="Calibri" panose="020F0502020204030204" pitchFamily="34" charset="0"/>
              </a:rPr>
              <a:t>"Typhoid Mary Mallon" was a cook for families in New York in the early 1900s.  She spread typhoid fever to some of the people in the families she cooked for, but she never had any symptoms of the disease.  </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pPr>
            <a:r>
              <a:rPr lang="en-CA" altLang="en-US" smtClean="0">
                <a:solidFill>
                  <a:srgbClr val="000000"/>
                </a:solidFill>
                <a:ea typeface="Times New Roman" panose="02020603050405020304" pitchFamily="18" charset="0"/>
                <a:cs typeface="Calibri" panose="020F0502020204030204" pitchFamily="34" charset="0"/>
              </a:rPr>
              <a:t> </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pPr>
            <a:r>
              <a:rPr lang="en-CA" altLang="en-US" smtClean="0">
                <a:solidFill>
                  <a:srgbClr val="000000"/>
                </a:solidFill>
                <a:ea typeface="Times New Roman" panose="02020603050405020304" pitchFamily="18" charset="0"/>
                <a:cs typeface="Calibri" panose="020F0502020204030204" pitchFamily="34" charset="0"/>
              </a:rPr>
              <a:t>Food handlers who are exposed to people with a contagious illness should see their doctor.</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pPr>
            <a:r>
              <a:rPr lang="en-CA" altLang="en-US" smtClean="0">
                <a:solidFill>
                  <a:srgbClr val="000000"/>
                </a:solidFill>
                <a:ea typeface="Times New Roman" panose="02020603050405020304" pitchFamily="18" charset="0"/>
                <a:cs typeface="Calibri" panose="020F0502020204030204" pitchFamily="34" charset="0"/>
              </a:rPr>
              <a:t> </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pPr>
            <a:r>
              <a:rPr lang="en-CA" altLang="en-US" smtClean="0">
                <a:solidFill>
                  <a:srgbClr val="000000"/>
                </a:solidFill>
                <a:ea typeface="Times New Roman" panose="02020603050405020304" pitchFamily="18" charset="0"/>
                <a:cs typeface="Calibri" panose="020F0502020204030204" pitchFamily="34" charset="0"/>
              </a:rPr>
              <a:t> </a:t>
            </a:r>
            <a:endParaRPr lang="en-CA" altLang="en-US" smtClean="0">
              <a:ea typeface="Times New Roman" panose="02020603050405020304" pitchFamily="18" charset="0"/>
              <a:cs typeface="Calibri" panose="020F0502020204030204" pitchFamily="34"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eaLnBrk="1" hangingPunct="1"/>
            <a:fld id="{1B22AC99-FF4C-408B-A686-53D73E7BCB22}" type="slidenum">
              <a:rPr lang="en-CA" altLang="en-US" sz="1200">
                <a:solidFill>
                  <a:prstClr val="black"/>
                </a:solidFill>
              </a:rPr>
              <a:pPr eaLnBrk="1" hangingPunct="1"/>
              <a:t>84</a:t>
            </a:fld>
            <a:endParaRPr lang="en-CA" altLang="en-US" sz="1200">
              <a:solidFill>
                <a:prstClr val="black"/>
              </a:solidFill>
            </a:endParaRPr>
          </a:p>
        </p:txBody>
      </p:sp>
    </p:spTree>
    <p:extLst>
      <p:ext uri="{BB962C8B-B14F-4D97-AF65-F5344CB8AC3E}">
        <p14:creationId xmlns:p14="http://schemas.microsoft.com/office/powerpoint/2010/main" val="42316560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sz="1200" smtClean="0"/>
              <a:t>If a food handler is directly or indirectly exposed or suffering from a communicable disease, it must be immediately reported to management.</a:t>
            </a:r>
            <a:endParaRPr lang="en-CA" altLang="en-US" smtClean="0"/>
          </a:p>
        </p:txBody>
      </p:sp>
      <p:sp>
        <p:nvSpPr>
          <p:cNvPr id="30724" name="Slide Number Placeholder 3"/>
          <p:cNvSpPr>
            <a:spLocks noGrp="1"/>
          </p:cNvSpPr>
          <p:nvPr>
            <p:ph type="sldNum" sz="quarter" idx="5"/>
          </p:nvPr>
        </p:nvSpPr>
        <p:spPr bwMode="auto">
          <a:ln>
            <a:miter lim="800000"/>
            <a:headEnd/>
            <a:tailEnd/>
          </a:ln>
        </p:spPr>
        <p:txBody>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eaLnBrk="1" hangingPunct="1"/>
            <a:fld id="{C2D4B86A-7687-4F90-8973-BAD0F8023640}" type="slidenum">
              <a:rPr lang="en-CA" altLang="en-US" sz="1200">
                <a:solidFill>
                  <a:prstClr val="black"/>
                </a:solidFill>
              </a:rPr>
              <a:pPr eaLnBrk="1" hangingPunct="1"/>
              <a:t>85</a:t>
            </a:fld>
            <a:endParaRPr lang="en-CA" altLang="en-US" sz="1200">
              <a:solidFill>
                <a:prstClr val="black"/>
              </a:solidFill>
            </a:endParaRPr>
          </a:p>
        </p:txBody>
      </p:sp>
    </p:spTree>
    <p:extLst>
      <p:ext uri="{BB962C8B-B14F-4D97-AF65-F5344CB8AC3E}">
        <p14:creationId xmlns:p14="http://schemas.microsoft.com/office/powerpoint/2010/main" val="18609225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8" name="Slide Number Placeholder 3"/>
          <p:cNvSpPr>
            <a:spLocks noGrp="1"/>
          </p:cNvSpPr>
          <p:nvPr>
            <p:ph type="sldNum" sz="quarter" idx="5"/>
          </p:nvPr>
        </p:nvSpPr>
        <p:spPr bwMode="auto">
          <a:ln>
            <a:miter lim="800000"/>
            <a:headEnd/>
            <a:tailEnd/>
          </a:ln>
        </p:spPr>
        <p:txBody>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eaLnBrk="1" hangingPunct="1"/>
            <a:fld id="{CE5305A6-100C-4668-94E2-373A03200342}" type="slidenum">
              <a:rPr lang="en-CA" altLang="en-US" sz="1200">
                <a:solidFill>
                  <a:prstClr val="black"/>
                </a:solidFill>
              </a:rPr>
              <a:pPr eaLnBrk="1" hangingPunct="1"/>
              <a:t>86</a:t>
            </a:fld>
            <a:endParaRPr lang="en-CA" altLang="en-US" sz="1200">
              <a:solidFill>
                <a:prstClr val="black"/>
              </a:solidFill>
            </a:endParaRPr>
          </a:p>
        </p:txBody>
      </p:sp>
    </p:spTree>
    <p:extLst>
      <p:ext uri="{BB962C8B-B14F-4D97-AF65-F5344CB8AC3E}">
        <p14:creationId xmlns:p14="http://schemas.microsoft.com/office/powerpoint/2010/main" val="26516779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defTabSz="824789" eaLnBrk="1" fontAlgn="auto" hangingPunct="1">
              <a:spcBef>
                <a:spcPts val="0"/>
              </a:spcBef>
              <a:spcAft>
                <a:spcPts val="0"/>
              </a:spcAft>
              <a:defRPr/>
            </a:pPr>
            <a:r>
              <a:rPr lang="en-CA" dirty="0" smtClean="0"/>
              <a:t>An employee with an open wound containing pus that is exposed and draining can be a source of Staphylococcus </a:t>
            </a:r>
            <a:r>
              <a:rPr lang="en-CA" dirty="0" err="1" smtClean="0"/>
              <a:t>aureus</a:t>
            </a:r>
            <a:r>
              <a:rPr lang="en-CA" dirty="0" smtClean="0"/>
              <a:t>. </a:t>
            </a:r>
          </a:p>
          <a:p>
            <a:pPr defTabSz="824789" eaLnBrk="1" fontAlgn="auto" hangingPunct="1">
              <a:spcBef>
                <a:spcPts val="0"/>
              </a:spcBef>
              <a:spcAft>
                <a:spcPts val="0"/>
              </a:spcAft>
              <a:defRPr/>
            </a:pPr>
            <a:r>
              <a:rPr lang="en-CA" dirty="0" smtClean="0"/>
              <a:t> </a:t>
            </a:r>
          </a:p>
          <a:p>
            <a:pPr defTabSz="824789" eaLnBrk="1" fontAlgn="auto" hangingPunct="1">
              <a:spcBef>
                <a:spcPts val="0"/>
              </a:spcBef>
              <a:spcAft>
                <a:spcPts val="0"/>
              </a:spcAft>
              <a:defRPr/>
            </a:pPr>
            <a:r>
              <a:rPr lang="en-CA" dirty="0" smtClean="0"/>
              <a:t>This pathogen can easily be transmitted to food and food contact surfaces, increasing the risk of food borne illness.</a:t>
            </a:r>
          </a:p>
          <a:p>
            <a:pPr defTabSz="824789" eaLnBrk="1" fontAlgn="auto" hangingPunct="1">
              <a:spcBef>
                <a:spcPts val="0"/>
              </a:spcBef>
              <a:spcAft>
                <a:spcPts val="0"/>
              </a:spcAft>
              <a:defRPr/>
            </a:pPr>
            <a:r>
              <a:rPr lang="en-CA" dirty="0" smtClean="0"/>
              <a:t> </a:t>
            </a:r>
          </a:p>
          <a:p>
            <a:pPr defTabSz="824789" eaLnBrk="1" fontAlgn="auto" hangingPunct="1">
              <a:spcBef>
                <a:spcPts val="0"/>
              </a:spcBef>
              <a:spcAft>
                <a:spcPts val="0"/>
              </a:spcAft>
              <a:defRPr/>
            </a:pPr>
            <a:r>
              <a:rPr lang="en-CA" dirty="0" smtClean="0"/>
              <a:t>Follow the steps below if an employee has a cut, burn, boil, sore, skin infection or infected wound.</a:t>
            </a:r>
          </a:p>
          <a:p>
            <a:pPr defTabSz="824789" eaLnBrk="1" fontAlgn="auto" hangingPunct="1">
              <a:spcBef>
                <a:spcPts val="0"/>
              </a:spcBef>
              <a:spcAft>
                <a:spcPts val="0"/>
              </a:spcAft>
              <a:defRPr/>
            </a:pPr>
            <a:endParaRPr lang="en-CA" dirty="0" smtClean="0"/>
          </a:p>
          <a:p>
            <a:pPr defTabSz="824789" eaLnBrk="1" fontAlgn="auto" hangingPunct="1">
              <a:spcBef>
                <a:spcPts val="0"/>
              </a:spcBef>
              <a:spcAft>
                <a:spcPts val="0"/>
              </a:spcAft>
              <a:defRPr/>
            </a:pPr>
            <a:r>
              <a:rPr lang="en-US" b="1" dirty="0" smtClean="0"/>
              <a:t>Clean</a:t>
            </a:r>
            <a:endParaRPr lang="en-US" dirty="0" smtClean="0"/>
          </a:p>
          <a:p>
            <a:pPr defTabSz="824789" eaLnBrk="1" fontAlgn="auto" hangingPunct="1">
              <a:spcBef>
                <a:spcPts val="0"/>
              </a:spcBef>
              <a:spcAft>
                <a:spcPts val="0"/>
              </a:spcAft>
              <a:defRPr/>
            </a:pPr>
            <a:endParaRPr lang="en-US" dirty="0" smtClean="0"/>
          </a:p>
          <a:p>
            <a:pPr defTabSz="824789" eaLnBrk="1" fontAlgn="auto" hangingPunct="1">
              <a:spcBef>
                <a:spcPts val="0"/>
              </a:spcBef>
              <a:spcAft>
                <a:spcPts val="0"/>
              </a:spcAft>
              <a:defRPr/>
            </a:pPr>
            <a:r>
              <a:rPr lang="en-CA" dirty="0" smtClean="0"/>
              <a:t>If the employee obtained the injury at the foodservice operation the immediate area must be cleaned and sanitized and any food contacted must be disposed of immediately.</a:t>
            </a:r>
          </a:p>
          <a:p>
            <a:pPr defTabSz="824789" eaLnBrk="1" fontAlgn="auto" hangingPunct="1">
              <a:spcBef>
                <a:spcPts val="0"/>
              </a:spcBef>
              <a:spcAft>
                <a:spcPts val="0"/>
              </a:spcAft>
              <a:defRPr/>
            </a:pPr>
            <a:endParaRPr lang="en-CA" b="1" dirty="0" smtClean="0"/>
          </a:p>
          <a:p>
            <a:pPr defTabSz="824789" eaLnBrk="1" fontAlgn="auto" hangingPunct="1">
              <a:spcBef>
                <a:spcPts val="0"/>
              </a:spcBef>
              <a:spcAft>
                <a:spcPts val="0"/>
              </a:spcAft>
              <a:defRPr/>
            </a:pPr>
            <a:r>
              <a:rPr lang="en-US" b="1" dirty="0" smtClean="0"/>
              <a:t>Stop food handling</a:t>
            </a:r>
            <a:endParaRPr lang="en-US" dirty="0" smtClean="0"/>
          </a:p>
          <a:p>
            <a:pPr defTabSz="824789" eaLnBrk="1" fontAlgn="auto" hangingPunct="1">
              <a:spcBef>
                <a:spcPts val="0"/>
              </a:spcBef>
              <a:spcAft>
                <a:spcPts val="0"/>
              </a:spcAft>
              <a:defRPr/>
            </a:pPr>
            <a:endParaRPr lang="en-US" dirty="0" smtClean="0"/>
          </a:p>
          <a:p>
            <a:pPr defTabSz="824789" eaLnBrk="1" fontAlgn="auto" hangingPunct="1">
              <a:spcBef>
                <a:spcPts val="0"/>
              </a:spcBef>
              <a:spcAft>
                <a:spcPts val="0"/>
              </a:spcAft>
              <a:defRPr/>
            </a:pPr>
            <a:r>
              <a:rPr lang="en-CA" dirty="0" smtClean="0"/>
              <a:t>Depending on the severity of the injury the food handler should be removed from food handling activities entirely.  Bad cuts or burns should be treated by a doctor.</a:t>
            </a:r>
          </a:p>
          <a:p>
            <a:pPr defTabSz="824789" eaLnBrk="1" fontAlgn="auto" hangingPunct="1">
              <a:spcBef>
                <a:spcPts val="0"/>
              </a:spcBef>
              <a:spcAft>
                <a:spcPts val="0"/>
              </a:spcAft>
              <a:defRPr/>
            </a:pPr>
            <a:r>
              <a:rPr lang="en-CA" dirty="0" smtClean="0"/>
              <a:t> </a:t>
            </a:r>
          </a:p>
          <a:p>
            <a:pPr defTabSz="824789" eaLnBrk="1" fontAlgn="auto" hangingPunct="1">
              <a:spcBef>
                <a:spcPts val="0"/>
              </a:spcBef>
              <a:spcAft>
                <a:spcPts val="0"/>
              </a:spcAft>
              <a:defRPr/>
            </a:pPr>
            <a:r>
              <a:rPr lang="en-CA" dirty="0" smtClean="0"/>
              <a:t>For less severe injuries go to the next step.</a:t>
            </a:r>
          </a:p>
          <a:p>
            <a:pPr defTabSz="824789" eaLnBrk="1" fontAlgn="auto" hangingPunct="1">
              <a:spcBef>
                <a:spcPts val="0"/>
              </a:spcBef>
              <a:spcAft>
                <a:spcPts val="0"/>
              </a:spcAft>
              <a:defRPr/>
            </a:pPr>
            <a:endParaRPr lang="en-CA" b="1" dirty="0" smtClean="0"/>
          </a:p>
          <a:p>
            <a:pPr defTabSz="824789" eaLnBrk="1" fontAlgn="auto" hangingPunct="1">
              <a:spcBef>
                <a:spcPts val="0"/>
              </a:spcBef>
              <a:spcAft>
                <a:spcPts val="0"/>
              </a:spcAft>
              <a:defRPr/>
            </a:pPr>
            <a:r>
              <a:rPr lang="en-US" b="1" dirty="0" smtClean="0"/>
              <a:t>Cover the Wound </a:t>
            </a:r>
            <a:endParaRPr lang="en-US" dirty="0" smtClean="0"/>
          </a:p>
          <a:p>
            <a:pPr defTabSz="824789" eaLnBrk="1" fontAlgn="auto" hangingPunct="1">
              <a:spcBef>
                <a:spcPts val="0"/>
              </a:spcBef>
              <a:spcAft>
                <a:spcPts val="0"/>
              </a:spcAft>
              <a:defRPr/>
            </a:pPr>
            <a:endParaRPr lang="en-US" dirty="0" smtClean="0"/>
          </a:p>
          <a:p>
            <a:pPr defTabSz="824789" eaLnBrk="1" fontAlgn="auto" hangingPunct="1">
              <a:spcBef>
                <a:spcPts val="0"/>
              </a:spcBef>
              <a:spcAft>
                <a:spcPts val="0"/>
              </a:spcAft>
              <a:defRPr/>
            </a:pPr>
            <a:r>
              <a:rPr lang="en-CA" dirty="0" smtClean="0"/>
              <a:t>The injury should be bandaged with a clean, dry and tight fitting bandage to prevent the wound from leaking.  Brightly coloured bandages are best as they are more likely to be seen if lost.</a:t>
            </a:r>
          </a:p>
          <a:p>
            <a:pPr defTabSz="824789" eaLnBrk="1" fontAlgn="auto" hangingPunct="1">
              <a:spcBef>
                <a:spcPts val="0"/>
              </a:spcBef>
              <a:spcAft>
                <a:spcPts val="0"/>
              </a:spcAft>
              <a:defRPr/>
            </a:pPr>
            <a:r>
              <a:rPr lang="en-CA" dirty="0" smtClean="0"/>
              <a:t> </a:t>
            </a:r>
          </a:p>
          <a:p>
            <a:pPr defTabSz="824789" eaLnBrk="1" fontAlgn="auto" hangingPunct="1">
              <a:spcBef>
                <a:spcPts val="0"/>
              </a:spcBef>
              <a:spcAft>
                <a:spcPts val="0"/>
              </a:spcAft>
              <a:defRPr/>
            </a:pPr>
            <a:r>
              <a:rPr lang="en-CA" dirty="0" smtClean="0"/>
              <a:t>A waterproof, disposable plastic glove must be worn over the bandage. </a:t>
            </a:r>
          </a:p>
          <a:p>
            <a:pPr defTabSz="824789" eaLnBrk="1" fontAlgn="auto" hangingPunct="1">
              <a:spcBef>
                <a:spcPts val="0"/>
              </a:spcBef>
              <a:spcAft>
                <a:spcPts val="0"/>
              </a:spcAft>
              <a:defRPr/>
            </a:pPr>
            <a:r>
              <a:rPr lang="en-CA" dirty="0" smtClean="0"/>
              <a:t> </a:t>
            </a:r>
          </a:p>
          <a:p>
            <a:pPr defTabSz="824789" eaLnBrk="1" fontAlgn="auto" hangingPunct="1">
              <a:spcBef>
                <a:spcPts val="0"/>
              </a:spcBef>
              <a:spcAft>
                <a:spcPts val="0"/>
              </a:spcAft>
              <a:defRPr/>
            </a:pPr>
            <a:r>
              <a:rPr lang="en-CA" dirty="0" smtClean="0"/>
              <a:t>Employees wearing bandages may need to be moved to tasks away from the direct handling of food and food contact surfaces.</a:t>
            </a:r>
          </a:p>
          <a:p>
            <a:pPr defTabSz="824789" eaLnBrk="1" fontAlgn="auto" hangingPunct="1">
              <a:spcBef>
                <a:spcPts val="0"/>
              </a:spcBef>
              <a:spcAft>
                <a:spcPts val="0"/>
              </a:spcAft>
              <a:defRPr/>
            </a:pPr>
            <a:endParaRPr lang="en-CA" b="1" dirty="0"/>
          </a:p>
        </p:txBody>
      </p:sp>
      <p:sp>
        <p:nvSpPr>
          <p:cNvPr id="32772" name="Slide Number Placeholder 3"/>
          <p:cNvSpPr>
            <a:spLocks noGrp="1"/>
          </p:cNvSpPr>
          <p:nvPr>
            <p:ph type="sldNum" sz="quarter" idx="5"/>
          </p:nvPr>
        </p:nvSpPr>
        <p:spPr bwMode="auto">
          <a:ln>
            <a:miter lim="800000"/>
            <a:headEnd/>
            <a:tailEnd/>
          </a:ln>
        </p:spPr>
        <p:txBody>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eaLnBrk="1" hangingPunct="1"/>
            <a:fld id="{1917DC5A-BF62-4C82-B9CD-08AE27176D46}" type="slidenum">
              <a:rPr lang="en-CA" altLang="en-US" sz="1200">
                <a:solidFill>
                  <a:prstClr val="black"/>
                </a:solidFill>
              </a:rPr>
              <a:pPr eaLnBrk="1" hangingPunct="1"/>
              <a:t>87</a:t>
            </a:fld>
            <a:endParaRPr lang="en-CA" altLang="en-US" sz="1200">
              <a:solidFill>
                <a:prstClr val="black"/>
              </a:solidFill>
            </a:endParaRPr>
          </a:p>
        </p:txBody>
      </p:sp>
    </p:spTree>
    <p:extLst>
      <p:ext uri="{BB962C8B-B14F-4D97-AF65-F5344CB8AC3E}">
        <p14:creationId xmlns:p14="http://schemas.microsoft.com/office/powerpoint/2010/main" val="327452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defTabSz="824789" eaLnBrk="1" fontAlgn="auto" hangingPunct="1">
              <a:spcBef>
                <a:spcPts val="0"/>
              </a:spcBef>
              <a:spcAft>
                <a:spcPts val="0"/>
              </a:spcAft>
              <a:defRPr/>
            </a:pPr>
            <a:r>
              <a:rPr lang="en-CA" dirty="0" smtClean="0"/>
              <a:t>Uniforms can be a source of contamination.  </a:t>
            </a:r>
          </a:p>
          <a:p>
            <a:pPr defTabSz="824789" eaLnBrk="1" fontAlgn="auto" hangingPunct="1">
              <a:spcBef>
                <a:spcPts val="0"/>
              </a:spcBef>
              <a:spcAft>
                <a:spcPts val="0"/>
              </a:spcAft>
              <a:defRPr/>
            </a:pPr>
            <a:r>
              <a:rPr lang="en-CA" dirty="0" smtClean="0"/>
              <a:t>Food handlers in food preparation areas must wear clean outer clothing.</a:t>
            </a:r>
          </a:p>
          <a:p>
            <a:pPr defTabSz="824789" eaLnBrk="1" fontAlgn="auto" hangingPunct="1">
              <a:spcBef>
                <a:spcPts val="0"/>
              </a:spcBef>
              <a:spcAft>
                <a:spcPts val="0"/>
              </a:spcAft>
              <a:defRPr/>
            </a:pPr>
            <a:r>
              <a:rPr lang="en-CA" dirty="0" smtClean="0"/>
              <a:t>Clothing must be cleaned daily.</a:t>
            </a:r>
          </a:p>
          <a:p>
            <a:pPr defTabSz="824789" eaLnBrk="1" fontAlgn="auto" hangingPunct="1">
              <a:spcBef>
                <a:spcPts val="0"/>
              </a:spcBef>
              <a:spcAft>
                <a:spcPts val="0"/>
              </a:spcAft>
              <a:defRPr/>
            </a:pPr>
            <a:r>
              <a:rPr lang="en-CA" dirty="0" smtClean="0"/>
              <a:t>Uniforms, aprons and cleaning cloths  should be changed when they become contaminated.</a:t>
            </a:r>
          </a:p>
          <a:p>
            <a:pPr defTabSz="824789" eaLnBrk="1" fontAlgn="auto" hangingPunct="1">
              <a:spcBef>
                <a:spcPts val="0"/>
              </a:spcBef>
              <a:spcAft>
                <a:spcPts val="0"/>
              </a:spcAft>
              <a:defRPr/>
            </a:pPr>
            <a:r>
              <a:rPr lang="en-CA" dirty="0" smtClean="0"/>
              <a:t>Uniforms should be put on and worn only at work.</a:t>
            </a:r>
          </a:p>
          <a:p>
            <a:pPr defTabSz="824789" eaLnBrk="1" fontAlgn="auto" hangingPunct="1">
              <a:spcBef>
                <a:spcPts val="0"/>
              </a:spcBef>
              <a:spcAft>
                <a:spcPts val="0"/>
              </a:spcAft>
              <a:defRPr/>
            </a:pPr>
            <a:endParaRPr lang="en-CA" dirty="0" smtClean="0"/>
          </a:p>
          <a:p>
            <a:pPr defTabSz="824789" eaLnBrk="1" fontAlgn="auto" hangingPunct="1">
              <a:spcBef>
                <a:spcPts val="0"/>
              </a:spcBef>
              <a:spcAft>
                <a:spcPts val="0"/>
              </a:spcAft>
              <a:defRPr/>
            </a:pPr>
            <a:r>
              <a:rPr lang="en-US" b="1" dirty="0" smtClean="0"/>
              <a:t>Hair Covering</a:t>
            </a:r>
            <a:endParaRPr lang="en-US" dirty="0" smtClean="0"/>
          </a:p>
          <a:p>
            <a:pPr defTabSz="824789" eaLnBrk="1" fontAlgn="auto" hangingPunct="1">
              <a:spcBef>
                <a:spcPts val="0"/>
              </a:spcBef>
              <a:spcAft>
                <a:spcPts val="0"/>
              </a:spcAft>
              <a:defRPr/>
            </a:pPr>
            <a:endParaRPr lang="en-US" dirty="0" smtClean="0"/>
          </a:p>
          <a:p>
            <a:pPr defTabSz="824789" eaLnBrk="1" fontAlgn="auto" hangingPunct="1">
              <a:spcBef>
                <a:spcPts val="0"/>
              </a:spcBef>
              <a:spcAft>
                <a:spcPts val="0"/>
              </a:spcAft>
              <a:defRPr/>
            </a:pPr>
            <a:r>
              <a:rPr lang="en-CA" dirty="0" smtClean="0"/>
              <a:t>Hair and face have millions of bacteria.</a:t>
            </a:r>
          </a:p>
          <a:p>
            <a:pPr defTabSz="824789" eaLnBrk="1" fontAlgn="auto" hangingPunct="1">
              <a:spcBef>
                <a:spcPts val="0"/>
              </a:spcBef>
              <a:spcAft>
                <a:spcPts val="0"/>
              </a:spcAft>
              <a:defRPr/>
            </a:pPr>
            <a:r>
              <a:rPr lang="en-CA" dirty="0" smtClean="0"/>
              <a:t>Hair and beard restraints prevent hair from contaminating food or food contact surfaces.</a:t>
            </a:r>
          </a:p>
          <a:p>
            <a:pPr defTabSz="824789" eaLnBrk="1" fontAlgn="auto" hangingPunct="1">
              <a:spcBef>
                <a:spcPts val="0"/>
              </a:spcBef>
              <a:spcAft>
                <a:spcPts val="0"/>
              </a:spcAft>
              <a:defRPr/>
            </a:pPr>
            <a:r>
              <a:rPr lang="en-CA" dirty="0" smtClean="0"/>
              <a:t>They help prevent touching hair and beards.</a:t>
            </a:r>
          </a:p>
          <a:p>
            <a:pPr defTabSz="824789" eaLnBrk="1" fontAlgn="auto" hangingPunct="1">
              <a:spcBef>
                <a:spcPts val="0"/>
              </a:spcBef>
              <a:spcAft>
                <a:spcPts val="0"/>
              </a:spcAft>
              <a:defRPr/>
            </a:pPr>
            <a:r>
              <a:rPr lang="en-CA" dirty="0" smtClean="0"/>
              <a:t>Personnel in food preparation areas should wear a hair restraint. </a:t>
            </a:r>
          </a:p>
          <a:p>
            <a:pPr defTabSz="824789" eaLnBrk="1" fontAlgn="auto" hangingPunct="1">
              <a:spcBef>
                <a:spcPts val="0"/>
              </a:spcBef>
              <a:spcAft>
                <a:spcPts val="0"/>
              </a:spcAft>
              <a:defRPr/>
            </a:pPr>
            <a:r>
              <a:rPr lang="en-CA" dirty="0" smtClean="0"/>
              <a:t>Where required, beard nets should also be worn.</a:t>
            </a:r>
          </a:p>
          <a:p>
            <a:pPr defTabSz="824789" eaLnBrk="1" fontAlgn="auto" hangingPunct="1">
              <a:spcBef>
                <a:spcPts val="0"/>
              </a:spcBef>
              <a:spcAft>
                <a:spcPts val="0"/>
              </a:spcAft>
              <a:defRPr/>
            </a:pPr>
            <a:endParaRPr lang="en-CA" b="1" dirty="0" smtClean="0"/>
          </a:p>
          <a:p>
            <a:pPr defTabSz="824789" eaLnBrk="1" fontAlgn="auto" hangingPunct="1">
              <a:spcBef>
                <a:spcPts val="0"/>
              </a:spcBef>
              <a:spcAft>
                <a:spcPts val="0"/>
              </a:spcAft>
              <a:defRPr/>
            </a:pPr>
            <a:r>
              <a:rPr lang="en-US" b="1" dirty="0" smtClean="0"/>
              <a:t>Clean Apron</a:t>
            </a:r>
            <a:endParaRPr lang="en-US" dirty="0" smtClean="0"/>
          </a:p>
          <a:p>
            <a:pPr defTabSz="824789" eaLnBrk="1" fontAlgn="auto" hangingPunct="1">
              <a:spcBef>
                <a:spcPts val="0"/>
              </a:spcBef>
              <a:spcAft>
                <a:spcPts val="0"/>
              </a:spcAft>
              <a:defRPr/>
            </a:pPr>
            <a:endParaRPr lang="en-US" dirty="0" smtClean="0"/>
          </a:p>
          <a:p>
            <a:pPr defTabSz="824789" eaLnBrk="1" fontAlgn="auto" hangingPunct="1">
              <a:spcBef>
                <a:spcPts val="0"/>
              </a:spcBef>
              <a:spcAft>
                <a:spcPts val="0"/>
              </a:spcAft>
              <a:defRPr/>
            </a:pPr>
            <a:r>
              <a:rPr lang="en-CA" dirty="0" smtClean="0"/>
              <a:t>Aprons must be changed if they are dirty.</a:t>
            </a:r>
          </a:p>
          <a:p>
            <a:pPr defTabSz="824789" eaLnBrk="1" fontAlgn="auto" hangingPunct="1">
              <a:spcBef>
                <a:spcPts val="0"/>
              </a:spcBef>
              <a:spcAft>
                <a:spcPts val="0"/>
              </a:spcAft>
              <a:defRPr/>
            </a:pPr>
            <a:r>
              <a:rPr lang="en-CA" dirty="0" smtClean="0"/>
              <a:t>Aprons must be changed when a food handler moves from raw to ready-to-eat food preparation.</a:t>
            </a:r>
          </a:p>
          <a:p>
            <a:pPr defTabSz="824789" eaLnBrk="1" fontAlgn="auto" hangingPunct="1">
              <a:spcBef>
                <a:spcPts val="0"/>
              </a:spcBef>
              <a:spcAft>
                <a:spcPts val="0"/>
              </a:spcAft>
              <a:defRPr/>
            </a:pPr>
            <a:endParaRPr lang="en-CA" b="1" dirty="0" smtClean="0"/>
          </a:p>
          <a:p>
            <a:pPr defTabSz="824789" eaLnBrk="1" fontAlgn="auto" hangingPunct="1">
              <a:spcBef>
                <a:spcPts val="0"/>
              </a:spcBef>
              <a:spcAft>
                <a:spcPts val="0"/>
              </a:spcAft>
              <a:defRPr/>
            </a:pPr>
            <a:r>
              <a:rPr lang="en-US" b="1" dirty="0" smtClean="0"/>
              <a:t>Safe Shoes</a:t>
            </a:r>
            <a:endParaRPr lang="en-US" dirty="0" smtClean="0"/>
          </a:p>
          <a:p>
            <a:pPr defTabSz="824789" eaLnBrk="1" fontAlgn="auto" hangingPunct="1">
              <a:spcBef>
                <a:spcPts val="0"/>
              </a:spcBef>
              <a:spcAft>
                <a:spcPts val="0"/>
              </a:spcAft>
              <a:defRPr/>
            </a:pPr>
            <a:endParaRPr lang="en-US" dirty="0" smtClean="0"/>
          </a:p>
          <a:p>
            <a:pPr defTabSz="824789" eaLnBrk="1" fontAlgn="auto" hangingPunct="1">
              <a:spcBef>
                <a:spcPts val="0"/>
              </a:spcBef>
              <a:spcAft>
                <a:spcPts val="0"/>
              </a:spcAft>
              <a:defRPr/>
            </a:pPr>
            <a:r>
              <a:rPr lang="en-CA" dirty="0" smtClean="0"/>
              <a:t>Shoes should be clean, non-slip, and be worn only in the foodservice operation. </a:t>
            </a:r>
          </a:p>
          <a:p>
            <a:pPr defTabSz="824789" eaLnBrk="1" fontAlgn="auto" hangingPunct="1">
              <a:spcBef>
                <a:spcPts val="0"/>
              </a:spcBef>
              <a:spcAft>
                <a:spcPts val="0"/>
              </a:spcAft>
              <a:defRPr/>
            </a:pPr>
            <a:r>
              <a:rPr lang="en-CA" dirty="0" smtClean="0"/>
              <a:t>Shoes that have been worn on a farm or in other unsanitary conditions could result in cross-contamination.</a:t>
            </a:r>
          </a:p>
          <a:p>
            <a:pPr defTabSz="824789" eaLnBrk="1" fontAlgn="auto" hangingPunct="1">
              <a:spcBef>
                <a:spcPts val="0"/>
              </a:spcBef>
              <a:spcAft>
                <a:spcPts val="0"/>
              </a:spcAft>
              <a:defRPr/>
            </a:pPr>
            <a:endParaRPr lang="en-US" dirty="0" smtClean="0"/>
          </a:p>
          <a:p>
            <a:pPr defTabSz="824789" eaLnBrk="1" fontAlgn="auto" hangingPunct="1">
              <a:spcBef>
                <a:spcPts val="0"/>
              </a:spcBef>
              <a:spcAft>
                <a:spcPts val="0"/>
              </a:spcAft>
              <a:defRPr/>
            </a:pPr>
            <a:endParaRPr lang="en-CA" b="1" dirty="0"/>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eaLnBrk="1" hangingPunct="1"/>
            <a:fld id="{D3EE9F1B-3F64-4485-AC7E-66EC4201DFD3}" type="slidenum">
              <a:rPr lang="en-CA" altLang="en-US" sz="1200">
                <a:solidFill>
                  <a:prstClr val="black"/>
                </a:solidFill>
              </a:rPr>
              <a:pPr eaLnBrk="1" hangingPunct="1"/>
              <a:t>88</a:t>
            </a:fld>
            <a:endParaRPr lang="en-CA" altLang="en-US" sz="1200">
              <a:solidFill>
                <a:prstClr val="black"/>
              </a:solidFill>
            </a:endParaRPr>
          </a:p>
        </p:txBody>
      </p:sp>
    </p:spTree>
    <p:extLst>
      <p:ext uri="{BB962C8B-B14F-4D97-AF65-F5344CB8AC3E}">
        <p14:creationId xmlns:p14="http://schemas.microsoft.com/office/powerpoint/2010/main" val="26377733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pPr>
            <a:r>
              <a:rPr lang="en-CA" altLang="en-US" smtClean="0">
                <a:solidFill>
                  <a:srgbClr val="000000"/>
                </a:solidFill>
                <a:ea typeface="Times New Roman" panose="02020603050405020304" pitchFamily="18" charset="0"/>
                <a:cs typeface="Calibri" panose="020F0502020204030204" pitchFamily="34" charset="0"/>
              </a:rPr>
              <a:t>Bacteria and viruses can be carried on cigarettes, dirty tissue, and food containers such as juice and water bottles.  </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pPr>
            <a:r>
              <a:rPr lang="en-CA" altLang="en-US" smtClean="0">
                <a:solidFill>
                  <a:srgbClr val="000000"/>
                </a:solidFill>
                <a:ea typeface="Times New Roman" panose="02020603050405020304" pitchFamily="18" charset="0"/>
                <a:cs typeface="Calibri" panose="020F0502020204030204" pitchFamily="34" charset="0"/>
              </a:rPr>
              <a:t> </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pPr>
            <a:r>
              <a:rPr lang="en-CA" altLang="en-US" smtClean="0">
                <a:solidFill>
                  <a:srgbClr val="000000"/>
                </a:solidFill>
                <a:ea typeface="Times New Roman" panose="02020603050405020304" pitchFamily="18" charset="0"/>
                <a:cs typeface="Calibri" panose="020F0502020204030204" pitchFamily="34" charset="0"/>
              </a:rPr>
              <a:t>False fingernails, nail polish, and false eyelashes can transport microorganisms as well as cause a physical hazard in foods. </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pPr>
            <a:r>
              <a:rPr lang="en-CA" altLang="en-US" smtClean="0">
                <a:solidFill>
                  <a:srgbClr val="000000"/>
                </a:solidFill>
                <a:ea typeface="Times New Roman" panose="02020603050405020304" pitchFamily="18" charset="0"/>
                <a:cs typeface="Calibri" panose="020F0502020204030204" pitchFamily="34" charset="0"/>
              </a:rPr>
              <a:t>These things can lead to customer injury and illness.</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pPr>
            <a:r>
              <a:rPr lang="en-CA" altLang="en-US" smtClean="0">
                <a:solidFill>
                  <a:srgbClr val="000000"/>
                </a:solidFill>
                <a:ea typeface="Times New Roman" panose="02020603050405020304" pitchFamily="18" charset="0"/>
                <a:cs typeface="Calibri" panose="020F0502020204030204" pitchFamily="34" charset="0"/>
              </a:rPr>
              <a:t> </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pPr>
            <a:r>
              <a:rPr lang="en-CA" altLang="en-US" smtClean="0">
                <a:solidFill>
                  <a:srgbClr val="000000"/>
                </a:solidFill>
                <a:ea typeface="Times New Roman" panose="02020603050405020304" pitchFamily="18" charset="0"/>
                <a:cs typeface="Calibri" panose="020F0502020204030204" pitchFamily="34" charset="0"/>
              </a:rPr>
              <a:t>The following activities are prohibited during food handling, preparation, service, and cleaning: </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buFontTx/>
              <a:buChar char="•"/>
            </a:pPr>
            <a:r>
              <a:rPr lang="en-CA" altLang="en-US" smtClean="0">
                <a:solidFill>
                  <a:srgbClr val="000000"/>
                </a:solidFill>
                <a:ea typeface="Times New Roman" panose="02020603050405020304" pitchFamily="18" charset="0"/>
                <a:cs typeface="Calibri" panose="020F0502020204030204" pitchFamily="34" charset="0"/>
              </a:rPr>
              <a:t>  smoking; </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buFontTx/>
              <a:buChar char="•"/>
            </a:pPr>
            <a:r>
              <a:rPr lang="en-CA" altLang="en-US" smtClean="0">
                <a:solidFill>
                  <a:srgbClr val="000000"/>
                </a:solidFill>
                <a:ea typeface="Times New Roman" panose="02020603050405020304" pitchFamily="18" charset="0"/>
                <a:cs typeface="Calibri" panose="020F0502020204030204" pitchFamily="34" charset="0"/>
              </a:rPr>
              <a:t>  eating and drinking; </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buFontTx/>
              <a:buChar char="•"/>
            </a:pPr>
            <a:r>
              <a:rPr lang="en-CA" altLang="en-US" smtClean="0">
                <a:solidFill>
                  <a:srgbClr val="000000"/>
                </a:solidFill>
                <a:ea typeface="Times New Roman" panose="02020603050405020304" pitchFamily="18" charset="0"/>
                <a:cs typeface="Calibri" panose="020F0502020204030204" pitchFamily="34" charset="0"/>
              </a:rPr>
              <a:t>  chewing gum; </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buFontTx/>
              <a:buChar char="•"/>
            </a:pPr>
            <a:r>
              <a:rPr lang="en-CA" altLang="en-US" smtClean="0">
                <a:solidFill>
                  <a:srgbClr val="000000"/>
                </a:solidFill>
                <a:ea typeface="Times New Roman" panose="02020603050405020304" pitchFamily="18" charset="0"/>
                <a:cs typeface="Calibri" panose="020F0502020204030204" pitchFamily="34" charset="0"/>
              </a:rPr>
              <a:t>  spitting; </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buFontTx/>
              <a:buChar char="•"/>
            </a:pPr>
            <a:r>
              <a:rPr lang="en-CA" altLang="en-US" smtClean="0">
                <a:solidFill>
                  <a:srgbClr val="000000"/>
                </a:solidFill>
                <a:ea typeface="Times New Roman" panose="02020603050405020304" pitchFamily="18" charset="0"/>
                <a:cs typeface="Calibri" panose="020F0502020204030204" pitchFamily="34" charset="0"/>
              </a:rPr>
              <a:t>  sneezing and coughing onto foods or food contact surfaces; and</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buFontTx/>
              <a:buChar char="•"/>
            </a:pPr>
            <a:r>
              <a:rPr lang="en-CA" altLang="en-US" smtClean="0">
                <a:solidFill>
                  <a:srgbClr val="000000"/>
                </a:solidFill>
                <a:ea typeface="Times New Roman" panose="02020603050405020304" pitchFamily="18" charset="0"/>
                <a:cs typeface="Calibri" panose="020F0502020204030204" pitchFamily="34" charset="0"/>
              </a:rPr>
              <a:t>  blowing your nose.</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pPr>
            <a:r>
              <a:rPr lang="en-CA" altLang="en-US" smtClean="0">
                <a:solidFill>
                  <a:srgbClr val="000000"/>
                </a:solidFill>
                <a:ea typeface="Times New Roman" panose="02020603050405020304" pitchFamily="18" charset="0"/>
                <a:cs typeface="Calibri" panose="020F0502020204030204" pitchFamily="34" charset="0"/>
              </a:rPr>
              <a:t> </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pPr>
            <a:r>
              <a:rPr lang="en-CA" altLang="en-US" smtClean="0">
                <a:solidFill>
                  <a:srgbClr val="000000"/>
                </a:solidFill>
                <a:ea typeface="Times New Roman" panose="02020603050405020304" pitchFamily="18" charset="0"/>
                <a:cs typeface="Calibri" panose="020F0502020204030204" pitchFamily="34" charset="0"/>
              </a:rPr>
              <a:t>Food handlers should not wear false nails or nail polish.</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pPr>
            <a:r>
              <a:rPr lang="en-CA" altLang="en-US" smtClean="0">
                <a:solidFill>
                  <a:srgbClr val="000000"/>
                </a:solidFill>
                <a:ea typeface="Times New Roman" panose="02020603050405020304" pitchFamily="18" charset="0"/>
                <a:cs typeface="Calibri" panose="020F0502020204030204" pitchFamily="34" charset="0"/>
              </a:rPr>
              <a:t> </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pPr>
            <a:r>
              <a:rPr lang="en-CA" altLang="en-US" smtClean="0">
                <a:solidFill>
                  <a:srgbClr val="000000"/>
                </a:solidFill>
                <a:ea typeface="Times New Roman" panose="02020603050405020304" pitchFamily="18" charset="0"/>
                <a:cs typeface="Calibri" panose="020F0502020204030204" pitchFamily="34" charset="0"/>
              </a:rPr>
              <a:t>They must refrain from behaviour that could result in food contamination. </a:t>
            </a:r>
            <a:endParaRPr lang="en-CA" altLang="en-US" smtClean="0">
              <a:ea typeface="Times New Roman" panose="02020603050405020304" pitchFamily="18" charset="0"/>
              <a:cs typeface="Calibri" panose="020F0502020204030204" pitchFamily="34" charset="0"/>
            </a:endParaRPr>
          </a:p>
        </p:txBody>
      </p:sp>
      <p:sp>
        <p:nvSpPr>
          <p:cNvPr id="34820" name="Slide Number Placeholder 3"/>
          <p:cNvSpPr>
            <a:spLocks noGrp="1"/>
          </p:cNvSpPr>
          <p:nvPr>
            <p:ph type="sldNum" sz="quarter" idx="5"/>
          </p:nvPr>
        </p:nvSpPr>
        <p:spPr bwMode="auto">
          <a:ln>
            <a:miter lim="800000"/>
            <a:headEnd/>
            <a:tailEnd/>
          </a:ln>
        </p:spPr>
        <p:txBody>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eaLnBrk="1" hangingPunct="1"/>
            <a:fld id="{0FC4E5A9-225D-4905-82C8-1D9CCF32B3A3}" type="slidenum">
              <a:rPr lang="en-CA" altLang="en-US" sz="1200">
                <a:solidFill>
                  <a:prstClr val="black"/>
                </a:solidFill>
              </a:rPr>
              <a:pPr eaLnBrk="1" hangingPunct="1"/>
              <a:t>89</a:t>
            </a:fld>
            <a:endParaRPr lang="en-CA" altLang="en-US" sz="1200">
              <a:solidFill>
                <a:prstClr val="black"/>
              </a:solidFill>
            </a:endParaRPr>
          </a:p>
        </p:txBody>
      </p:sp>
    </p:spTree>
    <p:extLst>
      <p:ext uri="{BB962C8B-B14F-4D97-AF65-F5344CB8AC3E}">
        <p14:creationId xmlns:p14="http://schemas.microsoft.com/office/powerpoint/2010/main" val="17061176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5844" name="Slide Number Placeholder 3"/>
          <p:cNvSpPr>
            <a:spLocks noGrp="1"/>
          </p:cNvSpPr>
          <p:nvPr>
            <p:ph type="sldNum" sz="quarter" idx="5"/>
          </p:nvPr>
        </p:nvSpPr>
        <p:spPr bwMode="auto">
          <a:ln>
            <a:miter lim="800000"/>
            <a:headEnd/>
            <a:tailEnd/>
          </a:ln>
        </p:spPr>
        <p:txBody>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eaLnBrk="1" hangingPunct="1"/>
            <a:fld id="{8C83A1C4-9308-4589-AE0F-BA2171C6AE99}" type="slidenum">
              <a:rPr lang="en-CA" altLang="en-US" sz="1200">
                <a:solidFill>
                  <a:prstClr val="black"/>
                </a:solidFill>
              </a:rPr>
              <a:pPr eaLnBrk="1" hangingPunct="1"/>
              <a:t>90</a:t>
            </a:fld>
            <a:endParaRPr lang="en-CA" altLang="en-US" sz="1200">
              <a:solidFill>
                <a:prstClr val="black"/>
              </a:solidFill>
            </a:endParaRPr>
          </a:p>
        </p:txBody>
      </p:sp>
    </p:spTree>
    <p:extLst>
      <p:ext uri="{BB962C8B-B14F-4D97-AF65-F5344CB8AC3E}">
        <p14:creationId xmlns:p14="http://schemas.microsoft.com/office/powerpoint/2010/main" val="1731222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CF22EE77-577B-4FCC-A551-FA6C1E127B09}" type="slidenum">
              <a:rPr lang="en-US" altLang="en-US" sz="1200">
                <a:latin typeface="Arial" panose="020B0604020202020204" pitchFamily="34" charset="0"/>
              </a:rPr>
              <a:pPr eaLnBrk="1" hangingPunct="1"/>
              <a:t>10</a:t>
            </a:fld>
            <a:endParaRPr lang="en-US" altLang="en-US" sz="1200">
              <a:latin typeface="Arial" panose="020B0604020202020204" pitchFamily="34"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4537661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6868" name="Slide Number Placeholder 3"/>
          <p:cNvSpPr>
            <a:spLocks noGrp="1"/>
          </p:cNvSpPr>
          <p:nvPr>
            <p:ph type="sldNum" sz="quarter" idx="5"/>
          </p:nvPr>
        </p:nvSpPr>
        <p:spPr bwMode="auto">
          <a:ln>
            <a:miter lim="800000"/>
            <a:headEnd/>
            <a:tailEnd/>
          </a:ln>
        </p:spPr>
        <p:txBody>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eaLnBrk="1" hangingPunct="1"/>
            <a:fld id="{874E70E6-FB9C-4666-8495-6E60F7EA5E1C}" type="slidenum">
              <a:rPr lang="en-CA" altLang="en-US" sz="1200">
                <a:solidFill>
                  <a:prstClr val="black"/>
                </a:solidFill>
              </a:rPr>
              <a:pPr eaLnBrk="1" hangingPunct="1"/>
              <a:t>91</a:t>
            </a:fld>
            <a:endParaRPr lang="en-CA" altLang="en-US" sz="1200">
              <a:solidFill>
                <a:prstClr val="black"/>
              </a:solidFill>
            </a:endParaRPr>
          </a:p>
        </p:txBody>
      </p:sp>
    </p:spTree>
    <p:extLst>
      <p:ext uri="{BB962C8B-B14F-4D97-AF65-F5344CB8AC3E}">
        <p14:creationId xmlns:p14="http://schemas.microsoft.com/office/powerpoint/2010/main" val="111149782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smtClean="0"/>
              <a:t>Jewellery is difficult to keep clean. Bacteria can hide between your skin and the piece of jewellery and then be transferred into the food product.  </a:t>
            </a:r>
          </a:p>
          <a:p>
            <a:pPr eaLnBrk="1" hangingPunct="1">
              <a:spcBef>
                <a:spcPct val="0"/>
              </a:spcBef>
            </a:pPr>
            <a:endParaRPr lang="en-CA" altLang="en-US" smtClean="0"/>
          </a:p>
          <a:p>
            <a:pPr eaLnBrk="1" hangingPunct="1">
              <a:spcBef>
                <a:spcPct val="0"/>
              </a:spcBef>
            </a:pPr>
            <a:r>
              <a:rPr lang="en-CA" altLang="en-US" smtClean="0"/>
              <a:t>Jewellery is also a danger as it could accidentally fall into the food and become a choking hazard, or become caught on a piece of equipment and become an occupational hazard.</a:t>
            </a:r>
          </a:p>
          <a:p>
            <a:pPr eaLnBrk="1" hangingPunct="1">
              <a:spcBef>
                <a:spcPct val="0"/>
              </a:spcBef>
            </a:pPr>
            <a:endParaRPr lang="en-CA" altLang="en-US" smtClean="0"/>
          </a:p>
          <a:p>
            <a:pPr eaLnBrk="1" hangingPunct="1">
              <a:spcBef>
                <a:spcPct val="0"/>
              </a:spcBef>
            </a:pPr>
            <a:endParaRPr lang="en-CA" altLang="en-US" smtClean="0"/>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eaLnBrk="1" hangingPunct="1"/>
            <a:fld id="{3F8C25D1-B675-46D5-9664-BAF84F0F9185}" type="slidenum">
              <a:rPr lang="en-CA" altLang="en-US" sz="1200">
                <a:solidFill>
                  <a:prstClr val="black"/>
                </a:solidFill>
              </a:rPr>
              <a:pPr eaLnBrk="1" hangingPunct="1"/>
              <a:t>92</a:t>
            </a:fld>
            <a:endParaRPr lang="en-CA" altLang="en-US" sz="1200">
              <a:solidFill>
                <a:prstClr val="black"/>
              </a:solidFill>
            </a:endParaRPr>
          </a:p>
        </p:txBody>
      </p:sp>
    </p:spTree>
    <p:extLst>
      <p:ext uri="{BB962C8B-B14F-4D97-AF65-F5344CB8AC3E}">
        <p14:creationId xmlns:p14="http://schemas.microsoft.com/office/powerpoint/2010/main" val="4240182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smtClean="0"/>
              <a:t>Bacteria and other contaminants are present on hands, especially on the fingertips and under the fingernails.  </a:t>
            </a:r>
          </a:p>
          <a:p>
            <a:pPr eaLnBrk="1" hangingPunct="1">
              <a:spcBef>
                <a:spcPct val="0"/>
              </a:spcBef>
            </a:pPr>
            <a:r>
              <a:rPr lang="en-CA" altLang="en-US" smtClean="0"/>
              <a:t> </a:t>
            </a:r>
          </a:p>
          <a:p>
            <a:pPr eaLnBrk="1" hangingPunct="1">
              <a:spcBef>
                <a:spcPct val="0"/>
              </a:spcBef>
            </a:pPr>
            <a:r>
              <a:rPr lang="en-CA" altLang="en-US" smtClean="0"/>
              <a:t>While hand washing may seem to be common sense, many food handlers fail to wash their hands thoroughly and as often as needed.  If hands are not washed properly and often, there is an increased risk of contamination to the food and food contact surfaces.</a:t>
            </a:r>
          </a:p>
          <a:p>
            <a:pPr eaLnBrk="1" hangingPunct="1">
              <a:spcBef>
                <a:spcPct val="0"/>
              </a:spcBef>
            </a:pPr>
            <a:r>
              <a:rPr lang="en-CA" altLang="en-US" smtClean="0"/>
              <a:t> </a:t>
            </a:r>
          </a:p>
          <a:p>
            <a:pPr eaLnBrk="1" hangingPunct="1">
              <a:spcBef>
                <a:spcPct val="0"/>
              </a:spcBef>
            </a:pPr>
            <a:r>
              <a:rPr lang="en-CA" altLang="en-US" smtClean="0"/>
              <a:t>Employees involved in food preparation and food service must thoroughly understand when and how to wash their hands.</a:t>
            </a:r>
          </a:p>
          <a:p>
            <a:pPr eaLnBrk="1" hangingPunct="1">
              <a:spcBef>
                <a:spcPct val="0"/>
              </a:spcBef>
            </a:pPr>
            <a:endParaRPr lang="en-CA" altLang="en-US" smtClean="0"/>
          </a:p>
          <a:p>
            <a:pPr eaLnBrk="1" hangingPunct="1">
              <a:spcBef>
                <a:spcPct val="0"/>
              </a:spcBef>
            </a:pPr>
            <a:r>
              <a:rPr lang="en-CA" altLang="en-US" b="1" i="1" smtClean="0"/>
              <a:t>Show hand washing video called “Handwashing for Life: Why, When and How.”</a:t>
            </a:r>
          </a:p>
          <a:p>
            <a:pPr eaLnBrk="1" hangingPunct="1">
              <a:spcBef>
                <a:spcPct val="0"/>
              </a:spcBef>
            </a:pPr>
            <a:endParaRPr lang="en-CA" altLang="en-US" smtClean="0"/>
          </a:p>
          <a:p>
            <a:pPr eaLnBrk="1" hangingPunct="1">
              <a:spcBef>
                <a:spcPct val="0"/>
              </a:spcBef>
            </a:pPr>
            <a:r>
              <a:rPr lang="en-US" altLang="en-US" b="1" smtClean="0"/>
              <a:t>Why</a:t>
            </a:r>
          </a:p>
          <a:p>
            <a:pPr eaLnBrk="1" hangingPunct="1">
              <a:spcBef>
                <a:spcPct val="0"/>
              </a:spcBef>
            </a:pPr>
            <a:endParaRPr lang="en-US" altLang="en-US" b="1" smtClean="0"/>
          </a:p>
          <a:p>
            <a:pPr eaLnBrk="1" hangingPunct="1">
              <a:spcBef>
                <a:spcPct val="0"/>
              </a:spcBef>
            </a:pPr>
            <a:r>
              <a:rPr lang="en-CA" altLang="en-US" smtClean="0"/>
              <a:t>Germs are found on hands and easily spread to food and food contact surfaces causing foodborne illness.</a:t>
            </a:r>
          </a:p>
          <a:p>
            <a:pPr eaLnBrk="1" hangingPunct="1">
              <a:spcBef>
                <a:spcPct val="0"/>
              </a:spcBef>
            </a:pPr>
            <a:endParaRPr lang="en-CA" altLang="en-US" b="1" smtClean="0"/>
          </a:p>
          <a:p>
            <a:pPr eaLnBrk="1" hangingPunct="1">
              <a:spcBef>
                <a:spcPct val="0"/>
              </a:spcBef>
            </a:pPr>
            <a:r>
              <a:rPr lang="en-US" altLang="en-US" b="1" smtClean="0"/>
              <a:t>When</a:t>
            </a:r>
          </a:p>
          <a:p>
            <a:pPr eaLnBrk="1" hangingPunct="1">
              <a:spcBef>
                <a:spcPct val="0"/>
              </a:spcBef>
            </a:pPr>
            <a:endParaRPr lang="en-US" altLang="en-US" b="1" smtClean="0"/>
          </a:p>
          <a:p>
            <a:pPr eaLnBrk="1" hangingPunct="1">
              <a:spcBef>
                <a:spcPct val="0"/>
              </a:spcBef>
            </a:pPr>
            <a:r>
              <a:rPr lang="en-CA" altLang="en-US" smtClean="0"/>
              <a:t>Every time your hands become contaminated; you are interrupted; or you change tasks.</a:t>
            </a:r>
          </a:p>
          <a:p>
            <a:pPr eaLnBrk="1" hangingPunct="1">
              <a:spcBef>
                <a:spcPct val="0"/>
              </a:spcBef>
            </a:pPr>
            <a:endParaRPr lang="en-CA" altLang="en-US" b="1" smtClean="0"/>
          </a:p>
          <a:p>
            <a:pPr eaLnBrk="1" hangingPunct="1">
              <a:spcBef>
                <a:spcPct val="0"/>
              </a:spcBef>
            </a:pPr>
            <a:r>
              <a:rPr lang="en-US" altLang="en-US" b="1" smtClean="0"/>
              <a:t>How</a:t>
            </a:r>
          </a:p>
          <a:p>
            <a:pPr eaLnBrk="1" hangingPunct="1">
              <a:spcBef>
                <a:spcPct val="0"/>
              </a:spcBef>
            </a:pPr>
            <a:endParaRPr lang="en-US" altLang="en-US" b="1" smtClean="0"/>
          </a:p>
          <a:p>
            <a:pPr eaLnBrk="1" hangingPunct="1">
              <a:spcBef>
                <a:spcPct val="0"/>
              </a:spcBef>
            </a:pPr>
            <a:r>
              <a:rPr lang="en-CA" altLang="en-US" smtClean="0"/>
              <a:t>Scrub hands and exposed arms with soap and water for at least 20 seconds.</a:t>
            </a:r>
          </a:p>
          <a:p>
            <a:pPr eaLnBrk="1" hangingPunct="1">
              <a:spcBef>
                <a:spcPct val="0"/>
              </a:spcBef>
            </a:pPr>
            <a:endParaRPr lang="en-CA" altLang="en-US" b="1" smtClean="0"/>
          </a:p>
        </p:txBody>
      </p:sp>
      <p:sp>
        <p:nvSpPr>
          <p:cNvPr id="38916" name="Slide Number Placeholder 3"/>
          <p:cNvSpPr>
            <a:spLocks noGrp="1"/>
          </p:cNvSpPr>
          <p:nvPr>
            <p:ph type="sldNum" sz="quarter" idx="5"/>
          </p:nvPr>
        </p:nvSpPr>
        <p:spPr bwMode="auto">
          <a:ln>
            <a:miter lim="800000"/>
            <a:headEnd/>
            <a:tailEnd/>
          </a:ln>
        </p:spPr>
        <p:txBody>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eaLnBrk="1" hangingPunct="1"/>
            <a:fld id="{20B4BF71-EB6D-4448-8894-B101E2902535}" type="slidenum">
              <a:rPr lang="en-CA" altLang="en-US" sz="1200">
                <a:solidFill>
                  <a:prstClr val="black"/>
                </a:solidFill>
              </a:rPr>
              <a:pPr eaLnBrk="1" hangingPunct="1"/>
              <a:t>93</a:t>
            </a:fld>
            <a:endParaRPr lang="en-CA" altLang="en-US" sz="1200">
              <a:solidFill>
                <a:prstClr val="black"/>
              </a:solidFill>
            </a:endParaRPr>
          </a:p>
        </p:txBody>
      </p:sp>
    </p:spTree>
    <p:extLst>
      <p:ext uri="{BB962C8B-B14F-4D97-AF65-F5344CB8AC3E}">
        <p14:creationId xmlns:p14="http://schemas.microsoft.com/office/powerpoint/2010/main" val="13502407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smtClean="0"/>
              <a:t>Optional slide if you do not use the video.</a:t>
            </a:r>
          </a:p>
          <a:p>
            <a:pPr eaLnBrk="1" hangingPunct="1">
              <a:spcBef>
                <a:spcPct val="0"/>
              </a:spcBef>
            </a:pPr>
            <a:endParaRPr lang="en-CA" altLang="en-US" smtClean="0"/>
          </a:p>
          <a:p>
            <a:pPr eaLnBrk="1" hangingPunct="1">
              <a:spcBef>
                <a:spcPct val="0"/>
              </a:spcBef>
            </a:pPr>
            <a:r>
              <a:rPr lang="en-CA" altLang="en-US" smtClean="0"/>
              <a:t>Optional exercise:  BugBeams Handwashing Exercise.</a:t>
            </a:r>
          </a:p>
        </p:txBody>
      </p:sp>
      <p:sp>
        <p:nvSpPr>
          <p:cNvPr id="39940" name="Slide Number Placeholder 3"/>
          <p:cNvSpPr>
            <a:spLocks noGrp="1"/>
          </p:cNvSpPr>
          <p:nvPr>
            <p:ph type="sldNum" sz="quarter" idx="5"/>
          </p:nvPr>
        </p:nvSpPr>
        <p:spPr bwMode="auto">
          <a:ln>
            <a:miter lim="800000"/>
            <a:headEnd/>
            <a:tailEnd/>
          </a:ln>
        </p:spPr>
        <p:txBody>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eaLnBrk="1" hangingPunct="1"/>
            <a:fld id="{9BEF77FE-0289-4D63-9662-884109645CD7}" type="slidenum">
              <a:rPr lang="en-CA" altLang="en-US" sz="1200">
                <a:solidFill>
                  <a:prstClr val="black"/>
                </a:solidFill>
              </a:rPr>
              <a:pPr eaLnBrk="1" hangingPunct="1"/>
              <a:t>94</a:t>
            </a:fld>
            <a:endParaRPr lang="en-CA" altLang="en-US" sz="1200">
              <a:solidFill>
                <a:prstClr val="black"/>
              </a:solidFill>
            </a:endParaRPr>
          </a:p>
        </p:txBody>
      </p:sp>
    </p:spTree>
    <p:extLst>
      <p:ext uri="{BB962C8B-B14F-4D97-AF65-F5344CB8AC3E}">
        <p14:creationId xmlns:p14="http://schemas.microsoft.com/office/powerpoint/2010/main" val="8305623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pPr>
            <a:r>
              <a:rPr lang="en-CA" altLang="en-US" smtClean="0">
                <a:solidFill>
                  <a:srgbClr val="000000"/>
                </a:solidFill>
                <a:ea typeface="Times New Roman" panose="02020603050405020304" pitchFamily="18" charset="0"/>
                <a:cs typeface="Calibri" panose="020F0502020204030204" pitchFamily="34" charset="0"/>
              </a:rPr>
              <a:t>Procedures for gloves include that:</a:t>
            </a:r>
          </a:p>
          <a:p>
            <a:pPr eaLnBrk="1" hangingPunct="1">
              <a:lnSpc>
                <a:spcPct val="115000"/>
              </a:lnSpc>
              <a:spcBef>
                <a:spcPct val="0"/>
              </a:spcBef>
            </a:pP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buFontTx/>
              <a:buChar char="•"/>
            </a:pPr>
            <a:r>
              <a:rPr lang="en-CA" altLang="en-US" smtClean="0">
                <a:solidFill>
                  <a:srgbClr val="000000"/>
                </a:solidFill>
                <a:ea typeface="Times New Roman" panose="02020603050405020304" pitchFamily="18" charset="0"/>
                <a:cs typeface="Calibri" panose="020F0502020204030204" pitchFamily="34" charset="0"/>
              </a:rPr>
              <a:t> Employees must wash their hands before putting on disposable gloves;</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buFontTx/>
              <a:buChar char="•"/>
            </a:pPr>
            <a:r>
              <a:rPr lang="en-CA" altLang="en-US" smtClean="0">
                <a:solidFill>
                  <a:srgbClr val="000000"/>
                </a:solidFill>
                <a:ea typeface="Times New Roman" panose="02020603050405020304" pitchFamily="18" charset="0"/>
                <a:cs typeface="Calibri" panose="020F0502020204030204" pitchFamily="34" charset="0"/>
              </a:rPr>
              <a:t> Gloves must be discarded after each use and/or after four hours of continuous use performing the same task provided there has been no contamination;</a:t>
            </a:r>
          </a:p>
          <a:p>
            <a:pPr eaLnBrk="1" hangingPunct="1">
              <a:lnSpc>
                <a:spcPct val="115000"/>
              </a:lnSpc>
              <a:spcBef>
                <a:spcPct val="0"/>
              </a:spcBef>
              <a:buFontTx/>
              <a:buChar char="•"/>
            </a:pPr>
            <a:r>
              <a:rPr lang="en-CA" altLang="en-US" smtClean="0">
                <a:solidFill>
                  <a:srgbClr val="000000"/>
                </a:solidFill>
                <a:ea typeface="Times New Roman" panose="02020603050405020304" pitchFamily="18" charset="0"/>
                <a:cs typeface="Calibri" panose="020F0502020204030204" pitchFamily="34" charset="0"/>
              </a:rPr>
              <a:t> New gloves are worn after breaks, meals or visits to the washroom;</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buFontTx/>
              <a:buChar char="•"/>
            </a:pPr>
            <a:r>
              <a:rPr lang="en-CA" altLang="en-US" smtClean="0">
                <a:solidFill>
                  <a:srgbClr val="000000"/>
                </a:solidFill>
                <a:ea typeface="Times New Roman" panose="02020603050405020304" pitchFamily="18" charset="0"/>
                <a:cs typeface="Calibri" panose="020F0502020204030204" pitchFamily="34" charset="0"/>
              </a:rPr>
              <a:t> Gloves should be changed if they become torn or after any action that might cause contamination such as picking up an item from the floor.</a:t>
            </a:r>
            <a:endParaRPr lang="en-CA" altLang="en-US" smtClean="0">
              <a:ea typeface="Times New Roman" panose="02020603050405020304" pitchFamily="18" charset="0"/>
              <a:cs typeface="Calibri" panose="020F0502020204030204" pitchFamily="34" charset="0"/>
            </a:endParaRPr>
          </a:p>
        </p:txBody>
      </p:sp>
      <p:sp>
        <p:nvSpPr>
          <p:cNvPr id="40964" name="Slide Number Placeholder 3"/>
          <p:cNvSpPr>
            <a:spLocks noGrp="1"/>
          </p:cNvSpPr>
          <p:nvPr>
            <p:ph type="sldNum" sz="quarter" idx="5"/>
          </p:nvPr>
        </p:nvSpPr>
        <p:spPr bwMode="auto">
          <a:ln>
            <a:miter lim="800000"/>
            <a:headEnd/>
            <a:tailEnd/>
          </a:ln>
        </p:spPr>
        <p:txBody>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eaLnBrk="1" hangingPunct="1"/>
            <a:fld id="{FA2F5B7F-10FA-4366-9D39-D51247EBAF90}" type="slidenum">
              <a:rPr lang="en-CA" altLang="en-US" sz="1200">
                <a:solidFill>
                  <a:prstClr val="black"/>
                </a:solidFill>
              </a:rPr>
              <a:pPr eaLnBrk="1" hangingPunct="1"/>
              <a:t>95</a:t>
            </a:fld>
            <a:endParaRPr lang="en-CA" altLang="en-US" sz="1200">
              <a:solidFill>
                <a:prstClr val="black"/>
              </a:solidFill>
            </a:endParaRPr>
          </a:p>
        </p:txBody>
      </p:sp>
    </p:spTree>
    <p:extLst>
      <p:ext uri="{BB962C8B-B14F-4D97-AF65-F5344CB8AC3E}">
        <p14:creationId xmlns:p14="http://schemas.microsoft.com/office/powerpoint/2010/main" val="12349152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pPr>
            <a:r>
              <a:rPr lang="en-CA" altLang="en-US" smtClean="0">
                <a:solidFill>
                  <a:srgbClr val="000000"/>
                </a:solidFill>
                <a:ea typeface="Times New Roman" panose="02020603050405020304" pitchFamily="18" charset="0"/>
                <a:cs typeface="Calibri" panose="020F0502020204030204" pitchFamily="34" charset="0"/>
              </a:rPr>
              <a:t>Visitors such as salespeople and delivery personnel can cause contamination in the foodservice operation. Their clothing and hair may have contaminants that could be transferred to food, or food contact surfaces.</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pPr>
            <a:r>
              <a:rPr lang="en-CA" altLang="en-US" smtClean="0">
                <a:solidFill>
                  <a:srgbClr val="000000"/>
                </a:solidFill>
                <a:ea typeface="Times New Roman" panose="02020603050405020304" pitchFamily="18" charset="0"/>
                <a:cs typeface="Calibri" panose="020F0502020204030204" pitchFamily="34" charset="0"/>
              </a:rPr>
              <a:t> </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pPr>
            <a:r>
              <a:rPr lang="en-CA" altLang="en-US" smtClean="0">
                <a:solidFill>
                  <a:srgbClr val="000000"/>
                </a:solidFill>
                <a:ea typeface="Times New Roman" panose="02020603050405020304" pitchFamily="18" charset="0"/>
                <a:cs typeface="Calibri" panose="020F0502020204030204" pitchFamily="34" charset="0"/>
              </a:rPr>
              <a:t>All visitors, including delivery and repair personnel, should observe the same hygiene and dress code as food handlers working in the foodservice operation. </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spcAft>
                <a:spcPts val="1000"/>
              </a:spcAft>
            </a:pPr>
            <a:r>
              <a:rPr lang="en-CA" altLang="en-US" smtClean="0">
                <a:ea typeface="Times New Roman" panose="02020603050405020304" pitchFamily="18" charset="0"/>
                <a:cs typeface="Calibri" panose="020F0502020204030204" pitchFamily="34" charset="0"/>
              </a:rPr>
              <a:t> </a:t>
            </a:r>
          </a:p>
        </p:txBody>
      </p:sp>
      <p:sp>
        <p:nvSpPr>
          <p:cNvPr id="41988" name="Slide Number Placeholder 3"/>
          <p:cNvSpPr>
            <a:spLocks noGrp="1"/>
          </p:cNvSpPr>
          <p:nvPr>
            <p:ph type="sldNum" sz="quarter" idx="5"/>
          </p:nvPr>
        </p:nvSpPr>
        <p:spPr bwMode="auto">
          <a:ln>
            <a:miter lim="800000"/>
            <a:headEnd/>
            <a:tailEnd/>
          </a:ln>
        </p:spPr>
        <p:txBody>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eaLnBrk="1" hangingPunct="1"/>
            <a:fld id="{08563DC1-7811-4727-98FF-E5053F9198AB}" type="slidenum">
              <a:rPr lang="en-CA" altLang="en-US" sz="1200">
                <a:solidFill>
                  <a:prstClr val="black"/>
                </a:solidFill>
              </a:rPr>
              <a:pPr eaLnBrk="1" hangingPunct="1"/>
              <a:t>96</a:t>
            </a:fld>
            <a:endParaRPr lang="en-CA" altLang="en-US" sz="1200">
              <a:solidFill>
                <a:prstClr val="black"/>
              </a:solidFill>
            </a:endParaRPr>
          </a:p>
        </p:txBody>
      </p:sp>
    </p:spTree>
    <p:extLst>
      <p:ext uri="{BB962C8B-B14F-4D97-AF65-F5344CB8AC3E}">
        <p14:creationId xmlns:p14="http://schemas.microsoft.com/office/powerpoint/2010/main" val="1098265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3012" name="Slide Number Placeholder 3"/>
          <p:cNvSpPr>
            <a:spLocks noGrp="1"/>
          </p:cNvSpPr>
          <p:nvPr>
            <p:ph type="sldNum" sz="quarter" idx="5"/>
          </p:nvPr>
        </p:nvSpPr>
        <p:spPr bwMode="auto">
          <a:ln>
            <a:miter lim="800000"/>
            <a:headEnd/>
            <a:tailEnd/>
          </a:ln>
        </p:spPr>
        <p:txBody>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eaLnBrk="1" hangingPunct="1"/>
            <a:fld id="{63F15376-8339-4AF7-9A7F-AFB2C86BB592}" type="slidenum">
              <a:rPr lang="en-CA" altLang="en-US" sz="1200">
                <a:solidFill>
                  <a:prstClr val="black"/>
                </a:solidFill>
              </a:rPr>
              <a:pPr eaLnBrk="1" hangingPunct="1"/>
              <a:t>97</a:t>
            </a:fld>
            <a:endParaRPr lang="en-CA" altLang="en-US" sz="1200">
              <a:solidFill>
                <a:prstClr val="black"/>
              </a:solidFill>
            </a:endParaRPr>
          </a:p>
        </p:txBody>
      </p:sp>
    </p:spTree>
    <p:extLst>
      <p:ext uri="{BB962C8B-B14F-4D97-AF65-F5344CB8AC3E}">
        <p14:creationId xmlns:p14="http://schemas.microsoft.com/office/powerpoint/2010/main" val="35536257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smtClean="0"/>
              <a:t>There are two levels of food handler training programs for foodservice operations. These levels are: </a:t>
            </a:r>
          </a:p>
          <a:p>
            <a:pPr eaLnBrk="1" hangingPunct="1">
              <a:spcBef>
                <a:spcPct val="0"/>
              </a:spcBef>
              <a:buFontTx/>
              <a:buChar char="•"/>
            </a:pPr>
            <a:r>
              <a:rPr lang="en-CA" altLang="en-US" smtClean="0"/>
              <a:t>  food handler training; and </a:t>
            </a:r>
          </a:p>
          <a:p>
            <a:pPr eaLnBrk="1" hangingPunct="1">
              <a:spcBef>
                <a:spcPct val="0"/>
              </a:spcBef>
              <a:buFontTx/>
              <a:buChar char="•"/>
            </a:pPr>
            <a:r>
              <a:rPr lang="en-CA" altLang="en-US" smtClean="0"/>
              <a:t>  operator training. </a:t>
            </a:r>
          </a:p>
          <a:p>
            <a:pPr eaLnBrk="1" hangingPunct="1">
              <a:spcBef>
                <a:spcPct val="0"/>
              </a:spcBef>
            </a:pPr>
            <a:endParaRPr lang="en-CA" altLang="en-US" smtClean="0"/>
          </a:p>
          <a:p>
            <a:pPr eaLnBrk="1" hangingPunct="1">
              <a:spcBef>
                <a:spcPct val="0"/>
              </a:spcBef>
            </a:pPr>
            <a:r>
              <a:rPr lang="en-CA" altLang="en-US" smtClean="0"/>
              <a:t>For details on various certification courses contact the Canadian Restaurant and Foodservices Association (CRFA) and your local health department.</a:t>
            </a:r>
          </a:p>
          <a:p>
            <a:pPr eaLnBrk="1" hangingPunct="1">
              <a:spcBef>
                <a:spcPct val="0"/>
              </a:spcBef>
            </a:pPr>
            <a:endParaRPr lang="en-CA" altLang="en-US" smtClean="0"/>
          </a:p>
          <a:p>
            <a:pPr eaLnBrk="1" hangingPunct="1">
              <a:spcBef>
                <a:spcPct val="0"/>
              </a:spcBef>
            </a:pPr>
            <a:r>
              <a:rPr lang="en-CA" altLang="en-US" smtClean="0"/>
              <a:t>After five years, operators or food handlers may be required to participate in a refresher or updating course.</a:t>
            </a:r>
          </a:p>
        </p:txBody>
      </p:sp>
      <p:sp>
        <p:nvSpPr>
          <p:cNvPr id="1946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B2DFA1E-1CE4-4105-B82F-B0D2E84A6E89}" type="slidenum">
              <a:rPr lang="en-CA" altLang="en-US">
                <a:solidFill>
                  <a:prstClr val="black"/>
                </a:solidFill>
                <a:latin typeface="Calibri" panose="020F0502020204030204" pitchFamily="34" charset="0"/>
              </a:rPr>
              <a:pPr eaLnBrk="1" hangingPunct="1"/>
              <a:t>98</a:t>
            </a:fld>
            <a:endParaRPr lang="en-CA"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40096985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smtClean="0"/>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BD9DD43-C551-4049-BD5D-E0BC9D969234}" type="slidenum">
              <a:rPr lang="en-CA" altLang="en-US">
                <a:solidFill>
                  <a:prstClr val="black"/>
                </a:solidFill>
                <a:latin typeface="Calibri" panose="020F0502020204030204" pitchFamily="34" charset="0"/>
              </a:rPr>
              <a:pPr eaLnBrk="1" hangingPunct="1"/>
              <a:t>99</a:t>
            </a:fld>
            <a:endParaRPr lang="en-CA"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60137896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pPr>
            <a:r>
              <a:rPr lang="en-CA" altLang="en-US" smtClean="0">
                <a:solidFill>
                  <a:srgbClr val="000000"/>
                </a:solidFill>
                <a:ea typeface="Times New Roman" panose="02020603050405020304" pitchFamily="18" charset="0"/>
                <a:cs typeface="Calibri" panose="020F0502020204030204" pitchFamily="34" charset="0"/>
              </a:rPr>
              <a:t>Foodborne illness are often due to food handler error related to improper time/temperature management, personal hygiene and health, and cross-contamination.</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pPr>
            <a:r>
              <a:rPr lang="en-CA" altLang="en-US" smtClean="0">
                <a:solidFill>
                  <a:srgbClr val="000000"/>
                </a:solidFill>
                <a:ea typeface="Times New Roman" panose="02020603050405020304" pitchFamily="18" charset="0"/>
                <a:cs typeface="Calibri" panose="020F0502020204030204" pitchFamily="34" charset="0"/>
              </a:rPr>
              <a:t> </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pPr>
            <a:r>
              <a:rPr lang="en-CA" altLang="en-US" smtClean="0">
                <a:solidFill>
                  <a:srgbClr val="000000"/>
                </a:solidFill>
                <a:ea typeface="Times New Roman" panose="02020603050405020304" pitchFamily="18" charset="0"/>
                <a:cs typeface="Calibri" panose="020F0502020204030204" pitchFamily="34" charset="0"/>
              </a:rPr>
              <a:t>In the absence of the foodservice operator, at least one other employee must have a recognized food safety certification, to ensure the consistent application of food safety practices.</a:t>
            </a:r>
            <a:endParaRPr lang="en-CA" altLang="en-US" smtClean="0">
              <a:ea typeface="Times New Roman" panose="02020603050405020304" pitchFamily="18" charset="0"/>
              <a:cs typeface="Calibri" panose="020F0502020204030204" pitchFamily="34" charset="0"/>
            </a:endParaRPr>
          </a:p>
          <a:p>
            <a:pPr eaLnBrk="1" hangingPunct="1">
              <a:lnSpc>
                <a:spcPct val="115000"/>
              </a:lnSpc>
              <a:spcBef>
                <a:spcPct val="0"/>
              </a:spcBef>
              <a:spcAft>
                <a:spcPts val="1000"/>
              </a:spcAft>
            </a:pPr>
            <a:r>
              <a:rPr lang="en-CA" altLang="en-US" smtClean="0">
                <a:ea typeface="Times New Roman" panose="02020603050405020304" pitchFamily="18" charset="0"/>
                <a:cs typeface="Calibri" panose="020F0502020204030204" pitchFamily="34" charset="0"/>
              </a:rPr>
              <a:t> </a:t>
            </a:r>
          </a:p>
        </p:txBody>
      </p:sp>
      <p:sp>
        <p:nvSpPr>
          <p:cNvPr id="235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5391954-E25F-4503-A4CF-C738C9C8DA05}" type="slidenum">
              <a:rPr lang="en-CA" altLang="en-US">
                <a:solidFill>
                  <a:prstClr val="black"/>
                </a:solidFill>
                <a:latin typeface="Calibri" panose="020F0502020204030204" pitchFamily="34" charset="0"/>
              </a:rPr>
              <a:pPr eaLnBrk="1" hangingPunct="1"/>
              <a:t>100</a:t>
            </a:fld>
            <a:endParaRPr lang="en-CA"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619232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C5025E-3DA2-4311-8B11-9D093E42B56B}" type="datetimeFigureOut">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2D247-2051-4C0C-8353-65182261D112}" type="slidenum">
              <a:rPr lang="en-US" smtClean="0"/>
              <a:t>‹#›</a:t>
            </a:fld>
            <a:endParaRPr lang="en-US"/>
          </a:p>
        </p:txBody>
      </p:sp>
    </p:spTree>
    <p:extLst>
      <p:ext uri="{BB962C8B-B14F-4D97-AF65-F5344CB8AC3E}">
        <p14:creationId xmlns:p14="http://schemas.microsoft.com/office/powerpoint/2010/main" val="107692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C5025E-3DA2-4311-8B11-9D093E42B56B}" type="datetimeFigureOut">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2D247-2051-4C0C-8353-65182261D112}" type="slidenum">
              <a:rPr lang="en-US" smtClean="0"/>
              <a:t>‹#›</a:t>
            </a:fld>
            <a:endParaRPr lang="en-US"/>
          </a:p>
        </p:txBody>
      </p:sp>
    </p:spTree>
    <p:extLst>
      <p:ext uri="{BB962C8B-B14F-4D97-AF65-F5344CB8AC3E}">
        <p14:creationId xmlns:p14="http://schemas.microsoft.com/office/powerpoint/2010/main" val="1632735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C5025E-3DA2-4311-8B11-9D093E42B56B}" type="datetimeFigureOut">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2D247-2051-4C0C-8353-65182261D112}" type="slidenum">
              <a:rPr lang="en-US" smtClean="0"/>
              <a:t>‹#›</a:t>
            </a:fld>
            <a:endParaRPr lang="en-US"/>
          </a:p>
        </p:txBody>
      </p:sp>
    </p:spTree>
    <p:extLst>
      <p:ext uri="{BB962C8B-B14F-4D97-AF65-F5344CB8AC3E}">
        <p14:creationId xmlns:p14="http://schemas.microsoft.com/office/powerpoint/2010/main" val="1602907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59000" y="130176"/>
            <a:ext cx="9423400" cy="1431925"/>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117536E-A3AD-4701-8EA6-DF4C1AF8B367}" type="slidenum">
              <a:rPr lang="en-US" altLang="en-US"/>
              <a:pPr/>
              <a:t>‹#›</a:t>
            </a:fld>
            <a:endParaRPr lang="en-US" altLang="en-US"/>
          </a:p>
        </p:txBody>
      </p:sp>
    </p:spTree>
    <p:extLst>
      <p:ext uri="{BB962C8B-B14F-4D97-AF65-F5344CB8AC3E}">
        <p14:creationId xmlns:p14="http://schemas.microsoft.com/office/powerpoint/2010/main" val="2107346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2159000" y="304800"/>
            <a:ext cx="8813800" cy="9144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203200" y="1700214"/>
            <a:ext cx="5283200" cy="4624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Media Placeholder 3"/>
          <p:cNvSpPr>
            <a:spLocks noGrp="1"/>
          </p:cNvSpPr>
          <p:nvPr>
            <p:ph type="media" sz="half" idx="2"/>
          </p:nvPr>
        </p:nvSpPr>
        <p:spPr>
          <a:xfrm>
            <a:off x="5689600" y="1700214"/>
            <a:ext cx="5283200" cy="4624387"/>
          </a:xfrm>
        </p:spPr>
        <p:txBody>
          <a:bodyPr/>
          <a:lstStyle/>
          <a:p>
            <a:pPr lvl="0"/>
            <a:endParaRPr lang="en-CA"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BF97D72-62CA-4003-9A7C-06EF15AA51FA}" type="slidenum">
              <a:rPr lang="en-US" altLang="en-US"/>
              <a:pPr/>
              <a:t>‹#›</a:t>
            </a:fld>
            <a:endParaRPr lang="en-US" altLang="en-US"/>
          </a:p>
        </p:txBody>
      </p:sp>
    </p:spTree>
    <p:extLst>
      <p:ext uri="{BB962C8B-B14F-4D97-AF65-F5344CB8AC3E}">
        <p14:creationId xmlns:p14="http://schemas.microsoft.com/office/powerpoint/2010/main" val="2668492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4" descr="PPP_SGENE_TLE_Mouse"/>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698501" y="152400"/>
            <a:ext cx="10071100" cy="1219200"/>
          </a:xfrm>
        </p:spPr>
        <p:txBody>
          <a:bodyPr/>
          <a:lstStyle>
            <a:lvl1pPr>
              <a:defRPr sz="4000"/>
            </a:lvl1pPr>
          </a:lstStyle>
          <a:p>
            <a:r>
              <a:rPr lang="en-US" smtClean="0"/>
              <a:t>Click to edit Master title style</a:t>
            </a:r>
            <a:endParaRPr lang="en-CA"/>
          </a:p>
        </p:txBody>
      </p:sp>
      <p:sp>
        <p:nvSpPr>
          <p:cNvPr id="3075" name="Rectangle 3"/>
          <p:cNvSpPr>
            <a:spLocks noGrp="1" noChangeArrowheads="1"/>
          </p:cNvSpPr>
          <p:nvPr>
            <p:ph type="subTitle" idx="1"/>
          </p:nvPr>
        </p:nvSpPr>
        <p:spPr>
          <a:xfrm>
            <a:off x="698501" y="1447800"/>
            <a:ext cx="9207500" cy="838200"/>
          </a:xfrm>
        </p:spPr>
        <p:txBody>
          <a:bodyPr/>
          <a:lstStyle>
            <a:lvl1pPr marL="0" indent="0">
              <a:buFontTx/>
              <a:buNone/>
              <a:defRPr/>
            </a:lvl1pPr>
          </a:lstStyle>
          <a:p>
            <a:r>
              <a:rPr lang="en-US" smtClean="0"/>
              <a:t>Click to edit Master subtitle style</a:t>
            </a:r>
            <a:endParaRPr lang="en-CA"/>
          </a:p>
        </p:txBody>
      </p:sp>
      <p:sp>
        <p:nvSpPr>
          <p:cNvPr id="5" name="Rectangle 15"/>
          <p:cNvSpPr>
            <a:spLocks noGrp="1" noChangeArrowheads="1"/>
          </p:cNvSpPr>
          <p:nvPr>
            <p:ph type="dt" sz="half" idx="10"/>
          </p:nvPr>
        </p:nvSpPr>
        <p:spPr>
          <a:xfrm>
            <a:off x="304800" y="6573838"/>
            <a:ext cx="2844800" cy="228600"/>
          </a:xfrm>
        </p:spPr>
        <p:txBody>
          <a:bodyPr/>
          <a:lstStyle>
            <a:lvl1pPr>
              <a:defRPr>
                <a:solidFill>
                  <a:srgbClr val="000000"/>
                </a:solidFill>
              </a:defRPr>
            </a:lvl1pPr>
          </a:lstStyle>
          <a:p>
            <a:pPr>
              <a:defRPr/>
            </a:pPr>
            <a:endParaRPr lang="en-CA"/>
          </a:p>
        </p:txBody>
      </p:sp>
      <p:sp>
        <p:nvSpPr>
          <p:cNvPr id="6" name="Rectangle 16"/>
          <p:cNvSpPr>
            <a:spLocks noGrp="1" noChangeArrowheads="1"/>
          </p:cNvSpPr>
          <p:nvPr>
            <p:ph type="ftr" sz="quarter" idx="11"/>
          </p:nvPr>
        </p:nvSpPr>
        <p:spPr>
          <a:xfrm>
            <a:off x="4114800" y="6573838"/>
            <a:ext cx="3860800" cy="228600"/>
          </a:xfrm>
        </p:spPr>
        <p:txBody>
          <a:bodyPr/>
          <a:lstStyle>
            <a:lvl1pPr>
              <a:defRPr/>
            </a:lvl1pPr>
          </a:lstStyle>
          <a:p>
            <a:pPr>
              <a:defRPr/>
            </a:pPr>
            <a:endParaRPr lang="en-CA">
              <a:solidFill>
                <a:srgbClr val="000000"/>
              </a:solidFill>
            </a:endParaRPr>
          </a:p>
        </p:txBody>
      </p:sp>
      <p:sp>
        <p:nvSpPr>
          <p:cNvPr id="7" name="Rectangle 17"/>
          <p:cNvSpPr>
            <a:spLocks noGrp="1" noChangeArrowheads="1"/>
          </p:cNvSpPr>
          <p:nvPr>
            <p:ph type="sldNum" sz="quarter" idx="12"/>
          </p:nvPr>
        </p:nvSpPr>
        <p:spPr>
          <a:xfrm>
            <a:off x="8940800" y="6573838"/>
            <a:ext cx="2844800" cy="228600"/>
          </a:xfrm>
        </p:spPr>
        <p:txBody>
          <a:bodyPr/>
          <a:lstStyle>
            <a:lvl1pPr>
              <a:defRPr/>
            </a:lvl1pPr>
          </a:lstStyle>
          <a:p>
            <a:fld id="{E93D082D-C63E-49A0-A17A-C75636322838}" type="slidenum">
              <a:rPr lang="en-CA" altLang="en-US">
                <a:solidFill>
                  <a:srgbClr val="000000"/>
                </a:solidFill>
              </a:rPr>
              <a:pPr/>
              <a:t>‹#›</a:t>
            </a:fld>
            <a:endParaRPr lang="en-CA" altLang="en-US">
              <a:solidFill>
                <a:srgbClr val="000000"/>
              </a:solidFill>
            </a:endParaRPr>
          </a:p>
        </p:txBody>
      </p:sp>
    </p:spTree>
    <p:extLst>
      <p:ext uri="{BB962C8B-B14F-4D97-AF65-F5344CB8AC3E}">
        <p14:creationId xmlns:p14="http://schemas.microsoft.com/office/powerpoint/2010/main" val="3069663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7"/>
          <p:cNvSpPr>
            <a:spLocks noGrp="1" noChangeArrowheads="1"/>
          </p:cNvSpPr>
          <p:nvPr>
            <p:ph type="dt" sz="half" idx="10"/>
          </p:nvPr>
        </p:nvSpPr>
        <p:spPr>
          <a:ln/>
        </p:spPr>
        <p:txBody>
          <a:bodyPr/>
          <a:lstStyle>
            <a:lvl1pPr>
              <a:defRPr/>
            </a:lvl1pPr>
          </a:lstStyle>
          <a:p>
            <a:pPr>
              <a:defRPr/>
            </a:pPr>
            <a:endParaRPr lang="en-CA">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CA">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fld id="{C5924E69-1CD9-4B44-9F56-2E23454F3987}" type="slidenum">
              <a:rPr lang="en-CA" altLang="en-US">
                <a:solidFill>
                  <a:srgbClr val="000000"/>
                </a:solidFill>
              </a:rPr>
              <a:pPr/>
              <a:t>‹#›</a:t>
            </a:fld>
            <a:endParaRPr lang="en-CA" altLang="en-US">
              <a:solidFill>
                <a:srgbClr val="000000"/>
              </a:solidFill>
            </a:endParaRPr>
          </a:p>
        </p:txBody>
      </p:sp>
    </p:spTree>
    <p:extLst>
      <p:ext uri="{BB962C8B-B14F-4D97-AF65-F5344CB8AC3E}">
        <p14:creationId xmlns:p14="http://schemas.microsoft.com/office/powerpoint/2010/main" val="2466776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CA">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CA">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fld id="{39DD0899-332F-4FFA-9F80-0E30A7476533}" type="slidenum">
              <a:rPr lang="en-CA" altLang="en-US">
                <a:solidFill>
                  <a:srgbClr val="000000"/>
                </a:solidFill>
              </a:rPr>
              <a:pPr/>
              <a:t>‹#›</a:t>
            </a:fld>
            <a:endParaRPr lang="en-CA" altLang="en-US">
              <a:solidFill>
                <a:srgbClr val="000000"/>
              </a:solidFill>
            </a:endParaRPr>
          </a:p>
        </p:txBody>
      </p:sp>
    </p:spTree>
    <p:extLst>
      <p:ext uri="{BB962C8B-B14F-4D97-AF65-F5344CB8AC3E}">
        <p14:creationId xmlns:p14="http://schemas.microsoft.com/office/powerpoint/2010/main" val="69332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09600" y="1371600"/>
            <a:ext cx="5283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096000" y="1371600"/>
            <a:ext cx="5283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7"/>
          <p:cNvSpPr>
            <a:spLocks noGrp="1" noChangeArrowheads="1"/>
          </p:cNvSpPr>
          <p:nvPr>
            <p:ph type="dt" sz="half" idx="10"/>
          </p:nvPr>
        </p:nvSpPr>
        <p:spPr>
          <a:ln/>
        </p:spPr>
        <p:txBody>
          <a:bodyPr/>
          <a:lstStyle>
            <a:lvl1pPr>
              <a:defRPr/>
            </a:lvl1pPr>
          </a:lstStyle>
          <a:p>
            <a:pPr>
              <a:defRPr/>
            </a:pPr>
            <a:endParaRPr lang="en-CA">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CA">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fld id="{972E9C8B-FB9D-4AC3-AC3C-2BF2F3080EF3}" type="slidenum">
              <a:rPr lang="en-CA" altLang="en-US">
                <a:solidFill>
                  <a:srgbClr val="000000"/>
                </a:solidFill>
              </a:rPr>
              <a:pPr/>
              <a:t>‹#›</a:t>
            </a:fld>
            <a:endParaRPr lang="en-CA" altLang="en-US">
              <a:solidFill>
                <a:srgbClr val="000000"/>
              </a:solidFill>
            </a:endParaRPr>
          </a:p>
        </p:txBody>
      </p:sp>
    </p:spTree>
    <p:extLst>
      <p:ext uri="{BB962C8B-B14F-4D97-AF65-F5344CB8AC3E}">
        <p14:creationId xmlns:p14="http://schemas.microsoft.com/office/powerpoint/2010/main" val="3304402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7"/>
          <p:cNvSpPr>
            <a:spLocks noGrp="1" noChangeArrowheads="1"/>
          </p:cNvSpPr>
          <p:nvPr>
            <p:ph type="dt" sz="half" idx="10"/>
          </p:nvPr>
        </p:nvSpPr>
        <p:spPr>
          <a:ln/>
        </p:spPr>
        <p:txBody>
          <a:bodyPr/>
          <a:lstStyle>
            <a:lvl1pPr>
              <a:defRPr/>
            </a:lvl1pPr>
          </a:lstStyle>
          <a:p>
            <a:pPr>
              <a:defRPr/>
            </a:pPr>
            <a:endParaRPr lang="en-CA">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CA">
              <a:solidFill>
                <a:srgbClr val="000000"/>
              </a:solidFill>
            </a:endParaRPr>
          </a:p>
        </p:txBody>
      </p:sp>
      <p:sp>
        <p:nvSpPr>
          <p:cNvPr id="9" name="Rectangle 9"/>
          <p:cNvSpPr>
            <a:spLocks noGrp="1" noChangeArrowheads="1"/>
          </p:cNvSpPr>
          <p:nvPr>
            <p:ph type="sldNum" sz="quarter" idx="12"/>
          </p:nvPr>
        </p:nvSpPr>
        <p:spPr>
          <a:ln/>
        </p:spPr>
        <p:txBody>
          <a:bodyPr/>
          <a:lstStyle>
            <a:lvl1pPr>
              <a:defRPr/>
            </a:lvl1pPr>
          </a:lstStyle>
          <a:p>
            <a:fld id="{8FACB3C5-9F0F-4868-93EB-739C127359D0}" type="slidenum">
              <a:rPr lang="en-CA" altLang="en-US">
                <a:solidFill>
                  <a:srgbClr val="000000"/>
                </a:solidFill>
              </a:rPr>
              <a:pPr/>
              <a:t>‹#›</a:t>
            </a:fld>
            <a:endParaRPr lang="en-CA" altLang="en-US">
              <a:solidFill>
                <a:srgbClr val="000000"/>
              </a:solidFill>
            </a:endParaRPr>
          </a:p>
        </p:txBody>
      </p:sp>
    </p:spTree>
    <p:extLst>
      <p:ext uri="{BB962C8B-B14F-4D97-AF65-F5344CB8AC3E}">
        <p14:creationId xmlns:p14="http://schemas.microsoft.com/office/powerpoint/2010/main" val="2864437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7"/>
          <p:cNvSpPr>
            <a:spLocks noGrp="1" noChangeArrowheads="1"/>
          </p:cNvSpPr>
          <p:nvPr>
            <p:ph type="dt" sz="half" idx="10"/>
          </p:nvPr>
        </p:nvSpPr>
        <p:spPr>
          <a:ln/>
        </p:spPr>
        <p:txBody>
          <a:bodyPr/>
          <a:lstStyle>
            <a:lvl1pPr>
              <a:defRPr/>
            </a:lvl1pPr>
          </a:lstStyle>
          <a:p>
            <a:pPr>
              <a:defRPr/>
            </a:pPr>
            <a:endParaRPr lang="en-CA">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CA">
              <a:solidFill>
                <a:srgbClr val="000000"/>
              </a:solidFill>
            </a:endParaRPr>
          </a:p>
        </p:txBody>
      </p:sp>
      <p:sp>
        <p:nvSpPr>
          <p:cNvPr id="5" name="Rectangle 9"/>
          <p:cNvSpPr>
            <a:spLocks noGrp="1" noChangeArrowheads="1"/>
          </p:cNvSpPr>
          <p:nvPr>
            <p:ph type="sldNum" sz="quarter" idx="12"/>
          </p:nvPr>
        </p:nvSpPr>
        <p:spPr>
          <a:ln/>
        </p:spPr>
        <p:txBody>
          <a:bodyPr/>
          <a:lstStyle>
            <a:lvl1pPr>
              <a:defRPr/>
            </a:lvl1pPr>
          </a:lstStyle>
          <a:p>
            <a:fld id="{049DFE2A-D2EF-4D8F-A87D-09EA471C862F}" type="slidenum">
              <a:rPr lang="en-CA" altLang="en-US">
                <a:solidFill>
                  <a:srgbClr val="000000"/>
                </a:solidFill>
              </a:rPr>
              <a:pPr/>
              <a:t>‹#›</a:t>
            </a:fld>
            <a:endParaRPr lang="en-CA" altLang="en-US">
              <a:solidFill>
                <a:srgbClr val="000000"/>
              </a:solidFill>
            </a:endParaRPr>
          </a:p>
        </p:txBody>
      </p:sp>
    </p:spTree>
    <p:extLst>
      <p:ext uri="{BB962C8B-B14F-4D97-AF65-F5344CB8AC3E}">
        <p14:creationId xmlns:p14="http://schemas.microsoft.com/office/powerpoint/2010/main" val="928145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C5025E-3DA2-4311-8B11-9D093E42B56B}" type="datetimeFigureOut">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2D247-2051-4C0C-8353-65182261D112}" type="slidenum">
              <a:rPr lang="en-US" smtClean="0"/>
              <a:t>‹#›</a:t>
            </a:fld>
            <a:endParaRPr lang="en-US"/>
          </a:p>
        </p:txBody>
      </p:sp>
    </p:spTree>
    <p:extLst>
      <p:ext uri="{BB962C8B-B14F-4D97-AF65-F5344CB8AC3E}">
        <p14:creationId xmlns:p14="http://schemas.microsoft.com/office/powerpoint/2010/main" val="187771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CA">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CA">
              <a:solidFill>
                <a:srgbClr val="000000"/>
              </a:solidFill>
            </a:endParaRPr>
          </a:p>
        </p:txBody>
      </p:sp>
      <p:sp>
        <p:nvSpPr>
          <p:cNvPr id="4" name="Rectangle 9"/>
          <p:cNvSpPr>
            <a:spLocks noGrp="1" noChangeArrowheads="1"/>
          </p:cNvSpPr>
          <p:nvPr>
            <p:ph type="sldNum" sz="quarter" idx="12"/>
          </p:nvPr>
        </p:nvSpPr>
        <p:spPr>
          <a:ln/>
        </p:spPr>
        <p:txBody>
          <a:bodyPr/>
          <a:lstStyle>
            <a:lvl1pPr>
              <a:defRPr/>
            </a:lvl1pPr>
          </a:lstStyle>
          <a:p>
            <a:fld id="{3DBC4017-2F84-4951-ACA7-FB6AE74AA3BE}" type="slidenum">
              <a:rPr lang="en-CA" altLang="en-US">
                <a:solidFill>
                  <a:srgbClr val="000000"/>
                </a:solidFill>
              </a:rPr>
              <a:pPr/>
              <a:t>‹#›</a:t>
            </a:fld>
            <a:endParaRPr lang="en-CA" altLang="en-US">
              <a:solidFill>
                <a:srgbClr val="000000"/>
              </a:solidFill>
            </a:endParaRPr>
          </a:p>
        </p:txBody>
      </p:sp>
    </p:spTree>
    <p:extLst>
      <p:ext uri="{BB962C8B-B14F-4D97-AF65-F5344CB8AC3E}">
        <p14:creationId xmlns:p14="http://schemas.microsoft.com/office/powerpoint/2010/main" val="1423787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CA">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CA">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fld id="{3C42D562-ADC6-4A6A-912E-4C91E285C953}" type="slidenum">
              <a:rPr lang="en-CA" altLang="en-US">
                <a:solidFill>
                  <a:srgbClr val="000000"/>
                </a:solidFill>
              </a:rPr>
              <a:pPr/>
              <a:t>‹#›</a:t>
            </a:fld>
            <a:endParaRPr lang="en-CA" altLang="en-US">
              <a:solidFill>
                <a:srgbClr val="000000"/>
              </a:solidFill>
            </a:endParaRPr>
          </a:p>
        </p:txBody>
      </p:sp>
    </p:spTree>
    <p:extLst>
      <p:ext uri="{BB962C8B-B14F-4D97-AF65-F5344CB8AC3E}">
        <p14:creationId xmlns:p14="http://schemas.microsoft.com/office/powerpoint/2010/main" val="1923724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CA"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CA">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CA">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fld id="{B2A77D23-6CC9-4789-A41D-3489DCFCD36D}" type="slidenum">
              <a:rPr lang="en-CA" altLang="en-US">
                <a:solidFill>
                  <a:srgbClr val="000000"/>
                </a:solidFill>
              </a:rPr>
              <a:pPr/>
              <a:t>‹#›</a:t>
            </a:fld>
            <a:endParaRPr lang="en-CA" altLang="en-US">
              <a:solidFill>
                <a:srgbClr val="000000"/>
              </a:solidFill>
            </a:endParaRPr>
          </a:p>
        </p:txBody>
      </p:sp>
    </p:spTree>
    <p:extLst>
      <p:ext uri="{BB962C8B-B14F-4D97-AF65-F5344CB8AC3E}">
        <p14:creationId xmlns:p14="http://schemas.microsoft.com/office/powerpoint/2010/main" val="851539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7"/>
          <p:cNvSpPr>
            <a:spLocks noGrp="1" noChangeArrowheads="1"/>
          </p:cNvSpPr>
          <p:nvPr>
            <p:ph type="dt" sz="half" idx="10"/>
          </p:nvPr>
        </p:nvSpPr>
        <p:spPr>
          <a:ln/>
        </p:spPr>
        <p:txBody>
          <a:bodyPr/>
          <a:lstStyle>
            <a:lvl1pPr>
              <a:defRPr/>
            </a:lvl1pPr>
          </a:lstStyle>
          <a:p>
            <a:pPr>
              <a:defRPr/>
            </a:pPr>
            <a:endParaRPr lang="en-CA">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CA">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fld id="{491C15D3-B98D-44CB-A55A-5B231137EC7A}" type="slidenum">
              <a:rPr lang="en-CA" altLang="en-US">
                <a:solidFill>
                  <a:srgbClr val="000000"/>
                </a:solidFill>
              </a:rPr>
              <a:pPr/>
              <a:t>‹#›</a:t>
            </a:fld>
            <a:endParaRPr lang="en-CA" altLang="en-US">
              <a:solidFill>
                <a:srgbClr val="000000"/>
              </a:solidFill>
            </a:endParaRPr>
          </a:p>
        </p:txBody>
      </p:sp>
    </p:spTree>
    <p:extLst>
      <p:ext uri="{BB962C8B-B14F-4D97-AF65-F5344CB8AC3E}">
        <p14:creationId xmlns:p14="http://schemas.microsoft.com/office/powerpoint/2010/main" val="333956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53451" y="76200"/>
            <a:ext cx="2825749" cy="6248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74085" y="76200"/>
            <a:ext cx="8276167"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7"/>
          <p:cNvSpPr>
            <a:spLocks noGrp="1" noChangeArrowheads="1"/>
          </p:cNvSpPr>
          <p:nvPr>
            <p:ph type="dt" sz="half" idx="10"/>
          </p:nvPr>
        </p:nvSpPr>
        <p:spPr>
          <a:ln/>
        </p:spPr>
        <p:txBody>
          <a:bodyPr/>
          <a:lstStyle>
            <a:lvl1pPr>
              <a:defRPr/>
            </a:lvl1pPr>
          </a:lstStyle>
          <a:p>
            <a:pPr>
              <a:defRPr/>
            </a:pPr>
            <a:endParaRPr lang="en-CA">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CA">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fld id="{32802791-64C0-4650-B87D-06EF6B96AA80}" type="slidenum">
              <a:rPr lang="en-CA" altLang="en-US">
                <a:solidFill>
                  <a:srgbClr val="000000"/>
                </a:solidFill>
              </a:rPr>
              <a:pPr/>
              <a:t>‹#›</a:t>
            </a:fld>
            <a:endParaRPr lang="en-CA" altLang="en-US">
              <a:solidFill>
                <a:srgbClr val="000000"/>
              </a:solidFill>
            </a:endParaRPr>
          </a:p>
        </p:txBody>
      </p:sp>
    </p:spTree>
    <p:extLst>
      <p:ext uri="{BB962C8B-B14F-4D97-AF65-F5344CB8AC3E}">
        <p14:creationId xmlns:p14="http://schemas.microsoft.com/office/powerpoint/2010/main" val="3657108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540000" y="304801"/>
            <a:ext cx="9347200" cy="942975"/>
          </a:xfrm>
        </p:spPr>
        <p:txBody>
          <a:bodyPr/>
          <a:lstStyle>
            <a:lvl1pPr algn="r">
              <a:defRPr/>
            </a:lvl1pPr>
          </a:lstStyle>
          <a:p>
            <a:r>
              <a:rPr lang="en-US"/>
              <a:t>Click to edit Master title style</a:t>
            </a:r>
          </a:p>
        </p:txBody>
      </p:sp>
      <p:sp>
        <p:nvSpPr>
          <p:cNvPr id="3075" name="Rectangle 3"/>
          <p:cNvSpPr>
            <a:spLocks noGrp="1" noChangeArrowheads="1"/>
          </p:cNvSpPr>
          <p:nvPr>
            <p:ph type="subTitle" idx="1"/>
          </p:nvPr>
        </p:nvSpPr>
        <p:spPr>
          <a:xfrm>
            <a:off x="6908800" y="2819400"/>
            <a:ext cx="4978400" cy="18288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FAAE2FC1-575B-4467-B419-464CFB9104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9520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CA"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45750D8-E71C-4E0C-AB44-894B26F32B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13442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197891-655A-4122-B92D-1D2FF38172B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3428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2844800" y="1828801"/>
            <a:ext cx="44704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7518400" y="1828801"/>
            <a:ext cx="44704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02FCD78-3B3C-4D4D-B146-AB269C0B57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8503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24ED95C-7C24-4A3C-99F7-BC04BE9AD2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175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C5025E-3DA2-4311-8B11-9D093E42B56B}" type="datetimeFigureOut">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2D247-2051-4C0C-8353-65182261D112}" type="slidenum">
              <a:rPr lang="en-US" smtClean="0"/>
              <a:t>‹#›</a:t>
            </a:fld>
            <a:endParaRPr lang="en-US"/>
          </a:p>
        </p:txBody>
      </p:sp>
    </p:spTree>
    <p:extLst>
      <p:ext uri="{BB962C8B-B14F-4D97-AF65-F5344CB8AC3E}">
        <p14:creationId xmlns:p14="http://schemas.microsoft.com/office/powerpoint/2010/main" val="14432047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B7A854B-91D0-464E-BE38-82210935FA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651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9730224-1D03-4E6C-AE1D-A30C00C3116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1036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6BC0B9B-6C57-4AEE-AD3A-8FE13198EAE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45053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01AE993-8CB0-4145-A482-B973BDC951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3012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FB347EE-728E-4CD0-B9C4-95A081C648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0055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6600" y="76201"/>
            <a:ext cx="2362200" cy="6049963"/>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2540000" y="76201"/>
            <a:ext cx="6883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37AD6C6-2AE2-43D8-9583-C042C6FA00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81312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468227" y="4406562"/>
            <a:ext cx="10361484" cy="1032788"/>
          </a:xfrm>
        </p:spPr>
        <p:txBody>
          <a:bodyPr/>
          <a:lstStyle>
            <a:lvl1pPr algn="r">
              <a:defRPr sz="3300"/>
            </a:lvl1pPr>
          </a:lstStyle>
          <a:p>
            <a:r>
              <a:rPr lang="en-US" altLang="en-US" smtClean="0"/>
              <a:t>Click to edit Master title style</a:t>
            </a:r>
            <a:endParaRPr lang="en-US" altLang="en-US"/>
          </a:p>
        </p:txBody>
      </p:sp>
      <p:sp>
        <p:nvSpPr>
          <p:cNvPr id="4099" name="Rectangle 3"/>
          <p:cNvSpPr>
            <a:spLocks noGrp="1" noChangeArrowheads="1"/>
          </p:cNvSpPr>
          <p:nvPr>
            <p:ph type="subTitle" idx="1"/>
          </p:nvPr>
        </p:nvSpPr>
        <p:spPr>
          <a:xfrm>
            <a:off x="3294930" y="5577055"/>
            <a:ext cx="8534781" cy="797542"/>
          </a:xfrm>
        </p:spPr>
        <p:txBody>
          <a:bodyPr/>
          <a:lstStyle>
            <a:lvl1pPr marL="0" indent="0" algn="r">
              <a:buFontTx/>
              <a:buNone/>
              <a:defRPr sz="2100"/>
            </a:lvl1pPr>
          </a:lstStyle>
          <a:p>
            <a:r>
              <a:rPr lang="en-US" altLang="en-US" smtClean="0"/>
              <a:t>Click to edit Master subtitle style</a:t>
            </a:r>
            <a:endParaRPr lang="en-US"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91364AED-8313-459E-B781-BF1BD0A6A2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67203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C9F7D87-853A-45A7-8A28-14A5B68AA9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55594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29" y="4406563"/>
            <a:ext cx="10363391" cy="1362706"/>
          </a:xfrm>
        </p:spPr>
        <p:txBody>
          <a:bodyPr anchor="t"/>
          <a:lstStyle>
            <a:lvl1pPr algn="l">
              <a:defRPr sz="3600" b="1" cap="all"/>
            </a:lvl1pPr>
          </a:lstStyle>
          <a:p>
            <a:r>
              <a:rPr lang="en-US" smtClean="0"/>
              <a:t>Click to edit Master title style</a:t>
            </a:r>
            <a:endParaRPr lang="en-CA"/>
          </a:p>
        </p:txBody>
      </p:sp>
      <p:sp>
        <p:nvSpPr>
          <p:cNvPr id="3" name="Text Placeholder 2"/>
          <p:cNvSpPr>
            <a:spLocks noGrp="1"/>
          </p:cNvSpPr>
          <p:nvPr>
            <p:ph type="body" idx="1"/>
          </p:nvPr>
        </p:nvSpPr>
        <p:spPr>
          <a:xfrm>
            <a:off x="962929" y="2906151"/>
            <a:ext cx="10363391" cy="1500412"/>
          </a:xfrm>
        </p:spPr>
        <p:txBody>
          <a:bodyPr anchor="b"/>
          <a:lstStyle>
            <a:lvl1pPr marL="0" indent="0">
              <a:buNone/>
              <a:defRPr sz="1800"/>
            </a:lvl1pPr>
            <a:lvl2pPr marL="412394" indent="0">
              <a:buNone/>
              <a:defRPr sz="1600"/>
            </a:lvl2pPr>
            <a:lvl3pPr marL="824789" indent="0">
              <a:buNone/>
              <a:defRPr sz="1400"/>
            </a:lvl3pPr>
            <a:lvl4pPr marL="1237183" indent="0">
              <a:buNone/>
              <a:defRPr sz="1300"/>
            </a:lvl4pPr>
            <a:lvl5pPr marL="1649578" indent="0">
              <a:buNone/>
              <a:defRPr sz="1300"/>
            </a:lvl5pPr>
            <a:lvl6pPr marL="2061972" indent="0">
              <a:buNone/>
              <a:defRPr sz="1300"/>
            </a:lvl6pPr>
            <a:lvl7pPr marL="2474366" indent="0">
              <a:buNone/>
              <a:defRPr sz="1300"/>
            </a:lvl7pPr>
            <a:lvl8pPr marL="2886761" indent="0">
              <a:buNone/>
              <a:defRPr sz="1300"/>
            </a:lvl8pPr>
            <a:lvl9pPr marL="3299155" indent="0">
              <a:buNone/>
              <a:defRPr sz="13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D9D7343-5DA8-42D4-A150-0F294AECAA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51644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915258" y="1514756"/>
            <a:ext cx="5089217" cy="411537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87527" y="1514756"/>
            <a:ext cx="5089216" cy="411537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C8D536C-1B7D-459B-A905-12B0A16B9F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869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C5025E-3DA2-4311-8B11-9D093E42B56B}" type="datetimeFigureOut">
              <a:rPr lang="en-US" smtClean="0"/>
              <a:t>10/1/2018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2D247-2051-4C0C-8353-65182261D112}" type="slidenum">
              <a:rPr lang="en-US" smtClean="0"/>
              <a:t>‹#›</a:t>
            </a:fld>
            <a:endParaRPr lang="en-US"/>
          </a:p>
        </p:txBody>
      </p:sp>
    </p:spTree>
    <p:extLst>
      <p:ext uri="{BB962C8B-B14F-4D97-AF65-F5344CB8AC3E}">
        <p14:creationId xmlns:p14="http://schemas.microsoft.com/office/powerpoint/2010/main" val="42296166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72" y="273977"/>
            <a:ext cx="10971656" cy="1143239"/>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10173" y="1534839"/>
            <a:ext cx="5386676" cy="639755"/>
          </a:xfrm>
        </p:spPr>
        <p:txBody>
          <a:bodyPr anchor="b"/>
          <a:lstStyle>
            <a:lvl1pPr marL="0" indent="0">
              <a:buNone/>
              <a:defRPr sz="2200" b="1"/>
            </a:lvl1pPr>
            <a:lvl2pPr marL="412394" indent="0">
              <a:buNone/>
              <a:defRPr sz="1800" b="1"/>
            </a:lvl2pPr>
            <a:lvl3pPr marL="824789" indent="0">
              <a:buNone/>
              <a:defRPr sz="1600" b="1"/>
            </a:lvl3pPr>
            <a:lvl4pPr marL="1237183" indent="0">
              <a:buNone/>
              <a:defRPr sz="1400" b="1"/>
            </a:lvl4pPr>
            <a:lvl5pPr marL="1649578" indent="0">
              <a:buNone/>
              <a:defRPr sz="1400" b="1"/>
            </a:lvl5pPr>
            <a:lvl6pPr marL="2061972" indent="0">
              <a:buNone/>
              <a:defRPr sz="1400" b="1"/>
            </a:lvl6pPr>
            <a:lvl7pPr marL="2474366" indent="0">
              <a:buNone/>
              <a:defRPr sz="1400" b="1"/>
            </a:lvl7pPr>
            <a:lvl8pPr marL="2886761" indent="0">
              <a:buNone/>
              <a:defRPr sz="1400" b="1"/>
            </a:lvl8pPr>
            <a:lvl9pPr marL="3299155"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610173" y="2174594"/>
            <a:ext cx="5386676" cy="3951849"/>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93247" y="1534839"/>
            <a:ext cx="5388581" cy="639755"/>
          </a:xfrm>
        </p:spPr>
        <p:txBody>
          <a:bodyPr anchor="b"/>
          <a:lstStyle>
            <a:lvl1pPr marL="0" indent="0">
              <a:buNone/>
              <a:defRPr sz="2200" b="1"/>
            </a:lvl1pPr>
            <a:lvl2pPr marL="412394" indent="0">
              <a:buNone/>
              <a:defRPr sz="1800" b="1"/>
            </a:lvl2pPr>
            <a:lvl3pPr marL="824789" indent="0">
              <a:buNone/>
              <a:defRPr sz="1600" b="1"/>
            </a:lvl3pPr>
            <a:lvl4pPr marL="1237183" indent="0">
              <a:buNone/>
              <a:defRPr sz="1400" b="1"/>
            </a:lvl4pPr>
            <a:lvl5pPr marL="1649578" indent="0">
              <a:buNone/>
              <a:defRPr sz="1400" b="1"/>
            </a:lvl5pPr>
            <a:lvl6pPr marL="2061972" indent="0">
              <a:buNone/>
              <a:defRPr sz="1400" b="1"/>
            </a:lvl6pPr>
            <a:lvl7pPr marL="2474366" indent="0">
              <a:buNone/>
              <a:defRPr sz="1400" b="1"/>
            </a:lvl7pPr>
            <a:lvl8pPr marL="2886761" indent="0">
              <a:buNone/>
              <a:defRPr sz="1400" b="1"/>
            </a:lvl8pPr>
            <a:lvl9pPr marL="3299155"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6193247" y="2174594"/>
            <a:ext cx="5388581" cy="3951849"/>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C071F22-DCF1-4239-AF34-AB3FD77FDD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756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E90A711-271B-446F-8570-0CE766C921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63351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19329E6-C171-425C-AB9F-AF589B806E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23760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74" y="272543"/>
            <a:ext cx="4009975" cy="1161887"/>
          </a:xfrm>
        </p:spPr>
        <p:txBody>
          <a:bodyPr anchor="b"/>
          <a:lstStyle>
            <a:lvl1pPr algn="l">
              <a:defRPr sz="1800" b="1"/>
            </a:lvl1pPr>
          </a:lstStyle>
          <a:p>
            <a:r>
              <a:rPr lang="en-US" smtClean="0"/>
              <a:t>Click to edit Master title style</a:t>
            </a:r>
            <a:endParaRPr lang="en-CA"/>
          </a:p>
        </p:txBody>
      </p:sp>
      <p:sp>
        <p:nvSpPr>
          <p:cNvPr id="3" name="Content Placeholder 2"/>
          <p:cNvSpPr>
            <a:spLocks noGrp="1"/>
          </p:cNvSpPr>
          <p:nvPr>
            <p:ph idx="1"/>
          </p:nvPr>
        </p:nvSpPr>
        <p:spPr>
          <a:xfrm>
            <a:off x="4766969" y="272542"/>
            <a:ext cx="6814859" cy="5853901"/>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10174" y="1434428"/>
            <a:ext cx="4009975" cy="4692014"/>
          </a:xfrm>
        </p:spPr>
        <p:txBody>
          <a:bodyPr/>
          <a:lstStyle>
            <a:lvl1pPr marL="0" indent="0">
              <a:buNone/>
              <a:defRPr sz="1300"/>
            </a:lvl1pPr>
            <a:lvl2pPr marL="412394" indent="0">
              <a:buNone/>
              <a:defRPr sz="1100"/>
            </a:lvl2pPr>
            <a:lvl3pPr marL="824789" indent="0">
              <a:buNone/>
              <a:defRPr sz="900"/>
            </a:lvl3pPr>
            <a:lvl4pPr marL="1237183" indent="0">
              <a:buNone/>
              <a:defRPr sz="800"/>
            </a:lvl4pPr>
            <a:lvl5pPr marL="1649578" indent="0">
              <a:buNone/>
              <a:defRPr sz="800"/>
            </a:lvl5pPr>
            <a:lvl6pPr marL="2061972" indent="0">
              <a:buNone/>
              <a:defRPr sz="800"/>
            </a:lvl6pPr>
            <a:lvl7pPr marL="2474366" indent="0">
              <a:buNone/>
              <a:defRPr sz="800"/>
            </a:lvl7pPr>
            <a:lvl8pPr marL="2886761" indent="0">
              <a:buNone/>
              <a:defRPr sz="800"/>
            </a:lvl8pPr>
            <a:lvl9pPr marL="3299155"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9E5D57-386D-4008-8B38-65B564374F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23524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205" y="4801031"/>
            <a:ext cx="7316344" cy="566599"/>
          </a:xfrm>
        </p:spPr>
        <p:txBody>
          <a:bodyPr anchor="b"/>
          <a:lstStyle>
            <a:lvl1pPr algn="l">
              <a:defRPr sz="1800" b="1"/>
            </a:lvl1pPr>
          </a:lstStyle>
          <a:p>
            <a:r>
              <a:rPr lang="en-US" smtClean="0"/>
              <a:t>Click to edit Master title style</a:t>
            </a:r>
            <a:endParaRPr lang="en-CA"/>
          </a:p>
        </p:txBody>
      </p:sp>
      <p:sp>
        <p:nvSpPr>
          <p:cNvPr id="3" name="Picture Placeholder 2"/>
          <p:cNvSpPr>
            <a:spLocks noGrp="1"/>
          </p:cNvSpPr>
          <p:nvPr>
            <p:ph type="pic" idx="1"/>
          </p:nvPr>
        </p:nvSpPr>
        <p:spPr>
          <a:xfrm>
            <a:off x="2389205" y="612503"/>
            <a:ext cx="7316344" cy="4115373"/>
          </a:xfrm>
        </p:spPr>
        <p:txBody>
          <a:bodyPr/>
          <a:lstStyle>
            <a:lvl1pPr marL="0" indent="0">
              <a:buNone/>
              <a:defRPr sz="2900"/>
            </a:lvl1pPr>
            <a:lvl2pPr marL="412394" indent="0">
              <a:buNone/>
              <a:defRPr sz="2500"/>
            </a:lvl2pPr>
            <a:lvl3pPr marL="824789" indent="0">
              <a:buNone/>
              <a:defRPr sz="2200"/>
            </a:lvl3pPr>
            <a:lvl4pPr marL="1237183" indent="0">
              <a:buNone/>
              <a:defRPr sz="1800"/>
            </a:lvl4pPr>
            <a:lvl5pPr marL="1649578" indent="0">
              <a:buNone/>
              <a:defRPr sz="1800"/>
            </a:lvl5pPr>
            <a:lvl6pPr marL="2061972" indent="0">
              <a:buNone/>
              <a:defRPr sz="1800"/>
            </a:lvl6pPr>
            <a:lvl7pPr marL="2474366" indent="0">
              <a:buNone/>
              <a:defRPr sz="1800"/>
            </a:lvl7pPr>
            <a:lvl8pPr marL="2886761" indent="0">
              <a:buNone/>
              <a:defRPr sz="1800"/>
            </a:lvl8pPr>
            <a:lvl9pPr marL="3299155" indent="0">
              <a:buNone/>
              <a:defRPr sz="1800"/>
            </a:lvl9pPr>
          </a:lstStyle>
          <a:p>
            <a:pPr lvl="0"/>
            <a:r>
              <a:rPr lang="en-US" noProof="0" smtClean="0"/>
              <a:t>Click icon to add picture</a:t>
            </a:r>
            <a:endParaRPr lang="en-CA" noProof="0"/>
          </a:p>
        </p:txBody>
      </p:sp>
      <p:sp>
        <p:nvSpPr>
          <p:cNvPr id="4" name="Text Placeholder 3"/>
          <p:cNvSpPr>
            <a:spLocks noGrp="1"/>
          </p:cNvSpPr>
          <p:nvPr>
            <p:ph type="body" sz="half" idx="2"/>
          </p:nvPr>
        </p:nvSpPr>
        <p:spPr>
          <a:xfrm>
            <a:off x="2389205" y="5367629"/>
            <a:ext cx="7316344" cy="804714"/>
          </a:xfrm>
        </p:spPr>
        <p:txBody>
          <a:bodyPr/>
          <a:lstStyle>
            <a:lvl1pPr marL="0" indent="0">
              <a:buNone/>
              <a:defRPr sz="1300"/>
            </a:lvl1pPr>
            <a:lvl2pPr marL="412394" indent="0">
              <a:buNone/>
              <a:defRPr sz="1100"/>
            </a:lvl2pPr>
            <a:lvl3pPr marL="824789" indent="0">
              <a:buNone/>
              <a:defRPr sz="900"/>
            </a:lvl3pPr>
            <a:lvl4pPr marL="1237183" indent="0">
              <a:buNone/>
              <a:defRPr sz="800"/>
            </a:lvl4pPr>
            <a:lvl5pPr marL="1649578" indent="0">
              <a:buNone/>
              <a:defRPr sz="800"/>
            </a:lvl5pPr>
            <a:lvl6pPr marL="2061972" indent="0">
              <a:buNone/>
              <a:defRPr sz="800"/>
            </a:lvl6pPr>
            <a:lvl7pPr marL="2474366" indent="0">
              <a:buNone/>
              <a:defRPr sz="800"/>
            </a:lvl7pPr>
            <a:lvl8pPr marL="2886761" indent="0">
              <a:buNone/>
              <a:defRPr sz="800"/>
            </a:lvl8pPr>
            <a:lvl9pPr marL="3299155"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B1C2CEE-AB17-4E80-81B2-31A2CDFAD8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97434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02CCDF0-2A23-4F60-B967-58693F585FE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83409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7326" y="0"/>
            <a:ext cx="2589417" cy="563013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915259" y="0"/>
            <a:ext cx="7589015" cy="56301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F87F3A-B044-4C85-8D79-1177608E2DE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326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47" indent="0" algn="ctr">
              <a:buNone/>
              <a:defRPr>
                <a:solidFill>
                  <a:schemeClr val="tx1">
                    <a:tint val="75000"/>
                  </a:schemeClr>
                </a:solidFill>
              </a:defRPr>
            </a:lvl2pPr>
            <a:lvl3pPr marL="914087" indent="0" algn="ctr">
              <a:buNone/>
              <a:defRPr>
                <a:solidFill>
                  <a:schemeClr val="tx1">
                    <a:tint val="75000"/>
                  </a:schemeClr>
                </a:solidFill>
              </a:defRPr>
            </a:lvl3pPr>
            <a:lvl4pPr marL="1371131" indent="0" algn="ctr">
              <a:buNone/>
              <a:defRPr>
                <a:solidFill>
                  <a:schemeClr val="tx1">
                    <a:tint val="75000"/>
                  </a:schemeClr>
                </a:solidFill>
              </a:defRPr>
            </a:lvl4pPr>
            <a:lvl5pPr marL="1828175" indent="0" algn="ctr">
              <a:buNone/>
              <a:defRPr>
                <a:solidFill>
                  <a:schemeClr val="tx1">
                    <a:tint val="75000"/>
                  </a:schemeClr>
                </a:solidFill>
              </a:defRPr>
            </a:lvl5pPr>
            <a:lvl6pPr marL="2285217" indent="0" algn="ctr">
              <a:buNone/>
              <a:defRPr>
                <a:solidFill>
                  <a:schemeClr val="tx1">
                    <a:tint val="75000"/>
                  </a:schemeClr>
                </a:solidFill>
              </a:defRPr>
            </a:lvl6pPr>
            <a:lvl7pPr marL="2742261" indent="0" algn="ctr">
              <a:buNone/>
              <a:defRPr>
                <a:solidFill>
                  <a:schemeClr val="tx1">
                    <a:tint val="75000"/>
                  </a:schemeClr>
                </a:solidFill>
              </a:defRPr>
            </a:lvl7pPr>
            <a:lvl8pPr marL="3199304" indent="0" algn="ctr">
              <a:buNone/>
              <a:defRPr>
                <a:solidFill>
                  <a:schemeClr val="tx1">
                    <a:tint val="75000"/>
                  </a:schemeClr>
                </a:solidFill>
              </a:defRPr>
            </a:lvl8pPr>
            <a:lvl9pPr marL="3656344"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59AAC8A-1104-4279-88FD-DBA4278B1607}" type="slidenum">
              <a:rPr lang="en-US" altLang="en-US"/>
              <a:pPr/>
              <a:t>‹#›</a:t>
            </a:fld>
            <a:endParaRPr lang="en-US" altLang="en-US"/>
          </a:p>
        </p:txBody>
      </p:sp>
    </p:spTree>
    <p:extLst>
      <p:ext uri="{BB962C8B-B14F-4D97-AF65-F5344CB8AC3E}">
        <p14:creationId xmlns:p14="http://schemas.microsoft.com/office/powerpoint/2010/main" val="1443090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E818104-4980-4617-9ACB-AD66973BA269}" type="slidenum">
              <a:rPr lang="en-US" altLang="en-US"/>
              <a:pPr/>
              <a:t>‹#›</a:t>
            </a:fld>
            <a:endParaRPr lang="en-US" altLang="en-US"/>
          </a:p>
        </p:txBody>
      </p:sp>
    </p:spTree>
    <p:extLst>
      <p:ext uri="{BB962C8B-B14F-4D97-AF65-F5344CB8AC3E}">
        <p14:creationId xmlns:p14="http://schemas.microsoft.com/office/powerpoint/2010/main" val="20955766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solidFill>
                  <a:schemeClr val="tx1">
                    <a:tint val="75000"/>
                  </a:schemeClr>
                </a:solidFill>
              </a:defRPr>
            </a:lvl1pPr>
            <a:lvl2pPr marL="457047" indent="0">
              <a:buNone/>
              <a:defRPr sz="1800">
                <a:solidFill>
                  <a:schemeClr val="tx1">
                    <a:tint val="75000"/>
                  </a:schemeClr>
                </a:solidFill>
              </a:defRPr>
            </a:lvl2pPr>
            <a:lvl3pPr marL="914087" indent="0">
              <a:buNone/>
              <a:defRPr sz="1600">
                <a:solidFill>
                  <a:schemeClr val="tx1">
                    <a:tint val="75000"/>
                  </a:schemeClr>
                </a:solidFill>
              </a:defRPr>
            </a:lvl3pPr>
            <a:lvl4pPr marL="1371131" indent="0">
              <a:buNone/>
              <a:defRPr sz="1400">
                <a:solidFill>
                  <a:schemeClr val="tx1">
                    <a:tint val="75000"/>
                  </a:schemeClr>
                </a:solidFill>
              </a:defRPr>
            </a:lvl4pPr>
            <a:lvl5pPr marL="1828175" indent="0">
              <a:buNone/>
              <a:defRPr sz="1400">
                <a:solidFill>
                  <a:schemeClr val="tx1">
                    <a:tint val="75000"/>
                  </a:schemeClr>
                </a:solidFill>
              </a:defRPr>
            </a:lvl5pPr>
            <a:lvl6pPr marL="2285217" indent="0">
              <a:buNone/>
              <a:defRPr sz="1400">
                <a:solidFill>
                  <a:schemeClr val="tx1">
                    <a:tint val="75000"/>
                  </a:schemeClr>
                </a:solidFill>
              </a:defRPr>
            </a:lvl6pPr>
            <a:lvl7pPr marL="2742261" indent="0">
              <a:buNone/>
              <a:defRPr sz="1400">
                <a:solidFill>
                  <a:schemeClr val="tx1">
                    <a:tint val="75000"/>
                  </a:schemeClr>
                </a:solidFill>
              </a:defRPr>
            </a:lvl7pPr>
            <a:lvl8pPr marL="3199304" indent="0">
              <a:buNone/>
              <a:defRPr sz="1400">
                <a:solidFill>
                  <a:schemeClr val="tx1">
                    <a:tint val="75000"/>
                  </a:schemeClr>
                </a:solidFill>
              </a:defRPr>
            </a:lvl8pPr>
            <a:lvl9pPr marL="365634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D243347-D416-4FA0-AB22-1AAB93321EF1}" type="slidenum">
              <a:rPr lang="en-US" altLang="en-US"/>
              <a:pPr/>
              <a:t>‹#›</a:t>
            </a:fld>
            <a:endParaRPr lang="en-US" altLang="en-US"/>
          </a:p>
        </p:txBody>
      </p:sp>
    </p:spTree>
    <p:extLst>
      <p:ext uri="{BB962C8B-B14F-4D97-AF65-F5344CB8AC3E}">
        <p14:creationId xmlns:p14="http://schemas.microsoft.com/office/powerpoint/2010/main" val="48333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C5025E-3DA2-4311-8B11-9D093E42B56B}" type="datetimeFigureOut">
              <a:rPr lang="en-US" smtClean="0"/>
              <a:t>10/1/2018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82D247-2051-4C0C-8353-65182261D112}" type="slidenum">
              <a:rPr lang="en-US" smtClean="0"/>
              <a:t>‹#›</a:t>
            </a:fld>
            <a:endParaRPr lang="en-US"/>
          </a:p>
        </p:txBody>
      </p:sp>
    </p:spTree>
    <p:extLst>
      <p:ext uri="{BB962C8B-B14F-4D97-AF65-F5344CB8AC3E}">
        <p14:creationId xmlns:p14="http://schemas.microsoft.com/office/powerpoint/2010/main" val="34782676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77333" y="1771654"/>
            <a:ext cx="5988051" cy="5008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868596" y="1771654"/>
            <a:ext cx="5988049" cy="5008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853279A-0AFF-44C5-B4D6-E2BB094B3A7E}" type="slidenum">
              <a:rPr lang="en-US" altLang="en-US"/>
              <a:pPr/>
              <a:t>‹#›</a:t>
            </a:fld>
            <a:endParaRPr lang="en-US" altLang="en-US"/>
          </a:p>
        </p:txBody>
      </p:sp>
    </p:spTree>
    <p:extLst>
      <p:ext uri="{BB962C8B-B14F-4D97-AF65-F5344CB8AC3E}">
        <p14:creationId xmlns:p14="http://schemas.microsoft.com/office/powerpoint/2010/main" val="18524773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09602" y="1535117"/>
            <a:ext cx="5386917" cy="639762"/>
          </a:xfrm>
        </p:spPr>
        <p:txBody>
          <a:bodyPr anchor="b"/>
          <a:lstStyle>
            <a:lvl1pPr marL="0" indent="0">
              <a:buNone/>
              <a:defRPr sz="2400" b="1"/>
            </a:lvl1pPr>
            <a:lvl2pPr marL="457047" indent="0">
              <a:buNone/>
              <a:defRPr sz="2000" b="1"/>
            </a:lvl2pPr>
            <a:lvl3pPr marL="914087" indent="0">
              <a:buNone/>
              <a:defRPr sz="1800" b="1"/>
            </a:lvl3pPr>
            <a:lvl4pPr marL="1371131" indent="0">
              <a:buNone/>
              <a:defRPr sz="1600" b="1"/>
            </a:lvl4pPr>
            <a:lvl5pPr marL="1828175" indent="0">
              <a:buNone/>
              <a:defRPr sz="1600" b="1"/>
            </a:lvl5pPr>
            <a:lvl6pPr marL="2285217" indent="0">
              <a:buNone/>
              <a:defRPr sz="1600" b="1"/>
            </a:lvl6pPr>
            <a:lvl7pPr marL="2742261" indent="0">
              <a:buNone/>
              <a:defRPr sz="1600" b="1"/>
            </a:lvl7pPr>
            <a:lvl8pPr marL="3199304" indent="0">
              <a:buNone/>
              <a:defRPr sz="1600" b="1"/>
            </a:lvl8pPr>
            <a:lvl9pPr marL="36563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93378" y="1535117"/>
            <a:ext cx="5389033" cy="639762"/>
          </a:xfrm>
        </p:spPr>
        <p:txBody>
          <a:bodyPr anchor="b"/>
          <a:lstStyle>
            <a:lvl1pPr marL="0" indent="0">
              <a:buNone/>
              <a:defRPr sz="2400" b="1"/>
            </a:lvl1pPr>
            <a:lvl2pPr marL="457047" indent="0">
              <a:buNone/>
              <a:defRPr sz="2000" b="1"/>
            </a:lvl2pPr>
            <a:lvl3pPr marL="914087" indent="0">
              <a:buNone/>
              <a:defRPr sz="1800" b="1"/>
            </a:lvl3pPr>
            <a:lvl4pPr marL="1371131" indent="0">
              <a:buNone/>
              <a:defRPr sz="1600" b="1"/>
            </a:lvl4pPr>
            <a:lvl5pPr marL="1828175" indent="0">
              <a:buNone/>
              <a:defRPr sz="1600" b="1"/>
            </a:lvl5pPr>
            <a:lvl6pPr marL="2285217" indent="0">
              <a:buNone/>
              <a:defRPr sz="1600" b="1"/>
            </a:lvl6pPr>
            <a:lvl7pPr marL="2742261" indent="0">
              <a:buNone/>
              <a:defRPr sz="1600" b="1"/>
            </a:lvl7pPr>
            <a:lvl8pPr marL="3199304" indent="0">
              <a:buNone/>
              <a:defRPr sz="1600" b="1"/>
            </a:lvl8pPr>
            <a:lvl9pPr marL="36563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DDC0B87A-24E0-4A53-9784-FE2CF1357679}" type="slidenum">
              <a:rPr lang="en-US" altLang="en-US"/>
              <a:pPr/>
              <a:t>‹#›</a:t>
            </a:fld>
            <a:endParaRPr lang="en-US" altLang="en-US"/>
          </a:p>
        </p:txBody>
      </p:sp>
    </p:spTree>
    <p:extLst>
      <p:ext uri="{BB962C8B-B14F-4D97-AF65-F5344CB8AC3E}">
        <p14:creationId xmlns:p14="http://schemas.microsoft.com/office/powerpoint/2010/main" val="13966051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FC646707-1AD8-4368-9C81-6F5F50F63843}" type="slidenum">
              <a:rPr lang="en-US" altLang="en-US"/>
              <a:pPr/>
              <a:t>‹#›</a:t>
            </a:fld>
            <a:endParaRPr lang="en-US" altLang="en-US"/>
          </a:p>
        </p:txBody>
      </p:sp>
    </p:spTree>
    <p:extLst>
      <p:ext uri="{BB962C8B-B14F-4D97-AF65-F5344CB8AC3E}">
        <p14:creationId xmlns:p14="http://schemas.microsoft.com/office/powerpoint/2010/main" val="32647271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E7B26C79-DA93-400A-B29A-4668BF8D8E7B}" type="slidenum">
              <a:rPr lang="en-US" altLang="en-US"/>
              <a:pPr/>
              <a:t>‹#›</a:t>
            </a:fld>
            <a:endParaRPr lang="en-US" altLang="en-US"/>
          </a:p>
        </p:txBody>
      </p:sp>
    </p:spTree>
    <p:extLst>
      <p:ext uri="{BB962C8B-B14F-4D97-AF65-F5344CB8AC3E}">
        <p14:creationId xmlns:p14="http://schemas.microsoft.com/office/powerpoint/2010/main" val="26440620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09601" y="1435109"/>
            <a:ext cx="4011084" cy="4691063"/>
          </a:xfrm>
        </p:spPr>
        <p:txBody>
          <a:bodyPr/>
          <a:lstStyle>
            <a:lvl1pPr marL="0" indent="0">
              <a:buNone/>
              <a:defRPr sz="1400"/>
            </a:lvl1pPr>
            <a:lvl2pPr marL="457047" indent="0">
              <a:buNone/>
              <a:defRPr sz="1200"/>
            </a:lvl2pPr>
            <a:lvl3pPr marL="914087" indent="0">
              <a:buNone/>
              <a:defRPr sz="1000"/>
            </a:lvl3pPr>
            <a:lvl4pPr marL="1371131" indent="0">
              <a:buNone/>
              <a:defRPr sz="900"/>
            </a:lvl4pPr>
            <a:lvl5pPr marL="1828175" indent="0">
              <a:buNone/>
              <a:defRPr sz="900"/>
            </a:lvl5pPr>
            <a:lvl6pPr marL="2285217" indent="0">
              <a:buNone/>
              <a:defRPr sz="900"/>
            </a:lvl6pPr>
            <a:lvl7pPr marL="2742261" indent="0">
              <a:buNone/>
              <a:defRPr sz="900"/>
            </a:lvl7pPr>
            <a:lvl8pPr marL="3199304" indent="0">
              <a:buNone/>
              <a:defRPr sz="900"/>
            </a:lvl8pPr>
            <a:lvl9pPr marL="3656344"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F11DDC8-5C6F-44E8-AF70-9D1671DB7110}" type="slidenum">
              <a:rPr lang="en-US" altLang="en-US"/>
              <a:pPr/>
              <a:t>‹#›</a:t>
            </a:fld>
            <a:endParaRPr lang="en-US" altLang="en-US"/>
          </a:p>
        </p:txBody>
      </p:sp>
    </p:spTree>
    <p:extLst>
      <p:ext uri="{BB962C8B-B14F-4D97-AF65-F5344CB8AC3E}">
        <p14:creationId xmlns:p14="http://schemas.microsoft.com/office/powerpoint/2010/main" val="19771659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047" indent="0">
              <a:buNone/>
              <a:defRPr sz="2800"/>
            </a:lvl2pPr>
            <a:lvl3pPr marL="914087" indent="0">
              <a:buNone/>
              <a:defRPr sz="2400"/>
            </a:lvl3pPr>
            <a:lvl4pPr marL="1371131" indent="0">
              <a:buNone/>
              <a:defRPr sz="2000"/>
            </a:lvl4pPr>
            <a:lvl5pPr marL="1828175" indent="0">
              <a:buNone/>
              <a:defRPr sz="2000"/>
            </a:lvl5pPr>
            <a:lvl6pPr marL="2285217" indent="0">
              <a:buNone/>
              <a:defRPr sz="2000"/>
            </a:lvl6pPr>
            <a:lvl7pPr marL="2742261" indent="0">
              <a:buNone/>
              <a:defRPr sz="2000"/>
            </a:lvl7pPr>
            <a:lvl8pPr marL="3199304" indent="0">
              <a:buNone/>
              <a:defRPr sz="2000"/>
            </a:lvl8pPr>
            <a:lvl9pPr marL="3656344" indent="0">
              <a:buNone/>
              <a:defRPr sz="2000"/>
            </a:lvl9pPr>
          </a:lstStyle>
          <a:p>
            <a:pPr lvl="0"/>
            <a:endParaRPr lang="en-CA"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47" indent="0">
              <a:buNone/>
              <a:defRPr sz="1200"/>
            </a:lvl2pPr>
            <a:lvl3pPr marL="914087" indent="0">
              <a:buNone/>
              <a:defRPr sz="1000"/>
            </a:lvl3pPr>
            <a:lvl4pPr marL="1371131" indent="0">
              <a:buNone/>
              <a:defRPr sz="900"/>
            </a:lvl4pPr>
            <a:lvl5pPr marL="1828175" indent="0">
              <a:buNone/>
              <a:defRPr sz="900"/>
            </a:lvl5pPr>
            <a:lvl6pPr marL="2285217" indent="0">
              <a:buNone/>
              <a:defRPr sz="900"/>
            </a:lvl6pPr>
            <a:lvl7pPr marL="2742261" indent="0">
              <a:buNone/>
              <a:defRPr sz="900"/>
            </a:lvl7pPr>
            <a:lvl8pPr marL="3199304" indent="0">
              <a:buNone/>
              <a:defRPr sz="900"/>
            </a:lvl8pPr>
            <a:lvl9pPr marL="3656344"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EABEF2F-F891-436A-ABD7-395C7F6A1125}" type="slidenum">
              <a:rPr lang="en-US" altLang="en-US"/>
              <a:pPr/>
              <a:t>‹#›</a:t>
            </a:fld>
            <a:endParaRPr lang="en-US" altLang="en-US"/>
          </a:p>
        </p:txBody>
      </p:sp>
    </p:spTree>
    <p:extLst>
      <p:ext uri="{BB962C8B-B14F-4D97-AF65-F5344CB8AC3E}">
        <p14:creationId xmlns:p14="http://schemas.microsoft.com/office/powerpoint/2010/main" val="35505797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F48FEA5-444A-41BE-9BF0-E23B60916E55}" type="slidenum">
              <a:rPr lang="en-US" altLang="en-US"/>
              <a:pPr/>
              <a:t>‹#›</a:t>
            </a:fld>
            <a:endParaRPr lang="en-US" altLang="en-US"/>
          </a:p>
        </p:txBody>
      </p:sp>
    </p:spTree>
    <p:extLst>
      <p:ext uri="{BB962C8B-B14F-4D97-AF65-F5344CB8AC3E}">
        <p14:creationId xmlns:p14="http://schemas.microsoft.com/office/powerpoint/2010/main" val="9076662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12867" y="303213"/>
            <a:ext cx="3043767" cy="6477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77334" y="303213"/>
            <a:ext cx="8932333"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46E12D3-53C4-493D-ACEE-5713768FBE28}" type="slidenum">
              <a:rPr lang="en-US" altLang="en-US"/>
              <a:pPr/>
              <a:t>‹#›</a:t>
            </a:fld>
            <a:endParaRPr lang="en-US" altLang="en-US"/>
          </a:p>
        </p:txBody>
      </p:sp>
    </p:spTree>
    <p:extLst>
      <p:ext uri="{BB962C8B-B14F-4D97-AF65-F5344CB8AC3E}">
        <p14:creationId xmlns:p14="http://schemas.microsoft.com/office/powerpoint/2010/main" val="14719661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a:defRPr/>
            </a:pPr>
            <a:fld id="{C8602348-444E-4454-B4F0-A3C2DEF2BF4D}" type="datetimeFigureOut">
              <a:rPr lang="en-US">
                <a:solidFill>
                  <a:prstClr val="black">
                    <a:tint val="75000"/>
                  </a:prstClr>
                </a:solidFill>
              </a:rPr>
              <a:pPr>
                <a:defRPr/>
              </a:pPr>
              <a:t>10/1/2018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272E171-B32C-4263-8341-47C0E5F8B45D}" type="slidenum">
              <a:rPr lang="en-CA" altLang="en-US"/>
              <a:pPr/>
              <a:t>‹#›</a:t>
            </a:fld>
            <a:endParaRPr lang="en-CA" altLang="en-US"/>
          </a:p>
        </p:txBody>
      </p:sp>
    </p:spTree>
    <p:extLst>
      <p:ext uri="{BB962C8B-B14F-4D97-AF65-F5344CB8AC3E}">
        <p14:creationId xmlns:p14="http://schemas.microsoft.com/office/powerpoint/2010/main" val="25237468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D18B30C9-4D30-45D7-98CE-E9EC7CE5EA4F}" type="datetimeFigureOut">
              <a:rPr lang="en-US">
                <a:solidFill>
                  <a:prstClr val="black">
                    <a:tint val="75000"/>
                  </a:prstClr>
                </a:solidFill>
              </a:rPr>
              <a:pPr>
                <a:defRPr/>
              </a:pPr>
              <a:t>10/1/2018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E17A37F-62AE-4309-A8D6-5F9AA3C01F35}" type="slidenum">
              <a:rPr lang="en-CA" altLang="en-US"/>
              <a:pPr/>
              <a:t>‹#›</a:t>
            </a:fld>
            <a:endParaRPr lang="en-CA" altLang="en-US"/>
          </a:p>
        </p:txBody>
      </p:sp>
    </p:spTree>
    <p:extLst>
      <p:ext uri="{BB962C8B-B14F-4D97-AF65-F5344CB8AC3E}">
        <p14:creationId xmlns:p14="http://schemas.microsoft.com/office/powerpoint/2010/main" val="3984403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C5025E-3DA2-4311-8B11-9D093E42B56B}" type="datetimeFigureOut">
              <a:rPr lang="en-US" smtClean="0"/>
              <a:t>10/1/2018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82D247-2051-4C0C-8353-65182261D112}" type="slidenum">
              <a:rPr lang="en-US" smtClean="0"/>
              <a:t>‹#›</a:t>
            </a:fld>
            <a:endParaRPr lang="en-US"/>
          </a:p>
        </p:txBody>
      </p:sp>
    </p:spTree>
    <p:extLst>
      <p:ext uri="{BB962C8B-B14F-4D97-AF65-F5344CB8AC3E}">
        <p14:creationId xmlns:p14="http://schemas.microsoft.com/office/powerpoint/2010/main" val="6594548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9573109-EF12-4577-A5AB-16CFE07808EF}" type="datetimeFigureOut">
              <a:rPr lang="en-US">
                <a:solidFill>
                  <a:prstClr val="black">
                    <a:tint val="75000"/>
                  </a:prstClr>
                </a:solidFill>
              </a:rPr>
              <a:pPr>
                <a:defRPr/>
              </a:pPr>
              <a:t>10/1/2018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3369065-9D05-48E2-88FF-8B6057175381}" type="slidenum">
              <a:rPr lang="en-CA" altLang="en-US"/>
              <a:pPr/>
              <a:t>‹#›</a:t>
            </a:fld>
            <a:endParaRPr lang="en-CA" altLang="en-US"/>
          </a:p>
        </p:txBody>
      </p:sp>
    </p:spTree>
    <p:extLst>
      <p:ext uri="{BB962C8B-B14F-4D97-AF65-F5344CB8AC3E}">
        <p14:creationId xmlns:p14="http://schemas.microsoft.com/office/powerpoint/2010/main" val="19443628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3"/>
          <p:cNvSpPr>
            <a:spLocks noGrp="1"/>
          </p:cNvSpPr>
          <p:nvPr>
            <p:ph type="dt" sz="half" idx="10"/>
          </p:nvPr>
        </p:nvSpPr>
        <p:spPr/>
        <p:txBody>
          <a:bodyPr/>
          <a:lstStyle>
            <a:lvl1pPr>
              <a:defRPr/>
            </a:lvl1pPr>
          </a:lstStyle>
          <a:p>
            <a:pPr>
              <a:defRPr/>
            </a:pPr>
            <a:fld id="{D5DB2E5B-5C09-413F-BAF4-CBFC851428C8}" type="datetimeFigureOut">
              <a:rPr lang="en-US">
                <a:solidFill>
                  <a:prstClr val="black">
                    <a:tint val="75000"/>
                  </a:prstClr>
                </a:solidFill>
              </a:rPr>
              <a:pPr>
                <a:defRPr/>
              </a:pPr>
              <a:t>10/1/2018</a:t>
            </a:fld>
            <a:endParaRPr lang="en-C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C88FA32-CEEB-46E5-BA7A-133358943C7D}" type="slidenum">
              <a:rPr lang="en-CA" altLang="en-US"/>
              <a:pPr/>
              <a:t>‹#›</a:t>
            </a:fld>
            <a:endParaRPr lang="en-CA" altLang="en-US"/>
          </a:p>
        </p:txBody>
      </p:sp>
    </p:spTree>
    <p:extLst>
      <p:ext uri="{BB962C8B-B14F-4D97-AF65-F5344CB8AC3E}">
        <p14:creationId xmlns:p14="http://schemas.microsoft.com/office/powerpoint/2010/main" val="34431477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3"/>
          <p:cNvSpPr>
            <a:spLocks noGrp="1"/>
          </p:cNvSpPr>
          <p:nvPr>
            <p:ph type="dt" sz="half" idx="10"/>
          </p:nvPr>
        </p:nvSpPr>
        <p:spPr/>
        <p:txBody>
          <a:bodyPr/>
          <a:lstStyle>
            <a:lvl1pPr>
              <a:defRPr/>
            </a:lvl1pPr>
          </a:lstStyle>
          <a:p>
            <a:pPr>
              <a:defRPr/>
            </a:pPr>
            <a:fld id="{DEDD60E6-2B4C-4CE6-844D-D7A2D17AC9AC}" type="datetimeFigureOut">
              <a:rPr lang="en-US">
                <a:solidFill>
                  <a:prstClr val="black">
                    <a:tint val="75000"/>
                  </a:prstClr>
                </a:solidFill>
              </a:rPr>
              <a:pPr>
                <a:defRPr/>
              </a:pPr>
              <a:t>10/1/2018</a:t>
            </a:fld>
            <a:endParaRPr lang="en-CA">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49916C89-AE4A-4CB2-99BA-CDFA0A6E3753}" type="slidenum">
              <a:rPr lang="en-CA" altLang="en-US"/>
              <a:pPr/>
              <a:t>‹#›</a:t>
            </a:fld>
            <a:endParaRPr lang="en-CA" altLang="en-US"/>
          </a:p>
        </p:txBody>
      </p:sp>
    </p:spTree>
    <p:extLst>
      <p:ext uri="{BB962C8B-B14F-4D97-AF65-F5344CB8AC3E}">
        <p14:creationId xmlns:p14="http://schemas.microsoft.com/office/powerpoint/2010/main" val="20190462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fld id="{EA61F416-5C13-4A1C-A9E4-AAB4E48DC732}" type="datetimeFigureOut">
              <a:rPr lang="en-US">
                <a:solidFill>
                  <a:prstClr val="black">
                    <a:tint val="75000"/>
                  </a:prstClr>
                </a:solidFill>
              </a:rPr>
              <a:pPr>
                <a:defRPr/>
              </a:pPr>
              <a:t>10/1/2018</a:t>
            </a:fld>
            <a:endParaRPr lang="en-CA">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01EFC349-16C0-43F4-B327-8C5998C0A958}" type="slidenum">
              <a:rPr lang="en-CA" altLang="en-US"/>
              <a:pPr/>
              <a:t>‹#›</a:t>
            </a:fld>
            <a:endParaRPr lang="en-CA" altLang="en-US"/>
          </a:p>
        </p:txBody>
      </p:sp>
    </p:spTree>
    <p:extLst>
      <p:ext uri="{BB962C8B-B14F-4D97-AF65-F5344CB8AC3E}">
        <p14:creationId xmlns:p14="http://schemas.microsoft.com/office/powerpoint/2010/main" val="18471003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6ABF883-BE59-4775-A4B9-037E8F8B162C}" type="datetimeFigureOut">
              <a:rPr lang="en-US">
                <a:solidFill>
                  <a:prstClr val="black">
                    <a:tint val="75000"/>
                  </a:prstClr>
                </a:solidFill>
              </a:rPr>
              <a:pPr>
                <a:defRPr/>
              </a:pPr>
              <a:t>10/1/2018</a:t>
            </a:fld>
            <a:endParaRPr lang="en-CA">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322905F8-BA14-4D19-B739-F0E393A0FB10}" type="slidenum">
              <a:rPr lang="en-CA" altLang="en-US"/>
              <a:pPr/>
              <a:t>‹#›</a:t>
            </a:fld>
            <a:endParaRPr lang="en-CA" altLang="en-US"/>
          </a:p>
        </p:txBody>
      </p:sp>
    </p:spTree>
    <p:extLst>
      <p:ext uri="{BB962C8B-B14F-4D97-AF65-F5344CB8AC3E}">
        <p14:creationId xmlns:p14="http://schemas.microsoft.com/office/powerpoint/2010/main" val="3559829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8EF6CC8-42AD-4B0A-89FD-26902A7AB2A6}" type="datetimeFigureOut">
              <a:rPr lang="en-US">
                <a:solidFill>
                  <a:prstClr val="black">
                    <a:tint val="75000"/>
                  </a:prstClr>
                </a:solidFill>
              </a:rPr>
              <a:pPr>
                <a:defRPr/>
              </a:pPr>
              <a:t>10/1/2018</a:t>
            </a:fld>
            <a:endParaRPr lang="en-C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4EDA957-F573-49D6-B264-2CE2451D62FF}" type="slidenum">
              <a:rPr lang="en-CA" altLang="en-US"/>
              <a:pPr/>
              <a:t>‹#›</a:t>
            </a:fld>
            <a:endParaRPr lang="en-CA" altLang="en-US"/>
          </a:p>
        </p:txBody>
      </p:sp>
    </p:spTree>
    <p:extLst>
      <p:ext uri="{BB962C8B-B14F-4D97-AF65-F5344CB8AC3E}">
        <p14:creationId xmlns:p14="http://schemas.microsoft.com/office/powerpoint/2010/main" val="26095668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ED7CD34-AC7E-4E11-BF41-20BFCE589D09}" type="datetimeFigureOut">
              <a:rPr lang="en-US">
                <a:solidFill>
                  <a:prstClr val="black">
                    <a:tint val="75000"/>
                  </a:prstClr>
                </a:solidFill>
              </a:rPr>
              <a:pPr>
                <a:defRPr/>
              </a:pPr>
              <a:t>10/1/2018</a:t>
            </a:fld>
            <a:endParaRPr lang="en-C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6E1CC11-CD99-4D88-A36B-38D971336DB7}" type="slidenum">
              <a:rPr lang="en-CA" altLang="en-US"/>
              <a:pPr/>
              <a:t>‹#›</a:t>
            </a:fld>
            <a:endParaRPr lang="en-CA" altLang="en-US"/>
          </a:p>
        </p:txBody>
      </p:sp>
    </p:spTree>
    <p:extLst>
      <p:ext uri="{BB962C8B-B14F-4D97-AF65-F5344CB8AC3E}">
        <p14:creationId xmlns:p14="http://schemas.microsoft.com/office/powerpoint/2010/main" val="23073940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028D7AD9-1D0D-49CF-9E21-E29C1D3B5882}" type="datetimeFigureOut">
              <a:rPr lang="en-US">
                <a:solidFill>
                  <a:prstClr val="black">
                    <a:tint val="75000"/>
                  </a:prstClr>
                </a:solidFill>
              </a:rPr>
              <a:pPr>
                <a:defRPr/>
              </a:pPr>
              <a:t>10/1/2018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F3E989F-79D2-4D36-9ABC-C4FE8212D3B5}" type="slidenum">
              <a:rPr lang="en-CA" altLang="en-US"/>
              <a:pPr/>
              <a:t>‹#›</a:t>
            </a:fld>
            <a:endParaRPr lang="en-CA" altLang="en-US"/>
          </a:p>
        </p:txBody>
      </p:sp>
    </p:spTree>
    <p:extLst>
      <p:ext uri="{BB962C8B-B14F-4D97-AF65-F5344CB8AC3E}">
        <p14:creationId xmlns:p14="http://schemas.microsoft.com/office/powerpoint/2010/main" val="3126474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4C24309C-3031-42C7-A208-3D173196BB81}" type="datetimeFigureOut">
              <a:rPr lang="en-US">
                <a:solidFill>
                  <a:prstClr val="black">
                    <a:tint val="75000"/>
                  </a:prstClr>
                </a:solidFill>
              </a:rPr>
              <a:pPr>
                <a:defRPr/>
              </a:pPr>
              <a:t>10/1/2018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68500C8-7C2E-4465-A786-48716D3DB73D}" type="slidenum">
              <a:rPr lang="en-CA" altLang="en-US"/>
              <a:pPr/>
              <a:t>‹#›</a:t>
            </a:fld>
            <a:endParaRPr lang="en-CA" altLang="en-US"/>
          </a:p>
        </p:txBody>
      </p:sp>
    </p:spTree>
    <p:extLst>
      <p:ext uri="{BB962C8B-B14F-4D97-AF65-F5344CB8AC3E}">
        <p14:creationId xmlns:p14="http://schemas.microsoft.com/office/powerpoint/2010/main" val="14330763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33731" y="2130426"/>
            <a:ext cx="4953035" cy="1470025"/>
          </a:xfrm>
        </p:spPr>
        <p:txBody>
          <a:bodyPr/>
          <a:lstStyle/>
          <a:p>
            <a:r>
              <a:rPr lang="en-US" dirty="0" smtClean="0"/>
              <a:t>Click to edit Master title style</a:t>
            </a:r>
            <a:endParaRPr lang="en-CA" dirty="0"/>
          </a:p>
        </p:txBody>
      </p:sp>
      <p:sp>
        <p:nvSpPr>
          <p:cNvPr id="3" name="Subtitle 2"/>
          <p:cNvSpPr>
            <a:spLocks noGrp="1"/>
          </p:cNvSpPr>
          <p:nvPr>
            <p:ph type="subTitle" idx="1"/>
          </p:nvPr>
        </p:nvSpPr>
        <p:spPr>
          <a:xfrm>
            <a:off x="1828800" y="3886200"/>
            <a:ext cx="8534400" cy="828684"/>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
        <p:nvSpPr>
          <p:cNvPr id="4" name="Date Placeholder 3"/>
          <p:cNvSpPr>
            <a:spLocks noGrp="1"/>
          </p:cNvSpPr>
          <p:nvPr>
            <p:ph type="dt" sz="half" idx="10"/>
          </p:nvPr>
        </p:nvSpPr>
        <p:spPr/>
        <p:txBody>
          <a:bodyPr/>
          <a:lstStyle>
            <a:lvl1pPr>
              <a:defRPr/>
            </a:lvl1pPr>
          </a:lstStyle>
          <a:p>
            <a:pPr>
              <a:defRPr/>
            </a:pPr>
            <a:fld id="{CA444FAE-F204-4AFB-B803-A620885B9C7D}" type="datetimeFigureOut">
              <a:rPr lang="en-US">
                <a:solidFill>
                  <a:prstClr val="black">
                    <a:tint val="75000"/>
                  </a:prstClr>
                </a:solidFill>
              </a:rPr>
              <a:pPr>
                <a:defRPr/>
              </a:pPr>
              <a:t>10/1/2018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CF77DC3-B668-462E-A954-126C7A410A6C}" type="slidenum">
              <a:rPr lang="en-CA" altLang="en-US"/>
              <a:pPr/>
              <a:t>‹#›</a:t>
            </a:fld>
            <a:endParaRPr lang="en-CA" altLang="en-US"/>
          </a:p>
        </p:txBody>
      </p:sp>
    </p:spTree>
    <p:extLst>
      <p:ext uri="{BB962C8B-B14F-4D97-AF65-F5344CB8AC3E}">
        <p14:creationId xmlns:p14="http://schemas.microsoft.com/office/powerpoint/2010/main" val="748409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C5025E-3DA2-4311-8B11-9D093E42B56B}" type="datetimeFigureOut">
              <a:rPr lang="en-US" smtClean="0"/>
              <a:t>10/1/2018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82D247-2051-4C0C-8353-65182261D112}" type="slidenum">
              <a:rPr lang="en-US" smtClean="0"/>
              <a:t>‹#›</a:t>
            </a:fld>
            <a:endParaRPr lang="en-US"/>
          </a:p>
        </p:txBody>
      </p:sp>
    </p:spTree>
    <p:extLst>
      <p:ext uri="{BB962C8B-B14F-4D97-AF65-F5344CB8AC3E}">
        <p14:creationId xmlns:p14="http://schemas.microsoft.com/office/powerpoint/2010/main" val="40698033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2851" y="-24"/>
            <a:ext cx="10972800" cy="1143000"/>
          </a:xfrm>
        </p:spPr>
        <p:txBody>
          <a:bodyPr/>
          <a:lstStyle/>
          <a:p>
            <a:r>
              <a:rPr lang="en-US" dirty="0" smtClean="0"/>
              <a:t>Click to edit Master title style</a:t>
            </a:r>
            <a:endParaRPr lang="en-CA" dirty="0"/>
          </a:p>
        </p:txBody>
      </p:sp>
      <p:sp>
        <p:nvSpPr>
          <p:cNvPr id="3" name="Content Placeholder 2"/>
          <p:cNvSpPr>
            <a:spLocks noGrp="1"/>
          </p:cNvSpPr>
          <p:nvPr>
            <p:ph idx="1"/>
          </p:nvPr>
        </p:nvSpPr>
        <p:spPr>
          <a:xfrm>
            <a:off x="609600" y="1428737"/>
            <a:ext cx="10972800" cy="469742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lvl1pPr>
              <a:defRPr/>
            </a:lvl1pPr>
          </a:lstStyle>
          <a:p>
            <a:pPr>
              <a:defRPr/>
            </a:pPr>
            <a:fld id="{E2CEF698-96EE-40FA-979C-EF9305048F30}" type="datetimeFigureOut">
              <a:rPr lang="en-US">
                <a:solidFill>
                  <a:prstClr val="black">
                    <a:tint val="75000"/>
                  </a:prstClr>
                </a:solidFill>
              </a:rPr>
              <a:pPr>
                <a:defRPr/>
              </a:pPr>
              <a:t>10/1/2018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86A4EF8-D5B4-420D-B67D-1FE3142D7DD5}" type="slidenum">
              <a:rPr lang="en-CA" altLang="en-US"/>
              <a:pPr/>
              <a:t>‹#›</a:t>
            </a:fld>
            <a:endParaRPr lang="en-CA" altLang="en-US"/>
          </a:p>
        </p:txBody>
      </p:sp>
    </p:spTree>
    <p:extLst>
      <p:ext uri="{BB962C8B-B14F-4D97-AF65-F5344CB8AC3E}">
        <p14:creationId xmlns:p14="http://schemas.microsoft.com/office/powerpoint/2010/main" val="22025503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D974824-8D01-4A96-AC60-6803898F7966}" type="datetimeFigureOut">
              <a:rPr lang="en-US">
                <a:solidFill>
                  <a:prstClr val="black">
                    <a:tint val="75000"/>
                  </a:prstClr>
                </a:solidFill>
              </a:rPr>
              <a:pPr>
                <a:defRPr/>
              </a:pPr>
              <a:t>10/1/2018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4574FB0-BCA5-47F6-BE17-7967ADEBF089}" type="slidenum">
              <a:rPr lang="en-CA" altLang="en-US"/>
              <a:pPr/>
              <a:t>‹#›</a:t>
            </a:fld>
            <a:endParaRPr lang="en-CA" altLang="en-US"/>
          </a:p>
        </p:txBody>
      </p:sp>
    </p:spTree>
    <p:extLst>
      <p:ext uri="{BB962C8B-B14F-4D97-AF65-F5344CB8AC3E}">
        <p14:creationId xmlns:p14="http://schemas.microsoft.com/office/powerpoint/2010/main" val="38542542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3"/>
          <p:cNvSpPr>
            <a:spLocks noGrp="1"/>
          </p:cNvSpPr>
          <p:nvPr>
            <p:ph type="dt" sz="half" idx="10"/>
          </p:nvPr>
        </p:nvSpPr>
        <p:spPr/>
        <p:txBody>
          <a:bodyPr/>
          <a:lstStyle>
            <a:lvl1pPr>
              <a:defRPr/>
            </a:lvl1pPr>
          </a:lstStyle>
          <a:p>
            <a:pPr>
              <a:defRPr/>
            </a:pPr>
            <a:fld id="{421FF0B7-E394-4C5A-93AF-CB869BEB6D1E}" type="datetimeFigureOut">
              <a:rPr lang="en-US">
                <a:solidFill>
                  <a:prstClr val="black">
                    <a:tint val="75000"/>
                  </a:prstClr>
                </a:solidFill>
              </a:rPr>
              <a:pPr>
                <a:defRPr/>
              </a:pPr>
              <a:t>10/1/2018</a:t>
            </a:fld>
            <a:endParaRPr lang="en-C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899FC04-0E7F-49E1-A214-1C56CACED967}" type="slidenum">
              <a:rPr lang="en-CA" altLang="en-US"/>
              <a:pPr/>
              <a:t>‹#›</a:t>
            </a:fld>
            <a:endParaRPr lang="en-CA" altLang="en-US"/>
          </a:p>
        </p:txBody>
      </p:sp>
    </p:spTree>
    <p:extLst>
      <p:ext uri="{BB962C8B-B14F-4D97-AF65-F5344CB8AC3E}">
        <p14:creationId xmlns:p14="http://schemas.microsoft.com/office/powerpoint/2010/main" val="20616919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3"/>
          <p:cNvSpPr>
            <a:spLocks noGrp="1"/>
          </p:cNvSpPr>
          <p:nvPr>
            <p:ph type="dt" sz="half" idx="10"/>
          </p:nvPr>
        </p:nvSpPr>
        <p:spPr/>
        <p:txBody>
          <a:bodyPr/>
          <a:lstStyle>
            <a:lvl1pPr>
              <a:defRPr/>
            </a:lvl1pPr>
          </a:lstStyle>
          <a:p>
            <a:pPr>
              <a:defRPr/>
            </a:pPr>
            <a:fld id="{5FB20730-9FE0-415E-AD45-3DAD805C1937}" type="datetimeFigureOut">
              <a:rPr lang="en-US">
                <a:solidFill>
                  <a:prstClr val="black">
                    <a:tint val="75000"/>
                  </a:prstClr>
                </a:solidFill>
              </a:rPr>
              <a:pPr>
                <a:defRPr/>
              </a:pPr>
              <a:t>10/1/2018</a:t>
            </a:fld>
            <a:endParaRPr lang="en-CA">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02286B13-D0E7-463F-BA1A-B25850C74ED3}" type="slidenum">
              <a:rPr lang="en-CA" altLang="en-US"/>
              <a:pPr/>
              <a:t>‹#›</a:t>
            </a:fld>
            <a:endParaRPr lang="en-CA" altLang="en-US"/>
          </a:p>
        </p:txBody>
      </p:sp>
    </p:spTree>
    <p:extLst>
      <p:ext uri="{BB962C8B-B14F-4D97-AF65-F5344CB8AC3E}">
        <p14:creationId xmlns:p14="http://schemas.microsoft.com/office/powerpoint/2010/main" val="3151284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fld id="{6078115D-25BF-4864-9B47-4352455D5F34}" type="datetimeFigureOut">
              <a:rPr lang="en-US">
                <a:solidFill>
                  <a:prstClr val="black">
                    <a:tint val="75000"/>
                  </a:prstClr>
                </a:solidFill>
              </a:rPr>
              <a:pPr>
                <a:defRPr/>
              </a:pPr>
              <a:t>10/1/2018</a:t>
            </a:fld>
            <a:endParaRPr lang="en-CA">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89B3EE64-34BB-463F-9B6C-8469BFBCFE33}" type="slidenum">
              <a:rPr lang="en-CA" altLang="en-US"/>
              <a:pPr/>
              <a:t>‹#›</a:t>
            </a:fld>
            <a:endParaRPr lang="en-CA" altLang="en-US"/>
          </a:p>
        </p:txBody>
      </p:sp>
    </p:spTree>
    <p:extLst>
      <p:ext uri="{BB962C8B-B14F-4D97-AF65-F5344CB8AC3E}">
        <p14:creationId xmlns:p14="http://schemas.microsoft.com/office/powerpoint/2010/main" val="10443705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EA44F4D-F812-4DA8-BC64-C96C70D4DFB3}" type="datetimeFigureOut">
              <a:rPr lang="en-US">
                <a:solidFill>
                  <a:prstClr val="black">
                    <a:tint val="75000"/>
                  </a:prstClr>
                </a:solidFill>
              </a:rPr>
              <a:pPr>
                <a:defRPr/>
              </a:pPr>
              <a:t>10/1/2018</a:t>
            </a:fld>
            <a:endParaRPr lang="en-CA">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3DA4CBDF-A73D-43E0-B621-4132B3820C32}" type="slidenum">
              <a:rPr lang="en-CA" altLang="en-US"/>
              <a:pPr/>
              <a:t>‹#›</a:t>
            </a:fld>
            <a:endParaRPr lang="en-CA" altLang="en-US"/>
          </a:p>
        </p:txBody>
      </p:sp>
    </p:spTree>
    <p:extLst>
      <p:ext uri="{BB962C8B-B14F-4D97-AF65-F5344CB8AC3E}">
        <p14:creationId xmlns:p14="http://schemas.microsoft.com/office/powerpoint/2010/main" val="2294249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6D2BCF9-909D-4E2A-A595-351DB1599C2C}" type="datetimeFigureOut">
              <a:rPr lang="en-US">
                <a:solidFill>
                  <a:prstClr val="black">
                    <a:tint val="75000"/>
                  </a:prstClr>
                </a:solidFill>
              </a:rPr>
              <a:pPr>
                <a:defRPr/>
              </a:pPr>
              <a:t>10/1/2018</a:t>
            </a:fld>
            <a:endParaRPr lang="en-C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8087E96-C0DF-4C27-BD01-0FC20F2D4854}" type="slidenum">
              <a:rPr lang="en-CA" altLang="en-US"/>
              <a:pPr/>
              <a:t>‹#›</a:t>
            </a:fld>
            <a:endParaRPr lang="en-CA" altLang="en-US"/>
          </a:p>
        </p:txBody>
      </p:sp>
    </p:spTree>
    <p:extLst>
      <p:ext uri="{BB962C8B-B14F-4D97-AF65-F5344CB8AC3E}">
        <p14:creationId xmlns:p14="http://schemas.microsoft.com/office/powerpoint/2010/main" val="34275472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F474629-E3D9-4783-BCF0-F701E6812E7F}" type="datetimeFigureOut">
              <a:rPr lang="en-US">
                <a:solidFill>
                  <a:prstClr val="black">
                    <a:tint val="75000"/>
                  </a:prstClr>
                </a:solidFill>
              </a:rPr>
              <a:pPr>
                <a:defRPr/>
              </a:pPr>
              <a:t>10/1/2018</a:t>
            </a:fld>
            <a:endParaRPr lang="en-C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8D70163-1ACD-4C11-9394-2C50CB97E2DC}" type="slidenum">
              <a:rPr lang="en-CA" altLang="en-US"/>
              <a:pPr/>
              <a:t>‹#›</a:t>
            </a:fld>
            <a:endParaRPr lang="en-CA" altLang="en-US"/>
          </a:p>
        </p:txBody>
      </p:sp>
    </p:spTree>
    <p:extLst>
      <p:ext uri="{BB962C8B-B14F-4D97-AF65-F5344CB8AC3E}">
        <p14:creationId xmlns:p14="http://schemas.microsoft.com/office/powerpoint/2010/main" val="12522130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85D6DDAE-12F1-45D6-8763-29F6315F9BE4}" type="datetimeFigureOut">
              <a:rPr lang="en-US">
                <a:solidFill>
                  <a:prstClr val="black">
                    <a:tint val="75000"/>
                  </a:prstClr>
                </a:solidFill>
              </a:rPr>
              <a:pPr>
                <a:defRPr/>
              </a:pPr>
              <a:t>10/1/2018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19E3777-B1BB-43DE-A36C-29A1FFFBE97D}" type="slidenum">
              <a:rPr lang="en-CA" altLang="en-US"/>
              <a:pPr/>
              <a:t>‹#›</a:t>
            </a:fld>
            <a:endParaRPr lang="en-CA" altLang="en-US"/>
          </a:p>
        </p:txBody>
      </p:sp>
    </p:spTree>
    <p:extLst>
      <p:ext uri="{BB962C8B-B14F-4D97-AF65-F5344CB8AC3E}">
        <p14:creationId xmlns:p14="http://schemas.microsoft.com/office/powerpoint/2010/main" val="30316046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022A534E-76F0-4025-9630-E6CDC05C09BB}" type="datetimeFigureOut">
              <a:rPr lang="en-US">
                <a:solidFill>
                  <a:prstClr val="black">
                    <a:tint val="75000"/>
                  </a:prstClr>
                </a:solidFill>
              </a:rPr>
              <a:pPr>
                <a:defRPr/>
              </a:pPr>
              <a:t>10/1/2018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FC6D18A-8600-4333-9AEA-4041381EB67A}" type="slidenum">
              <a:rPr lang="en-CA" altLang="en-US"/>
              <a:pPr/>
              <a:t>‹#›</a:t>
            </a:fld>
            <a:endParaRPr lang="en-CA" altLang="en-US"/>
          </a:p>
        </p:txBody>
      </p:sp>
    </p:spTree>
    <p:extLst>
      <p:ext uri="{BB962C8B-B14F-4D97-AF65-F5344CB8AC3E}">
        <p14:creationId xmlns:p14="http://schemas.microsoft.com/office/powerpoint/2010/main" val="3199851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C5025E-3DA2-4311-8B11-9D093E42B56B}" type="datetimeFigureOut">
              <a:rPr lang="en-US" smtClean="0"/>
              <a:t>10/1/2018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2D247-2051-4C0C-8353-65182261D112}" type="slidenum">
              <a:rPr lang="en-US" smtClean="0"/>
              <a:t>‹#›</a:t>
            </a:fld>
            <a:endParaRPr lang="en-US"/>
          </a:p>
        </p:txBody>
      </p:sp>
    </p:spTree>
    <p:extLst>
      <p:ext uri="{BB962C8B-B14F-4D97-AF65-F5344CB8AC3E}">
        <p14:creationId xmlns:p14="http://schemas.microsoft.com/office/powerpoint/2010/main" val="514475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C5025E-3DA2-4311-8B11-9D093E42B56B}" type="datetimeFigureOut">
              <a:rPr lang="en-US" smtClean="0"/>
              <a:t>10/1/2018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2D247-2051-4C0C-8353-65182261D112}" type="slidenum">
              <a:rPr lang="en-US" smtClean="0"/>
              <a:t>‹#›</a:t>
            </a:fld>
            <a:endParaRPr lang="en-US"/>
          </a:p>
        </p:txBody>
      </p:sp>
    </p:spTree>
    <p:extLst>
      <p:ext uri="{BB962C8B-B14F-4D97-AF65-F5344CB8AC3E}">
        <p14:creationId xmlns:p14="http://schemas.microsoft.com/office/powerpoint/2010/main" val="1734058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C5025E-3DA2-4311-8B11-9D093E42B56B}" type="datetimeFigureOut">
              <a:rPr lang="en-US" smtClean="0"/>
              <a:t>10/1/2018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2D247-2051-4C0C-8353-65182261D112}" type="slidenum">
              <a:rPr lang="en-US" smtClean="0"/>
              <a:t>‹#›</a:t>
            </a:fld>
            <a:endParaRPr lang="en-US"/>
          </a:p>
        </p:txBody>
      </p:sp>
    </p:spTree>
    <p:extLst>
      <p:ext uri="{BB962C8B-B14F-4D97-AF65-F5344CB8AC3E}">
        <p14:creationId xmlns:p14="http://schemas.microsoft.com/office/powerpoint/2010/main" val="2328634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2050" name="Picture 33" descr="PPP_SGENE_PRT_Mous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dt" sz="half" idx="2"/>
          </p:nvPr>
        </p:nvSpPr>
        <p:spPr bwMode="auto">
          <a:xfrm>
            <a:off x="203200" y="6477000"/>
            <a:ext cx="2844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fontAlgn="base">
              <a:spcBef>
                <a:spcPct val="0"/>
              </a:spcBef>
              <a:spcAft>
                <a:spcPct val="0"/>
              </a:spcAft>
              <a:defRPr/>
            </a:pPr>
            <a:endParaRPr lang="en-CA">
              <a:solidFill>
                <a:srgbClr val="000000"/>
              </a:solidFill>
            </a:endParaRPr>
          </a:p>
        </p:txBody>
      </p:sp>
      <p:sp>
        <p:nvSpPr>
          <p:cNvPr id="1032" name="Rectangle 8"/>
          <p:cNvSpPr>
            <a:spLocks noGrp="1" noChangeArrowheads="1"/>
          </p:cNvSpPr>
          <p:nvPr>
            <p:ph type="ftr" sz="quarter" idx="3"/>
          </p:nvPr>
        </p:nvSpPr>
        <p:spPr bwMode="auto">
          <a:xfrm>
            <a:off x="4114800" y="6477000"/>
            <a:ext cx="3860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fontAlgn="base">
              <a:spcBef>
                <a:spcPct val="0"/>
              </a:spcBef>
              <a:spcAft>
                <a:spcPct val="0"/>
              </a:spcAft>
              <a:defRPr/>
            </a:pPr>
            <a:endParaRPr lang="en-CA">
              <a:solidFill>
                <a:srgbClr val="000000"/>
              </a:solidFill>
            </a:endParaRPr>
          </a:p>
        </p:txBody>
      </p:sp>
      <p:sp>
        <p:nvSpPr>
          <p:cNvPr id="1033" name="Rectangle 9"/>
          <p:cNvSpPr>
            <a:spLocks noGrp="1" noChangeArrowheads="1"/>
          </p:cNvSpPr>
          <p:nvPr>
            <p:ph type="sldNum" sz="quarter" idx="4"/>
          </p:nvPr>
        </p:nvSpPr>
        <p:spPr bwMode="auto">
          <a:xfrm>
            <a:off x="8940800" y="6477000"/>
            <a:ext cx="2844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8D99454-48B6-4996-8D44-0D75F529B2A2}" type="slidenum">
              <a:rPr lang="en-CA" altLang="en-US">
                <a:solidFill>
                  <a:srgbClr val="000000"/>
                </a:solidFill>
                <a:cs typeface="Arial" panose="020B0604020202020204" pitchFamily="34" charset="0"/>
              </a:rPr>
              <a:pPr fontAlgn="base">
                <a:spcBef>
                  <a:spcPct val="0"/>
                </a:spcBef>
                <a:spcAft>
                  <a:spcPct val="0"/>
                </a:spcAft>
              </a:pPr>
              <a:t>‹#›</a:t>
            </a:fld>
            <a:endParaRPr lang="en-CA" altLang="en-US">
              <a:solidFill>
                <a:srgbClr val="000000"/>
              </a:solidFill>
              <a:cs typeface="Arial" panose="020B0604020202020204" pitchFamily="34" charset="0"/>
            </a:endParaRPr>
          </a:p>
        </p:txBody>
      </p:sp>
      <p:sp>
        <p:nvSpPr>
          <p:cNvPr id="2054" name="Rectangle 19"/>
          <p:cNvSpPr>
            <a:spLocks noGrp="1" noChangeArrowheads="1"/>
          </p:cNvSpPr>
          <p:nvPr>
            <p:ph type="title"/>
          </p:nvPr>
        </p:nvSpPr>
        <p:spPr bwMode="auto">
          <a:xfrm>
            <a:off x="74084" y="76200"/>
            <a:ext cx="1026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CA" altLang="en-US" smtClean="0"/>
          </a:p>
        </p:txBody>
      </p:sp>
      <p:sp>
        <p:nvSpPr>
          <p:cNvPr id="2055" name="Rectangle 20"/>
          <p:cNvSpPr>
            <a:spLocks noGrp="1" noChangeArrowheads="1"/>
          </p:cNvSpPr>
          <p:nvPr>
            <p:ph type="body" idx="1"/>
          </p:nvPr>
        </p:nvSpPr>
        <p:spPr bwMode="auto">
          <a:xfrm>
            <a:off x="609600" y="1371600"/>
            <a:ext cx="10769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CA" altLang="en-US" smtClean="0"/>
          </a:p>
        </p:txBody>
      </p:sp>
    </p:spTree>
    <p:extLst>
      <p:ext uri="{BB962C8B-B14F-4D97-AF65-F5344CB8AC3E}">
        <p14:creationId xmlns:p14="http://schemas.microsoft.com/office/powerpoint/2010/main" val="360255221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iming>
    <p:tnLst>
      <p:par>
        <p:cTn id="1" dur="indefinite" restart="never" nodeType="tmRoot"/>
      </p:par>
    </p:tnLst>
  </p:timing>
  <p:txStyles>
    <p:titleStyle>
      <a:lvl1pPr algn="l" rtl="0" eaLnBrk="0" fontAlgn="base" hangingPunct="0">
        <a:spcBef>
          <a:spcPct val="0"/>
        </a:spcBef>
        <a:spcAft>
          <a:spcPct val="0"/>
        </a:spcAft>
        <a:defRPr sz="3600">
          <a:solidFill>
            <a:srgbClr val="000000"/>
          </a:solidFill>
          <a:latin typeface="+mj-lt"/>
          <a:ea typeface="+mj-ea"/>
          <a:cs typeface="+mj-cs"/>
        </a:defRPr>
      </a:lvl1pPr>
      <a:lvl2pPr algn="l" rtl="0" eaLnBrk="0" fontAlgn="base" hangingPunct="0">
        <a:spcBef>
          <a:spcPct val="0"/>
        </a:spcBef>
        <a:spcAft>
          <a:spcPct val="0"/>
        </a:spcAft>
        <a:defRPr sz="3600">
          <a:solidFill>
            <a:srgbClr val="000000"/>
          </a:solidFill>
          <a:latin typeface="Arial" charset="0"/>
        </a:defRPr>
      </a:lvl2pPr>
      <a:lvl3pPr algn="l" rtl="0" eaLnBrk="0" fontAlgn="base" hangingPunct="0">
        <a:spcBef>
          <a:spcPct val="0"/>
        </a:spcBef>
        <a:spcAft>
          <a:spcPct val="0"/>
        </a:spcAft>
        <a:defRPr sz="3600">
          <a:solidFill>
            <a:srgbClr val="000000"/>
          </a:solidFill>
          <a:latin typeface="Arial" charset="0"/>
        </a:defRPr>
      </a:lvl3pPr>
      <a:lvl4pPr algn="l" rtl="0" eaLnBrk="0" fontAlgn="base" hangingPunct="0">
        <a:spcBef>
          <a:spcPct val="0"/>
        </a:spcBef>
        <a:spcAft>
          <a:spcPct val="0"/>
        </a:spcAft>
        <a:defRPr sz="3600">
          <a:solidFill>
            <a:srgbClr val="000000"/>
          </a:solidFill>
          <a:latin typeface="Arial" charset="0"/>
        </a:defRPr>
      </a:lvl4pPr>
      <a:lvl5pPr algn="l" rtl="0" eaLnBrk="0" fontAlgn="base" hangingPunct="0">
        <a:spcBef>
          <a:spcPct val="0"/>
        </a:spcBef>
        <a:spcAft>
          <a:spcPct val="0"/>
        </a:spcAft>
        <a:defRPr sz="3600">
          <a:solidFill>
            <a:srgbClr val="000000"/>
          </a:solidFill>
          <a:latin typeface="Arial" charset="0"/>
        </a:defRPr>
      </a:lvl5pPr>
      <a:lvl6pPr marL="457200" algn="l" rtl="0" eaLnBrk="1" fontAlgn="base" hangingPunct="1">
        <a:spcBef>
          <a:spcPct val="0"/>
        </a:spcBef>
        <a:spcAft>
          <a:spcPct val="0"/>
        </a:spcAft>
        <a:defRPr sz="3600">
          <a:solidFill>
            <a:srgbClr val="000000"/>
          </a:solidFill>
          <a:latin typeface="Arial" charset="0"/>
        </a:defRPr>
      </a:lvl6pPr>
      <a:lvl7pPr marL="914400" algn="l" rtl="0" eaLnBrk="1" fontAlgn="base" hangingPunct="1">
        <a:spcBef>
          <a:spcPct val="0"/>
        </a:spcBef>
        <a:spcAft>
          <a:spcPct val="0"/>
        </a:spcAft>
        <a:defRPr sz="3600">
          <a:solidFill>
            <a:srgbClr val="000000"/>
          </a:solidFill>
          <a:latin typeface="Arial" charset="0"/>
        </a:defRPr>
      </a:lvl7pPr>
      <a:lvl8pPr marL="1371600" algn="l" rtl="0" eaLnBrk="1" fontAlgn="base" hangingPunct="1">
        <a:spcBef>
          <a:spcPct val="0"/>
        </a:spcBef>
        <a:spcAft>
          <a:spcPct val="0"/>
        </a:spcAft>
        <a:defRPr sz="3600">
          <a:solidFill>
            <a:srgbClr val="000000"/>
          </a:solidFill>
          <a:latin typeface="Arial" charset="0"/>
        </a:defRPr>
      </a:lvl8pPr>
      <a:lvl9pPr marL="1828800" algn="l" rtl="0" eaLnBrk="1" fontAlgn="base" hangingPunct="1">
        <a:spcBef>
          <a:spcPct val="0"/>
        </a:spcBef>
        <a:spcAft>
          <a:spcPct val="0"/>
        </a:spcAft>
        <a:defRPr sz="3600">
          <a:solidFill>
            <a:srgbClr val="000000"/>
          </a:solidFill>
          <a:latin typeface="Arial" charset="0"/>
        </a:defRPr>
      </a:lvl9pPr>
    </p:titleStyle>
    <p:bodyStyle>
      <a:lvl1pPr marL="342900" indent="-342900" algn="l" rtl="0" eaLnBrk="0" fontAlgn="base" hangingPunct="0">
        <a:spcBef>
          <a:spcPct val="20000"/>
        </a:spcBef>
        <a:spcAft>
          <a:spcPct val="0"/>
        </a:spcAft>
        <a:buChar char="•"/>
        <a:defRPr sz="28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400">
          <a:solidFill>
            <a:srgbClr val="000000"/>
          </a:solidFill>
          <a:latin typeface="+mn-lt"/>
        </a:defRPr>
      </a:lvl2pPr>
      <a:lvl3pPr marL="1143000" indent="-228600" algn="l" rtl="0" eaLnBrk="0" fontAlgn="base" hangingPunct="0">
        <a:spcBef>
          <a:spcPct val="20000"/>
        </a:spcBef>
        <a:spcAft>
          <a:spcPct val="0"/>
        </a:spcAft>
        <a:buChar char="•"/>
        <a:defRPr sz="2000">
          <a:solidFill>
            <a:srgbClr val="000000"/>
          </a:solidFill>
          <a:latin typeface="+mn-lt"/>
        </a:defRPr>
      </a:lvl3pPr>
      <a:lvl4pPr marL="1600200" indent="-228600" algn="l" rtl="0" eaLnBrk="0" fontAlgn="base" hangingPunct="0">
        <a:spcBef>
          <a:spcPct val="20000"/>
        </a:spcBef>
        <a:spcAft>
          <a:spcPct val="0"/>
        </a:spcAft>
        <a:buChar char="–"/>
        <a:defRPr>
          <a:solidFill>
            <a:srgbClr val="000000"/>
          </a:solidFill>
          <a:latin typeface="+mn-lt"/>
        </a:defRPr>
      </a:lvl4pPr>
      <a:lvl5pPr marL="2057400" indent="-228600" algn="l" rtl="0" eaLnBrk="0" fontAlgn="base" hangingPunct="0">
        <a:spcBef>
          <a:spcPct val="20000"/>
        </a:spcBef>
        <a:spcAft>
          <a:spcPct val="0"/>
        </a:spcAft>
        <a:buChar char="»"/>
        <a:defRPr>
          <a:solidFill>
            <a:srgbClr val="000000"/>
          </a:solidFill>
          <a:latin typeface="+mn-lt"/>
        </a:defRPr>
      </a:lvl5pPr>
      <a:lvl6pPr marL="2514600" indent="-228600" algn="l" rtl="0" eaLnBrk="1" fontAlgn="base" hangingPunct="1">
        <a:spcBef>
          <a:spcPct val="20000"/>
        </a:spcBef>
        <a:spcAft>
          <a:spcPct val="0"/>
        </a:spcAft>
        <a:buChar char="»"/>
        <a:defRPr>
          <a:solidFill>
            <a:srgbClr val="000000"/>
          </a:solidFill>
          <a:latin typeface="+mn-lt"/>
        </a:defRPr>
      </a:lvl6pPr>
      <a:lvl7pPr marL="2971800" indent="-228600" algn="l" rtl="0" eaLnBrk="1" fontAlgn="base" hangingPunct="1">
        <a:spcBef>
          <a:spcPct val="20000"/>
        </a:spcBef>
        <a:spcAft>
          <a:spcPct val="0"/>
        </a:spcAft>
        <a:buChar char="»"/>
        <a:defRPr>
          <a:solidFill>
            <a:srgbClr val="000000"/>
          </a:solidFill>
          <a:latin typeface="+mn-lt"/>
        </a:defRPr>
      </a:lvl7pPr>
      <a:lvl8pPr marL="3429000" indent="-228600" algn="l" rtl="0" eaLnBrk="1" fontAlgn="base" hangingPunct="1">
        <a:spcBef>
          <a:spcPct val="20000"/>
        </a:spcBef>
        <a:spcAft>
          <a:spcPct val="0"/>
        </a:spcAft>
        <a:buChar char="»"/>
        <a:defRPr>
          <a:solidFill>
            <a:srgbClr val="000000"/>
          </a:solidFill>
          <a:latin typeface="+mn-lt"/>
        </a:defRPr>
      </a:lvl8pPr>
      <a:lvl9pPr marL="3886200" indent="-228600" algn="l" rtl="0" eaLnBrk="1" fontAlgn="base" hangingPunct="1">
        <a:spcBef>
          <a:spcPct val="20000"/>
        </a:spcBef>
        <a:spcAft>
          <a:spcPct val="0"/>
        </a:spcAft>
        <a:buChar char="»"/>
        <a:defRPr>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540000" y="76200"/>
            <a:ext cx="944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844800" y="1828801"/>
            <a:ext cx="91440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69CFCA8-18F5-455E-BC85-527A59319C35}"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0208763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0" fontAlgn="base" hangingPunct="0">
        <a:spcBef>
          <a:spcPct val="0"/>
        </a:spcBef>
        <a:spcAft>
          <a:spcPct val="0"/>
        </a:spcAft>
        <a:defRPr sz="36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Arial" charset="0"/>
          <a:cs typeface="Arial" charset="0"/>
        </a:defRPr>
      </a:lvl2pPr>
      <a:lvl3pPr algn="l" rtl="0" eaLnBrk="0" fontAlgn="base" hangingPunct="0">
        <a:spcBef>
          <a:spcPct val="0"/>
        </a:spcBef>
        <a:spcAft>
          <a:spcPct val="0"/>
        </a:spcAft>
        <a:defRPr sz="3600">
          <a:solidFill>
            <a:schemeClr val="bg1"/>
          </a:solidFill>
          <a:latin typeface="Arial" charset="0"/>
          <a:cs typeface="Arial" charset="0"/>
        </a:defRPr>
      </a:lvl3pPr>
      <a:lvl4pPr algn="l" rtl="0" eaLnBrk="0" fontAlgn="base" hangingPunct="0">
        <a:spcBef>
          <a:spcPct val="0"/>
        </a:spcBef>
        <a:spcAft>
          <a:spcPct val="0"/>
        </a:spcAft>
        <a:defRPr sz="3600">
          <a:solidFill>
            <a:schemeClr val="bg1"/>
          </a:solidFill>
          <a:latin typeface="Arial" charset="0"/>
          <a:cs typeface="Arial" charset="0"/>
        </a:defRPr>
      </a:lvl4pPr>
      <a:lvl5pPr algn="l" rtl="0" eaLnBrk="0" fontAlgn="base" hangingPunct="0">
        <a:spcBef>
          <a:spcPct val="0"/>
        </a:spcBef>
        <a:spcAft>
          <a:spcPct val="0"/>
        </a:spcAft>
        <a:defRPr sz="3600">
          <a:solidFill>
            <a:schemeClr val="bg1"/>
          </a:solidFill>
          <a:latin typeface="Arial" charset="0"/>
          <a:cs typeface="Arial" charset="0"/>
        </a:defRPr>
      </a:lvl5pPr>
      <a:lvl6pPr marL="457200" algn="l" rtl="0" fontAlgn="base">
        <a:spcBef>
          <a:spcPct val="0"/>
        </a:spcBef>
        <a:spcAft>
          <a:spcPct val="0"/>
        </a:spcAft>
        <a:defRPr sz="3600">
          <a:solidFill>
            <a:schemeClr val="bg1"/>
          </a:solidFill>
          <a:latin typeface="Arial" charset="0"/>
          <a:cs typeface="Arial" charset="0"/>
        </a:defRPr>
      </a:lvl6pPr>
      <a:lvl7pPr marL="914400" algn="l" rtl="0" fontAlgn="base">
        <a:spcBef>
          <a:spcPct val="0"/>
        </a:spcBef>
        <a:spcAft>
          <a:spcPct val="0"/>
        </a:spcAft>
        <a:defRPr sz="3600">
          <a:solidFill>
            <a:schemeClr val="bg1"/>
          </a:solidFill>
          <a:latin typeface="Arial" charset="0"/>
          <a:cs typeface="Arial" charset="0"/>
        </a:defRPr>
      </a:lvl7pPr>
      <a:lvl8pPr marL="1371600" algn="l" rtl="0" fontAlgn="base">
        <a:spcBef>
          <a:spcPct val="0"/>
        </a:spcBef>
        <a:spcAft>
          <a:spcPct val="0"/>
        </a:spcAft>
        <a:defRPr sz="3600">
          <a:solidFill>
            <a:schemeClr val="bg1"/>
          </a:solidFill>
          <a:latin typeface="Arial" charset="0"/>
          <a:cs typeface="Arial" charset="0"/>
        </a:defRPr>
      </a:lvl8pPr>
      <a:lvl9pPr marL="1828800" algn="l" rtl="0" fontAlgn="base">
        <a:spcBef>
          <a:spcPct val="0"/>
        </a:spcBef>
        <a:spcAft>
          <a:spcPct val="0"/>
        </a:spcAft>
        <a:defRPr sz="3600">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1600">
          <a:solidFill>
            <a:schemeClr val="tx1"/>
          </a:solidFill>
          <a:latin typeface="+mn-lt"/>
          <a:cs typeface="+mn-cs"/>
        </a:defRPr>
      </a:lvl5pPr>
      <a:lvl6pPr marL="2514600" indent="-228600" algn="l" rtl="0" fontAlgn="base">
        <a:spcBef>
          <a:spcPct val="20000"/>
        </a:spcBef>
        <a:spcAft>
          <a:spcPct val="0"/>
        </a:spcAft>
        <a:buChar char="»"/>
        <a:defRPr sz="1600">
          <a:solidFill>
            <a:schemeClr val="tx1"/>
          </a:solidFill>
          <a:latin typeface="+mn-lt"/>
          <a:cs typeface="+mn-cs"/>
        </a:defRPr>
      </a:lvl6pPr>
      <a:lvl7pPr marL="2971800" indent="-228600" algn="l" rtl="0" fontAlgn="base">
        <a:spcBef>
          <a:spcPct val="20000"/>
        </a:spcBef>
        <a:spcAft>
          <a:spcPct val="0"/>
        </a:spcAft>
        <a:buChar char="»"/>
        <a:defRPr sz="1600">
          <a:solidFill>
            <a:schemeClr val="tx1"/>
          </a:solidFill>
          <a:latin typeface="+mn-lt"/>
          <a:cs typeface="+mn-cs"/>
        </a:defRPr>
      </a:lvl7pPr>
      <a:lvl8pPr marL="3429000" indent="-228600" algn="l" rtl="0" fontAlgn="base">
        <a:spcBef>
          <a:spcPct val="20000"/>
        </a:spcBef>
        <a:spcAft>
          <a:spcPct val="0"/>
        </a:spcAft>
        <a:buChar char="»"/>
        <a:defRPr sz="1600">
          <a:solidFill>
            <a:schemeClr val="tx1"/>
          </a:solidFill>
          <a:latin typeface="+mn-lt"/>
          <a:cs typeface="+mn-cs"/>
        </a:defRPr>
      </a:lvl8pPr>
      <a:lvl9pPr marL="3886200" indent="-228600" algn="l" rtl="0" fontAlgn="base">
        <a:spcBef>
          <a:spcPct val="20000"/>
        </a:spcBef>
        <a:spcAft>
          <a:spcPct val="0"/>
        </a:spcAft>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514475"/>
            <a:ext cx="10363200"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defTabSz="915001">
              <a:defRPr sz="1400">
                <a:latin typeface="Arial" charset="0"/>
                <a:cs typeface="+mn-cs"/>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defTabSz="915001">
              <a:defRPr sz="1400">
                <a:latin typeface="Arial" charset="0"/>
                <a:cs typeface="+mn-cs"/>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400"/>
            </a:lvl1pPr>
          </a:lstStyle>
          <a:p>
            <a:pPr fontAlgn="base">
              <a:spcBef>
                <a:spcPct val="0"/>
              </a:spcBef>
              <a:spcAft>
                <a:spcPct val="0"/>
              </a:spcAft>
            </a:pPr>
            <a:fld id="{5F833F01-5F7C-4E24-BAC2-1585241E2A01}" type="slidenum">
              <a:rPr lang="en-US" altLang="en-US">
                <a:solidFill>
                  <a:srgbClr val="000000"/>
                </a:solidFill>
                <a:cs typeface="Arial" panose="020B0604020202020204" pitchFamily="34" charset="0"/>
              </a:rPr>
              <a:pPr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0114101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rtl="0" eaLnBrk="0" fontAlgn="base" hangingPunct="0">
        <a:spcBef>
          <a:spcPct val="0"/>
        </a:spcBef>
        <a:spcAft>
          <a:spcPct val="0"/>
        </a:spcAft>
        <a:defRPr sz="4100" b="1">
          <a:solidFill>
            <a:schemeClr val="tx2"/>
          </a:solidFill>
          <a:latin typeface="+mj-lt"/>
          <a:ea typeface="+mj-ea"/>
          <a:cs typeface="+mj-cs"/>
        </a:defRPr>
      </a:lvl1pPr>
      <a:lvl2pPr algn="l" rtl="0" eaLnBrk="0" fontAlgn="base" hangingPunct="0">
        <a:spcBef>
          <a:spcPct val="0"/>
        </a:spcBef>
        <a:spcAft>
          <a:spcPct val="0"/>
        </a:spcAft>
        <a:defRPr sz="4100" b="1">
          <a:solidFill>
            <a:schemeClr val="tx2"/>
          </a:solidFill>
          <a:latin typeface="Arial" charset="0"/>
        </a:defRPr>
      </a:lvl2pPr>
      <a:lvl3pPr algn="l" rtl="0" eaLnBrk="0" fontAlgn="base" hangingPunct="0">
        <a:spcBef>
          <a:spcPct val="0"/>
        </a:spcBef>
        <a:spcAft>
          <a:spcPct val="0"/>
        </a:spcAft>
        <a:defRPr sz="4100" b="1">
          <a:solidFill>
            <a:schemeClr val="tx2"/>
          </a:solidFill>
          <a:latin typeface="Arial" charset="0"/>
        </a:defRPr>
      </a:lvl3pPr>
      <a:lvl4pPr algn="l" rtl="0" eaLnBrk="0" fontAlgn="base" hangingPunct="0">
        <a:spcBef>
          <a:spcPct val="0"/>
        </a:spcBef>
        <a:spcAft>
          <a:spcPct val="0"/>
        </a:spcAft>
        <a:defRPr sz="4100" b="1">
          <a:solidFill>
            <a:schemeClr val="tx2"/>
          </a:solidFill>
          <a:latin typeface="Arial" charset="0"/>
        </a:defRPr>
      </a:lvl4pPr>
      <a:lvl5pPr algn="l" rtl="0" eaLnBrk="0" fontAlgn="base" hangingPunct="0">
        <a:spcBef>
          <a:spcPct val="0"/>
        </a:spcBef>
        <a:spcAft>
          <a:spcPct val="0"/>
        </a:spcAft>
        <a:defRPr sz="4100" b="1">
          <a:solidFill>
            <a:schemeClr val="tx2"/>
          </a:solidFill>
          <a:latin typeface="Arial" charset="0"/>
        </a:defRPr>
      </a:lvl5pPr>
      <a:lvl6pPr marL="412394" algn="l" defTabSz="915001" rtl="0" eaLnBrk="1" fontAlgn="base" hangingPunct="1">
        <a:spcBef>
          <a:spcPct val="0"/>
        </a:spcBef>
        <a:spcAft>
          <a:spcPct val="0"/>
        </a:spcAft>
        <a:defRPr sz="4100" b="1">
          <a:solidFill>
            <a:schemeClr val="tx2"/>
          </a:solidFill>
          <a:latin typeface="Arial" charset="0"/>
        </a:defRPr>
      </a:lvl6pPr>
      <a:lvl7pPr marL="824789" algn="l" defTabSz="915001" rtl="0" eaLnBrk="1" fontAlgn="base" hangingPunct="1">
        <a:spcBef>
          <a:spcPct val="0"/>
        </a:spcBef>
        <a:spcAft>
          <a:spcPct val="0"/>
        </a:spcAft>
        <a:defRPr sz="4100" b="1">
          <a:solidFill>
            <a:schemeClr val="tx2"/>
          </a:solidFill>
          <a:latin typeface="Arial" charset="0"/>
        </a:defRPr>
      </a:lvl7pPr>
      <a:lvl8pPr marL="1237183" algn="l" defTabSz="915001" rtl="0" eaLnBrk="1" fontAlgn="base" hangingPunct="1">
        <a:spcBef>
          <a:spcPct val="0"/>
        </a:spcBef>
        <a:spcAft>
          <a:spcPct val="0"/>
        </a:spcAft>
        <a:defRPr sz="4100" b="1">
          <a:solidFill>
            <a:schemeClr val="tx2"/>
          </a:solidFill>
          <a:latin typeface="Arial" charset="0"/>
        </a:defRPr>
      </a:lvl8pPr>
      <a:lvl9pPr marL="1649578" algn="l" defTabSz="915001" rtl="0" eaLnBrk="1" fontAlgn="base" hangingPunct="1">
        <a:spcBef>
          <a:spcPct val="0"/>
        </a:spcBef>
        <a:spcAft>
          <a:spcPct val="0"/>
        </a:spcAft>
        <a:defRPr sz="4100" b="1">
          <a:solidFill>
            <a:schemeClr val="tx2"/>
          </a:solidFill>
          <a:latin typeface="Arial" charset="0"/>
        </a:defRPr>
      </a:lvl9pPr>
    </p:titleStyle>
    <p:bodyStyle>
      <a:lvl1pPr marL="341313" indent="-341313"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1413" indent="-227013" algn="l" rtl="0" eaLnBrk="0" fontAlgn="base" hangingPunct="0">
        <a:spcBef>
          <a:spcPct val="20000"/>
        </a:spcBef>
        <a:spcAft>
          <a:spcPct val="0"/>
        </a:spcAft>
        <a:buChar char="•"/>
        <a:defRPr sz="2100">
          <a:solidFill>
            <a:schemeClr val="tx1"/>
          </a:solidFill>
          <a:latin typeface="+mn-lt"/>
        </a:defRPr>
      </a:lvl3pPr>
      <a:lvl4pPr marL="1598613" indent="-227013"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470071" indent="-229108" algn="l" defTabSz="915001" rtl="0" eaLnBrk="1" fontAlgn="base" hangingPunct="1">
        <a:spcBef>
          <a:spcPct val="20000"/>
        </a:spcBef>
        <a:spcAft>
          <a:spcPct val="0"/>
        </a:spcAft>
        <a:buChar char="»"/>
        <a:defRPr sz="1800">
          <a:solidFill>
            <a:schemeClr val="tx1"/>
          </a:solidFill>
          <a:latin typeface="+mn-lt"/>
        </a:defRPr>
      </a:lvl6pPr>
      <a:lvl7pPr marL="2882465" indent="-229108" algn="l" defTabSz="915001" rtl="0" eaLnBrk="1" fontAlgn="base" hangingPunct="1">
        <a:spcBef>
          <a:spcPct val="20000"/>
        </a:spcBef>
        <a:spcAft>
          <a:spcPct val="0"/>
        </a:spcAft>
        <a:buChar char="»"/>
        <a:defRPr sz="1800">
          <a:solidFill>
            <a:schemeClr val="tx1"/>
          </a:solidFill>
          <a:latin typeface="+mn-lt"/>
        </a:defRPr>
      </a:lvl7pPr>
      <a:lvl8pPr marL="3294860" indent="-229108" algn="l" defTabSz="915001" rtl="0" eaLnBrk="1" fontAlgn="base" hangingPunct="1">
        <a:spcBef>
          <a:spcPct val="20000"/>
        </a:spcBef>
        <a:spcAft>
          <a:spcPct val="0"/>
        </a:spcAft>
        <a:buChar char="»"/>
        <a:defRPr sz="1800">
          <a:solidFill>
            <a:schemeClr val="tx1"/>
          </a:solidFill>
          <a:latin typeface="+mn-lt"/>
        </a:defRPr>
      </a:lvl8pPr>
      <a:lvl9pPr marL="3707254" indent="-229108" algn="l" defTabSz="915001"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824789" rtl="0" eaLnBrk="1" latinLnBrk="0" hangingPunct="1">
        <a:defRPr sz="1600" kern="1200">
          <a:solidFill>
            <a:schemeClr val="tx1"/>
          </a:solidFill>
          <a:latin typeface="+mn-lt"/>
          <a:ea typeface="+mn-ea"/>
          <a:cs typeface="+mn-cs"/>
        </a:defRPr>
      </a:lvl1pPr>
      <a:lvl2pPr marL="412394" algn="l" defTabSz="824789" rtl="0" eaLnBrk="1" latinLnBrk="0" hangingPunct="1">
        <a:defRPr sz="1600" kern="1200">
          <a:solidFill>
            <a:schemeClr val="tx1"/>
          </a:solidFill>
          <a:latin typeface="+mn-lt"/>
          <a:ea typeface="+mn-ea"/>
          <a:cs typeface="+mn-cs"/>
        </a:defRPr>
      </a:lvl2pPr>
      <a:lvl3pPr marL="824789" algn="l" defTabSz="824789" rtl="0" eaLnBrk="1" latinLnBrk="0" hangingPunct="1">
        <a:defRPr sz="1600" kern="1200">
          <a:solidFill>
            <a:schemeClr val="tx1"/>
          </a:solidFill>
          <a:latin typeface="+mn-lt"/>
          <a:ea typeface="+mn-ea"/>
          <a:cs typeface="+mn-cs"/>
        </a:defRPr>
      </a:lvl3pPr>
      <a:lvl4pPr marL="1237183" algn="l" defTabSz="824789" rtl="0" eaLnBrk="1" latinLnBrk="0" hangingPunct="1">
        <a:defRPr sz="1600" kern="1200">
          <a:solidFill>
            <a:schemeClr val="tx1"/>
          </a:solidFill>
          <a:latin typeface="+mn-lt"/>
          <a:ea typeface="+mn-ea"/>
          <a:cs typeface="+mn-cs"/>
        </a:defRPr>
      </a:lvl4pPr>
      <a:lvl5pPr marL="1649578" algn="l" defTabSz="824789" rtl="0" eaLnBrk="1" latinLnBrk="0" hangingPunct="1">
        <a:defRPr sz="1600" kern="1200">
          <a:solidFill>
            <a:schemeClr val="tx1"/>
          </a:solidFill>
          <a:latin typeface="+mn-lt"/>
          <a:ea typeface="+mn-ea"/>
          <a:cs typeface="+mn-cs"/>
        </a:defRPr>
      </a:lvl5pPr>
      <a:lvl6pPr marL="2061972" algn="l" defTabSz="824789" rtl="0" eaLnBrk="1" latinLnBrk="0" hangingPunct="1">
        <a:defRPr sz="1600" kern="1200">
          <a:solidFill>
            <a:schemeClr val="tx1"/>
          </a:solidFill>
          <a:latin typeface="+mn-lt"/>
          <a:ea typeface="+mn-ea"/>
          <a:cs typeface="+mn-cs"/>
        </a:defRPr>
      </a:lvl6pPr>
      <a:lvl7pPr marL="2474366" algn="l" defTabSz="824789" rtl="0" eaLnBrk="1" latinLnBrk="0" hangingPunct="1">
        <a:defRPr sz="1600" kern="1200">
          <a:solidFill>
            <a:schemeClr val="tx1"/>
          </a:solidFill>
          <a:latin typeface="+mn-lt"/>
          <a:ea typeface="+mn-ea"/>
          <a:cs typeface="+mn-cs"/>
        </a:defRPr>
      </a:lvl7pPr>
      <a:lvl8pPr marL="2886761" algn="l" defTabSz="824789" rtl="0" eaLnBrk="1" latinLnBrk="0" hangingPunct="1">
        <a:defRPr sz="1600" kern="1200">
          <a:solidFill>
            <a:schemeClr val="tx1"/>
          </a:solidFill>
          <a:latin typeface="+mn-lt"/>
          <a:ea typeface="+mn-ea"/>
          <a:cs typeface="+mn-cs"/>
        </a:defRPr>
      </a:lvl8pPr>
      <a:lvl9pPr marL="3299155" algn="l" defTabSz="824789"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9" tIns="45704" rIns="91409" bIns="45704" numCol="1" anchor="ctr" anchorCtr="0" compatLnSpc="1">
            <a:prstTxWarp prst="textNoShape">
              <a:avLst/>
            </a:prstTxWarp>
          </a:bodyPr>
          <a:lstStyle/>
          <a:p>
            <a:pPr lvl="0"/>
            <a:r>
              <a:rPr lang="en-US" altLang="en-US" smtClean="0"/>
              <a:t>Click to edit Master title style</a:t>
            </a:r>
            <a:endParaRPr lang="en-CA" altLang="en-US" smtClean="0"/>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9" tIns="45704" rIns="91409" bIns="4570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CA" altLang="en-US" smtClean="0"/>
          </a:p>
        </p:txBody>
      </p:sp>
      <p:sp>
        <p:nvSpPr>
          <p:cNvPr id="4" name="Date Placeholder 3"/>
          <p:cNvSpPr>
            <a:spLocks noGrp="1"/>
          </p:cNvSpPr>
          <p:nvPr>
            <p:ph type="dt" sz="half" idx="2"/>
          </p:nvPr>
        </p:nvSpPr>
        <p:spPr>
          <a:xfrm>
            <a:off x="609600" y="6356351"/>
            <a:ext cx="2844800" cy="365125"/>
          </a:xfrm>
          <a:prstGeom prst="rect">
            <a:avLst/>
          </a:prstGeom>
        </p:spPr>
        <p:txBody>
          <a:bodyPr vert="horz" lIns="91409" tIns="45704" rIns="91409" bIns="45704" rtlCol="0" anchor="ctr"/>
          <a:lstStyle>
            <a:lvl1pPr algn="l">
              <a:defRPr sz="1200">
                <a:solidFill>
                  <a:schemeClr val="tx1">
                    <a:tint val="75000"/>
                  </a:schemeClr>
                </a:solidFill>
                <a:latin typeface="Arial" charset="0"/>
                <a:cs typeface="+mn-cs"/>
              </a:defRPr>
            </a:lvl1pPr>
          </a:lstStyle>
          <a:p>
            <a:pPr fontAlgn="base">
              <a:spcBef>
                <a:spcPct val="0"/>
              </a:spcBef>
              <a:spcAft>
                <a:spcPct val="0"/>
              </a:spcAft>
              <a:defRPr/>
            </a:pPr>
            <a:endParaRPr lang="en-US" alt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09" tIns="45704" rIns="91409" bIns="45704" rtlCol="0" anchor="ctr"/>
          <a:lstStyle>
            <a:lvl1pPr algn="ctr">
              <a:defRPr sz="1200">
                <a:solidFill>
                  <a:schemeClr val="tx1">
                    <a:tint val="75000"/>
                  </a:schemeClr>
                </a:solidFill>
                <a:latin typeface="Arial" charset="0"/>
                <a:cs typeface="+mn-cs"/>
              </a:defRPr>
            </a:lvl1pPr>
          </a:lstStyle>
          <a:p>
            <a:pPr fontAlgn="base">
              <a:spcBef>
                <a:spcPct val="0"/>
              </a:spcBef>
              <a:spcAft>
                <a:spcPct val="0"/>
              </a:spcAft>
              <a:defRPr/>
            </a:pPr>
            <a:endParaRPr lang="en-US" alt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09" tIns="45704" rIns="91409" bIns="45704"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10341F58-65FD-4030-AEF2-AF0CEFC0355D}" type="slidenum">
              <a:rPr lang="en-US" altLang="en-US">
                <a:latin typeface="Arial" panose="020B0604020202020204" pitchFamily="34" charset="0"/>
                <a:cs typeface="Arial" panose="020B0604020202020204" pitchFamily="34" charset="0"/>
              </a:rPr>
              <a:pPr fontAlgn="base">
                <a:spcBef>
                  <a:spcPct val="0"/>
                </a:spcBef>
                <a:spcAft>
                  <a:spcPct val="0"/>
                </a:spcAft>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340938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3739" indent="-228524" algn="l" defTabSz="91408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82" indent="-228524" algn="l" defTabSz="91408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26" indent="-228524" algn="l" defTabSz="91408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71" indent="-228524" algn="l" defTabSz="91408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87" rtl="0" eaLnBrk="1" latinLnBrk="0" hangingPunct="1">
        <a:defRPr sz="1800" kern="1200">
          <a:solidFill>
            <a:schemeClr val="tx1"/>
          </a:solidFill>
          <a:latin typeface="+mn-lt"/>
          <a:ea typeface="+mn-ea"/>
          <a:cs typeface="+mn-cs"/>
        </a:defRPr>
      </a:lvl1pPr>
      <a:lvl2pPr marL="457047" algn="l" defTabSz="914087" rtl="0" eaLnBrk="1" latinLnBrk="0" hangingPunct="1">
        <a:defRPr sz="1800" kern="1200">
          <a:solidFill>
            <a:schemeClr val="tx1"/>
          </a:solidFill>
          <a:latin typeface="+mn-lt"/>
          <a:ea typeface="+mn-ea"/>
          <a:cs typeface="+mn-cs"/>
        </a:defRPr>
      </a:lvl2pPr>
      <a:lvl3pPr marL="914087" algn="l" defTabSz="914087" rtl="0" eaLnBrk="1" latinLnBrk="0" hangingPunct="1">
        <a:defRPr sz="1800" kern="1200">
          <a:solidFill>
            <a:schemeClr val="tx1"/>
          </a:solidFill>
          <a:latin typeface="+mn-lt"/>
          <a:ea typeface="+mn-ea"/>
          <a:cs typeface="+mn-cs"/>
        </a:defRPr>
      </a:lvl3pPr>
      <a:lvl4pPr marL="1371131" algn="l" defTabSz="914087" rtl="0" eaLnBrk="1" latinLnBrk="0" hangingPunct="1">
        <a:defRPr sz="1800" kern="1200">
          <a:solidFill>
            <a:schemeClr val="tx1"/>
          </a:solidFill>
          <a:latin typeface="+mn-lt"/>
          <a:ea typeface="+mn-ea"/>
          <a:cs typeface="+mn-cs"/>
        </a:defRPr>
      </a:lvl4pPr>
      <a:lvl5pPr marL="1828175" algn="l" defTabSz="914087" rtl="0" eaLnBrk="1" latinLnBrk="0" hangingPunct="1">
        <a:defRPr sz="1800" kern="1200">
          <a:solidFill>
            <a:schemeClr val="tx1"/>
          </a:solidFill>
          <a:latin typeface="+mn-lt"/>
          <a:ea typeface="+mn-ea"/>
          <a:cs typeface="+mn-cs"/>
        </a:defRPr>
      </a:lvl5pPr>
      <a:lvl6pPr marL="2285217" algn="l" defTabSz="914087" rtl="0" eaLnBrk="1" latinLnBrk="0" hangingPunct="1">
        <a:defRPr sz="1800" kern="1200">
          <a:solidFill>
            <a:schemeClr val="tx1"/>
          </a:solidFill>
          <a:latin typeface="+mn-lt"/>
          <a:ea typeface="+mn-ea"/>
          <a:cs typeface="+mn-cs"/>
        </a:defRPr>
      </a:lvl6pPr>
      <a:lvl7pPr marL="2742261" algn="l" defTabSz="914087" rtl="0" eaLnBrk="1" latinLnBrk="0" hangingPunct="1">
        <a:defRPr sz="1800" kern="1200">
          <a:solidFill>
            <a:schemeClr val="tx1"/>
          </a:solidFill>
          <a:latin typeface="+mn-lt"/>
          <a:ea typeface="+mn-ea"/>
          <a:cs typeface="+mn-cs"/>
        </a:defRPr>
      </a:lvl7pPr>
      <a:lvl8pPr marL="3199304" algn="l" defTabSz="914087" rtl="0" eaLnBrk="1" latinLnBrk="0" hangingPunct="1">
        <a:defRPr sz="1800" kern="1200">
          <a:solidFill>
            <a:schemeClr val="tx1"/>
          </a:solidFill>
          <a:latin typeface="+mn-lt"/>
          <a:ea typeface="+mn-ea"/>
          <a:cs typeface="+mn-cs"/>
        </a:defRPr>
      </a:lvl8pPr>
      <a:lvl9pPr marL="3656344" algn="l" defTabSz="91408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CA" altLang="en-US" smtClean="0"/>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CA" altLang="en-US" smtClean="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50E2C47-5C1A-4BB1-8232-110579382815}" type="datetimeFigureOut">
              <a:rPr lang="en-US">
                <a:solidFill>
                  <a:prstClr val="black">
                    <a:tint val="75000"/>
                  </a:prstClr>
                </a:solidFill>
              </a:rPr>
              <a:pPr>
                <a:defRPr/>
              </a:pPr>
              <a:t>10/1/2018</a:t>
            </a:fld>
            <a:endParaRPr lang="en-CA">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90CA2DCF-A08E-4D69-8696-0A50F214EF60}" type="slidenum">
              <a:rPr lang="en-CA" altLang="en-US">
                <a:cs typeface="Arial" panose="020B0604020202020204" pitchFamily="34" charset="0"/>
              </a:rPr>
              <a:pPr fontAlgn="base">
                <a:spcBef>
                  <a:spcPct val="0"/>
                </a:spcBef>
                <a:spcAft>
                  <a:spcPct val="0"/>
                </a:spcAft>
              </a:pPr>
              <a:t>‹#›</a:t>
            </a:fld>
            <a:endParaRPr lang="en-CA" altLang="en-US">
              <a:cs typeface="Arial" panose="020B0604020202020204" pitchFamily="34" charset="0"/>
            </a:endParaRPr>
          </a:p>
        </p:txBody>
      </p:sp>
    </p:spTree>
    <p:extLst>
      <p:ext uri="{BB962C8B-B14F-4D97-AF65-F5344CB8AC3E}">
        <p14:creationId xmlns:p14="http://schemas.microsoft.com/office/powerpoint/2010/main" val="406147039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CA" altLang="en-US" smtClean="0"/>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CA" altLang="en-US" smtClean="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927100F-C46E-43C7-8934-A0BB667D1DF6}" type="datetimeFigureOut">
              <a:rPr lang="en-US">
                <a:solidFill>
                  <a:prstClr val="black">
                    <a:tint val="75000"/>
                  </a:prstClr>
                </a:solidFill>
              </a:rPr>
              <a:pPr>
                <a:defRPr/>
              </a:pPr>
              <a:t>10/1/2018</a:t>
            </a:fld>
            <a:endParaRPr lang="en-CA">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2E27140A-3236-47A6-A1E3-A942CF292519}" type="slidenum">
              <a:rPr lang="en-CA" altLang="en-US">
                <a:cs typeface="Arial" panose="020B0604020202020204" pitchFamily="34" charset="0"/>
              </a:rPr>
              <a:pPr fontAlgn="base">
                <a:spcBef>
                  <a:spcPct val="0"/>
                </a:spcBef>
                <a:spcAft>
                  <a:spcPct val="0"/>
                </a:spcAft>
              </a:pPr>
              <a:t>‹#›</a:t>
            </a:fld>
            <a:endParaRPr lang="en-CA" altLang="en-US">
              <a:cs typeface="Arial" panose="020B0604020202020204" pitchFamily="34" charset="0"/>
            </a:endParaRPr>
          </a:p>
        </p:txBody>
      </p:sp>
    </p:spTree>
    <p:extLst>
      <p:ext uri="{BB962C8B-B14F-4D97-AF65-F5344CB8AC3E}">
        <p14:creationId xmlns:p14="http://schemas.microsoft.com/office/powerpoint/2010/main" val="338691032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59.xml"/><Relationship Id="rId1" Type="http://schemas.openxmlformats.org/officeDocument/2006/relationships/tags" Target="../tags/tag154.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59.xml"/><Relationship Id="rId1" Type="http://schemas.openxmlformats.org/officeDocument/2006/relationships/tags" Target="../tags/tag156.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59.xml"/><Relationship Id="rId1" Type="http://schemas.openxmlformats.org/officeDocument/2006/relationships/tags" Target="../tags/tag15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59.xml"/><Relationship Id="rId1" Type="http://schemas.openxmlformats.org/officeDocument/2006/relationships/tags" Target="../tags/tag160.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tags" Target="../tags/tag162.xml"/><Relationship Id="rId1" Type="http://schemas.openxmlformats.org/officeDocument/2006/relationships/tags" Target="../tags/tag161.xml"/><Relationship Id="rId5" Type="http://schemas.openxmlformats.org/officeDocument/2006/relationships/image" Target="../media/image111.jpeg"/><Relationship Id="rId4" Type="http://schemas.openxmlformats.org/officeDocument/2006/relationships/notesSlide" Target="../notesSlides/notesSlide103.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70.xml"/><Relationship Id="rId1" Type="http://schemas.openxmlformats.org/officeDocument/2006/relationships/tags" Target="../tags/tag164.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70.xml"/><Relationship Id="rId1" Type="http://schemas.openxmlformats.org/officeDocument/2006/relationships/tags" Target="../tags/tag165.xml"/></Relationships>
</file>

<file path=ppt/slides/_rels/slide10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6.xml"/><Relationship Id="rId1" Type="http://schemas.openxmlformats.org/officeDocument/2006/relationships/slideLayout" Target="../slideLayouts/slideLayout70.xml"/></Relationships>
</file>

<file path=ppt/slides/_rels/slide108.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notesSlide" Target="../notesSlides/notesSlide107.xml"/><Relationship Id="rId1" Type="http://schemas.openxmlformats.org/officeDocument/2006/relationships/slideLayout" Target="../slideLayouts/slideLayout70.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 Id="rId9" Type="http://schemas.openxmlformats.org/officeDocument/2006/relationships/image" Target="../media/image119.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70.xml"/><Relationship Id="rId1" Type="http://schemas.openxmlformats.org/officeDocument/2006/relationships/tags" Target="../tags/tag16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29.jpe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6.xml"/><Relationship Id="rId13" Type="http://schemas.openxmlformats.org/officeDocument/2006/relationships/image" Target="../media/image34.png"/><Relationship Id="rId3" Type="http://schemas.openxmlformats.org/officeDocument/2006/relationships/tags" Target="../tags/tag23.xml"/><Relationship Id="rId7" Type="http://schemas.openxmlformats.org/officeDocument/2006/relationships/slideLayout" Target="../slideLayouts/slideLayout6.xml"/><Relationship Id="rId12" Type="http://schemas.openxmlformats.org/officeDocument/2006/relationships/image" Target="../media/image33.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image" Target="../media/image32.png"/><Relationship Id="rId5" Type="http://schemas.openxmlformats.org/officeDocument/2006/relationships/tags" Target="../tags/tag25.xml"/><Relationship Id="rId10" Type="http://schemas.openxmlformats.org/officeDocument/2006/relationships/image" Target="../media/image31.png"/><Relationship Id="rId4" Type="http://schemas.openxmlformats.org/officeDocument/2006/relationships/tags" Target="../tags/tag24.xml"/><Relationship Id="rId9"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35.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tags" Target="../tags/tag39.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38.jpe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46.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46.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tags" Target="../tags/tag53.xml"/><Relationship Id="rId7" Type="http://schemas.openxmlformats.org/officeDocument/2006/relationships/image" Target="../media/image48.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47.jpeg"/><Relationship Id="rId5" Type="http://schemas.openxmlformats.org/officeDocument/2006/relationships/notesSlide" Target="../notesSlides/notesSlide44.xml"/><Relationship Id="rId4"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48.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2.xml"/><Relationship Id="rId1" Type="http://schemas.openxmlformats.org/officeDocument/2006/relationships/tags" Target="../tags/tag5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49.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50.jpe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image" Target="../media/image53.jpeg"/><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image" Target="../media/image54.jpeg"/><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6.xml"/><Relationship Id="rId1" Type="http://schemas.openxmlformats.org/officeDocument/2006/relationships/tags" Target="../tags/tag7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6.xml"/><Relationship Id="rId1" Type="http://schemas.openxmlformats.org/officeDocument/2006/relationships/tags" Target="../tags/tag7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6.xml"/><Relationship Id="rId1" Type="http://schemas.openxmlformats.org/officeDocument/2006/relationships/tags" Target="../tags/tag7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6.xml"/><Relationship Id="rId1" Type="http://schemas.openxmlformats.org/officeDocument/2006/relationships/tags" Target="../tags/tag8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6.xml"/><Relationship Id="rId1" Type="http://schemas.openxmlformats.org/officeDocument/2006/relationships/tags" Target="../tags/tag83.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6.xml"/><Relationship Id="rId1" Type="http://schemas.openxmlformats.org/officeDocument/2006/relationships/tags" Target="../tags/tag8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6.xml"/><Relationship Id="rId1" Type="http://schemas.openxmlformats.org/officeDocument/2006/relationships/tags" Target="../tags/tag8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6.xml"/><Relationship Id="rId1" Type="http://schemas.openxmlformats.org/officeDocument/2006/relationships/tags" Target="../tags/tag89.xml"/><Relationship Id="rId4" Type="http://schemas.openxmlformats.org/officeDocument/2006/relationships/image" Target="../media/image14.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6.xml"/><Relationship Id="rId1" Type="http://schemas.openxmlformats.org/officeDocument/2006/relationships/tags" Target="../tags/tag91.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6.xml"/><Relationship Id="rId1" Type="http://schemas.openxmlformats.org/officeDocument/2006/relationships/video" Target="Mechanical%20ware%20washing.wmv" TargetMode="Externa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58.jpeg"/><Relationship Id="rId4"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6.xml"/><Relationship Id="rId1" Type="http://schemas.openxmlformats.org/officeDocument/2006/relationships/tags" Target="../tags/tag96.xml"/><Relationship Id="rId4" Type="http://schemas.openxmlformats.org/officeDocument/2006/relationships/image" Target="../media/image59.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6.xml"/><Relationship Id="rId1" Type="http://schemas.openxmlformats.org/officeDocument/2006/relationships/tags" Target="../tags/tag98.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6.xml"/><Relationship Id="rId1" Type="http://schemas.openxmlformats.org/officeDocument/2006/relationships/tags" Target="../tags/tag99.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6.xml"/><Relationship Id="rId1" Type="http://schemas.openxmlformats.org/officeDocument/2006/relationships/tags" Target="../tags/tag101.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6.xml"/><Relationship Id="rId1" Type="http://schemas.openxmlformats.org/officeDocument/2006/relationships/tags" Target="../tags/tag10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6.xml"/><Relationship Id="rId1" Type="http://schemas.openxmlformats.org/officeDocument/2006/relationships/tags" Target="../tags/tag103.xml"/></Relationships>
</file>

<file path=ppt/slides/_rels/slide78.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77.xml"/><Relationship Id="rId1" Type="http://schemas.openxmlformats.org/officeDocument/2006/relationships/slideLayout" Target="../slideLayouts/slideLayout1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5.xml"/><Relationship Id="rId1" Type="http://schemas.openxmlformats.org/officeDocument/2006/relationships/tags" Target="../tags/tag10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106.xml"/><Relationship Id="rId1" Type="http://schemas.openxmlformats.org/officeDocument/2006/relationships/vmlDrawing" Target="../drawings/vmlDrawing1.vml"/><Relationship Id="rId6" Type="http://schemas.openxmlformats.org/officeDocument/2006/relationships/image" Target="../media/image67.png"/><Relationship Id="rId5" Type="http://schemas.openxmlformats.org/officeDocument/2006/relationships/oleObject" Target="../embeddings/oleObject1.bin"/><Relationship Id="rId4" Type="http://schemas.openxmlformats.org/officeDocument/2006/relationships/notesSlide" Target="../notesSlides/notesSlide79.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0.xml"/><Relationship Id="rId1" Type="http://schemas.openxmlformats.org/officeDocument/2006/relationships/slideLayout" Target="../slideLayouts/slideLayout15.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7.xml"/><Relationship Id="rId1" Type="http://schemas.openxmlformats.org/officeDocument/2006/relationships/tags" Target="../tags/tag108.xml"/></Relationships>
</file>

<file path=ppt/slides/_rels/slide83.xml.rels><?xml version="1.0" encoding="UTF-8" standalone="yes"?>
<Relationships xmlns="http://schemas.openxmlformats.org/package/2006/relationships"><Relationship Id="rId8" Type="http://schemas.openxmlformats.org/officeDocument/2006/relationships/tags" Target="../tags/tag117.xml"/><Relationship Id="rId13" Type="http://schemas.openxmlformats.org/officeDocument/2006/relationships/image" Target="../media/image74.jpeg"/><Relationship Id="rId3" Type="http://schemas.openxmlformats.org/officeDocument/2006/relationships/tags" Target="../tags/tag112.xml"/><Relationship Id="rId7" Type="http://schemas.openxmlformats.org/officeDocument/2006/relationships/tags" Target="../tags/tag116.xml"/><Relationship Id="rId12" Type="http://schemas.openxmlformats.org/officeDocument/2006/relationships/image" Target="../media/image73.jpeg"/><Relationship Id="rId17" Type="http://schemas.openxmlformats.org/officeDocument/2006/relationships/image" Target="../media/image78.png"/><Relationship Id="rId2" Type="http://schemas.openxmlformats.org/officeDocument/2006/relationships/tags" Target="../tags/tag111.xml"/><Relationship Id="rId16" Type="http://schemas.openxmlformats.org/officeDocument/2006/relationships/image" Target="../media/image77.jpeg"/><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image" Target="../media/image72.jpeg"/><Relationship Id="rId5" Type="http://schemas.openxmlformats.org/officeDocument/2006/relationships/tags" Target="../tags/tag114.xml"/><Relationship Id="rId15" Type="http://schemas.openxmlformats.org/officeDocument/2006/relationships/image" Target="../media/image76.jpeg"/><Relationship Id="rId10" Type="http://schemas.openxmlformats.org/officeDocument/2006/relationships/notesSlide" Target="../notesSlides/notesSlide82.xml"/><Relationship Id="rId4" Type="http://schemas.openxmlformats.org/officeDocument/2006/relationships/tags" Target="../tags/tag113.xml"/><Relationship Id="rId9" Type="http://schemas.openxmlformats.org/officeDocument/2006/relationships/slideLayout" Target="../slideLayouts/slideLayout50.xml"/><Relationship Id="rId14" Type="http://schemas.openxmlformats.org/officeDocument/2006/relationships/image" Target="../media/image75.jpe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image" Target="../media/image79.jpeg"/><Relationship Id="rId4" Type="http://schemas.openxmlformats.org/officeDocument/2006/relationships/notesSlide" Target="../notesSlides/notesSlide83.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37.xml"/><Relationship Id="rId1" Type="http://schemas.openxmlformats.org/officeDocument/2006/relationships/tags" Target="../tags/tag122.xml"/></Relationships>
</file>

<file path=ppt/slides/_rels/slide8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tags" Target="../tags/tag126.xml"/><Relationship Id="rId7" Type="http://schemas.openxmlformats.org/officeDocument/2006/relationships/image" Target="../media/image80.jpeg"/><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notesSlide" Target="../notesSlides/notesSlide85.xml"/><Relationship Id="rId5" Type="http://schemas.openxmlformats.org/officeDocument/2006/relationships/slideLayout" Target="../slideLayouts/slideLayout39.xml"/><Relationship Id="rId4" Type="http://schemas.openxmlformats.org/officeDocument/2006/relationships/tags" Target="../tags/tag127.xml"/><Relationship Id="rId9" Type="http://schemas.openxmlformats.org/officeDocument/2006/relationships/image" Target="../media/image82.jpeg"/></Relationships>
</file>

<file path=ppt/slides/_rels/slide8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6.xml"/><Relationship Id="rId1" Type="http://schemas.openxmlformats.org/officeDocument/2006/relationships/slideLayout" Target="../slideLayouts/slideLayout37.xml"/><Relationship Id="rId5" Type="http://schemas.openxmlformats.org/officeDocument/2006/relationships/image" Target="../media/image85.jpeg"/><Relationship Id="rId4" Type="http://schemas.openxmlformats.org/officeDocument/2006/relationships/image" Target="../media/image84.jpeg"/></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7.xml"/><Relationship Id="rId1" Type="http://schemas.openxmlformats.org/officeDocument/2006/relationships/slideLayout" Target="../slideLayouts/slideLayout41.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89.xml.rels><?xml version="1.0" encoding="UTF-8" standalone="yes"?>
<Relationships xmlns="http://schemas.openxmlformats.org/package/2006/relationships"><Relationship Id="rId8" Type="http://schemas.openxmlformats.org/officeDocument/2006/relationships/tags" Target="../tags/tag135.xml"/><Relationship Id="rId13" Type="http://schemas.openxmlformats.org/officeDocument/2006/relationships/image" Target="../media/image90.jpeg"/><Relationship Id="rId18" Type="http://schemas.openxmlformats.org/officeDocument/2006/relationships/image" Target="../media/image95.jpeg"/><Relationship Id="rId3" Type="http://schemas.openxmlformats.org/officeDocument/2006/relationships/tags" Target="../tags/tag130.xml"/><Relationship Id="rId21" Type="http://schemas.openxmlformats.org/officeDocument/2006/relationships/image" Target="../media/image98.png"/><Relationship Id="rId7" Type="http://schemas.openxmlformats.org/officeDocument/2006/relationships/tags" Target="../tags/tag134.xml"/><Relationship Id="rId12" Type="http://schemas.openxmlformats.org/officeDocument/2006/relationships/notesSlide" Target="../notesSlides/notesSlide88.xml"/><Relationship Id="rId17" Type="http://schemas.openxmlformats.org/officeDocument/2006/relationships/image" Target="../media/image94.jpeg"/><Relationship Id="rId2" Type="http://schemas.openxmlformats.org/officeDocument/2006/relationships/tags" Target="../tags/tag129.xml"/><Relationship Id="rId16" Type="http://schemas.openxmlformats.org/officeDocument/2006/relationships/image" Target="../media/image93.jpeg"/><Relationship Id="rId20" Type="http://schemas.openxmlformats.org/officeDocument/2006/relationships/image" Target="../media/image97.jpeg"/><Relationship Id="rId1" Type="http://schemas.openxmlformats.org/officeDocument/2006/relationships/tags" Target="../tags/tag128.xml"/><Relationship Id="rId6" Type="http://schemas.openxmlformats.org/officeDocument/2006/relationships/tags" Target="../tags/tag133.xml"/><Relationship Id="rId11" Type="http://schemas.openxmlformats.org/officeDocument/2006/relationships/slideLayout" Target="../slideLayouts/slideLayout52.xml"/><Relationship Id="rId5" Type="http://schemas.openxmlformats.org/officeDocument/2006/relationships/tags" Target="../tags/tag132.xml"/><Relationship Id="rId15" Type="http://schemas.openxmlformats.org/officeDocument/2006/relationships/image" Target="../media/image92.jpeg"/><Relationship Id="rId10" Type="http://schemas.openxmlformats.org/officeDocument/2006/relationships/tags" Target="../tags/tag137.xml"/><Relationship Id="rId19" Type="http://schemas.openxmlformats.org/officeDocument/2006/relationships/image" Target="../media/image96.jpeg"/><Relationship Id="rId4" Type="http://schemas.openxmlformats.org/officeDocument/2006/relationships/tags" Target="../tags/tag131.xml"/><Relationship Id="rId9" Type="http://schemas.openxmlformats.org/officeDocument/2006/relationships/tags" Target="../tags/tag136.xml"/><Relationship Id="rId14" Type="http://schemas.openxmlformats.org/officeDocument/2006/relationships/image" Target="../media/image9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90.xml.rels><?xml version="1.0" encoding="UTF-8" standalone="yes"?>
<Relationships xmlns="http://schemas.openxmlformats.org/package/2006/relationships"><Relationship Id="rId3" Type="http://schemas.openxmlformats.org/officeDocument/2006/relationships/tags" Target="../tags/tag141.xml"/><Relationship Id="rId7" Type="http://schemas.openxmlformats.org/officeDocument/2006/relationships/image" Target="../media/image100.png"/><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image" Target="../media/image99.jpeg"/><Relationship Id="rId5" Type="http://schemas.openxmlformats.org/officeDocument/2006/relationships/notesSlide" Target="../notesSlides/notesSlide89.xml"/><Relationship Id="rId4" Type="http://schemas.openxmlformats.org/officeDocument/2006/relationships/slideLayout" Target="../slideLayouts/slideLayout39.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file:///C:\Users\kfreeborn\Documents\09_NFSTP_PPT\washing_hair.wmv" TargetMode="External"/><Relationship Id="rId1" Type="http://schemas.openxmlformats.org/officeDocument/2006/relationships/tags" Target="../tags/tag142.xml"/><Relationship Id="rId5" Type="http://schemas.openxmlformats.org/officeDocument/2006/relationships/image" Target="../media/image101.png"/><Relationship Id="rId4" Type="http://schemas.openxmlformats.org/officeDocument/2006/relationships/notesSlide" Target="../notesSlides/notesSlide90.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144.xml"/><Relationship Id="rId1" Type="http://schemas.openxmlformats.org/officeDocument/2006/relationships/tags" Target="../tags/tag143.xml"/><Relationship Id="rId5" Type="http://schemas.openxmlformats.org/officeDocument/2006/relationships/image" Target="../media/image102.jpeg"/><Relationship Id="rId4" Type="http://schemas.openxmlformats.org/officeDocument/2006/relationships/notesSlide" Target="../notesSlides/notesSlide9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93.xml"/><Relationship Id="rId1" Type="http://schemas.openxmlformats.org/officeDocument/2006/relationships/slideLayout" Target="../slideLayouts/slideLayout37.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7.xml"/><Relationship Id="rId1" Type="http://schemas.openxmlformats.org/officeDocument/2006/relationships/tags" Target="../tags/tag146.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37.xml"/><Relationship Id="rId1" Type="http://schemas.openxmlformats.org/officeDocument/2006/relationships/tags" Target="../tags/tag148.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37.xml"/><Relationship Id="rId1" Type="http://schemas.openxmlformats.org/officeDocument/2006/relationships/tags" Target="../tags/tag150.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59.xml"/><Relationship Id="rId1" Type="http://schemas.openxmlformats.org/officeDocument/2006/relationships/tags" Target="../tags/tag151.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59.xml"/><Relationship Id="rId1" Type="http://schemas.openxmlformats.org/officeDocument/2006/relationships/tags" Target="../tags/tag1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CA" altLang="en-US" smtClean="0"/>
              <a:t>Procedure for boiling water</a:t>
            </a:r>
          </a:p>
        </p:txBody>
      </p:sp>
      <p:sp>
        <p:nvSpPr>
          <p:cNvPr id="3" name="Content Placeholder 2"/>
          <p:cNvSpPr>
            <a:spLocks noGrp="1"/>
          </p:cNvSpPr>
          <p:nvPr>
            <p:ph idx="1"/>
          </p:nvPr>
        </p:nvSpPr>
        <p:spPr/>
        <p:txBody>
          <a:bodyPr/>
          <a:lstStyle/>
          <a:p>
            <a:pPr marL="514350" indent="-514350">
              <a:buFontTx/>
              <a:buAutoNum type="arabicPeriod"/>
            </a:pPr>
            <a:r>
              <a:rPr lang="en-CA" altLang="en-US" smtClean="0"/>
              <a:t>Put water in a clean and sanitized pot; </a:t>
            </a:r>
          </a:p>
          <a:p>
            <a:pPr marL="514350" indent="-514350">
              <a:buFontTx/>
              <a:buAutoNum type="arabicPeriod"/>
            </a:pPr>
            <a:r>
              <a:rPr lang="en-CA" altLang="en-US" smtClean="0"/>
              <a:t>heat water until it is brought to a rapid rolling boil; </a:t>
            </a:r>
          </a:p>
          <a:p>
            <a:pPr marL="514350" indent="-514350">
              <a:buFontTx/>
              <a:buAutoNum type="arabicPeriod"/>
            </a:pPr>
            <a:r>
              <a:rPr lang="en-CA" altLang="en-US" smtClean="0"/>
              <a:t>continue rolling boil for at least five minutes; and</a:t>
            </a:r>
          </a:p>
          <a:p>
            <a:pPr marL="514350" indent="-514350">
              <a:buFontTx/>
              <a:buAutoNum type="arabicPeriod"/>
            </a:pPr>
            <a:r>
              <a:rPr lang="en-CA" altLang="en-US" smtClean="0"/>
              <a:t>after five minutes, if necessary, cool water by placing it in another sanitized container and storing it in the refrigerator. </a:t>
            </a:r>
          </a:p>
          <a:p>
            <a:pPr marL="514350" indent="-514350"/>
            <a:endParaRPr lang="en-CA" altLang="en-US" smtClean="0"/>
          </a:p>
        </p:txBody>
      </p:sp>
    </p:spTree>
    <p:extLst>
      <p:ext uri="{BB962C8B-B14F-4D97-AF65-F5344CB8AC3E}">
        <p14:creationId xmlns:p14="http://schemas.microsoft.com/office/powerpoint/2010/main" val="7985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792538" y="242889"/>
            <a:ext cx="6875462" cy="731837"/>
          </a:xfrm>
        </p:spPr>
        <p:txBody>
          <a:bodyPr/>
          <a:lstStyle/>
          <a:p>
            <a:pPr eaLnBrk="1" hangingPunct="1"/>
            <a:r>
              <a:rPr lang="en-US" altLang="en-US" smtClean="0"/>
              <a:t>Equipment Installation</a:t>
            </a:r>
          </a:p>
        </p:txBody>
      </p:sp>
      <p:sp>
        <p:nvSpPr>
          <p:cNvPr id="7171" name="Rectangle 3"/>
          <p:cNvSpPr>
            <a:spLocks noGrp="1" noChangeArrowheads="1"/>
          </p:cNvSpPr>
          <p:nvPr>
            <p:ph type="body" idx="1"/>
          </p:nvPr>
        </p:nvSpPr>
        <p:spPr>
          <a:xfrm>
            <a:off x="1828800" y="1524001"/>
            <a:ext cx="8548688" cy="4382225"/>
          </a:xfrm>
        </p:spPr>
        <p:txBody>
          <a:bodyPr>
            <a:spAutoFit/>
          </a:bodyPr>
          <a:lstStyle/>
          <a:p>
            <a:pPr marL="0" indent="0">
              <a:lnSpc>
                <a:spcPct val="80000"/>
              </a:lnSpc>
              <a:buNone/>
            </a:pPr>
            <a:r>
              <a:rPr lang="en-US" altLang="en-US"/>
              <a:t>If you can’t clean equipment properly it can contaminate the food you are preparing.</a:t>
            </a:r>
          </a:p>
          <a:p>
            <a:pPr marL="0" indent="0">
              <a:lnSpc>
                <a:spcPct val="80000"/>
              </a:lnSpc>
              <a:buNone/>
            </a:pPr>
            <a:endParaRPr lang="en-US" altLang="en-US"/>
          </a:p>
          <a:p>
            <a:pPr marL="439738" lvl="1" indent="-254000">
              <a:lnSpc>
                <a:spcPct val="80000"/>
              </a:lnSpc>
            </a:pPr>
            <a:r>
              <a:rPr lang="en-US" altLang="en-US" smtClean="0"/>
              <a:t>Attach fixed equipment to surrounding walls, floors, or other equipment; or </a:t>
            </a:r>
            <a:br>
              <a:rPr lang="en-US" altLang="en-US" smtClean="0"/>
            </a:br>
            <a:endParaRPr lang="en-US" altLang="en-US" smtClean="0"/>
          </a:p>
          <a:p>
            <a:pPr marL="439738" lvl="1" indent="-254000">
              <a:lnSpc>
                <a:spcPct val="80000"/>
              </a:lnSpc>
            </a:pPr>
            <a:r>
              <a:rPr lang="en-US" altLang="en-US" smtClean="0"/>
              <a:t>Space it in a manner to allow for cleaning under and around equipment and prevent the accumulation of dirt. </a:t>
            </a:r>
          </a:p>
          <a:p>
            <a:pPr marL="439738" lvl="1" indent="-254000">
              <a:lnSpc>
                <a:spcPct val="80000"/>
              </a:lnSpc>
              <a:buNone/>
            </a:pPr>
            <a:endParaRPr lang="en-US" altLang="en-US" smtClean="0"/>
          </a:p>
          <a:p>
            <a:pPr marL="0" indent="0">
              <a:lnSpc>
                <a:spcPct val="80000"/>
              </a:lnSpc>
              <a:buNone/>
            </a:pPr>
            <a:r>
              <a:rPr lang="en-US" altLang="en-US"/>
              <a:t>Equipment should be installed by licensed professionals and must meet all local, provincial and national regulatory requirements.</a:t>
            </a:r>
          </a:p>
        </p:txBody>
      </p:sp>
    </p:spTree>
    <p:custDataLst>
      <p:tags r:id="rId1"/>
    </p:custDataLst>
    <p:extLst>
      <p:ext uri="{BB962C8B-B14F-4D97-AF65-F5344CB8AC3E}">
        <p14:creationId xmlns:p14="http://schemas.microsoft.com/office/powerpoint/2010/main" val="1397391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170"/>
                                        </p:tgtEl>
                                        <p:attrNameLst>
                                          <p:attrName>ppt_y</p:attrName>
                                        </p:attrNameLst>
                                      </p:cBhvr>
                                      <p:tavLst>
                                        <p:tav tm="0">
                                          <p:val>
                                            <p:strVal val="#ppt_y"/>
                                          </p:val>
                                        </p:tav>
                                        <p:tav tm="100000">
                                          <p:val>
                                            <p:strVal val="#ppt_y"/>
                                          </p:val>
                                        </p:tav>
                                      </p:tavLst>
                                    </p:anim>
                                    <p:anim calcmode="lin" valueType="num">
                                      <p:cBhvr>
                                        <p:cTn id="9" dur="500" fill="hold"/>
                                        <p:tgtEl>
                                          <p:spTgt spid="717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17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17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171">
                                            <p:txEl>
                                              <p:pRg st="0" end="0"/>
                                            </p:txEl>
                                          </p:spTgt>
                                        </p:tgtEl>
                                        <p:attrNameLst>
                                          <p:attrName>style.visibility</p:attrName>
                                        </p:attrNameLst>
                                      </p:cBhvr>
                                      <p:to>
                                        <p:strVal val="visible"/>
                                      </p:to>
                                    </p:set>
                                    <p:anim calcmode="lin" valueType="num">
                                      <p:cBhvr additive="base">
                                        <p:cTn id="16"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171">
                                            <p:txEl>
                                              <p:pRg st="2" end="2"/>
                                            </p:txEl>
                                          </p:spTgt>
                                        </p:tgtEl>
                                        <p:attrNameLst>
                                          <p:attrName>style.visibility</p:attrName>
                                        </p:attrNameLst>
                                      </p:cBhvr>
                                      <p:to>
                                        <p:strVal val="visible"/>
                                      </p:to>
                                    </p:set>
                                    <p:anim calcmode="lin" valueType="num">
                                      <p:cBhvr additive="base">
                                        <p:cTn id="22"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171">
                                            <p:txEl>
                                              <p:pRg st="3" end="3"/>
                                            </p:txEl>
                                          </p:spTgt>
                                        </p:tgtEl>
                                        <p:attrNameLst>
                                          <p:attrName>style.visibility</p:attrName>
                                        </p:attrNameLst>
                                      </p:cBhvr>
                                      <p:to>
                                        <p:strVal val="visible"/>
                                      </p:to>
                                    </p:set>
                                    <p:anim calcmode="lin" valueType="num">
                                      <p:cBhvr additive="base">
                                        <p:cTn id="28"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171">
                                            <p:txEl>
                                              <p:pRg st="5" end="5"/>
                                            </p:txEl>
                                          </p:spTgt>
                                        </p:tgtEl>
                                        <p:attrNameLst>
                                          <p:attrName>style.visibility</p:attrName>
                                        </p:attrNameLst>
                                      </p:cBhvr>
                                      <p:to>
                                        <p:strVal val="visible"/>
                                      </p:to>
                                    </p:set>
                                    <p:anim calcmode="lin" valueType="num">
                                      <p:cBhvr additive="base">
                                        <p:cTn id="34" dur="500" fill="hold"/>
                                        <p:tgtEl>
                                          <p:spTgt spid="7171">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717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build="p" bldLvl="2"/>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CA" altLang="en-US" smtClean="0"/>
              <a:t>Food Handlers</a:t>
            </a:r>
          </a:p>
        </p:txBody>
      </p:sp>
      <p:sp>
        <p:nvSpPr>
          <p:cNvPr id="3" name="Content Placeholder 2"/>
          <p:cNvSpPr>
            <a:spLocks noGrp="1"/>
          </p:cNvSpPr>
          <p:nvPr>
            <p:ph idx="1"/>
          </p:nvPr>
        </p:nvSpPr>
        <p:spPr/>
        <p:txBody>
          <a:bodyPr rtlCol="0">
            <a:normAutofit/>
          </a:bodyPr>
          <a:lstStyle/>
          <a:p>
            <a:pPr indent="0" eaLnBrk="1" fontAlgn="auto" hangingPunct="1">
              <a:spcAft>
                <a:spcPts val="0"/>
              </a:spcAft>
              <a:buNone/>
              <a:defRPr/>
            </a:pPr>
            <a:r>
              <a:rPr lang="en-CA" dirty="0" smtClean="0"/>
              <a:t>All employees </a:t>
            </a:r>
            <a:r>
              <a:rPr lang="en-CA" dirty="0"/>
              <a:t>in food service operations must have </a:t>
            </a:r>
            <a:r>
              <a:rPr lang="en-CA" dirty="0" smtClean="0"/>
              <a:t>the necessary </a:t>
            </a:r>
            <a:r>
              <a:rPr lang="en-CA" dirty="0"/>
              <a:t>skills and knowledge to </a:t>
            </a:r>
            <a:r>
              <a:rPr lang="en-CA" dirty="0" smtClean="0"/>
              <a:t>handle food safely.</a:t>
            </a:r>
          </a:p>
          <a:p>
            <a:pPr marL="342000" indent="0" eaLnBrk="1" fontAlgn="auto" hangingPunct="1">
              <a:spcBef>
                <a:spcPts val="1200"/>
              </a:spcBef>
              <a:spcAft>
                <a:spcPts val="0"/>
              </a:spcAft>
              <a:buNone/>
              <a:defRPr/>
            </a:pPr>
            <a:r>
              <a:rPr lang="en-CA" dirty="0" smtClean="0"/>
              <a:t>Foodservice operators must ensure food safety education is available to food handlers through training, formal food safety certification and employee meetings.</a:t>
            </a:r>
            <a:endParaRPr lang="en-CA" dirty="0"/>
          </a:p>
        </p:txBody>
      </p:sp>
    </p:spTree>
    <p:custDataLst>
      <p:tags r:id="rId1"/>
    </p:custDataLst>
    <p:extLst>
      <p:ext uri="{BB962C8B-B14F-4D97-AF65-F5344CB8AC3E}">
        <p14:creationId xmlns:p14="http://schemas.microsoft.com/office/powerpoint/2010/main" val="782743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CA" altLang="en-US" smtClean="0"/>
              <a:t>Food Handler Training Topics</a:t>
            </a:r>
          </a:p>
        </p:txBody>
      </p:sp>
      <p:sp>
        <p:nvSpPr>
          <p:cNvPr id="3" name="Content Placeholder 2"/>
          <p:cNvSpPr>
            <a:spLocks noGrp="1"/>
          </p:cNvSpPr>
          <p:nvPr>
            <p:ph idx="1"/>
          </p:nvPr>
        </p:nvSpPr>
        <p:spPr/>
        <p:txBody>
          <a:bodyPr rtlCol="0">
            <a:normAutofit fontScale="92500" lnSpcReduction="10000"/>
          </a:bodyPr>
          <a:lstStyle/>
          <a:p>
            <a:pPr eaLnBrk="1" fontAlgn="auto" hangingPunct="1">
              <a:spcAft>
                <a:spcPts val="600"/>
              </a:spcAft>
              <a:buNone/>
              <a:defRPr/>
            </a:pPr>
            <a:r>
              <a:rPr lang="en-CA" dirty="0" smtClean="0"/>
              <a:t>Food Handlers should have knowledge of:</a:t>
            </a:r>
          </a:p>
          <a:p>
            <a:pPr eaLnBrk="1" fontAlgn="auto" hangingPunct="1">
              <a:spcAft>
                <a:spcPts val="0"/>
              </a:spcAft>
              <a:defRPr/>
            </a:pPr>
            <a:r>
              <a:rPr lang="en-CA" dirty="0" smtClean="0"/>
              <a:t>Their role &amp; responsibility in protecting food;</a:t>
            </a:r>
          </a:p>
          <a:p>
            <a:pPr eaLnBrk="1" fontAlgn="auto" hangingPunct="1">
              <a:spcAft>
                <a:spcPts val="0"/>
              </a:spcAft>
              <a:defRPr/>
            </a:pPr>
            <a:r>
              <a:rPr lang="en-CA" dirty="0" smtClean="0"/>
              <a:t>Properties of foods (i.e. colour, texture, odour);</a:t>
            </a:r>
          </a:p>
          <a:p>
            <a:pPr eaLnBrk="1" fontAlgn="auto" hangingPunct="1">
              <a:spcAft>
                <a:spcPts val="0"/>
              </a:spcAft>
              <a:defRPr/>
            </a:pPr>
            <a:r>
              <a:rPr lang="en-CA" dirty="0" smtClean="0"/>
              <a:t>Main types of microorganisms, their sources, and factors affecting their growth;</a:t>
            </a:r>
          </a:p>
          <a:p>
            <a:pPr eaLnBrk="1" fontAlgn="auto" hangingPunct="1">
              <a:spcAft>
                <a:spcPts val="0"/>
              </a:spcAft>
              <a:defRPr/>
            </a:pPr>
            <a:r>
              <a:rPr lang="en-CA" dirty="0" smtClean="0"/>
              <a:t>Common causes of </a:t>
            </a:r>
            <a:r>
              <a:rPr lang="en-CA" dirty="0" err="1" smtClean="0"/>
              <a:t>foodborne</a:t>
            </a:r>
            <a:r>
              <a:rPr lang="en-CA" dirty="0" smtClean="0"/>
              <a:t> illnesses;</a:t>
            </a:r>
          </a:p>
          <a:p>
            <a:pPr eaLnBrk="1" fontAlgn="auto" hangingPunct="1">
              <a:spcAft>
                <a:spcPts val="0"/>
              </a:spcAft>
              <a:defRPr/>
            </a:pPr>
            <a:r>
              <a:rPr lang="en-CA" dirty="0" smtClean="0"/>
              <a:t>Procedures and practices that prevent </a:t>
            </a:r>
            <a:r>
              <a:rPr lang="en-CA" dirty="0" err="1" smtClean="0"/>
              <a:t>foodborne</a:t>
            </a:r>
            <a:r>
              <a:rPr lang="en-CA" dirty="0" smtClean="0"/>
              <a:t> illnesses;</a:t>
            </a:r>
          </a:p>
          <a:p>
            <a:pPr eaLnBrk="1" fontAlgn="auto" hangingPunct="1">
              <a:spcAft>
                <a:spcPts val="0"/>
              </a:spcAft>
              <a:defRPr/>
            </a:pPr>
            <a:r>
              <a:rPr lang="en-CA" dirty="0" smtClean="0"/>
              <a:t>Basic elements of HACCP; and</a:t>
            </a:r>
          </a:p>
          <a:p>
            <a:pPr eaLnBrk="1" fontAlgn="auto" hangingPunct="1">
              <a:spcAft>
                <a:spcPts val="0"/>
              </a:spcAft>
              <a:defRPr/>
            </a:pPr>
            <a:r>
              <a:rPr lang="en-CA" dirty="0" smtClean="0"/>
              <a:t>Allergenic properties of certain foods.</a:t>
            </a:r>
            <a:endParaRPr lang="en-CA" dirty="0"/>
          </a:p>
        </p:txBody>
      </p:sp>
    </p:spTree>
    <p:custDataLst>
      <p:tags r:id="rId1"/>
    </p:custDataLst>
    <p:extLst>
      <p:ext uri="{BB962C8B-B14F-4D97-AF65-F5344CB8AC3E}">
        <p14:creationId xmlns:p14="http://schemas.microsoft.com/office/powerpoint/2010/main" val="3273732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1000"/>
                                        <p:tgtEl>
                                          <p:spTgt spid="3">
                                            <p:txEl>
                                              <p:pRg st="6" end="6"/>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CA" altLang="en-US" smtClean="0"/>
              <a:t>Training Records</a:t>
            </a:r>
          </a:p>
        </p:txBody>
      </p:sp>
      <p:sp>
        <p:nvSpPr>
          <p:cNvPr id="3" name="Content Placeholder 2"/>
          <p:cNvSpPr>
            <a:spLocks noGrp="1"/>
          </p:cNvSpPr>
          <p:nvPr>
            <p:ph idx="1"/>
          </p:nvPr>
        </p:nvSpPr>
        <p:spPr/>
        <p:txBody>
          <a:bodyPr/>
          <a:lstStyle/>
          <a:p>
            <a:pPr eaLnBrk="1" hangingPunct="1"/>
            <a:r>
              <a:rPr lang="en-CA" altLang="en-US" smtClean="0"/>
              <a:t>Keep a copy of the original certificate in the employee's personnel file; or</a:t>
            </a:r>
          </a:p>
          <a:p>
            <a:pPr eaLnBrk="1" hangingPunct="1"/>
            <a:r>
              <a:rPr lang="en-CA" altLang="en-US" smtClean="0"/>
              <a:t>Copy the attendance list for the course date, and keep it in a master employee training file.</a:t>
            </a:r>
          </a:p>
        </p:txBody>
      </p:sp>
    </p:spTree>
    <p:custDataLst>
      <p:tags r:id="rId1"/>
    </p:custDataLst>
    <p:extLst>
      <p:ext uri="{BB962C8B-B14F-4D97-AF65-F5344CB8AC3E}">
        <p14:creationId xmlns:p14="http://schemas.microsoft.com/office/powerpoint/2010/main" val="1800771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CA" altLang="en-US" smtClean="0"/>
              <a:t>Summary</a:t>
            </a:r>
          </a:p>
        </p:txBody>
      </p:sp>
      <p:sp>
        <p:nvSpPr>
          <p:cNvPr id="3" name="Content Placeholder 2"/>
          <p:cNvSpPr>
            <a:spLocks noGrp="1"/>
          </p:cNvSpPr>
          <p:nvPr>
            <p:ph idx="1"/>
          </p:nvPr>
        </p:nvSpPr>
        <p:spPr/>
        <p:txBody>
          <a:bodyPr/>
          <a:lstStyle/>
          <a:p>
            <a:pPr eaLnBrk="1" hangingPunct="1">
              <a:buFont typeface="Wingdings" panose="05000000000000000000" pitchFamily="2" charset="2"/>
              <a:buChar char="ü"/>
            </a:pPr>
            <a:r>
              <a:rPr lang="en-CA" altLang="en-US" smtClean="0"/>
              <a:t>Identify a recognized food safety training program ;</a:t>
            </a:r>
          </a:p>
          <a:p>
            <a:pPr eaLnBrk="1" hangingPunct="1">
              <a:buFont typeface="Wingdings" panose="05000000000000000000" pitchFamily="2" charset="2"/>
              <a:buChar char="ü"/>
            </a:pPr>
            <a:r>
              <a:rPr lang="en-CA" altLang="en-US" smtClean="0"/>
              <a:t>Operators must be </a:t>
            </a:r>
            <a:r>
              <a:rPr lang="en-CA" altLang="en-US" b="1" smtClean="0"/>
              <a:t>certified</a:t>
            </a:r>
            <a:r>
              <a:rPr lang="en-CA" altLang="en-US" smtClean="0"/>
              <a:t> in a recognized food safety training program;</a:t>
            </a:r>
          </a:p>
          <a:p>
            <a:pPr eaLnBrk="1" hangingPunct="1">
              <a:buFont typeface="Wingdings" panose="05000000000000000000" pitchFamily="2" charset="2"/>
              <a:buChar char="ü"/>
            </a:pPr>
            <a:r>
              <a:rPr lang="en-CA" altLang="en-US" smtClean="0"/>
              <a:t>Employees must have the skills and knowledge to handle food safely; and</a:t>
            </a:r>
          </a:p>
          <a:p>
            <a:pPr eaLnBrk="1" hangingPunct="1">
              <a:buFont typeface="Wingdings" panose="05000000000000000000" pitchFamily="2" charset="2"/>
              <a:buChar char="ü"/>
            </a:pPr>
            <a:r>
              <a:rPr lang="en-CA" altLang="en-US" smtClean="0"/>
              <a:t> Training and certification must be documented.</a:t>
            </a:r>
          </a:p>
        </p:txBody>
      </p:sp>
    </p:spTree>
    <p:custDataLst>
      <p:tags r:id="rId1"/>
    </p:custDataLst>
    <p:extLst>
      <p:ext uri="{BB962C8B-B14F-4D97-AF65-F5344CB8AC3E}">
        <p14:creationId xmlns:p14="http://schemas.microsoft.com/office/powerpoint/2010/main" val="3270402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500" y="0"/>
            <a:ext cx="8229600" cy="1143000"/>
          </a:xfrm>
        </p:spPr>
        <p:txBody>
          <a:bodyPr/>
          <a:lstStyle/>
          <a:p>
            <a:pPr eaLnBrk="1" hangingPunct="1"/>
            <a:r>
              <a:rPr lang="en-CA" altLang="en-US" smtClean="0"/>
              <a:t>Supervising Food Safety Programs</a:t>
            </a:r>
          </a:p>
        </p:txBody>
      </p:sp>
      <p:sp>
        <p:nvSpPr>
          <p:cNvPr id="3" name="Content Placeholder 2"/>
          <p:cNvSpPr>
            <a:spLocks noGrp="1"/>
          </p:cNvSpPr>
          <p:nvPr>
            <p:ph idx="1"/>
          </p:nvPr>
        </p:nvSpPr>
        <p:spPr>
          <a:xfrm>
            <a:off x="1981200" y="1428751"/>
            <a:ext cx="8229600" cy="4697413"/>
          </a:xfrm>
        </p:spPr>
        <p:txBody>
          <a:bodyPr/>
          <a:lstStyle/>
          <a:p>
            <a:pPr eaLnBrk="1" hangingPunct="1">
              <a:buFont typeface="Arial" panose="020B0604020202020204" pitchFamily="34" charset="0"/>
              <a:buNone/>
            </a:pPr>
            <a:r>
              <a:rPr lang="en-CA" altLang="en-US" smtClean="0"/>
              <a:t>The supervisor should:</a:t>
            </a:r>
          </a:p>
          <a:p>
            <a:pPr eaLnBrk="1" hangingPunct="1">
              <a:spcBef>
                <a:spcPts val="1200"/>
              </a:spcBef>
            </a:pPr>
            <a:r>
              <a:rPr lang="en-US" altLang="en-US" smtClean="0"/>
              <a:t>Be accessible during operating hours;</a:t>
            </a:r>
            <a:endParaRPr lang="en-US" altLang="en-US" sz="1800"/>
          </a:p>
          <a:p>
            <a:pPr eaLnBrk="1" hangingPunct="1">
              <a:spcBef>
                <a:spcPts val="1200"/>
              </a:spcBef>
            </a:pPr>
            <a:r>
              <a:rPr lang="en-US" altLang="en-US" smtClean="0"/>
              <a:t>Understand safe food practices, food risks and corrective actions; and</a:t>
            </a:r>
            <a:endParaRPr lang="en-US" altLang="en-US" sz="1800"/>
          </a:p>
          <a:p>
            <a:pPr eaLnBrk="1" hangingPunct="1">
              <a:spcBef>
                <a:spcPts val="1200"/>
              </a:spcBef>
            </a:pPr>
            <a:r>
              <a:rPr lang="en-US" altLang="en-US" smtClean="0"/>
              <a:t>Have food safety training.</a:t>
            </a:r>
            <a:endParaRPr lang="en-CA" altLang="en-US" smtClean="0"/>
          </a:p>
        </p:txBody>
      </p:sp>
      <p:pic>
        <p:nvPicPr>
          <p:cNvPr id="1026" name="Picture 2" descr="C:\Users\Kevin\Downloads\iStock_000003313408XSmall.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8447088" y="3563939"/>
            <a:ext cx="172085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39994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000"/>
                                        <p:tgtEl>
                                          <p:spTgt spid="102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additive="base">
                                        <p:cTn id="3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500" y="0"/>
            <a:ext cx="8229600" cy="1143000"/>
          </a:xfrm>
        </p:spPr>
        <p:txBody>
          <a:bodyPr rtlCol="0">
            <a:normAutofit fontScale="90000"/>
          </a:bodyPr>
          <a:lstStyle/>
          <a:p>
            <a:pPr eaLnBrk="1" fontAlgn="auto" hangingPunct="1">
              <a:spcAft>
                <a:spcPts val="0"/>
              </a:spcAft>
              <a:defRPr/>
            </a:pPr>
            <a:r>
              <a:rPr lang="en-CA" dirty="0" smtClean="0"/>
              <a:t>Components of Food Safety Programs</a:t>
            </a:r>
            <a:endParaRPr lang="en-CA" dirty="0"/>
          </a:p>
        </p:txBody>
      </p:sp>
      <p:sp>
        <p:nvSpPr>
          <p:cNvPr id="3" name="Content Placeholder 2"/>
          <p:cNvSpPr>
            <a:spLocks noGrp="1"/>
          </p:cNvSpPr>
          <p:nvPr>
            <p:ph idx="1"/>
          </p:nvPr>
        </p:nvSpPr>
        <p:spPr>
          <a:xfrm>
            <a:off x="1981200" y="1428751"/>
            <a:ext cx="8229600" cy="4697413"/>
          </a:xfrm>
        </p:spPr>
        <p:txBody>
          <a:bodyPr/>
          <a:lstStyle/>
          <a:p>
            <a:pPr marL="514350" indent="-514350" eaLnBrk="1" hangingPunct="1">
              <a:buFont typeface="Calibri" panose="020F0502020204030204" pitchFamily="34" charset="0"/>
              <a:buAutoNum type="arabicPeriod"/>
            </a:pPr>
            <a:r>
              <a:rPr lang="en-CA" altLang="en-US" b="1" smtClean="0"/>
              <a:t>Procedures</a:t>
            </a:r>
            <a:r>
              <a:rPr lang="en-CA" altLang="en-US" smtClean="0"/>
              <a:t> – explaining what must be done and how to complete tasks that keep food safe;</a:t>
            </a:r>
          </a:p>
          <a:p>
            <a:pPr marL="514350" indent="-514350" eaLnBrk="1" hangingPunct="1">
              <a:buFont typeface="Calibri" panose="020F0502020204030204" pitchFamily="34" charset="0"/>
              <a:buAutoNum type="arabicPeriod"/>
            </a:pPr>
            <a:r>
              <a:rPr lang="en-CA" altLang="en-US" b="1" smtClean="0"/>
              <a:t>Activities</a:t>
            </a:r>
            <a:r>
              <a:rPr lang="en-CA" altLang="en-US" smtClean="0"/>
              <a:t> – employees perform to prevent food contamination which are based on the written procedures; and</a:t>
            </a:r>
          </a:p>
          <a:p>
            <a:pPr marL="514350" indent="-514350" eaLnBrk="1" hangingPunct="1">
              <a:buFont typeface="Calibri" panose="020F0502020204030204" pitchFamily="34" charset="0"/>
              <a:buAutoNum type="arabicPeriod"/>
            </a:pPr>
            <a:r>
              <a:rPr lang="en-CA" altLang="en-US" b="1" smtClean="0"/>
              <a:t>Records</a:t>
            </a:r>
            <a:r>
              <a:rPr lang="en-CA" altLang="en-US" smtClean="0"/>
              <a:t> – the forms completed by employees, as activities are completed, to prove that procedures are followed.</a:t>
            </a:r>
          </a:p>
        </p:txBody>
      </p:sp>
    </p:spTree>
    <p:custDataLst>
      <p:tags r:id="rId1"/>
    </p:custDataLst>
    <p:extLst>
      <p:ext uri="{BB962C8B-B14F-4D97-AF65-F5344CB8AC3E}">
        <p14:creationId xmlns:p14="http://schemas.microsoft.com/office/powerpoint/2010/main" val="4264160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500" y="0"/>
            <a:ext cx="8229600" cy="1143000"/>
          </a:xfrm>
        </p:spPr>
        <p:txBody>
          <a:bodyPr/>
          <a:lstStyle/>
          <a:p>
            <a:pPr eaLnBrk="1" hangingPunct="1"/>
            <a:r>
              <a:rPr lang="en-CA" altLang="en-US" smtClean="0"/>
              <a:t>What is HACCP?</a:t>
            </a:r>
          </a:p>
        </p:txBody>
      </p:sp>
      <p:sp>
        <p:nvSpPr>
          <p:cNvPr id="3" name="Content Placeholder 2"/>
          <p:cNvSpPr>
            <a:spLocks noGrp="1"/>
          </p:cNvSpPr>
          <p:nvPr>
            <p:ph idx="1"/>
          </p:nvPr>
        </p:nvSpPr>
        <p:spPr>
          <a:xfrm>
            <a:off x="1981200" y="1428751"/>
            <a:ext cx="8229600" cy="4697413"/>
          </a:xfrm>
        </p:spPr>
        <p:txBody>
          <a:bodyPr/>
          <a:lstStyle/>
          <a:p>
            <a:pPr eaLnBrk="1" hangingPunct="1"/>
            <a:r>
              <a:rPr lang="en-CA" altLang="en-US" smtClean="0"/>
              <a:t>It stands for </a:t>
            </a:r>
            <a:r>
              <a:rPr lang="en-CA" altLang="en-US" b="1" smtClean="0"/>
              <a:t>H</a:t>
            </a:r>
            <a:r>
              <a:rPr lang="en-CA" altLang="en-US" smtClean="0"/>
              <a:t>azard </a:t>
            </a:r>
            <a:r>
              <a:rPr lang="en-CA" altLang="en-US" b="1" smtClean="0"/>
              <a:t>A</a:t>
            </a:r>
            <a:r>
              <a:rPr lang="en-CA" altLang="en-US" smtClean="0"/>
              <a:t>nalysis and </a:t>
            </a:r>
            <a:r>
              <a:rPr lang="en-CA" altLang="en-US" b="1" smtClean="0"/>
              <a:t>C</a:t>
            </a:r>
            <a:r>
              <a:rPr lang="en-CA" altLang="en-US" smtClean="0"/>
              <a:t>ritical </a:t>
            </a:r>
            <a:r>
              <a:rPr lang="en-CA" altLang="en-US" b="1" smtClean="0"/>
              <a:t>C</a:t>
            </a:r>
            <a:r>
              <a:rPr lang="en-CA" altLang="en-US" smtClean="0"/>
              <a:t>ontrol </a:t>
            </a:r>
            <a:r>
              <a:rPr lang="en-CA" altLang="en-US" b="1" smtClean="0"/>
              <a:t>P</a:t>
            </a:r>
            <a:r>
              <a:rPr lang="en-CA" altLang="en-US" smtClean="0"/>
              <a:t>oints.</a:t>
            </a:r>
          </a:p>
          <a:p>
            <a:pPr eaLnBrk="1" hangingPunct="1"/>
            <a:r>
              <a:rPr lang="en-CA" altLang="en-US" smtClean="0"/>
              <a:t>HACCP helps identify and correct possible food safety risks to prevent foodborne illness.</a:t>
            </a:r>
          </a:p>
          <a:p>
            <a:pPr eaLnBrk="1" hangingPunct="1"/>
            <a:r>
              <a:rPr lang="en-CA" altLang="en-US" smtClean="0"/>
              <a:t>It is a recognized, proven system that has been adapted for use in foodservice operations.</a:t>
            </a:r>
          </a:p>
        </p:txBody>
      </p:sp>
    </p:spTree>
    <p:custDataLst>
      <p:tags r:id="rId1"/>
    </p:custDataLst>
    <p:extLst>
      <p:ext uri="{BB962C8B-B14F-4D97-AF65-F5344CB8AC3E}">
        <p14:creationId xmlns:p14="http://schemas.microsoft.com/office/powerpoint/2010/main" val="1140679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500" y="0"/>
            <a:ext cx="8229600" cy="1143000"/>
          </a:xfrm>
        </p:spPr>
        <p:txBody>
          <a:bodyPr/>
          <a:lstStyle/>
          <a:p>
            <a:pPr eaLnBrk="1" hangingPunct="1"/>
            <a:r>
              <a:rPr lang="en-CA" altLang="en-US" smtClean="0"/>
              <a:t>HACCP Preparation</a:t>
            </a:r>
          </a:p>
        </p:txBody>
      </p:sp>
      <p:sp>
        <p:nvSpPr>
          <p:cNvPr id="3" name="Content Placeholder 2"/>
          <p:cNvSpPr>
            <a:spLocks noGrp="1"/>
          </p:cNvSpPr>
          <p:nvPr>
            <p:ph idx="1"/>
          </p:nvPr>
        </p:nvSpPr>
        <p:spPr>
          <a:xfrm>
            <a:off x="1981200" y="1428751"/>
            <a:ext cx="8229600" cy="4697413"/>
          </a:xfrm>
        </p:spPr>
        <p:txBody>
          <a:bodyPr/>
          <a:lstStyle/>
          <a:p>
            <a:pPr marL="514350" indent="-514350" eaLnBrk="1" hangingPunct="1">
              <a:buFont typeface="Calibri" panose="020F0502020204030204" pitchFamily="34" charset="0"/>
              <a:buAutoNum type="arabicPeriod"/>
            </a:pPr>
            <a:r>
              <a:rPr lang="en-US" altLang="en-US" smtClean="0"/>
              <a:t>Assemble the Team</a:t>
            </a:r>
          </a:p>
          <a:p>
            <a:pPr marL="514350" indent="-514350" eaLnBrk="1" hangingPunct="1">
              <a:buFont typeface="Calibri" panose="020F0502020204030204" pitchFamily="34" charset="0"/>
              <a:buAutoNum type="arabicPeriod"/>
            </a:pPr>
            <a:r>
              <a:rPr lang="en-US" altLang="en-US" smtClean="0"/>
              <a:t>Develop GOPs</a:t>
            </a:r>
          </a:p>
          <a:p>
            <a:pPr marL="514350" indent="-514350" eaLnBrk="1" hangingPunct="1">
              <a:buFont typeface="Calibri" panose="020F0502020204030204" pitchFamily="34" charset="0"/>
              <a:buAutoNum type="arabicPeriod"/>
            </a:pPr>
            <a:r>
              <a:rPr lang="en-US" altLang="en-US" smtClean="0"/>
              <a:t>Group Menu Items</a:t>
            </a:r>
          </a:p>
          <a:p>
            <a:pPr marL="514350" indent="-514350" eaLnBrk="1" hangingPunct="1">
              <a:buFont typeface="Calibri" panose="020F0502020204030204" pitchFamily="34" charset="0"/>
              <a:buAutoNum type="arabicPeriod"/>
            </a:pPr>
            <a:r>
              <a:rPr lang="en-US" altLang="en-US" smtClean="0"/>
              <a:t>List Incoming Ingredients</a:t>
            </a:r>
          </a:p>
          <a:p>
            <a:pPr marL="514350" indent="-514350" eaLnBrk="1" hangingPunct="1">
              <a:buFont typeface="Calibri" panose="020F0502020204030204" pitchFamily="34" charset="0"/>
              <a:buAutoNum type="arabicPeriod"/>
            </a:pPr>
            <a:r>
              <a:rPr lang="en-US" altLang="en-US" smtClean="0"/>
              <a:t>Menu Flow Diagrams</a:t>
            </a:r>
          </a:p>
          <a:p>
            <a:pPr marL="514350" indent="-514350" eaLnBrk="1" hangingPunct="1">
              <a:buFont typeface="Calibri" panose="020F0502020204030204" pitchFamily="34" charset="0"/>
              <a:buAutoNum type="arabicPeriod"/>
            </a:pPr>
            <a:r>
              <a:rPr lang="en-US" altLang="en-US" smtClean="0"/>
              <a:t>Draw the Floor Plan</a:t>
            </a:r>
            <a:endParaRPr lang="en-CA" altLang="en-US" smtClean="0"/>
          </a:p>
        </p:txBody>
      </p:sp>
      <p:pic>
        <p:nvPicPr>
          <p:cNvPr id="4" name="Picture 3" descr="haccp-flo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1125539"/>
            <a:ext cx="5651500" cy="49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7193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additive="base">
                                        <p:cTn id="40"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0"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xit" presetSubtype="0" fill="hold" nodeType="clickEffect">
                                  <p:stCondLst>
                                    <p:cond delay="0"/>
                                  </p:stCondLst>
                                  <p:childTnLst>
                                    <p:animEffect transition="out" filter="fade">
                                      <p:cBhvr>
                                        <p:cTn id="52" dur="1000"/>
                                        <p:tgtEl>
                                          <p:spTgt spid="4"/>
                                        </p:tgtEl>
                                      </p:cBhvr>
                                    </p:animEffect>
                                    <p:set>
                                      <p:cBhvr>
                                        <p:cTn id="53" dur="1" fill="hold">
                                          <p:stCondLst>
                                            <p:cond delay="999"/>
                                          </p:stCondLst>
                                        </p:cTn>
                                        <p:tgtEl>
                                          <p:spTgt spid="4"/>
                                        </p:tgtEl>
                                        <p:attrNameLst>
                                          <p:attrName>style.visibility</p:attrName>
                                        </p:attrNameLst>
                                      </p:cBhvr>
                                      <p:to>
                                        <p:strVal val="hidden"/>
                                      </p:to>
                                    </p:set>
                                  </p:childTnLst>
                                </p:cTn>
                              </p:par>
                            </p:childTnLst>
                          </p:cTn>
                        </p:par>
                        <p:par>
                          <p:cTn id="54" fill="hold" nodeType="afterGroup">
                            <p:stCondLst>
                              <p:cond delay="1000"/>
                            </p:stCondLst>
                            <p:childTnLst>
                              <p:par>
                                <p:cTn id="55" presetID="2" presetClass="entr" presetSubtype="8" fill="hold" grpId="0" nodeType="after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 calcmode="lin" valueType="num">
                                      <p:cBhvr additive="base">
                                        <p:cTn id="5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500" y="0"/>
            <a:ext cx="8229600" cy="1143000"/>
          </a:xfrm>
        </p:spPr>
        <p:txBody>
          <a:bodyPr/>
          <a:lstStyle/>
          <a:p>
            <a:pPr eaLnBrk="1" hangingPunct="1"/>
            <a:r>
              <a:rPr lang="en-CA" altLang="en-US" smtClean="0"/>
              <a:t>HACCP Plans</a:t>
            </a:r>
          </a:p>
        </p:txBody>
      </p:sp>
      <p:sp>
        <p:nvSpPr>
          <p:cNvPr id="3" name="Content Placeholder 2"/>
          <p:cNvSpPr>
            <a:spLocks noGrp="1"/>
          </p:cNvSpPr>
          <p:nvPr>
            <p:ph idx="1"/>
          </p:nvPr>
        </p:nvSpPr>
        <p:spPr>
          <a:xfrm>
            <a:off x="1981200" y="1428751"/>
            <a:ext cx="8229600" cy="4697413"/>
          </a:xfrm>
        </p:spPr>
        <p:txBody>
          <a:bodyPr/>
          <a:lstStyle/>
          <a:p>
            <a:pPr marL="514350" indent="-514350" eaLnBrk="1" hangingPunct="1">
              <a:buFont typeface="Calibri" panose="020F0502020204030204" pitchFamily="34" charset="0"/>
              <a:buAutoNum type="arabicPeriod"/>
            </a:pPr>
            <a:r>
              <a:rPr lang="en-US" altLang="en-US" smtClean="0"/>
              <a:t>Hazard Analysis</a:t>
            </a:r>
          </a:p>
          <a:p>
            <a:pPr marL="514350" indent="-514350" eaLnBrk="1" hangingPunct="1">
              <a:buFont typeface="Calibri" panose="020F0502020204030204" pitchFamily="34" charset="0"/>
              <a:buAutoNum type="arabicPeriod"/>
            </a:pPr>
            <a:r>
              <a:rPr lang="en-US" altLang="en-US" smtClean="0"/>
              <a:t>Identify CCPs</a:t>
            </a:r>
          </a:p>
          <a:p>
            <a:pPr marL="514350" indent="-514350" eaLnBrk="1" hangingPunct="1">
              <a:buFont typeface="Calibri" panose="020F0502020204030204" pitchFamily="34" charset="0"/>
              <a:buAutoNum type="arabicPeriod"/>
            </a:pPr>
            <a:r>
              <a:rPr lang="en-US" altLang="en-US" smtClean="0"/>
              <a:t>Establish Critical Limits</a:t>
            </a:r>
          </a:p>
          <a:p>
            <a:pPr marL="514350" indent="-514350" eaLnBrk="1" hangingPunct="1">
              <a:buFont typeface="Calibri" panose="020F0502020204030204" pitchFamily="34" charset="0"/>
              <a:buAutoNum type="arabicPeriod"/>
            </a:pPr>
            <a:r>
              <a:rPr lang="en-US" altLang="en-US" smtClean="0"/>
              <a:t>Monitoring</a:t>
            </a:r>
          </a:p>
          <a:p>
            <a:pPr marL="514350" indent="-514350" eaLnBrk="1" hangingPunct="1">
              <a:buFont typeface="Calibri" panose="020F0502020204030204" pitchFamily="34" charset="0"/>
              <a:buAutoNum type="arabicPeriod"/>
            </a:pPr>
            <a:r>
              <a:rPr lang="en-US" altLang="en-US" smtClean="0"/>
              <a:t>Corrective Actions</a:t>
            </a:r>
          </a:p>
          <a:p>
            <a:pPr marL="514350" indent="-514350" eaLnBrk="1" hangingPunct="1">
              <a:buFont typeface="Calibri" panose="020F0502020204030204" pitchFamily="34" charset="0"/>
              <a:buAutoNum type="arabicPeriod"/>
            </a:pPr>
            <a:r>
              <a:rPr lang="en-US" altLang="en-US" smtClean="0"/>
              <a:t>Verify the System Works</a:t>
            </a:r>
          </a:p>
          <a:p>
            <a:pPr marL="514350" indent="-514350" eaLnBrk="1" hangingPunct="1">
              <a:buFont typeface="Calibri" panose="020F0502020204030204" pitchFamily="34" charset="0"/>
              <a:buAutoNum type="arabicPeriod"/>
            </a:pPr>
            <a:r>
              <a:rPr lang="en-US" altLang="en-US" smtClean="0"/>
              <a:t>Record Keeping</a:t>
            </a:r>
            <a:endParaRPr lang="en-CA" altLang="en-US" smtClean="0"/>
          </a:p>
        </p:txBody>
      </p:sp>
      <p:pic>
        <p:nvPicPr>
          <p:cNvPr id="4" name="Picture 3" descr="iStock_000000465893XSm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75476" y="4089400"/>
            <a:ext cx="3692525"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otentially Hazardous Foo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5976" y="3246438"/>
            <a:ext cx="3502025" cy="361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oking.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65976" y="3246438"/>
            <a:ext cx="3502025" cy="361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hermometer_in_whole_chicken.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92926" y="3335338"/>
            <a:ext cx="3775075" cy="352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iStock_000010131681XSmall.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19964" y="2678114"/>
            <a:ext cx="3348037"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iStock_000003745553XSmall.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75614" y="2973388"/>
            <a:ext cx="2592387" cy="388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haccp-binder.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46864" y="3895726"/>
            <a:ext cx="4021137"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736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par>
                                <p:cTn id="26" presetID="2" presetClass="entr" presetSubtype="8" fill="hold" grpId="0"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additive="base">
                                        <p:cTn id="28"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3">
                                            <p:txEl>
                                              <p:pRg st="1" end="1"/>
                                            </p:txEl>
                                          </p:spTgt>
                                        </p:tgtEl>
                                        <p:attrNameLst>
                                          <p:attrName>ppt_y</p:attrName>
                                        </p:attrNameLst>
                                      </p:cBhvr>
                                      <p:tavLst>
                                        <p:tav tm="0">
                                          <p:val>
                                            <p:strVal val="#ppt_y"/>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1000"/>
                                        <p:tgtEl>
                                          <p:spTgt spid="5"/>
                                        </p:tgtEl>
                                      </p:cBhvr>
                                    </p:animEffect>
                                    <p:set>
                                      <p:cBhvr>
                                        <p:cTn id="37" dur="1" fill="hold">
                                          <p:stCondLst>
                                            <p:cond delay="999"/>
                                          </p:stCondLst>
                                        </p:cTn>
                                        <p:tgtEl>
                                          <p:spTgt spid="5"/>
                                        </p:tgtEl>
                                        <p:attrNameLst>
                                          <p:attrName>style.visibility</p:attrName>
                                        </p:attrNameLst>
                                      </p:cBhvr>
                                      <p:to>
                                        <p:strVal val="hidden"/>
                                      </p:to>
                                    </p:set>
                                  </p:childTnLst>
                                </p:cTn>
                              </p:par>
                              <p:par>
                                <p:cTn id="38" presetID="2" presetClass="entr" presetSubtype="8" fill="hold" grpId="0" nodeType="with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 calcmode="lin" valueType="num">
                                      <p:cBhvr additive="base">
                                        <p:cTn id="40"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3">
                                            <p:txEl>
                                              <p:pRg st="2" end="2"/>
                                            </p:txEl>
                                          </p:spTgt>
                                        </p:tgtEl>
                                        <p:attrNameLst>
                                          <p:attrName>ppt_y</p:attrName>
                                        </p:attrNameLst>
                                      </p:cBhvr>
                                      <p:tavLst>
                                        <p:tav tm="0">
                                          <p:val>
                                            <p:strVal val="#ppt_y"/>
                                          </p:val>
                                        </p:tav>
                                        <p:tav tm="100000">
                                          <p:val>
                                            <p:strVal val="#ppt_y"/>
                                          </p:val>
                                        </p:tav>
                                      </p:tavLst>
                                    </p:anim>
                                  </p:childTnLst>
                                </p:cTn>
                              </p:par>
                              <p:par>
                                <p:cTn id="42" presetID="10"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1000"/>
                                        <p:tgtEl>
                                          <p:spTgt spid="6"/>
                                        </p:tgtEl>
                                      </p:cBhvr>
                                    </p:animEffect>
                                    <p:set>
                                      <p:cBhvr>
                                        <p:cTn id="49" dur="1" fill="hold">
                                          <p:stCondLst>
                                            <p:cond delay="999"/>
                                          </p:stCondLst>
                                        </p:cTn>
                                        <p:tgtEl>
                                          <p:spTgt spid="6"/>
                                        </p:tgtEl>
                                        <p:attrNameLst>
                                          <p:attrName>style.visibility</p:attrName>
                                        </p:attrNameLst>
                                      </p:cBhvr>
                                      <p:to>
                                        <p:strVal val="hidden"/>
                                      </p:to>
                                    </p:set>
                                  </p:childTnLst>
                                </p:cTn>
                              </p:par>
                              <p:par>
                                <p:cTn id="50" presetID="2" presetClass="entr" presetSubtype="8" fill="hold" grpId="0" nodeType="with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 calcmode="lin" valueType="num">
                                      <p:cBhvr additive="base">
                                        <p:cTn id="52"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3">
                                            <p:txEl>
                                              <p:pRg st="3" end="3"/>
                                            </p:txEl>
                                          </p:spTgt>
                                        </p:tgtEl>
                                        <p:attrNameLst>
                                          <p:attrName>ppt_y</p:attrName>
                                        </p:attrNameLst>
                                      </p:cBhvr>
                                      <p:tavLst>
                                        <p:tav tm="0">
                                          <p:val>
                                            <p:strVal val="#ppt_y"/>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xit" presetSubtype="0" fill="hold" nodeType="clickEffect">
                                  <p:stCondLst>
                                    <p:cond delay="0"/>
                                  </p:stCondLst>
                                  <p:childTnLst>
                                    <p:animEffect transition="out" filter="fade">
                                      <p:cBhvr>
                                        <p:cTn id="60" dur="1000"/>
                                        <p:tgtEl>
                                          <p:spTgt spid="8"/>
                                        </p:tgtEl>
                                      </p:cBhvr>
                                    </p:animEffect>
                                    <p:set>
                                      <p:cBhvr>
                                        <p:cTn id="61" dur="1" fill="hold">
                                          <p:stCondLst>
                                            <p:cond delay="999"/>
                                          </p:stCondLst>
                                        </p:cTn>
                                        <p:tgtEl>
                                          <p:spTgt spid="8"/>
                                        </p:tgtEl>
                                        <p:attrNameLst>
                                          <p:attrName>style.visibility</p:attrName>
                                        </p:attrNameLst>
                                      </p:cBhvr>
                                      <p:to>
                                        <p:strVal val="hidden"/>
                                      </p:to>
                                    </p:set>
                                  </p:childTnLst>
                                </p:cTn>
                              </p:par>
                              <p:par>
                                <p:cTn id="62" presetID="2" presetClass="entr" presetSubtype="8" fill="hold" grpId="0" nodeType="withEffect">
                                  <p:stCondLst>
                                    <p:cond delay="0"/>
                                  </p:stCondLst>
                                  <p:childTnLst>
                                    <p:set>
                                      <p:cBhvr>
                                        <p:cTn id="63" dur="1" fill="hold">
                                          <p:stCondLst>
                                            <p:cond delay="0"/>
                                          </p:stCondLst>
                                        </p:cTn>
                                        <p:tgtEl>
                                          <p:spTgt spid="3">
                                            <p:txEl>
                                              <p:pRg st="4" end="4"/>
                                            </p:txEl>
                                          </p:spTgt>
                                        </p:tgtEl>
                                        <p:attrNameLst>
                                          <p:attrName>style.visibility</p:attrName>
                                        </p:attrNameLst>
                                      </p:cBhvr>
                                      <p:to>
                                        <p:strVal val="visible"/>
                                      </p:to>
                                    </p:set>
                                    <p:anim calcmode="lin" valueType="num">
                                      <p:cBhvr additive="base">
                                        <p:cTn id="64"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3">
                                            <p:txEl>
                                              <p:pRg st="4" end="4"/>
                                            </p:txEl>
                                          </p:spTgt>
                                        </p:tgtEl>
                                        <p:attrNameLst>
                                          <p:attrName>ppt_y</p:attrName>
                                        </p:attrNameLst>
                                      </p:cBhvr>
                                      <p:tavLst>
                                        <p:tav tm="0">
                                          <p:val>
                                            <p:strVal val="#ppt_y"/>
                                          </p:val>
                                        </p:tav>
                                        <p:tav tm="100000">
                                          <p:val>
                                            <p:strVal val="#ppt_y"/>
                                          </p:val>
                                        </p:tav>
                                      </p:tavLst>
                                    </p:anim>
                                  </p:childTnLst>
                                </p:cTn>
                              </p:par>
                              <p:par>
                                <p:cTn id="66" presetID="10" presetClass="entr" presetSubtype="0" fill="hold"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0"/>
                                        <p:tgtEl>
                                          <p:spTgt spid="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xit" presetSubtype="0" fill="hold" nodeType="clickEffect">
                                  <p:stCondLst>
                                    <p:cond delay="0"/>
                                  </p:stCondLst>
                                  <p:childTnLst>
                                    <p:animEffect transition="out" filter="fade">
                                      <p:cBhvr>
                                        <p:cTn id="72" dur="1000"/>
                                        <p:tgtEl>
                                          <p:spTgt spid="9"/>
                                        </p:tgtEl>
                                      </p:cBhvr>
                                    </p:animEffect>
                                    <p:set>
                                      <p:cBhvr>
                                        <p:cTn id="73" dur="1" fill="hold">
                                          <p:stCondLst>
                                            <p:cond delay="999"/>
                                          </p:stCondLst>
                                        </p:cTn>
                                        <p:tgtEl>
                                          <p:spTgt spid="9"/>
                                        </p:tgtEl>
                                        <p:attrNameLst>
                                          <p:attrName>style.visibility</p:attrName>
                                        </p:attrNameLst>
                                      </p:cBhvr>
                                      <p:to>
                                        <p:strVal val="hidden"/>
                                      </p:to>
                                    </p:set>
                                  </p:childTnLst>
                                </p:cTn>
                              </p:par>
                              <p:par>
                                <p:cTn id="74" presetID="2" presetClass="entr" presetSubtype="8" fill="hold" grpId="0" nodeType="withEffect">
                                  <p:stCondLst>
                                    <p:cond delay="0"/>
                                  </p:stCondLst>
                                  <p:childTnLst>
                                    <p:set>
                                      <p:cBhvr>
                                        <p:cTn id="75" dur="1" fill="hold">
                                          <p:stCondLst>
                                            <p:cond delay="0"/>
                                          </p:stCondLst>
                                        </p:cTn>
                                        <p:tgtEl>
                                          <p:spTgt spid="3">
                                            <p:txEl>
                                              <p:pRg st="5" end="5"/>
                                            </p:txEl>
                                          </p:spTgt>
                                        </p:tgtEl>
                                        <p:attrNameLst>
                                          <p:attrName>style.visibility</p:attrName>
                                        </p:attrNameLst>
                                      </p:cBhvr>
                                      <p:to>
                                        <p:strVal val="visible"/>
                                      </p:to>
                                    </p:set>
                                    <p:anim calcmode="lin" valueType="num">
                                      <p:cBhvr additive="base">
                                        <p:cTn id="76"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77" dur="500" fill="hold"/>
                                        <p:tgtEl>
                                          <p:spTgt spid="3">
                                            <p:txEl>
                                              <p:pRg st="5" end="5"/>
                                            </p:txEl>
                                          </p:spTgt>
                                        </p:tgtEl>
                                        <p:attrNameLst>
                                          <p:attrName>ppt_y</p:attrName>
                                        </p:attrNameLst>
                                      </p:cBhvr>
                                      <p:tavLst>
                                        <p:tav tm="0">
                                          <p:val>
                                            <p:strVal val="#ppt_y"/>
                                          </p:val>
                                        </p:tav>
                                        <p:tav tm="100000">
                                          <p:val>
                                            <p:strVal val="#ppt_y"/>
                                          </p:val>
                                        </p:tav>
                                      </p:tavLst>
                                    </p:anim>
                                  </p:childTnLst>
                                </p:cTn>
                              </p:par>
                              <p:par>
                                <p:cTn id="78" presetID="10" presetClass="entr" presetSubtype="0" fill="hold" nodeType="with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1000"/>
                                        <p:tgtEl>
                                          <p:spTgt spid="10"/>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0" presetClass="exit" presetSubtype="0" fill="hold" nodeType="clickEffect">
                                  <p:stCondLst>
                                    <p:cond delay="0"/>
                                  </p:stCondLst>
                                  <p:childTnLst>
                                    <p:animEffect transition="out" filter="fade">
                                      <p:cBhvr>
                                        <p:cTn id="84" dur="1000"/>
                                        <p:tgtEl>
                                          <p:spTgt spid="10"/>
                                        </p:tgtEl>
                                      </p:cBhvr>
                                    </p:animEffect>
                                    <p:set>
                                      <p:cBhvr>
                                        <p:cTn id="85" dur="1" fill="hold">
                                          <p:stCondLst>
                                            <p:cond delay="999"/>
                                          </p:stCondLst>
                                        </p:cTn>
                                        <p:tgtEl>
                                          <p:spTgt spid="10"/>
                                        </p:tgtEl>
                                        <p:attrNameLst>
                                          <p:attrName>style.visibility</p:attrName>
                                        </p:attrNameLst>
                                      </p:cBhvr>
                                      <p:to>
                                        <p:strVal val="hidden"/>
                                      </p:to>
                                    </p:set>
                                  </p:childTnLst>
                                </p:cTn>
                              </p:par>
                              <p:par>
                                <p:cTn id="86" presetID="2" presetClass="entr" presetSubtype="8" fill="hold" grpId="0" nodeType="withEffect">
                                  <p:stCondLst>
                                    <p:cond delay="0"/>
                                  </p:stCondLst>
                                  <p:childTnLst>
                                    <p:set>
                                      <p:cBhvr>
                                        <p:cTn id="87" dur="1" fill="hold">
                                          <p:stCondLst>
                                            <p:cond delay="0"/>
                                          </p:stCondLst>
                                        </p:cTn>
                                        <p:tgtEl>
                                          <p:spTgt spid="3">
                                            <p:txEl>
                                              <p:pRg st="6" end="6"/>
                                            </p:txEl>
                                          </p:spTgt>
                                        </p:tgtEl>
                                        <p:attrNameLst>
                                          <p:attrName>style.visibility</p:attrName>
                                        </p:attrNameLst>
                                      </p:cBhvr>
                                      <p:to>
                                        <p:strVal val="visible"/>
                                      </p:to>
                                    </p:set>
                                    <p:anim calcmode="lin" valueType="num">
                                      <p:cBhvr additive="base">
                                        <p:cTn id="88"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89" dur="500" fill="hold"/>
                                        <p:tgtEl>
                                          <p:spTgt spid="3">
                                            <p:txEl>
                                              <p:pRg st="6" end="6"/>
                                            </p:txEl>
                                          </p:spTgt>
                                        </p:tgtEl>
                                        <p:attrNameLst>
                                          <p:attrName>ppt_y</p:attrName>
                                        </p:attrNameLst>
                                      </p:cBhvr>
                                      <p:tavLst>
                                        <p:tav tm="0">
                                          <p:val>
                                            <p:strVal val="#ppt_y"/>
                                          </p:val>
                                        </p:tav>
                                        <p:tav tm="100000">
                                          <p:val>
                                            <p:strVal val="#ppt_y"/>
                                          </p:val>
                                        </p:tav>
                                      </p:tavLst>
                                    </p:anim>
                                  </p:childTnLst>
                                </p:cTn>
                              </p:par>
                              <p:par>
                                <p:cTn id="90" presetID="10" presetClass="entr" presetSubtype="0" fill="hold" nodeType="with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fade">
                                      <p:cBhvr>
                                        <p:cTn id="9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500" y="0"/>
            <a:ext cx="8229600" cy="1143000"/>
          </a:xfrm>
        </p:spPr>
        <p:txBody>
          <a:bodyPr/>
          <a:lstStyle/>
          <a:p>
            <a:pPr eaLnBrk="1" hangingPunct="1"/>
            <a:r>
              <a:rPr lang="en-CA" altLang="en-US" smtClean="0"/>
              <a:t>Summary</a:t>
            </a:r>
          </a:p>
        </p:txBody>
      </p:sp>
      <p:sp>
        <p:nvSpPr>
          <p:cNvPr id="3" name="Content Placeholder 2"/>
          <p:cNvSpPr>
            <a:spLocks noGrp="1"/>
          </p:cNvSpPr>
          <p:nvPr>
            <p:ph idx="1"/>
          </p:nvPr>
        </p:nvSpPr>
        <p:spPr>
          <a:xfrm>
            <a:off x="1981200" y="1428750"/>
            <a:ext cx="8229600" cy="7183438"/>
          </a:xfrm>
        </p:spPr>
        <p:txBody>
          <a:bodyPr>
            <a:spAutoFit/>
          </a:bodyPr>
          <a:lstStyle/>
          <a:p>
            <a:pPr eaLnBrk="1" hangingPunct="1">
              <a:buFont typeface="Wingdings" panose="05000000000000000000" pitchFamily="2" charset="2"/>
              <a:buChar char="ü"/>
            </a:pPr>
            <a:r>
              <a:rPr lang="en-CA" altLang="en-US" smtClean="0"/>
              <a:t>Knowledgeable supervisors must be available to answer food safety questions;</a:t>
            </a:r>
          </a:p>
          <a:p>
            <a:pPr eaLnBrk="1" hangingPunct="1">
              <a:buFont typeface="Wingdings" panose="05000000000000000000" pitchFamily="2" charset="2"/>
              <a:buChar char="ü"/>
            </a:pPr>
            <a:r>
              <a:rPr lang="en-CA" altLang="en-US" smtClean="0"/>
              <a:t>PAR – Food Safety Programs need </a:t>
            </a:r>
            <a:r>
              <a:rPr lang="en-CA" altLang="en-US" b="1" smtClean="0"/>
              <a:t>P</a:t>
            </a:r>
            <a:r>
              <a:rPr lang="en-CA" altLang="en-US" smtClean="0"/>
              <a:t>rocedures, </a:t>
            </a:r>
            <a:r>
              <a:rPr lang="en-CA" altLang="en-US" b="1" smtClean="0"/>
              <a:t>A</a:t>
            </a:r>
            <a:r>
              <a:rPr lang="en-CA" altLang="en-US" smtClean="0"/>
              <a:t>ctivities and </a:t>
            </a:r>
            <a:r>
              <a:rPr lang="en-CA" altLang="en-US" b="1" smtClean="0"/>
              <a:t>R</a:t>
            </a:r>
            <a:r>
              <a:rPr lang="en-CA" altLang="en-US" smtClean="0"/>
              <a:t>ecords to be successful;</a:t>
            </a:r>
          </a:p>
          <a:p>
            <a:pPr eaLnBrk="1" hangingPunct="1">
              <a:buFont typeface="Wingdings" panose="05000000000000000000" pitchFamily="2" charset="2"/>
              <a:buChar char="ü"/>
            </a:pPr>
            <a:r>
              <a:rPr lang="en-CA" altLang="en-US" smtClean="0"/>
              <a:t>HACCP is a proven food safety program that can be adapted for your operation;</a:t>
            </a:r>
          </a:p>
          <a:p>
            <a:pPr eaLnBrk="1" hangingPunct="1">
              <a:buFont typeface="Wingdings" panose="05000000000000000000" pitchFamily="2" charset="2"/>
              <a:buChar char="ü"/>
            </a:pPr>
            <a:r>
              <a:rPr lang="en-CA" altLang="en-US" smtClean="0"/>
              <a:t>There are 6 steps to prepare for HACCP planning; </a:t>
            </a:r>
          </a:p>
          <a:p>
            <a:pPr eaLnBrk="1" hangingPunct="1">
              <a:buFont typeface="Wingdings" panose="05000000000000000000" pitchFamily="2" charset="2"/>
              <a:buChar char="ü"/>
            </a:pPr>
            <a:r>
              <a:rPr lang="en-CA" altLang="en-US" smtClean="0"/>
              <a:t>There are 7 principles to applied during development of your HACCP Plan.</a:t>
            </a:r>
          </a:p>
          <a:p>
            <a:pPr eaLnBrk="1" hangingPunct="1"/>
            <a:endParaRPr lang="en-CA" altLang="en-US" smtClean="0"/>
          </a:p>
          <a:p>
            <a:pPr eaLnBrk="1" hangingPunct="1"/>
            <a:endParaRPr lang="en-CA" altLang="en-US" smtClean="0"/>
          </a:p>
          <a:p>
            <a:pPr eaLnBrk="1" hangingPunct="1"/>
            <a:endParaRPr lang="en-CA" altLang="en-US" smtClean="0"/>
          </a:p>
        </p:txBody>
      </p:sp>
    </p:spTree>
    <p:custDataLst>
      <p:tags r:id="rId1"/>
    </p:custDataLst>
    <p:extLst>
      <p:ext uri="{BB962C8B-B14F-4D97-AF65-F5344CB8AC3E}">
        <p14:creationId xmlns:p14="http://schemas.microsoft.com/office/powerpoint/2010/main" val="1476812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2538" y="239714"/>
            <a:ext cx="6875462" cy="739775"/>
          </a:xfrm>
        </p:spPr>
        <p:txBody>
          <a:bodyPr/>
          <a:lstStyle/>
          <a:p>
            <a:r>
              <a:rPr lang="en-US" altLang="en-US" smtClean="0"/>
              <a:t>Food Contact Surfaces</a:t>
            </a:r>
            <a:endParaRPr lang="en-CA" altLang="en-US" smtClean="0"/>
          </a:p>
        </p:txBody>
      </p:sp>
      <p:sp>
        <p:nvSpPr>
          <p:cNvPr id="3" name="Content Placeholder 2"/>
          <p:cNvSpPr>
            <a:spLocks noGrp="1"/>
          </p:cNvSpPr>
          <p:nvPr>
            <p:ph idx="1"/>
          </p:nvPr>
        </p:nvSpPr>
        <p:spPr/>
        <p:txBody>
          <a:bodyPr/>
          <a:lstStyle/>
          <a:p>
            <a:pPr>
              <a:buFontTx/>
              <a:buNone/>
            </a:pPr>
            <a:r>
              <a:rPr lang="en-CA" altLang="en-US">
                <a:ea typeface="MS Mincho" panose="02020609040205080304" pitchFamily="49" charset="-128"/>
                <a:cs typeface="Articulate" pitchFamily="2" charset="0"/>
              </a:rPr>
              <a:t>Ensure that the food contact surfaces: </a:t>
            </a:r>
            <a:endParaRPr lang="en-CA" altLang="en-US">
              <a:ea typeface="MS Mincho" panose="02020609040205080304" pitchFamily="49" charset="-128"/>
              <a:cs typeface="Times New Roman" panose="02020603050405020304" pitchFamily="18" charset="0"/>
            </a:endParaRPr>
          </a:p>
          <a:p>
            <a:pPr>
              <a:buFont typeface="Articulate" pitchFamily="2" charset="0"/>
              <a:buChar char="•"/>
            </a:pPr>
            <a:r>
              <a:rPr lang="en-CA" altLang="en-US">
                <a:ea typeface="MS Mincho" panose="02020609040205080304" pitchFamily="49" charset="-128"/>
                <a:cs typeface="Articulate" pitchFamily="2" charset="0"/>
              </a:rPr>
              <a:t>Are corrosion resistant, smooth, non-absorbent and easy to clean to eliminate contaminants; </a:t>
            </a:r>
          </a:p>
          <a:p>
            <a:pPr>
              <a:buFont typeface="Articulate" pitchFamily="2" charset="0"/>
              <a:buChar char="•"/>
            </a:pPr>
            <a:r>
              <a:rPr lang="en-CA" altLang="en-US">
                <a:ea typeface="MS Mincho" panose="02020609040205080304" pitchFamily="49" charset="-128"/>
                <a:cs typeface="Articulate" pitchFamily="2" charset="0"/>
              </a:rPr>
              <a:t>Non-toxic, free from pitting, cracks and crevices; </a:t>
            </a:r>
          </a:p>
          <a:p>
            <a:pPr>
              <a:buFont typeface="Articulate" pitchFamily="2" charset="0"/>
              <a:buChar char="•"/>
            </a:pPr>
            <a:r>
              <a:rPr lang="en-CA" altLang="en-US">
                <a:ea typeface="MS Mincho" panose="02020609040205080304" pitchFamily="49" charset="-128"/>
                <a:cs typeface="Articulate" pitchFamily="2" charset="0"/>
              </a:rPr>
              <a:t>Do not introduce substances into food, such as colour, odours and tastes or substances (metals) which are harmful; and </a:t>
            </a:r>
          </a:p>
          <a:p>
            <a:pPr>
              <a:buFont typeface="Articulate" pitchFamily="2" charset="0"/>
              <a:buChar char="•"/>
            </a:pPr>
            <a:r>
              <a:rPr lang="en-CA" altLang="en-US">
                <a:ea typeface="MS Mincho" panose="02020609040205080304" pitchFamily="49" charset="-128"/>
                <a:cs typeface="Articulate" pitchFamily="2" charset="0"/>
              </a:rPr>
              <a:t>Are durable for the safe preparation and cooking of food.</a:t>
            </a:r>
          </a:p>
        </p:txBody>
      </p:sp>
    </p:spTree>
    <p:extLst>
      <p:ext uri="{BB962C8B-B14F-4D97-AF65-F5344CB8AC3E}">
        <p14:creationId xmlns:p14="http://schemas.microsoft.com/office/powerpoint/2010/main" val="4166898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additive="base">
                                        <p:cTn id="4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2538" y="-82550"/>
            <a:ext cx="6875462" cy="1384300"/>
          </a:xfrm>
        </p:spPr>
        <p:txBody>
          <a:bodyPr/>
          <a:lstStyle/>
          <a:p>
            <a:r>
              <a:rPr lang="en-US" altLang="en-US" smtClean="0"/>
              <a:t>Wooden Food Contact Surfaces</a:t>
            </a:r>
            <a:endParaRPr lang="en-CA" altLang="en-US" smtClean="0"/>
          </a:p>
        </p:txBody>
      </p:sp>
      <p:sp>
        <p:nvSpPr>
          <p:cNvPr id="3" name="Content Placeholder 2"/>
          <p:cNvSpPr>
            <a:spLocks noGrp="1"/>
          </p:cNvSpPr>
          <p:nvPr>
            <p:ph idx="1"/>
          </p:nvPr>
        </p:nvSpPr>
        <p:spPr/>
        <p:txBody>
          <a:bodyPr/>
          <a:lstStyle/>
          <a:p>
            <a:pPr>
              <a:defRPr/>
            </a:pPr>
            <a:r>
              <a:rPr lang="en-CA" dirty="0" smtClean="0"/>
              <a:t>Can deteriorate becoming difficult to clean and prone to food contamination;</a:t>
            </a:r>
          </a:p>
          <a:p>
            <a:pPr>
              <a:defRPr/>
            </a:pPr>
            <a:r>
              <a:rPr lang="en-CA" dirty="0" smtClean="0"/>
              <a:t>Must be re-surfaced (or discarded) if they are too worn to clean and sanitize;</a:t>
            </a:r>
          </a:p>
          <a:p>
            <a:pPr>
              <a:defRPr/>
            </a:pPr>
            <a:r>
              <a:rPr lang="en-CA" dirty="0" smtClean="0"/>
              <a:t>Can be used for </a:t>
            </a:r>
            <a:r>
              <a:rPr lang="en-CA" kern="1200" dirty="0" smtClean="0"/>
              <a:t>cutting boards; cutting blocks; baker's tables; and utensils such as rolling pins, doughnut dowels, salad bowls, chopsticks, and wooden paddles. </a:t>
            </a:r>
            <a:endParaRPr lang="en-CA" dirty="0"/>
          </a:p>
        </p:txBody>
      </p:sp>
    </p:spTree>
    <p:extLst>
      <p:ext uri="{BB962C8B-B14F-4D97-AF65-F5344CB8AC3E}">
        <p14:creationId xmlns:p14="http://schemas.microsoft.com/office/powerpoint/2010/main" val="1057972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ft-ice-cream4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16950" y="4249738"/>
            <a:ext cx="2051050"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92538" y="239714"/>
            <a:ext cx="6875462" cy="739775"/>
          </a:xfrm>
        </p:spPr>
        <p:txBody>
          <a:bodyPr/>
          <a:lstStyle/>
          <a:p>
            <a:r>
              <a:rPr lang="en-US" altLang="en-US" smtClean="0"/>
              <a:t>Clean in Place Equipment</a:t>
            </a:r>
            <a:endParaRPr lang="en-CA" altLang="en-US" smtClean="0"/>
          </a:p>
        </p:txBody>
      </p:sp>
      <p:sp>
        <p:nvSpPr>
          <p:cNvPr id="3" name="Content Placeholder 2"/>
          <p:cNvSpPr>
            <a:spLocks noGrp="1"/>
          </p:cNvSpPr>
          <p:nvPr>
            <p:ph idx="1"/>
          </p:nvPr>
        </p:nvSpPr>
        <p:spPr>
          <a:xfrm>
            <a:off x="1828800" y="1524000"/>
            <a:ext cx="7219950" cy="4419600"/>
          </a:xfrm>
        </p:spPr>
        <p:txBody>
          <a:bodyPr/>
          <a:lstStyle/>
          <a:p>
            <a:pPr>
              <a:defRPr/>
            </a:pPr>
            <a:r>
              <a:rPr lang="en-CA" kern="1200" dirty="0" smtClean="0"/>
              <a:t>Cleaning and sanitizing solutions must contact all interior food contact surfaces. </a:t>
            </a:r>
          </a:p>
          <a:p>
            <a:pPr>
              <a:defRPr/>
            </a:pPr>
            <a:r>
              <a:rPr lang="en-CA" kern="1200" dirty="0" smtClean="0"/>
              <a:t>Must be capable of being completely drained of cleaning and sanitizing solutions. </a:t>
            </a:r>
          </a:p>
          <a:p>
            <a:pPr>
              <a:defRPr/>
            </a:pPr>
            <a:r>
              <a:rPr lang="en-CA" kern="1200" dirty="0" smtClean="0"/>
              <a:t>Should be inspection access points to ensure equipment is effectively cleaned. </a:t>
            </a:r>
          </a:p>
          <a:p>
            <a:pPr>
              <a:defRPr/>
            </a:pPr>
            <a:endParaRPr lang="en-CA" kern="1200" dirty="0" smtClean="0"/>
          </a:p>
          <a:p>
            <a:pPr>
              <a:defRPr/>
            </a:pPr>
            <a:endParaRPr lang="en-CA" dirty="0"/>
          </a:p>
        </p:txBody>
      </p:sp>
    </p:spTree>
    <p:extLst>
      <p:ext uri="{BB962C8B-B14F-4D97-AF65-F5344CB8AC3E}">
        <p14:creationId xmlns:p14="http://schemas.microsoft.com/office/powerpoint/2010/main" val="538550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2538" y="-82550"/>
            <a:ext cx="6875462" cy="1384300"/>
          </a:xfrm>
        </p:spPr>
        <p:txBody>
          <a:bodyPr/>
          <a:lstStyle/>
          <a:p>
            <a:r>
              <a:rPr lang="en-US" altLang="en-US" smtClean="0"/>
              <a:t>Heating &amp; Cooling Equipment</a:t>
            </a:r>
            <a:endParaRPr lang="en-CA" altLang="en-US" smtClean="0"/>
          </a:p>
        </p:txBody>
      </p:sp>
      <p:sp>
        <p:nvSpPr>
          <p:cNvPr id="3" name="Content Placeholder 2"/>
          <p:cNvSpPr>
            <a:spLocks noGrp="1"/>
          </p:cNvSpPr>
          <p:nvPr>
            <p:ph idx="1"/>
          </p:nvPr>
        </p:nvSpPr>
        <p:spPr/>
        <p:txBody>
          <a:bodyPr/>
          <a:lstStyle/>
          <a:p>
            <a:pPr>
              <a:defRPr/>
            </a:pPr>
            <a:r>
              <a:rPr lang="en-CA" sz="3000" dirty="0"/>
              <a:t>Must achieve and maintain temperatures to prevent, eliminate or reduce growth of harmful micro-organisms. </a:t>
            </a:r>
          </a:p>
          <a:p>
            <a:pPr>
              <a:defRPr/>
            </a:pPr>
            <a:r>
              <a:rPr lang="en-CA" sz="3000" dirty="0"/>
              <a:t>Must be equipped with devices to monitor and control temperatures. </a:t>
            </a:r>
          </a:p>
          <a:p>
            <a:pPr>
              <a:defRPr/>
            </a:pPr>
            <a:r>
              <a:rPr lang="en-CA" sz="3000" dirty="0"/>
              <a:t>Temperature measuring devices on the equipment must be easily readable and accurate to 1.0°C (2.0°F).</a:t>
            </a:r>
          </a:p>
          <a:p>
            <a:pPr>
              <a:defRPr/>
            </a:pPr>
            <a:endParaRPr lang="en-CA" kern="1200" dirty="0" smtClean="0"/>
          </a:p>
          <a:p>
            <a:pPr>
              <a:defRPr/>
            </a:pPr>
            <a:endParaRPr lang="en-CA" dirty="0"/>
          </a:p>
        </p:txBody>
      </p:sp>
      <p:pic>
        <p:nvPicPr>
          <p:cNvPr id="4" name="Picture 3" descr="steam_table_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6588" y="4938714"/>
            <a:ext cx="2411412"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788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2538" y="239714"/>
            <a:ext cx="6875462" cy="739775"/>
          </a:xfrm>
        </p:spPr>
        <p:txBody>
          <a:bodyPr/>
          <a:lstStyle/>
          <a:p>
            <a:r>
              <a:rPr lang="en-US" altLang="en-US" smtClean="0"/>
              <a:t>Calibration</a:t>
            </a:r>
            <a:endParaRPr lang="en-CA" altLang="en-US" smtClean="0"/>
          </a:p>
        </p:txBody>
      </p:sp>
      <p:grpSp>
        <p:nvGrpSpPr>
          <p:cNvPr id="3" name="Group 13"/>
          <p:cNvGrpSpPr>
            <a:grpSpLocks/>
          </p:cNvGrpSpPr>
          <p:nvPr/>
        </p:nvGrpSpPr>
        <p:grpSpPr bwMode="auto">
          <a:xfrm>
            <a:off x="1631951" y="2093914"/>
            <a:ext cx="2160331" cy="3599081"/>
            <a:chOff x="107744" y="1989000"/>
            <a:chExt cx="2160000" cy="3599259"/>
          </a:xfrm>
        </p:grpSpPr>
        <p:pic>
          <p:nvPicPr>
            <p:cNvPr id="16397" name="Picture 2" descr="calibration 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744" y="1989000"/>
              <a:ext cx="216000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TextBox 10"/>
            <p:cNvSpPr txBox="1">
              <a:spLocks noChangeArrowheads="1"/>
            </p:cNvSpPr>
            <p:nvPr/>
          </p:nvSpPr>
          <p:spPr bwMode="auto">
            <a:xfrm>
              <a:off x="252185" y="4941896"/>
              <a:ext cx="1588846" cy="646363"/>
            </a:xfrm>
            <a:prstGeom prst="rect">
              <a:avLst/>
            </a:prstGeom>
            <a:noFill/>
            <a:ln w="9525">
              <a:noFill/>
              <a:miter lim="800000"/>
              <a:headEnd/>
              <a:tailEnd/>
            </a:ln>
          </p:spPr>
          <p:txBody>
            <a:bodyPr wrap="none">
              <a:spAutoFit/>
            </a:bodyPr>
            <a:lstStyle/>
            <a:p>
              <a:pPr>
                <a:defRPr/>
              </a:pPr>
              <a:r>
                <a:rPr lang="en-US" dirty="0">
                  <a:cs typeface="Arial" charset="0"/>
                </a:rPr>
                <a:t>Make an Ice </a:t>
              </a:r>
            </a:p>
            <a:p>
              <a:pPr>
                <a:defRPr/>
              </a:pPr>
              <a:r>
                <a:rPr lang="en-US" dirty="0">
                  <a:cs typeface="Arial" charset="0"/>
                </a:rPr>
                <a:t>Water Solution</a:t>
              </a:r>
              <a:endParaRPr lang="en-CA" dirty="0">
                <a:cs typeface="Arial" charset="0"/>
              </a:endParaRPr>
            </a:p>
          </p:txBody>
        </p:sp>
      </p:grpSp>
      <p:grpSp>
        <p:nvGrpSpPr>
          <p:cNvPr id="4" name="Group 12"/>
          <p:cNvGrpSpPr>
            <a:grpSpLocks/>
          </p:cNvGrpSpPr>
          <p:nvPr/>
        </p:nvGrpSpPr>
        <p:grpSpPr bwMode="auto">
          <a:xfrm>
            <a:off x="4295775" y="1341439"/>
            <a:ext cx="3600450" cy="2699435"/>
            <a:chOff x="2772000" y="1340768"/>
            <a:chExt cx="3600000" cy="2700000"/>
          </a:xfrm>
        </p:grpSpPr>
        <p:pic>
          <p:nvPicPr>
            <p:cNvPr id="16395" name="Picture 6" descr="calibration 00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72000" y="1340768"/>
              <a:ext cx="3600000"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TextBox 11"/>
            <p:cNvSpPr txBox="1">
              <a:spLocks noChangeArrowheads="1"/>
            </p:cNvSpPr>
            <p:nvPr/>
          </p:nvSpPr>
          <p:spPr bwMode="auto">
            <a:xfrm>
              <a:off x="3132318" y="3644712"/>
              <a:ext cx="2110442" cy="369409"/>
            </a:xfrm>
            <a:prstGeom prst="rect">
              <a:avLst/>
            </a:prstGeom>
            <a:noFill/>
            <a:ln w="9525">
              <a:noFill/>
              <a:miter lim="800000"/>
              <a:headEnd/>
              <a:tailEnd/>
            </a:ln>
          </p:spPr>
          <p:txBody>
            <a:bodyPr wrap="none">
              <a:spAutoFit/>
            </a:bodyPr>
            <a:lstStyle/>
            <a:p>
              <a:pPr>
                <a:defRPr/>
              </a:pPr>
              <a:r>
                <a:rPr lang="en-US" dirty="0">
                  <a:solidFill>
                    <a:schemeClr val="bg1"/>
                  </a:solidFill>
                  <a:cs typeface="Arial" charset="0"/>
                </a:rPr>
                <a:t>Submerge the probe</a:t>
              </a:r>
              <a:endParaRPr lang="en-CA" dirty="0">
                <a:solidFill>
                  <a:schemeClr val="bg1"/>
                </a:solidFill>
                <a:cs typeface="Arial" charset="0"/>
              </a:endParaRPr>
            </a:p>
          </p:txBody>
        </p:sp>
      </p:grpSp>
      <p:grpSp>
        <p:nvGrpSpPr>
          <p:cNvPr id="5" name="Group 15"/>
          <p:cNvGrpSpPr>
            <a:grpSpLocks/>
          </p:cNvGrpSpPr>
          <p:nvPr/>
        </p:nvGrpSpPr>
        <p:grpSpPr bwMode="auto">
          <a:xfrm>
            <a:off x="4295775" y="4292601"/>
            <a:ext cx="3600450" cy="2525713"/>
            <a:chOff x="2772000" y="4293096"/>
            <a:chExt cx="3600000" cy="2525050"/>
          </a:xfrm>
        </p:grpSpPr>
        <p:pic>
          <p:nvPicPr>
            <p:cNvPr id="16393" name="Picture 8" descr="calibration 00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2000" y="4293096"/>
              <a:ext cx="3600000" cy="252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TextBox 14"/>
            <p:cNvSpPr txBox="1">
              <a:spLocks noChangeArrowheads="1"/>
            </p:cNvSpPr>
            <p:nvPr/>
          </p:nvSpPr>
          <p:spPr bwMode="auto">
            <a:xfrm>
              <a:off x="3189461" y="4335948"/>
              <a:ext cx="1019960" cy="369235"/>
            </a:xfrm>
            <a:prstGeom prst="rect">
              <a:avLst/>
            </a:prstGeom>
            <a:noFill/>
            <a:ln w="9525">
              <a:noFill/>
              <a:miter lim="800000"/>
              <a:headEnd/>
              <a:tailEnd/>
            </a:ln>
          </p:spPr>
          <p:txBody>
            <a:bodyPr wrap="none">
              <a:spAutoFit/>
            </a:bodyPr>
            <a:lstStyle/>
            <a:p>
              <a:pPr>
                <a:defRPr/>
              </a:pPr>
              <a:r>
                <a:rPr lang="en-US" dirty="0">
                  <a:solidFill>
                    <a:schemeClr val="bg1"/>
                  </a:solidFill>
                  <a:cs typeface="Arial" charset="0"/>
                </a:rPr>
                <a:t>Calibrate</a:t>
              </a:r>
              <a:endParaRPr lang="en-CA" dirty="0">
                <a:solidFill>
                  <a:schemeClr val="bg1"/>
                </a:solidFill>
                <a:cs typeface="Arial" charset="0"/>
              </a:endParaRPr>
            </a:p>
          </p:txBody>
        </p:sp>
      </p:grpSp>
      <p:grpSp>
        <p:nvGrpSpPr>
          <p:cNvPr id="6" name="Group 17"/>
          <p:cNvGrpSpPr>
            <a:grpSpLocks/>
          </p:cNvGrpSpPr>
          <p:nvPr/>
        </p:nvGrpSpPr>
        <p:grpSpPr bwMode="auto">
          <a:xfrm>
            <a:off x="8399464" y="2093913"/>
            <a:ext cx="2160587" cy="3672106"/>
            <a:chOff x="6876256" y="1989000"/>
            <a:chExt cx="2160000" cy="3671106"/>
          </a:xfrm>
        </p:grpSpPr>
        <p:pic>
          <p:nvPicPr>
            <p:cNvPr id="16391" name="Picture 5" descr="calibration 00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76256" y="1989000"/>
              <a:ext cx="216000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Box 16"/>
            <p:cNvSpPr txBox="1">
              <a:spLocks noChangeArrowheads="1"/>
            </p:cNvSpPr>
            <p:nvPr/>
          </p:nvSpPr>
          <p:spPr bwMode="auto">
            <a:xfrm>
              <a:off x="7092097" y="5013951"/>
              <a:ext cx="1388208" cy="646155"/>
            </a:xfrm>
            <a:prstGeom prst="rect">
              <a:avLst/>
            </a:prstGeom>
            <a:noFill/>
            <a:ln w="9525">
              <a:noFill/>
              <a:miter lim="800000"/>
              <a:headEnd/>
              <a:tailEnd/>
            </a:ln>
          </p:spPr>
          <p:txBody>
            <a:bodyPr wrap="none">
              <a:spAutoFit/>
            </a:bodyPr>
            <a:lstStyle/>
            <a:p>
              <a:pPr>
                <a:defRPr/>
              </a:pPr>
              <a:r>
                <a:rPr lang="en-US" dirty="0">
                  <a:cs typeface="Arial" charset="0"/>
                </a:rPr>
                <a:t>Check the </a:t>
              </a:r>
            </a:p>
            <a:p>
              <a:pPr>
                <a:defRPr/>
              </a:pPr>
              <a:r>
                <a:rPr lang="en-US" dirty="0">
                  <a:cs typeface="Arial" charset="0"/>
                </a:rPr>
                <a:t>Temperature</a:t>
              </a:r>
              <a:endParaRPr lang="en-CA" dirty="0">
                <a:cs typeface="Arial" charset="0"/>
              </a:endParaRPr>
            </a:p>
          </p:txBody>
        </p:sp>
      </p:grpSp>
    </p:spTree>
    <p:extLst>
      <p:ext uri="{BB962C8B-B14F-4D97-AF65-F5344CB8AC3E}">
        <p14:creationId xmlns:p14="http://schemas.microsoft.com/office/powerpoint/2010/main" val="957778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792538" y="242889"/>
            <a:ext cx="6875462" cy="731837"/>
          </a:xfrm>
        </p:spPr>
        <p:txBody>
          <a:bodyPr/>
          <a:lstStyle/>
          <a:p>
            <a:pPr eaLnBrk="1" hangingPunct="1"/>
            <a:r>
              <a:rPr lang="en-US" altLang="en-US" smtClean="0"/>
              <a:t>Summary</a:t>
            </a:r>
          </a:p>
        </p:txBody>
      </p:sp>
      <p:sp>
        <p:nvSpPr>
          <p:cNvPr id="11267" name="Rectangle 3"/>
          <p:cNvSpPr>
            <a:spLocks noGrp="1" noChangeArrowheads="1"/>
          </p:cNvSpPr>
          <p:nvPr>
            <p:ph type="body" idx="1"/>
          </p:nvPr>
        </p:nvSpPr>
        <p:spPr>
          <a:xfrm>
            <a:off x="1828800" y="1524000"/>
            <a:ext cx="8548688" cy="5442516"/>
          </a:xfrm>
        </p:spPr>
        <p:txBody>
          <a:bodyPr>
            <a:spAutoFit/>
          </a:bodyPr>
          <a:lstStyle/>
          <a:p>
            <a:pPr eaLnBrk="1" hangingPunct="1">
              <a:lnSpc>
                <a:spcPct val="90000"/>
              </a:lnSpc>
              <a:spcBef>
                <a:spcPct val="50000"/>
              </a:spcBef>
              <a:buFont typeface="Wingdings" panose="05000000000000000000" pitchFamily="2" charset="2"/>
              <a:buChar char="ü"/>
            </a:pPr>
            <a:r>
              <a:rPr lang="en-US" altLang="en-US" sz="2600"/>
              <a:t>Equipment should be located where it is easy to properly maintain</a:t>
            </a:r>
          </a:p>
          <a:p>
            <a:pPr eaLnBrk="1" hangingPunct="1">
              <a:lnSpc>
                <a:spcPct val="90000"/>
              </a:lnSpc>
              <a:spcBef>
                <a:spcPct val="50000"/>
              </a:spcBef>
              <a:buFont typeface="Wingdings" panose="05000000000000000000" pitchFamily="2" charset="2"/>
              <a:buChar char="ü"/>
            </a:pPr>
            <a:r>
              <a:rPr lang="en-US" altLang="en-US" sz="2600"/>
              <a:t>Equipment must be safe for use with food and be designed to prevent, eliminate or reduce potential hazards</a:t>
            </a:r>
          </a:p>
          <a:p>
            <a:pPr eaLnBrk="1" hangingPunct="1">
              <a:lnSpc>
                <a:spcPct val="90000"/>
              </a:lnSpc>
              <a:spcBef>
                <a:spcPct val="50000"/>
              </a:spcBef>
              <a:buFont typeface="Wingdings" panose="05000000000000000000" pitchFamily="2" charset="2"/>
              <a:buChar char="ü"/>
            </a:pPr>
            <a:r>
              <a:rPr lang="en-US" altLang="en-US" sz="2600"/>
              <a:t>Food contact surfaces should be smooth making them easy to clean and sanitize</a:t>
            </a:r>
          </a:p>
          <a:p>
            <a:pPr eaLnBrk="1" hangingPunct="1">
              <a:lnSpc>
                <a:spcPct val="90000"/>
              </a:lnSpc>
              <a:spcBef>
                <a:spcPct val="50000"/>
              </a:spcBef>
              <a:buFont typeface="Wingdings" panose="05000000000000000000" pitchFamily="2" charset="2"/>
              <a:buChar char="ü"/>
            </a:pPr>
            <a:r>
              <a:rPr lang="en-US" altLang="en-US" sz="2600"/>
              <a:t>Equipment should be regularly maintained according to manufacturer’s recommendations</a:t>
            </a:r>
          </a:p>
          <a:p>
            <a:pPr eaLnBrk="1" hangingPunct="1">
              <a:lnSpc>
                <a:spcPct val="90000"/>
              </a:lnSpc>
              <a:spcBef>
                <a:spcPct val="50000"/>
              </a:spcBef>
              <a:buFont typeface="Wingdings" panose="05000000000000000000" pitchFamily="2" charset="2"/>
              <a:buChar char="ü"/>
            </a:pPr>
            <a:r>
              <a:rPr lang="en-US" altLang="en-US" sz="2600"/>
              <a:t>Frequent calibration ensures the equipment is working properly to keep food safe </a:t>
            </a:r>
          </a:p>
          <a:p>
            <a:pPr eaLnBrk="1" hangingPunct="1">
              <a:lnSpc>
                <a:spcPct val="90000"/>
              </a:lnSpc>
            </a:pPr>
            <a:endParaRPr lang="en-US" altLang="en-US" sz="2600"/>
          </a:p>
          <a:p>
            <a:pPr eaLnBrk="1" hangingPunct="1">
              <a:lnSpc>
                <a:spcPct val="90000"/>
              </a:lnSpc>
            </a:pPr>
            <a:endParaRPr lang="en-US" altLang="en-US" sz="2400"/>
          </a:p>
        </p:txBody>
      </p:sp>
    </p:spTree>
    <p:custDataLst>
      <p:tags r:id="rId1"/>
    </p:custDataLst>
    <p:extLst>
      <p:ext uri="{BB962C8B-B14F-4D97-AF65-F5344CB8AC3E}">
        <p14:creationId xmlns:p14="http://schemas.microsoft.com/office/powerpoint/2010/main" val="2957525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1266"/>
                                        </p:tgtEl>
                                        <p:attrNameLst>
                                          <p:attrName>style.visibility</p:attrName>
                                        </p:attrNameLst>
                                      </p:cBhvr>
                                      <p:to>
                                        <p:strVal val="visible"/>
                                      </p:to>
                                    </p:set>
                                    <p:anim calcmode="lin" valueType="num">
                                      <p:cBhvr>
                                        <p:cTn id="7" dur="500" fill="hold"/>
                                        <p:tgtEl>
                                          <p:spTgt spid="1126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266"/>
                                        </p:tgtEl>
                                        <p:attrNameLst>
                                          <p:attrName>ppt_y</p:attrName>
                                        </p:attrNameLst>
                                      </p:cBhvr>
                                      <p:tavLst>
                                        <p:tav tm="0">
                                          <p:val>
                                            <p:strVal val="#ppt_y"/>
                                          </p:val>
                                        </p:tav>
                                        <p:tav tm="100000">
                                          <p:val>
                                            <p:strVal val="#ppt_y"/>
                                          </p:val>
                                        </p:tav>
                                      </p:tavLst>
                                    </p:anim>
                                    <p:anim calcmode="lin" valueType="num">
                                      <p:cBhvr>
                                        <p:cTn id="9" dur="500" fill="hold"/>
                                        <p:tgtEl>
                                          <p:spTgt spid="1126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26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2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267">
                                            <p:txEl>
                                              <p:pRg st="0" end="0"/>
                                            </p:txEl>
                                          </p:spTgt>
                                        </p:tgtEl>
                                        <p:attrNameLst>
                                          <p:attrName>style.visibility</p:attrName>
                                        </p:attrNameLst>
                                      </p:cBhvr>
                                      <p:to>
                                        <p:strVal val="visible"/>
                                      </p:to>
                                    </p:set>
                                    <p:anim calcmode="lin" valueType="num">
                                      <p:cBhvr additive="base">
                                        <p:cTn id="16"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267">
                                            <p:txEl>
                                              <p:pRg st="1" end="1"/>
                                            </p:txEl>
                                          </p:spTgt>
                                        </p:tgtEl>
                                        <p:attrNameLst>
                                          <p:attrName>style.visibility</p:attrName>
                                        </p:attrNameLst>
                                      </p:cBhvr>
                                      <p:to>
                                        <p:strVal val="visible"/>
                                      </p:to>
                                    </p:set>
                                    <p:anim calcmode="lin" valueType="num">
                                      <p:cBhvr additive="base">
                                        <p:cTn id="22"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1267">
                                            <p:txEl>
                                              <p:pRg st="2" end="2"/>
                                            </p:txEl>
                                          </p:spTgt>
                                        </p:tgtEl>
                                        <p:attrNameLst>
                                          <p:attrName>style.visibility</p:attrName>
                                        </p:attrNameLst>
                                      </p:cBhvr>
                                      <p:to>
                                        <p:strVal val="visible"/>
                                      </p:to>
                                    </p:set>
                                    <p:anim calcmode="lin" valueType="num">
                                      <p:cBhvr additive="base">
                                        <p:cTn id="28"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267">
                                            <p:txEl>
                                              <p:pRg st="3" end="3"/>
                                            </p:txEl>
                                          </p:spTgt>
                                        </p:tgtEl>
                                        <p:attrNameLst>
                                          <p:attrName>style.visibility</p:attrName>
                                        </p:attrNameLst>
                                      </p:cBhvr>
                                      <p:to>
                                        <p:strVal val="visible"/>
                                      </p:to>
                                    </p:set>
                                    <p:anim calcmode="lin" valueType="num">
                                      <p:cBhvr additive="base">
                                        <p:cTn id="34"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12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1267">
                                            <p:txEl>
                                              <p:pRg st="4" end="4"/>
                                            </p:txEl>
                                          </p:spTgt>
                                        </p:tgtEl>
                                        <p:attrNameLst>
                                          <p:attrName>style.visibility</p:attrName>
                                        </p:attrNameLst>
                                      </p:cBhvr>
                                      <p:to>
                                        <p:strVal val="visible"/>
                                      </p:to>
                                    </p:set>
                                    <p:anim calcmode="lin" valueType="num">
                                      <p:cBhvr additive="base">
                                        <p:cTn id="40"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143250" y="465138"/>
            <a:ext cx="7067550" cy="762000"/>
          </a:xfrm>
        </p:spPr>
        <p:txBody>
          <a:bodyPr/>
          <a:lstStyle/>
          <a:p>
            <a:pPr eaLnBrk="1" hangingPunct="1"/>
            <a:r>
              <a:rPr lang="en-US" altLang="en-US" smtClean="0"/>
              <a:t>Choosing a supplier</a:t>
            </a:r>
          </a:p>
        </p:txBody>
      </p:sp>
      <p:sp>
        <p:nvSpPr>
          <p:cNvPr id="55299" name="Rectangle 3"/>
          <p:cNvSpPr>
            <a:spLocks noGrp="1" noChangeArrowheads="1"/>
          </p:cNvSpPr>
          <p:nvPr>
            <p:ph type="body" idx="1"/>
          </p:nvPr>
        </p:nvSpPr>
        <p:spPr>
          <a:xfrm>
            <a:off x="1981200" y="1600201"/>
            <a:ext cx="7900988" cy="4525963"/>
          </a:xfrm>
        </p:spPr>
        <p:txBody>
          <a:bodyPr>
            <a:normAutofit lnSpcReduction="10000"/>
          </a:bodyPr>
          <a:lstStyle/>
          <a:p>
            <a:pPr eaLnBrk="1" hangingPunct="1">
              <a:lnSpc>
                <a:spcPct val="80000"/>
              </a:lnSpc>
              <a:buFontTx/>
              <a:buNone/>
            </a:pPr>
            <a:r>
              <a:rPr lang="en-US" altLang="en-US"/>
              <a:t>The company should: </a:t>
            </a:r>
          </a:p>
          <a:p>
            <a:pPr eaLnBrk="1" hangingPunct="1">
              <a:lnSpc>
                <a:spcPct val="80000"/>
              </a:lnSpc>
              <a:spcAft>
                <a:spcPct val="20000"/>
              </a:spcAft>
            </a:pPr>
            <a:r>
              <a:rPr lang="en-US" altLang="en-US"/>
              <a:t>Be reliable; </a:t>
            </a:r>
          </a:p>
          <a:p>
            <a:pPr eaLnBrk="1" hangingPunct="1">
              <a:lnSpc>
                <a:spcPct val="80000"/>
              </a:lnSpc>
              <a:spcAft>
                <a:spcPct val="20000"/>
              </a:spcAft>
            </a:pPr>
            <a:r>
              <a:rPr lang="en-US" altLang="en-US"/>
              <a:t>Use refrigerated delivery trucks; </a:t>
            </a:r>
          </a:p>
          <a:p>
            <a:pPr eaLnBrk="1" hangingPunct="1">
              <a:lnSpc>
                <a:spcPct val="80000"/>
              </a:lnSpc>
              <a:spcAft>
                <a:spcPct val="20000"/>
              </a:spcAft>
            </a:pPr>
            <a:r>
              <a:rPr lang="en-US" altLang="en-US"/>
              <a:t>Train their employees in food safety; </a:t>
            </a:r>
          </a:p>
          <a:p>
            <a:pPr eaLnBrk="1" hangingPunct="1">
              <a:lnSpc>
                <a:spcPct val="80000"/>
              </a:lnSpc>
              <a:spcAft>
                <a:spcPct val="20000"/>
              </a:spcAft>
            </a:pPr>
            <a:r>
              <a:rPr lang="en-US" altLang="en-US"/>
              <a:t>Use clean, protective, leak-proof packaging;</a:t>
            </a:r>
          </a:p>
          <a:p>
            <a:pPr eaLnBrk="1" hangingPunct="1">
              <a:lnSpc>
                <a:spcPct val="80000"/>
              </a:lnSpc>
              <a:spcAft>
                <a:spcPct val="20000"/>
              </a:spcAft>
            </a:pPr>
            <a:r>
              <a:rPr lang="en-US" altLang="en-US"/>
              <a:t>Ensure deliveries arrive during off-peak hours;</a:t>
            </a:r>
          </a:p>
          <a:p>
            <a:pPr eaLnBrk="1" hangingPunct="1">
              <a:lnSpc>
                <a:spcPct val="80000"/>
              </a:lnSpc>
              <a:spcAft>
                <a:spcPct val="20000"/>
              </a:spcAft>
            </a:pPr>
            <a:r>
              <a:rPr lang="en-US" altLang="en-US"/>
              <a:t>Cooperate with employees inspecting the food; </a:t>
            </a:r>
          </a:p>
          <a:p>
            <a:pPr eaLnBrk="1" hangingPunct="1">
              <a:lnSpc>
                <a:spcPct val="80000"/>
              </a:lnSpc>
              <a:spcAft>
                <a:spcPct val="20000"/>
              </a:spcAft>
            </a:pPr>
            <a:r>
              <a:rPr lang="en-US" altLang="en-US"/>
              <a:t>Allow you to inspect their delivery trucks and production facilities.</a:t>
            </a:r>
          </a:p>
        </p:txBody>
      </p:sp>
    </p:spTree>
    <p:custDataLst>
      <p:tags r:id="rId1"/>
    </p:custDataLst>
    <p:extLst>
      <p:ext uri="{BB962C8B-B14F-4D97-AF65-F5344CB8AC3E}">
        <p14:creationId xmlns:p14="http://schemas.microsoft.com/office/powerpoint/2010/main" val="2742699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5298"/>
                                        </p:tgtEl>
                                        <p:attrNameLst>
                                          <p:attrName>style.visibility</p:attrName>
                                        </p:attrNameLst>
                                      </p:cBhvr>
                                      <p:to>
                                        <p:strVal val="visible"/>
                                      </p:to>
                                    </p:set>
                                    <p:anim calcmode="lin" valueType="num">
                                      <p:cBhvr additive="base">
                                        <p:cTn id="7" dur="500" fill="hold"/>
                                        <p:tgtEl>
                                          <p:spTgt spid="55298"/>
                                        </p:tgtEl>
                                        <p:attrNameLst>
                                          <p:attrName>ppt_x</p:attrName>
                                        </p:attrNameLst>
                                      </p:cBhvr>
                                      <p:tavLst>
                                        <p:tav tm="0">
                                          <p:val>
                                            <p:strVal val="1+#ppt_w/2"/>
                                          </p:val>
                                        </p:tav>
                                        <p:tav tm="100000">
                                          <p:val>
                                            <p:strVal val="#ppt_x"/>
                                          </p:val>
                                        </p:tav>
                                      </p:tavLst>
                                    </p:anim>
                                    <p:anim calcmode="lin" valueType="num">
                                      <p:cBhvr additive="base">
                                        <p:cTn id="8" dur="500" fill="hold"/>
                                        <p:tgtEl>
                                          <p:spTgt spid="552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5299">
                                            <p:txEl>
                                              <p:pRg st="0" end="0"/>
                                            </p:txEl>
                                          </p:spTgt>
                                        </p:tgtEl>
                                        <p:attrNameLst>
                                          <p:attrName>style.visibility</p:attrName>
                                        </p:attrNameLst>
                                      </p:cBhvr>
                                      <p:to>
                                        <p:strVal val="visible"/>
                                      </p:to>
                                    </p:set>
                                    <p:animEffect transition="in" filter="fade">
                                      <p:cBhvr>
                                        <p:cTn id="13" dur="500"/>
                                        <p:tgtEl>
                                          <p:spTgt spid="5529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5299">
                                            <p:txEl>
                                              <p:pRg st="1" end="1"/>
                                            </p:txEl>
                                          </p:spTgt>
                                        </p:tgtEl>
                                        <p:attrNameLst>
                                          <p:attrName>style.visibility</p:attrName>
                                        </p:attrNameLst>
                                      </p:cBhvr>
                                      <p:to>
                                        <p:strVal val="visible"/>
                                      </p:to>
                                    </p:set>
                                    <p:animEffect transition="in" filter="fade">
                                      <p:cBhvr>
                                        <p:cTn id="18" dur="500"/>
                                        <p:tgtEl>
                                          <p:spTgt spid="5529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5299">
                                            <p:txEl>
                                              <p:pRg st="2" end="2"/>
                                            </p:txEl>
                                          </p:spTgt>
                                        </p:tgtEl>
                                        <p:attrNameLst>
                                          <p:attrName>style.visibility</p:attrName>
                                        </p:attrNameLst>
                                      </p:cBhvr>
                                      <p:to>
                                        <p:strVal val="visible"/>
                                      </p:to>
                                    </p:set>
                                    <p:animEffect transition="in" filter="fade">
                                      <p:cBhvr>
                                        <p:cTn id="23" dur="500"/>
                                        <p:tgtEl>
                                          <p:spTgt spid="5529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5299">
                                            <p:txEl>
                                              <p:pRg st="3" end="3"/>
                                            </p:txEl>
                                          </p:spTgt>
                                        </p:tgtEl>
                                        <p:attrNameLst>
                                          <p:attrName>style.visibility</p:attrName>
                                        </p:attrNameLst>
                                      </p:cBhvr>
                                      <p:to>
                                        <p:strVal val="visible"/>
                                      </p:to>
                                    </p:set>
                                    <p:animEffect transition="in" filter="fade">
                                      <p:cBhvr>
                                        <p:cTn id="28" dur="500"/>
                                        <p:tgtEl>
                                          <p:spTgt spid="55299">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5299">
                                            <p:txEl>
                                              <p:pRg st="4" end="4"/>
                                            </p:txEl>
                                          </p:spTgt>
                                        </p:tgtEl>
                                        <p:attrNameLst>
                                          <p:attrName>style.visibility</p:attrName>
                                        </p:attrNameLst>
                                      </p:cBhvr>
                                      <p:to>
                                        <p:strVal val="visible"/>
                                      </p:to>
                                    </p:set>
                                    <p:animEffect transition="in" filter="fade">
                                      <p:cBhvr>
                                        <p:cTn id="33" dur="500"/>
                                        <p:tgtEl>
                                          <p:spTgt spid="55299">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5299">
                                            <p:txEl>
                                              <p:pRg st="5" end="5"/>
                                            </p:txEl>
                                          </p:spTgt>
                                        </p:tgtEl>
                                        <p:attrNameLst>
                                          <p:attrName>style.visibility</p:attrName>
                                        </p:attrNameLst>
                                      </p:cBhvr>
                                      <p:to>
                                        <p:strVal val="visible"/>
                                      </p:to>
                                    </p:set>
                                    <p:animEffect transition="in" filter="fade">
                                      <p:cBhvr>
                                        <p:cTn id="38" dur="500"/>
                                        <p:tgtEl>
                                          <p:spTgt spid="55299">
                                            <p:txEl>
                                              <p:pRg st="5" end="5"/>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5299">
                                            <p:txEl>
                                              <p:pRg st="6" end="6"/>
                                            </p:txEl>
                                          </p:spTgt>
                                        </p:tgtEl>
                                        <p:attrNameLst>
                                          <p:attrName>style.visibility</p:attrName>
                                        </p:attrNameLst>
                                      </p:cBhvr>
                                      <p:to>
                                        <p:strVal val="visible"/>
                                      </p:to>
                                    </p:set>
                                    <p:animEffect transition="in" filter="fade">
                                      <p:cBhvr>
                                        <p:cTn id="43" dur="500"/>
                                        <p:tgtEl>
                                          <p:spTgt spid="55299">
                                            <p:txEl>
                                              <p:pRg st="6" end="6"/>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5299">
                                            <p:txEl>
                                              <p:pRg st="7" end="7"/>
                                            </p:txEl>
                                          </p:spTgt>
                                        </p:tgtEl>
                                        <p:attrNameLst>
                                          <p:attrName>style.visibility</p:attrName>
                                        </p:attrNameLst>
                                      </p:cBhvr>
                                      <p:to>
                                        <p:strVal val="visible"/>
                                      </p:to>
                                    </p:set>
                                    <p:animEffect transition="in" filter="fade">
                                      <p:cBhvr>
                                        <p:cTn id="48" dur="500"/>
                                        <p:tgtEl>
                                          <p:spTgt spid="552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p:bldP spid="5529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custDataLst>
              <p:tags r:id="rId2"/>
            </p:custDataLst>
          </p:nvPr>
        </p:nvGrpSpPr>
        <p:grpSpPr bwMode="auto">
          <a:xfrm>
            <a:off x="4249738" y="5373688"/>
            <a:ext cx="3575050" cy="1511300"/>
            <a:chOff x="1717" y="3368"/>
            <a:chExt cx="2252" cy="952"/>
          </a:xfrm>
        </p:grpSpPr>
        <p:pic>
          <p:nvPicPr>
            <p:cNvPr id="13317" name="Picture 6" descr="insp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7" y="3368"/>
              <a:ext cx="902" cy="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0" descr="gradeaa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3" y="3385"/>
              <a:ext cx="806" cy="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2" name="Rectangle 2"/>
          <p:cNvSpPr>
            <a:spLocks noGrp="1" noChangeArrowheads="1"/>
          </p:cNvSpPr>
          <p:nvPr>
            <p:ph type="title"/>
          </p:nvPr>
        </p:nvSpPr>
        <p:spPr>
          <a:xfrm>
            <a:off x="3143250" y="465138"/>
            <a:ext cx="7067550" cy="762000"/>
          </a:xfrm>
        </p:spPr>
        <p:txBody>
          <a:bodyPr/>
          <a:lstStyle/>
          <a:p>
            <a:pPr eaLnBrk="1" hangingPunct="1"/>
            <a:r>
              <a:rPr lang="en-US" altLang="en-US" smtClean="0"/>
              <a:t>Approved Suppliers</a:t>
            </a:r>
          </a:p>
        </p:txBody>
      </p:sp>
      <p:sp>
        <p:nvSpPr>
          <p:cNvPr id="56323" name="Rectangle 3"/>
          <p:cNvSpPr>
            <a:spLocks noGrp="1" noChangeArrowheads="1"/>
          </p:cNvSpPr>
          <p:nvPr>
            <p:ph type="body" sz="half" idx="1"/>
          </p:nvPr>
        </p:nvSpPr>
        <p:spPr>
          <a:xfrm>
            <a:off x="1981200" y="1600201"/>
            <a:ext cx="7570788" cy="4525963"/>
          </a:xfrm>
        </p:spPr>
        <p:txBody>
          <a:bodyPr/>
          <a:lstStyle/>
          <a:p>
            <a:pPr marL="0" indent="0">
              <a:lnSpc>
                <a:spcPct val="80000"/>
              </a:lnSpc>
              <a:spcBef>
                <a:spcPct val="50000"/>
              </a:spcBef>
              <a:buNone/>
              <a:defRPr/>
            </a:pPr>
            <a:r>
              <a:rPr lang="en-US" sz="2400" dirty="0"/>
              <a:t>The following </a:t>
            </a:r>
            <a:r>
              <a:rPr lang="en-US" sz="2400" u="sng" dirty="0"/>
              <a:t>must</a:t>
            </a:r>
            <a:r>
              <a:rPr lang="en-US" sz="2400" dirty="0"/>
              <a:t> be purchased from approved</a:t>
            </a:r>
            <a:br>
              <a:rPr lang="en-US" sz="2400" dirty="0"/>
            </a:br>
            <a:r>
              <a:rPr lang="en-US" sz="2400" dirty="0"/>
              <a:t>suppliers: </a:t>
            </a:r>
          </a:p>
          <a:p>
            <a:pPr eaLnBrk="1" hangingPunct="1">
              <a:lnSpc>
                <a:spcPct val="80000"/>
              </a:lnSpc>
              <a:spcBef>
                <a:spcPct val="50000"/>
              </a:spcBef>
              <a:spcAft>
                <a:spcPct val="50000"/>
              </a:spcAft>
              <a:defRPr/>
            </a:pPr>
            <a:r>
              <a:rPr lang="en-US" sz="2400" dirty="0"/>
              <a:t>Potentially hazardous food such as meat, poultry, fish, eggs and milk;</a:t>
            </a:r>
          </a:p>
          <a:p>
            <a:pPr eaLnBrk="1" hangingPunct="1">
              <a:lnSpc>
                <a:spcPct val="80000"/>
              </a:lnSpc>
              <a:spcAft>
                <a:spcPct val="50000"/>
              </a:spcAft>
              <a:defRPr/>
            </a:pPr>
            <a:r>
              <a:rPr lang="en-US" sz="2400" dirty="0"/>
              <a:t>Foods in sealed containers and/or products packaged under modified atmosphere packaging;</a:t>
            </a:r>
          </a:p>
          <a:p>
            <a:pPr eaLnBrk="1" hangingPunct="1">
              <a:lnSpc>
                <a:spcPct val="80000"/>
              </a:lnSpc>
              <a:spcAft>
                <a:spcPct val="50000"/>
              </a:spcAft>
              <a:defRPr/>
            </a:pPr>
            <a:r>
              <a:rPr lang="en-US" sz="2400" dirty="0"/>
              <a:t>Meat from commercial game farms that raise, slaughter and process the animals.</a:t>
            </a:r>
            <a:r>
              <a:rPr lang="en-US" sz="2000" dirty="0"/>
              <a:t> </a:t>
            </a:r>
          </a:p>
          <a:p>
            <a:pPr algn="ctr" eaLnBrk="1" hangingPunct="1">
              <a:lnSpc>
                <a:spcPct val="80000"/>
              </a:lnSpc>
              <a:buFontTx/>
              <a:buNone/>
              <a:defRPr/>
            </a:pPr>
            <a:r>
              <a:rPr lang="en-US" sz="2000" i="1" dirty="0"/>
              <a:t>Note: Government-inspected and graded foods should have an inspection stamp like the ones below.</a:t>
            </a:r>
          </a:p>
        </p:txBody>
      </p:sp>
    </p:spTree>
    <p:custDataLst>
      <p:tags r:id="rId1"/>
    </p:custDataLst>
    <p:extLst>
      <p:ext uri="{BB962C8B-B14F-4D97-AF65-F5344CB8AC3E}">
        <p14:creationId xmlns:p14="http://schemas.microsoft.com/office/powerpoint/2010/main" val="953804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6322"/>
                                        </p:tgtEl>
                                        <p:attrNameLst>
                                          <p:attrName>style.visibility</p:attrName>
                                        </p:attrNameLst>
                                      </p:cBhvr>
                                      <p:to>
                                        <p:strVal val="visible"/>
                                      </p:to>
                                    </p:set>
                                    <p:anim calcmode="lin" valueType="num">
                                      <p:cBhvr additive="base">
                                        <p:cTn id="7" dur="500" fill="hold"/>
                                        <p:tgtEl>
                                          <p:spTgt spid="56322"/>
                                        </p:tgtEl>
                                        <p:attrNameLst>
                                          <p:attrName>ppt_x</p:attrName>
                                        </p:attrNameLst>
                                      </p:cBhvr>
                                      <p:tavLst>
                                        <p:tav tm="0">
                                          <p:val>
                                            <p:strVal val="1+#ppt_w/2"/>
                                          </p:val>
                                        </p:tav>
                                        <p:tav tm="100000">
                                          <p:val>
                                            <p:strVal val="#ppt_x"/>
                                          </p:val>
                                        </p:tav>
                                      </p:tavLst>
                                    </p:anim>
                                    <p:anim calcmode="lin" valueType="num">
                                      <p:cBhvr additive="base">
                                        <p:cTn id="8" dur="500" fill="hold"/>
                                        <p:tgtEl>
                                          <p:spTgt spid="5632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6323">
                                            <p:txEl>
                                              <p:pRg st="0" end="0"/>
                                            </p:txEl>
                                          </p:spTgt>
                                        </p:tgtEl>
                                        <p:attrNameLst>
                                          <p:attrName>style.visibility</p:attrName>
                                        </p:attrNameLst>
                                      </p:cBhvr>
                                      <p:to>
                                        <p:strVal val="visible"/>
                                      </p:to>
                                    </p:set>
                                    <p:animEffect transition="in" filter="fade">
                                      <p:cBhvr>
                                        <p:cTn id="13" dur="500"/>
                                        <p:tgtEl>
                                          <p:spTgt spid="5632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6323">
                                            <p:txEl>
                                              <p:pRg st="1" end="1"/>
                                            </p:txEl>
                                          </p:spTgt>
                                        </p:tgtEl>
                                        <p:attrNameLst>
                                          <p:attrName>style.visibility</p:attrName>
                                        </p:attrNameLst>
                                      </p:cBhvr>
                                      <p:to>
                                        <p:strVal val="visible"/>
                                      </p:to>
                                    </p:set>
                                    <p:animEffect transition="in" filter="fade">
                                      <p:cBhvr>
                                        <p:cTn id="18" dur="500"/>
                                        <p:tgtEl>
                                          <p:spTgt spid="5632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6323">
                                            <p:txEl>
                                              <p:pRg st="2" end="2"/>
                                            </p:txEl>
                                          </p:spTgt>
                                        </p:tgtEl>
                                        <p:attrNameLst>
                                          <p:attrName>style.visibility</p:attrName>
                                        </p:attrNameLst>
                                      </p:cBhvr>
                                      <p:to>
                                        <p:strVal val="visible"/>
                                      </p:to>
                                    </p:set>
                                    <p:animEffect transition="in" filter="fade">
                                      <p:cBhvr>
                                        <p:cTn id="23" dur="500"/>
                                        <p:tgtEl>
                                          <p:spTgt spid="5632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6323">
                                            <p:txEl>
                                              <p:pRg st="3" end="3"/>
                                            </p:txEl>
                                          </p:spTgt>
                                        </p:tgtEl>
                                        <p:attrNameLst>
                                          <p:attrName>style.visibility</p:attrName>
                                        </p:attrNameLst>
                                      </p:cBhvr>
                                      <p:to>
                                        <p:strVal val="visible"/>
                                      </p:to>
                                    </p:set>
                                    <p:animEffect transition="in" filter="fade">
                                      <p:cBhvr>
                                        <p:cTn id="28" dur="500"/>
                                        <p:tgtEl>
                                          <p:spTgt spid="56323">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6323">
                                            <p:txEl>
                                              <p:pRg st="4" end="4"/>
                                            </p:txEl>
                                          </p:spTgt>
                                        </p:tgtEl>
                                        <p:attrNameLst>
                                          <p:attrName>style.visibility</p:attrName>
                                        </p:attrNameLst>
                                      </p:cBhvr>
                                      <p:to>
                                        <p:strVal val="visible"/>
                                      </p:to>
                                    </p:set>
                                    <p:animEffect transition="in" filter="fade">
                                      <p:cBhvr>
                                        <p:cTn id="33" dur="500"/>
                                        <p:tgtEl>
                                          <p:spTgt spid="56323">
                                            <p:txEl>
                                              <p:pRg st="4" end="4"/>
                                            </p:txEl>
                                          </p:spTgt>
                                        </p:tgtEl>
                                      </p:cBhvr>
                                    </p:animEffect>
                                  </p:childTnLst>
                                </p:cTn>
                              </p:par>
                              <p:par>
                                <p:cTn id="34" presetID="53" presetClass="entr" presetSubtype="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P spid="5632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143250" y="465138"/>
            <a:ext cx="7067550" cy="762000"/>
          </a:xfrm>
        </p:spPr>
        <p:txBody>
          <a:bodyPr/>
          <a:lstStyle/>
          <a:p>
            <a:pPr eaLnBrk="1" hangingPunct="1"/>
            <a:r>
              <a:rPr lang="en-US" altLang="en-US" smtClean="0"/>
              <a:t>Unapproved Sources</a:t>
            </a:r>
          </a:p>
        </p:txBody>
      </p:sp>
      <p:sp>
        <p:nvSpPr>
          <p:cNvPr id="62467" name="Rectangle 3"/>
          <p:cNvSpPr>
            <a:spLocks noGrp="1" noChangeArrowheads="1"/>
          </p:cNvSpPr>
          <p:nvPr>
            <p:ph type="body" idx="1"/>
          </p:nvPr>
        </p:nvSpPr>
        <p:spPr>
          <a:xfrm>
            <a:off x="1981201" y="1600201"/>
            <a:ext cx="7643813" cy="4525963"/>
          </a:xfrm>
        </p:spPr>
        <p:txBody>
          <a:bodyPr/>
          <a:lstStyle/>
          <a:p>
            <a:pPr eaLnBrk="1" hangingPunct="1">
              <a:lnSpc>
                <a:spcPct val="80000"/>
              </a:lnSpc>
              <a:spcBef>
                <a:spcPct val="100000"/>
              </a:spcBef>
              <a:spcAft>
                <a:spcPct val="20000"/>
              </a:spcAft>
              <a:buFontTx/>
              <a:buNone/>
            </a:pPr>
            <a:r>
              <a:rPr lang="en-US" altLang="en-US" sz="2400" b="1"/>
              <a:t>Do not buy:</a:t>
            </a:r>
          </a:p>
          <a:p>
            <a:pPr>
              <a:lnSpc>
                <a:spcPct val="80000"/>
              </a:lnSpc>
              <a:spcBef>
                <a:spcPts val="1800"/>
              </a:spcBef>
              <a:spcAft>
                <a:spcPct val="20000"/>
              </a:spcAft>
            </a:pPr>
            <a:r>
              <a:rPr lang="en-US" altLang="en-US" sz="2600"/>
              <a:t>Food that has not been prepared in a place approved by the health authorities; </a:t>
            </a:r>
          </a:p>
          <a:p>
            <a:pPr>
              <a:lnSpc>
                <a:spcPct val="80000"/>
              </a:lnSpc>
              <a:spcBef>
                <a:spcPts val="1800"/>
              </a:spcBef>
              <a:spcAft>
                <a:spcPct val="20000"/>
              </a:spcAft>
            </a:pPr>
            <a:r>
              <a:rPr lang="en-US" altLang="en-US" sz="2600"/>
              <a:t>Wild game that has not been inspected and approved by the health authorities. </a:t>
            </a:r>
          </a:p>
          <a:p>
            <a:pPr algn="ctr">
              <a:lnSpc>
                <a:spcPct val="80000"/>
              </a:lnSpc>
              <a:spcBef>
                <a:spcPts val="1800"/>
              </a:spcBef>
              <a:spcAft>
                <a:spcPct val="20000"/>
              </a:spcAft>
              <a:buNone/>
            </a:pPr>
            <a:r>
              <a:rPr lang="en-US" altLang="en-US" sz="2600" i="1"/>
              <a:t>In some jurisdictions, regulatory authorities may allow some exemptions to this requirement. </a:t>
            </a:r>
          </a:p>
          <a:p>
            <a:pPr algn="ctr">
              <a:lnSpc>
                <a:spcPct val="80000"/>
              </a:lnSpc>
              <a:spcBef>
                <a:spcPts val="1800"/>
              </a:spcBef>
              <a:spcAft>
                <a:spcPct val="20000"/>
              </a:spcAft>
              <a:buNone/>
            </a:pPr>
            <a:r>
              <a:rPr lang="en-US" altLang="en-US" sz="2600" i="1"/>
              <a:t>Check with your local regulatory authority. </a:t>
            </a:r>
          </a:p>
        </p:txBody>
      </p:sp>
    </p:spTree>
    <p:custDataLst>
      <p:tags r:id="rId1"/>
    </p:custDataLst>
    <p:extLst>
      <p:ext uri="{BB962C8B-B14F-4D97-AF65-F5344CB8AC3E}">
        <p14:creationId xmlns:p14="http://schemas.microsoft.com/office/powerpoint/2010/main" val="1097829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additive="base">
                                        <p:cTn id="7" dur="500" fill="hold"/>
                                        <p:tgtEl>
                                          <p:spTgt spid="62466"/>
                                        </p:tgtEl>
                                        <p:attrNameLst>
                                          <p:attrName>ppt_x</p:attrName>
                                        </p:attrNameLst>
                                      </p:cBhvr>
                                      <p:tavLst>
                                        <p:tav tm="0">
                                          <p:val>
                                            <p:strVal val="1+#ppt_w/2"/>
                                          </p:val>
                                        </p:tav>
                                        <p:tav tm="100000">
                                          <p:val>
                                            <p:strVal val="#ppt_x"/>
                                          </p:val>
                                        </p:tav>
                                      </p:tavLst>
                                    </p:anim>
                                    <p:anim calcmode="lin" valueType="num">
                                      <p:cBhvr additive="base">
                                        <p:cTn id="8" dur="500" fill="hold"/>
                                        <p:tgtEl>
                                          <p:spTgt spid="624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2467">
                                            <p:txEl>
                                              <p:pRg st="0" end="0"/>
                                            </p:txEl>
                                          </p:spTgt>
                                        </p:tgtEl>
                                        <p:attrNameLst>
                                          <p:attrName>style.visibility</p:attrName>
                                        </p:attrNameLst>
                                      </p:cBhvr>
                                      <p:to>
                                        <p:strVal val="visible"/>
                                      </p:to>
                                    </p:set>
                                    <p:animEffect transition="in" filter="fade">
                                      <p:cBhvr>
                                        <p:cTn id="13" dur="500"/>
                                        <p:tgtEl>
                                          <p:spTgt spid="62467">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2467">
                                            <p:txEl>
                                              <p:pRg st="1" end="1"/>
                                            </p:txEl>
                                          </p:spTgt>
                                        </p:tgtEl>
                                        <p:attrNameLst>
                                          <p:attrName>style.visibility</p:attrName>
                                        </p:attrNameLst>
                                      </p:cBhvr>
                                      <p:to>
                                        <p:strVal val="visible"/>
                                      </p:to>
                                    </p:set>
                                    <p:animEffect transition="in" filter="fade">
                                      <p:cBhvr>
                                        <p:cTn id="18" dur="500"/>
                                        <p:tgtEl>
                                          <p:spTgt spid="6246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2467">
                                            <p:txEl>
                                              <p:pRg st="2" end="2"/>
                                            </p:txEl>
                                          </p:spTgt>
                                        </p:tgtEl>
                                        <p:attrNameLst>
                                          <p:attrName>style.visibility</p:attrName>
                                        </p:attrNameLst>
                                      </p:cBhvr>
                                      <p:to>
                                        <p:strVal val="visible"/>
                                      </p:to>
                                    </p:set>
                                    <p:animEffect transition="in" filter="fade">
                                      <p:cBhvr>
                                        <p:cTn id="23" dur="500"/>
                                        <p:tgtEl>
                                          <p:spTgt spid="6246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2467">
                                            <p:txEl>
                                              <p:pRg st="3" end="3"/>
                                            </p:txEl>
                                          </p:spTgt>
                                        </p:tgtEl>
                                        <p:attrNameLst>
                                          <p:attrName>style.visibility</p:attrName>
                                        </p:attrNameLst>
                                      </p:cBhvr>
                                      <p:to>
                                        <p:strVal val="visible"/>
                                      </p:to>
                                    </p:set>
                                    <p:animEffect transition="in" filter="fade">
                                      <p:cBhvr>
                                        <p:cTn id="28" dur="500"/>
                                        <p:tgtEl>
                                          <p:spTgt spid="62467">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2467">
                                            <p:txEl>
                                              <p:pRg st="4" end="4"/>
                                            </p:txEl>
                                          </p:spTgt>
                                        </p:tgtEl>
                                        <p:attrNameLst>
                                          <p:attrName>style.visibility</p:attrName>
                                        </p:attrNameLst>
                                      </p:cBhvr>
                                      <p:to>
                                        <p:strVal val="visible"/>
                                      </p:to>
                                    </p:set>
                                    <p:animEffect transition="in" filter="fade">
                                      <p:cBhvr>
                                        <p:cTn id="33" dur="500"/>
                                        <p:tgtEl>
                                          <p:spTgt spid="624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p:bldP spid="6246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altLang="en-US" smtClean="0"/>
              <a:t>Hand Wash Station</a:t>
            </a:r>
            <a:endParaRPr lang="en-CA" altLang="en-US" smtClean="0"/>
          </a:p>
        </p:txBody>
      </p:sp>
      <p:pic>
        <p:nvPicPr>
          <p:cNvPr id="3" name="Picture 2" descr="hand sink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2401" y="836614"/>
            <a:ext cx="3586163"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216275" y="908050"/>
            <a:ext cx="2808288" cy="923330"/>
          </a:xfrm>
          <a:prstGeom prst="rect">
            <a:avLst/>
          </a:prstGeom>
          <a:solidFill>
            <a:schemeClr val="bg1">
              <a:lumMod val="95000"/>
              <a:alpha val="65000"/>
            </a:schemeClr>
          </a:solidFill>
        </p:spPr>
        <p:txBody>
          <a:bodyPr>
            <a:spAutoFit/>
          </a:bodyPr>
          <a:lstStyle/>
          <a:p>
            <a:pPr>
              <a:defRPr/>
            </a:pPr>
            <a:r>
              <a:rPr lang="en-CA" dirty="0"/>
              <a:t>All hand wash stations must be equipped with liquid soap dispensers.</a:t>
            </a:r>
          </a:p>
        </p:txBody>
      </p:sp>
      <p:sp>
        <p:nvSpPr>
          <p:cNvPr id="5" name="TextBox 4"/>
          <p:cNvSpPr txBox="1"/>
          <p:nvPr/>
        </p:nvSpPr>
        <p:spPr>
          <a:xfrm>
            <a:off x="3216276" y="2708276"/>
            <a:ext cx="2771775" cy="2108269"/>
          </a:xfrm>
          <a:prstGeom prst="rect">
            <a:avLst/>
          </a:prstGeom>
          <a:solidFill>
            <a:schemeClr val="bg1">
              <a:lumMod val="95000"/>
              <a:alpha val="65000"/>
            </a:schemeClr>
          </a:solidFill>
        </p:spPr>
        <p:txBody>
          <a:bodyPr>
            <a:spAutoFit/>
          </a:bodyPr>
          <a:lstStyle/>
          <a:p>
            <a:pPr>
              <a:spcBef>
                <a:spcPts val="600"/>
              </a:spcBef>
              <a:defRPr/>
            </a:pPr>
            <a:r>
              <a:rPr lang="en-CA" dirty="0"/>
              <a:t>Hand wash stations must have adequate hot and cold, (warm) running water.</a:t>
            </a:r>
          </a:p>
          <a:p>
            <a:pPr>
              <a:spcBef>
                <a:spcPts val="600"/>
              </a:spcBef>
              <a:defRPr/>
            </a:pPr>
            <a:r>
              <a:rPr lang="en-CA" dirty="0"/>
              <a:t>Self-closing faucets should flow for at least 20 seconds, without the need to reactivate the faucet.</a:t>
            </a:r>
          </a:p>
        </p:txBody>
      </p:sp>
      <p:sp>
        <p:nvSpPr>
          <p:cNvPr id="6" name="TextBox 5"/>
          <p:cNvSpPr txBox="1"/>
          <p:nvPr/>
        </p:nvSpPr>
        <p:spPr>
          <a:xfrm>
            <a:off x="7896226" y="2147888"/>
            <a:ext cx="2447925" cy="923330"/>
          </a:xfrm>
          <a:prstGeom prst="rect">
            <a:avLst/>
          </a:prstGeom>
          <a:solidFill>
            <a:schemeClr val="bg1">
              <a:lumMod val="95000"/>
              <a:alpha val="65000"/>
            </a:schemeClr>
          </a:solidFill>
        </p:spPr>
        <p:txBody>
          <a:bodyPr>
            <a:spAutoFit/>
          </a:bodyPr>
          <a:lstStyle/>
          <a:p>
            <a:pPr>
              <a:defRPr/>
            </a:pPr>
            <a:r>
              <a:rPr lang="en-CA" dirty="0"/>
              <a:t>Single-use hand drying devices such as paper towel dispensers.</a:t>
            </a:r>
          </a:p>
        </p:txBody>
      </p:sp>
      <p:sp>
        <p:nvSpPr>
          <p:cNvPr id="7" name="TextBox 6"/>
          <p:cNvSpPr txBox="1"/>
          <p:nvPr/>
        </p:nvSpPr>
        <p:spPr>
          <a:xfrm>
            <a:off x="7824788" y="908050"/>
            <a:ext cx="2843212" cy="923330"/>
          </a:xfrm>
          <a:prstGeom prst="rect">
            <a:avLst/>
          </a:prstGeom>
          <a:solidFill>
            <a:schemeClr val="bg1">
              <a:lumMod val="95000"/>
              <a:alpha val="65000"/>
            </a:schemeClr>
          </a:solidFill>
        </p:spPr>
        <p:txBody>
          <a:bodyPr>
            <a:spAutoFit/>
          </a:bodyPr>
          <a:lstStyle/>
          <a:p>
            <a:pPr>
              <a:defRPr/>
            </a:pPr>
            <a:r>
              <a:rPr lang="en-CA" dirty="0"/>
              <a:t>A </a:t>
            </a:r>
            <a:r>
              <a:rPr lang="ar-SA" dirty="0"/>
              <a:t>hand washing sign</a:t>
            </a:r>
            <a:r>
              <a:rPr lang="en-US" dirty="0"/>
              <a:t> with proper hand washing procedures.</a:t>
            </a:r>
            <a:endParaRPr lang="en-CA" dirty="0"/>
          </a:p>
        </p:txBody>
      </p:sp>
      <p:sp>
        <p:nvSpPr>
          <p:cNvPr id="8" name="TextBox 7"/>
          <p:cNvSpPr txBox="1"/>
          <p:nvPr/>
        </p:nvSpPr>
        <p:spPr>
          <a:xfrm>
            <a:off x="7751763" y="4005264"/>
            <a:ext cx="2520950" cy="1200329"/>
          </a:xfrm>
          <a:prstGeom prst="rect">
            <a:avLst/>
          </a:prstGeom>
          <a:solidFill>
            <a:schemeClr val="bg1">
              <a:lumMod val="95000"/>
              <a:alpha val="65000"/>
            </a:schemeClr>
          </a:solidFill>
        </p:spPr>
        <p:txBody>
          <a:bodyPr>
            <a:spAutoFit/>
          </a:bodyPr>
          <a:lstStyle/>
          <a:p>
            <a:pPr>
              <a:defRPr/>
            </a:pPr>
            <a:r>
              <a:rPr lang="en-CA" dirty="0"/>
              <a:t>A waste receptacle for used paper towels and gloves (if used).</a:t>
            </a:r>
          </a:p>
          <a:p>
            <a:pPr>
              <a:defRPr/>
            </a:pPr>
            <a:endParaRPr lang="en-CA" dirty="0"/>
          </a:p>
        </p:txBody>
      </p:sp>
    </p:spTree>
    <p:extLst>
      <p:ext uri="{BB962C8B-B14F-4D97-AF65-F5344CB8AC3E}">
        <p14:creationId xmlns:p14="http://schemas.microsoft.com/office/powerpoint/2010/main" val="2161101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53"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Effect transition="in" filter="fade">
                                      <p:cBhvr>
                                        <p:cTn id="16" dur="10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childTnLst>
                                    <p:animEffect transition="out" filter="fade">
                                      <p:cBhvr>
                                        <p:cTn id="25" dur="1000"/>
                                        <p:tgtEl>
                                          <p:spTgt spid="4"/>
                                        </p:tgtEl>
                                      </p:cBhvr>
                                    </p:animEffect>
                                    <p:set>
                                      <p:cBhvr>
                                        <p:cTn id="26" dur="1" fill="hold">
                                          <p:stCondLst>
                                            <p:cond delay="999"/>
                                          </p:stCondLst>
                                        </p:cTn>
                                        <p:tgtEl>
                                          <p:spTgt spid="4"/>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grpId="1" nodeType="clickEffect">
                                  <p:stCondLst>
                                    <p:cond delay="0"/>
                                  </p:stCondLst>
                                  <p:childTnLst>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1" nodeType="clickEffect">
                                  <p:stCondLst>
                                    <p:cond delay="0"/>
                                  </p:stCondLst>
                                  <p:childTnLst>
                                    <p:animEffect transition="out" filter="fade">
                                      <p:cBhvr>
                                        <p:cTn id="41" dur="1000"/>
                                        <p:tgtEl>
                                          <p:spTgt spid="6"/>
                                        </p:tgtEl>
                                      </p:cBhvr>
                                    </p:animEffect>
                                    <p:set>
                                      <p:cBhvr>
                                        <p:cTn id="42" dur="1" fill="hold">
                                          <p:stCondLst>
                                            <p:cond delay="999"/>
                                          </p:stCondLst>
                                        </p:cTn>
                                        <p:tgtEl>
                                          <p:spTgt spid="6"/>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2000"/>
                                        <p:tgtEl>
                                          <p:spTgt spid="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xit" presetSubtype="0" fill="hold" grpId="1" nodeType="clickEffect">
                                  <p:stCondLst>
                                    <p:cond delay="0"/>
                                  </p:stCondLst>
                                  <p:childTnLst>
                                    <p:animEffect transition="out" filter="fade">
                                      <p:cBhvr>
                                        <p:cTn id="49" dur="1000"/>
                                        <p:tgtEl>
                                          <p:spTgt spid="7"/>
                                        </p:tgtEl>
                                      </p:cBhvr>
                                    </p:animEffect>
                                    <p:set>
                                      <p:cBhvr>
                                        <p:cTn id="50" dur="1" fill="hold">
                                          <p:stCondLst>
                                            <p:cond delay="999"/>
                                          </p:stCondLst>
                                        </p:cTn>
                                        <p:tgtEl>
                                          <p:spTgt spid="7"/>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2000"/>
                                        <p:tgtEl>
                                          <p:spTgt spid="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grpId="1" nodeType="clickEffect">
                                  <p:stCondLst>
                                    <p:cond delay="0"/>
                                  </p:stCondLst>
                                  <p:childTnLst>
                                    <p:animEffect transition="out" filter="fade">
                                      <p:cBhvr>
                                        <p:cTn id="57" dur="1000"/>
                                        <p:tgtEl>
                                          <p:spTgt spid="8"/>
                                        </p:tgtEl>
                                      </p:cBhvr>
                                    </p:animEffect>
                                    <p:set>
                                      <p:cBhvr>
                                        <p:cTn id="5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P spid="5" grpId="0" animBg="1"/>
      <p:bldP spid="5" grpId="1" animBg="1"/>
      <p:bldP spid="6" grpId="0" animBg="1"/>
      <p:bldP spid="6" grpId="1" animBg="1"/>
      <p:bldP spid="7" grpId="0" animBg="1"/>
      <p:bldP spid="7" grpId="1" animBg="1"/>
      <p:bldP spid="8" grpId="0" animBg="1"/>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mtClean="0"/>
              <a:t>Steps to Receiving</a:t>
            </a:r>
            <a:endParaRPr lang="en-CA" altLang="en-US" smtClean="0"/>
          </a:p>
        </p:txBody>
      </p:sp>
      <p:sp>
        <p:nvSpPr>
          <p:cNvPr id="3" name="Content Placeholder 2"/>
          <p:cNvSpPr>
            <a:spLocks noGrp="1"/>
          </p:cNvSpPr>
          <p:nvPr>
            <p:ph idx="1"/>
          </p:nvPr>
        </p:nvSpPr>
        <p:spPr>
          <a:xfrm>
            <a:off x="1981201" y="1600201"/>
            <a:ext cx="7643813" cy="3700463"/>
          </a:xfrm>
        </p:spPr>
        <p:txBody>
          <a:bodyPr/>
          <a:lstStyle/>
          <a:p>
            <a:pPr marL="514350" indent="-514350">
              <a:buFontTx/>
              <a:buAutoNum type="arabicPeriod"/>
            </a:pPr>
            <a:r>
              <a:rPr lang="en-CA" altLang="en-US" smtClean="0"/>
              <a:t>Check the truck.</a:t>
            </a:r>
          </a:p>
          <a:p>
            <a:pPr marL="514350" indent="-514350">
              <a:buFontTx/>
              <a:buAutoNum type="arabicPeriod"/>
            </a:pPr>
            <a:r>
              <a:rPr lang="en-CA" altLang="en-US" smtClean="0"/>
              <a:t>Check for temperature abuse.</a:t>
            </a:r>
          </a:p>
          <a:p>
            <a:pPr marL="514350" indent="-514350">
              <a:buFontTx/>
              <a:buAutoNum type="arabicPeriod"/>
            </a:pPr>
            <a:r>
              <a:rPr lang="en-CA" altLang="en-US" smtClean="0"/>
              <a:t>Avoid cross contamination.</a:t>
            </a:r>
          </a:p>
          <a:p>
            <a:pPr marL="514350" indent="-514350">
              <a:buFontTx/>
              <a:buAutoNum type="arabicPeriod"/>
            </a:pPr>
            <a:r>
              <a:rPr lang="en-CA" altLang="en-US" smtClean="0"/>
              <a:t>Properly labelled supplies.</a:t>
            </a:r>
          </a:p>
          <a:p>
            <a:pPr marL="514350" indent="-514350">
              <a:buFontTx/>
              <a:buAutoNum type="arabicPeriod"/>
            </a:pPr>
            <a:r>
              <a:rPr lang="en-CA" altLang="en-US" smtClean="0"/>
              <a:t>Packaging intact.</a:t>
            </a:r>
          </a:p>
          <a:p>
            <a:pPr marL="514350" indent="-514350">
              <a:buFontTx/>
              <a:buAutoNum type="arabicPeriod"/>
            </a:pPr>
            <a:r>
              <a:rPr lang="en-CA" altLang="en-US" smtClean="0"/>
              <a:t>No pests.</a:t>
            </a:r>
          </a:p>
          <a:p>
            <a:pPr marL="514350" indent="-514350">
              <a:buFontTx/>
              <a:buAutoNum type="arabicPeriod"/>
            </a:pPr>
            <a:endParaRPr lang="en-CA" altLang="en-US" smtClean="0"/>
          </a:p>
          <a:p>
            <a:pPr marL="514350" indent="-514350">
              <a:buNone/>
            </a:pPr>
            <a:endParaRPr lang="en-CA" altLang="en-US" smtClean="0"/>
          </a:p>
        </p:txBody>
      </p:sp>
      <p:pic>
        <p:nvPicPr>
          <p:cNvPr id="4" name="Picture 3" descr="checking-shipme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24788" y="4371976"/>
            <a:ext cx="1922462"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receiving-Stock_000006569470Small-Receivi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6214" y="4652964"/>
            <a:ext cx="324167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reezer-bur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83339" y="4338638"/>
            <a:ext cx="3360737"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ood-che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75500" y="3987800"/>
            <a:ext cx="2586038"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8" name="Picture 2" descr="C:\Users\KFREEB~1\AppData\Local\Temp\SNAGHTMLb7d197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789364"/>
            <a:ext cx="2306638"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dented.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51539" y="4149726"/>
            <a:ext cx="3824287"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iStock_000004684242Small-rat.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27800" y="4697414"/>
            <a:ext cx="324643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7071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1000"/>
                                        <p:tgtEl>
                                          <p:spTgt spid="4"/>
                                        </p:tgtEl>
                                      </p:cBhvr>
                                    </p:animEffect>
                                    <p:set>
                                      <p:cBhvr>
                                        <p:cTn id="16" dur="1" fill="hold">
                                          <p:stCondLst>
                                            <p:cond delay="999"/>
                                          </p:stCondLst>
                                        </p:cTn>
                                        <p:tgtEl>
                                          <p:spTgt spid="4"/>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1000"/>
                                        <p:tgtEl>
                                          <p:spTgt spid="11"/>
                                        </p:tgtEl>
                                      </p:cBhvr>
                                    </p:animEffect>
                                    <p:set>
                                      <p:cBhvr>
                                        <p:cTn id="27" dur="1" fill="hold">
                                          <p:stCondLst>
                                            <p:cond delay="999"/>
                                          </p:stCondLst>
                                        </p:cTn>
                                        <p:tgtEl>
                                          <p:spTgt spid="11"/>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500"/>
                                        <p:tgtEl>
                                          <p:spTgt spid="3">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xit" presetSubtype="0" fill="hold" nodeType="clickEffect">
                                  <p:stCondLst>
                                    <p:cond delay="0"/>
                                  </p:stCondLst>
                                  <p:childTnLst>
                                    <p:animEffect transition="out" filter="fade">
                                      <p:cBhvr>
                                        <p:cTn id="37" dur="1000"/>
                                        <p:tgtEl>
                                          <p:spTgt spid="5"/>
                                        </p:tgtEl>
                                      </p:cBhvr>
                                    </p:animEffect>
                                    <p:set>
                                      <p:cBhvr>
                                        <p:cTn id="38" dur="1" fill="hold">
                                          <p:stCondLst>
                                            <p:cond delay="999"/>
                                          </p:stCondLst>
                                        </p:cTn>
                                        <p:tgtEl>
                                          <p:spTgt spid="5"/>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fade">
                                      <p:cBhvr>
                                        <p:cTn id="41" dur="500"/>
                                        <p:tgtEl>
                                          <p:spTgt spid="3">
                                            <p:txEl>
                                              <p:pRg st="2" end="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1000"/>
                                        <p:tgtEl>
                                          <p:spTgt spid="6"/>
                                        </p:tgtEl>
                                      </p:cBhvr>
                                    </p:animEffect>
                                    <p:set>
                                      <p:cBhvr>
                                        <p:cTn id="49" dur="1" fill="hold">
                                          <p:stCondLst>
                                            <p:cond delay="999"/>
                                          </p:stCondLst>
                                        </p:cTn>
                                        <p:tgtEl>
                                          <p:spTgt spid="6"/>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Effect transition="in" filter="fade">
                                      <p:cBhvr>
                                        <p:cTn id="52" dur="500"/>
                                        <p:tgtEl>
                                          <p:spTgt spid="3">
                                            <p:txEl>
                                              <p:pRg st="3" end="3"/>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47458"/>
                                        </p:tgtEl>
                                        <p:attrNameLst>
                                          <p:attrName>style.visibility</p:attrName>
                                        </p:attrNameLst>
                                      </p:cBhvr>
                                      <p:to>
                                        <p:strVal val="visible"/>
                                      </p:to>
                                    </p:set>
                                    <p:animEffect transition="in" filter="fade">
                                      <p:cBhvr>
                                        <p:cTn id="55" dur="1000"/>
                                        <p:tgtEl>
                                          <p:spTgt spid="14745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xit" presetSubtype="0" fill="hold" nodeType="clickEffect">
                                  <p:stCondLst>
                                    <p:cond delay="0"/>
                                  </p:stCondLst>
                                  <p:childTnLst>
                                    <p:animEffect transition="out" filter="fade">
                                      <p:cBhvr>
                                        <p:cTn id="59" dur="1000"/>
                                        <p:tgtEl>
                                          <p:spTgt spid="147458"/>
                                        </p:tgtEl>
                                      </p:cBhvr>
                                    </p:animEffect>
                                    <p:set>
                                      <p:cBhvr>
                                        <p:cTn id="60" dur="1" fill="hold">
                                          <p:stCondLst>
                                            <p:cond delay="999"/>
                                          </p:stCondLst>
                                        </p:cTn>
                                        <p:tgtEl>
                                          <p:spTgt spid="147458"/>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3">
                                            <p:txEl>
                                              <p:pRg st="4" end="4"/>
                                            </p:txEl>
                                          </p:spTgt>
                                        </p:tgtEl>
                                        <p:attrNameLst>
                                          <p:attrName>style.visibility</p:attrName>
                                        </p:attrNameLst>
                                      </p:cBhvr>
                                      <p:to>
                                        <p:strVal val="visible"/>
                                      </p:to>
                                    </p:set>
                                    <p:animEffect transition="in" filter="fade">
                                      <p:cBhvr>
                                        <p:cTn id="63" dur="500"/>
                                        <p:tgtEl>
                                          <p:spTgt spid="3">
                                            <p:txEl>
                                              <p:pRg st="4" end="4"/>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xit" presetSubtype="0" fill="hold" nodeType="clickEffect">
                                  <p:stCondLst>
                                    <p:cond delay="0"/>
                                  </p:stCondLst>
                                  <p:childTnLst>
                                    <p:animEffect transition="out" filter="fade">
                                      <p:cBhvr>
                                        <p:cTn id="70" dur="1000"/>
                                        <p:tgtEl>
                                          <p:spTgt spid="8"/>
                                        </p:tgtEl>
                                      </p:cBhvr>
                                    </p:animEffect>
                                    <p:set>
                                      <p:cBhvr>
                                        <p:cTn id="71" dur="1" fill="hold">
                                          <p:stCondLst>
                                            <p:cond delay="999"/>
                                          </p:stCondLst>
                                        </p:cTn>
                                        <p:tgtEl>
                                          <p:spTgt spid="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
                                            <p:txEl>
                                              <p:pRg st="5" end="5"/>
                                            </p:txEl>
                                          </p:spTgt>
                                        </p:tgtEl>
                                        <p:attrNameLst>
                                          <p:attrName>style.visibility</p:attrName>
                                        </p:attrNameLst>
                                      </p:cBhvr>
                                      <p:to>
                                        <p:strVal val="visible"/>
                                      </p:to>
                                    </p:set>
                                    <p:animEffect transition="in" filter="fade">
                                      <p:cBhvr>
                                        <p:cTn id="74" dur="500"/>
                                        <p:tgtEl>
                                          <p:spTgt spid="3">
                                            <p:txEl>
                                              <p:pRg st="5" end="5"/>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altLang="en-US" smtClean="0"/>
              <a:t>Shipment Rejection</a:t>
            </a:r>
          </a:p>
        </p:txBody>
      </p:sp>
      <p:sp>
        <p:nvSpPr>
          <p:cNvPr id="83971" name="Rectangle 3"/>
          <p:cNvSpPr>
            <a:spLocks noGrp="1" noChangeArrowheads="1"/>
          </p:cNvSpPr>
          <p:nvPr>
            <p:ph type="body" idx="1"/>
          </p:nvPr>
        </p:nvSpPr>
        <p:spPr/>
        <p:txBody>
          <a:bodyPr/>
          <a:lstStyle/>
          <a:p>
            <a:pPr marL="0" indent="0">
              <a:spcBef>
                <a:spcPct val="50000"/>
              </a:spcBef>
              <a:buNone/>
              <a:defRPr/>
            </a:pPr>
            <a:r>
              <a:rPr lang="en-US" dirty="0"/>
              <a:t>If any food is unacceptable then it must be rejected.</a:t>
            </a:r>
          </a:p>
          <a:p>
            <a:pPr eaLnBrk="1" hangingPunct="1">
              <a:spcBef>
                <a:spcPct val="50000"/>
              </a:spcBef>
              <a:defRPr/>
            </a:pPr>
            <a:r>
              <a:rPr lang="en-US" dirty="0"/>
              <a:t>Get a credit note and return the food.</a:t>
            </a:r>
          </a:p>
          <a:p>
            <a:pPr eaLnBrk="1" hangingPunct="1">
              <a:spcBef>
                <a:spcPct val="50000"/>
              </a:spcBef>
              <a:defRPr/>
            </a:pPr>
            <a:r>
              <a:rPr lang="en-US" dirty="0"/>
              <a:t>Keep records of suppliers that delivered food that was rejected.</a:t>
            </a:r>
          </a:p>
          <a:p>
            <a:pPr eaLnBrk="1" hangingPunct="1">
              <a:spcBef>
                <a:spcPct val="50000"/>
              </a:spcBef>
              <a:defRPr/>
            </a:pPr>
            <a:r>
              <a:rPr lang="en-US" dirty="0"/>
              <a:t>If the problem is repeated too often you will need to find a different supplier.</a:t>
            </a:r>
          </a:p>
        </p:txBody>
      </p:sp>
    </p:spTree>
    <p:custDataLst>
      <p:tags r:id="rId1"/>
    </p:custDataLst>
    <p:extLst>
      <p:ext uri="{BB962C8B-B14F-4D97-AF65-F5344CB8AC3E}">
        <p14:creationId xmlns:p14="http://schemas.microsoft.com/office/powerpoint/2010/main" val="3624281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3970"/>
                                        </p:tgtEl>
                                        <p:attrNameLst>
                                          <p:attrName>style.visibility</p:attrName>
                                        </p:attrNameLst>
                                      </p:cBhvr>
                                      <p:to>
                                        <p:strVal val="visible"/>
                                      </p:to>
                                    </p:set>
                                    <p:anim calcmode="lin" valueType="num">
                                      <p:cBhvr additive="base">
                                        <p:cTn id="7" dur="500" fill="hold"/>
                                        <p:tgtEl>
                                          <p:spTgt spid="83970"/>
                                        </p:tgtEl>
                                        <p:attrNameLst>
                                          <p:attrName>ppt_x</p:attrName>
                                        </p:attrNameLst>
                                      </p:cBhvr>
                                      <p:tavLst>
                                        <p:tav tm="0">
                                          <p:val>
                                            <p:strVal val="1+#ppt_w/2"/>
                                          </p:val>
                                        </p:tav>
                                        <p:tav tm="100000">
                                          <p:val>
                                            <p:strVal val="#ppt_x"/>
                                          </p:val>
                                        </p:tav>
                                      </p:tavLst>
                                    </p:anim>
                                    <p:anim calcmode="lin" valueType="num">
                                      <p:cBhvr additive="base">
                                        <p:cTn id="8" dur="500" fill="hold"/>
                                        <p:tgtEl>
                                          <p:spTgt spid="8397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3971">
                                            <p:txEl>
                                              <p:pRg st="0" end="0"/>
                                            </p:txEl>
                                          </p:spTgt>
                                        </p:tgtEl>
                                        <p:attrNameLst>
                                          <p:attrName>style.visibility</p:attrName>
                                        </p:attrNameLst>
                                      </p:cBhvr>
                                      <p:to>
                                        <p:strVal val="visible"/>
                                      </p:to>
                                    </p:set>
                                    <p:animEffect transition="in" filter="fade">
                                      <p:cBhvr>
                                        <p:cTn id="13" dur="500"/>
                                        <p:tgtEl>
                                          <p:spTgt spid="8397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3971">
                                            <p:txEl>
                                              <p:pRg st="1" end="1"/>
                                            </p:txEl>
                                          </p:spTgt>
                                        </p:tgtEl>
                                        <p:attrNameLst>
                                          <p:attrName>style.visibility</p:attrName>
                                        </p:attrNameLst>
                                      </p:cBhvr>
                                      <p:to>
                                        <p:strVal val="visible"/>
                                      </p:to>
                                    </p:set>
                                    <p:animEffect transition="in" filter="fade">
                                      <p:cBhvr>
                                        <p:cTn id="18" dur="500"/>
                                        <p:tgtEl>
                                          <p:spTgt spid="8397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3971">
                                            <p:txEl>
                                              <p:pRg st="2" end="2"/>
                                            </p:txEl>
                                          </p:spTgt>
                                        </p:tgtEl>
                                        <p:attrNameLst>
                                          <p:attrName>style.visibility</p:attrName>
                                        </p:attrNameLst>
                                      </p:cBhvr>
                                      <p:to>
                                        <p:strVal val="visible"/>
                                      </p:to>
                                    </p:set>
                                    <p:animEffect transition="in" filter="fade">
                                      <p:cBhvr>
                                        <p:cTn id="23" dur="500"/>
                                        <p:tgtEl>
                                          <p:spTgt spid="8397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3971">
                                            <p:txEl>
                                              <p:pRg st="3" end="3"/>
                                            </p:txEl>
                                          </p:spTgt>
                                        </p:tgtEl>
                                        <p:attrNameLst>
                                          <p:attrName>style.visibility</p:attrName>
                                        </p:attrNameLst>
                                      </p:cBhvr>
                                      <p:to>
                                        <p:strVal val="visible"/>
                                      </p:to>
                                    </p:set>
                                    <p:animEffect transition="in" filter="fade">
                                      <p:cBhvr>
                                        <p:cTn id="28" dur="500"/>
                                        <p:tgtEl>
                                          <p:spTgt spid="839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p:bldP spid="8397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altLang="en-US" smtClean="0"/>
              <a:t>Disposal of Rejected Food</a:t>
            </a:r>
          </a:p>
        </p:txBody>
      </p:sp>
      <p:sp>
        <p:nvSpPr>
          <p:cNvPr id="84995" name="Rectangle 3"/>
          <p:cNvSpPr>
            <a:spLocks noGrp="1" noChangeArrowheads="1"/>
          </p:cNvSpPr>
          <p:nvPr>
            <p:ph type="body" idx="1"/>
          </p:nvPr>
        </p:nvSpPr>
        <p:spPr/>
        <p:txBody>
          <a:bodyPr/>
          <a:lstStyle/>
          <a:p>
            <a:pPr marL="0" indent="0">
              <a:buNone/>
              <a:defRPr/>
            </a:pPr>
            <a:r>
              <a:rPr lang="en-US" sz="2600" dirty="0"/>
              <a:t>If food is rejected you must keep it away from safe food to prevent cross contamination. </a:t>
            </a:r>
          </a:p>
          <a:p>
            <a:pPr marL="609600" indent="-609600">
              <a:buNone/>
              <a:defRPr/>
            </a:pPr>
            <a:r>
              <a:rPr lang="en-US" sz="2600" b="1" dirty="0"/>
              <a:t>Follow these steps:</a:t>
            </a:r>
          </a:p>
          <a:p>
            <a:pPr marL="609600" indent="-609600">
              <a:spcBef>
                <a:spcPct val="50000"/>
              </a:spcBef>
              <a:buFontTx/>
              <a:buAutoNum type="arabicPeriod"/>
              <a:defRPr/>
            </a:pPr>
            <a:r>
              <a:rPr lang="en-US" sz="2600" dirty="0"/>
              <a:t>Mark the food with a label or mark on the package </a:t>
            </a:r>
            <a:r>
              <a:rPr lang="en-US" sz="2600" b="1" dirty="0">
                <a:solidFill>
                  <a:srgbClr val="FF0000"/>
                </a:solidFill>
              </a:rPr>
              <a:t>“Rejected – do not use”</a:t>
            </a:r>
            <a:r>
              <a:rPr lang="en-US" sz="2600" b="1" dirty="0"/>
              <a:t>;</a:t>
            </a:r>
          </a:p>
          <a:p>
            <a:pPr marL="609600" indent="-609600">
              <a:spcBef>
                <a:spcPct val="50000"/>
              </a:spcBef>
              <a:buFontTx/>
              <a:buAutoNum type="arabicPeriod"/>
              <a:defRPr/>
            </a:pPr>
            <a:r>
              <a:rPr lang="en-US" sz="2600" dirty="0"/>
              <a:t>Put all rejected food in a place separate from your safe food to prevent contamination;</a:t>
            </a:r>
          </a:p>
          <a:p>
            <a:pPr marL="609600" indent="-609600">
              <a:spcBef>
                <a:spcPct val="50000"/>
              </a:spcBef>
              <a:buFontTx/>
              <a:buAutoNum type="arabicPeriod"/>
              <a:defRPr/>
            </a:pPr>
            <a:r>
              <a:rPr lang="en-US" sz="2600" dirty="0"/>
              <a:t>Have the supplier pick up the rejected food or put it in the garbage.</a:t>
            </a:r>
          </a:p>
        </p:txBody>
      </p:sp>
    </p:spTree>
    <p:custDataLst>
      <p:tags r:id="rId1"/>
    </p:custDataLst>
    <p:extLst>
      <p:ext uri="{BB962C8B-B14F-4D97-AF65-F5344CB8AC3E}">
        <p14:creationId xmlns:p14="http://schemas.microsoft.com/office/powerpoint/2010/main" val="1256451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anim calcmode="lin" valueType="num">
                                      <p:cBhvr additive="base">
                                        <p:cTn id="7" dur="500" fill="hold"/>
                                        <p:tgtEl>
                                          <p:spTgt spid="84994"/>
                                        </p:tgtEl>
                                        <p:attrNameLst>
                                          <p:attrName>ppt_x</p:attrName>
                                        </p:attrNameLst>
                                      </p:cBhvr>
                                      <p:tavLst>
                                        <p:tav tm="0">
                                          <p:val>
                                            <p:strVal val="1+#ppt_w/2"/>
                                          </p:val>
                                        </p:tav>
                                        <p:tav tm="100000">
                                          <p:val>
                                            <p:strVal val="#ppt_x"/>
                                          </p:val>
                                        </p:tav>
                                      </p:tavLst>
                                    </p:anim>
                                    <p:anim calcmode="lin" valueType="num">
                                      <p:cBhvr additive="base">
                                        <p:cTn id="8" dur="500" fill="hold"/>
                                        <p:tgtEl>
                                          <p:spTgt spid="849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4995">
                                            <p:txEl>
                                              <p:pRg st="0" end="0"/>
                                            </p:txEl>
                                          </p:spTgt>
                                        </p:tgtEl>
                                        <p:attrNameLst>
                                          <p:attrName>style.visibility</p:attrName>
                                        </p:attrNameLst>
                                      </p:cBhvr>
                                      <p:to>
                                        <p:strVal val="visible"/>
                                      </p:to>
                                    </p:set>
                                    <p:animEffect transition="in" filter="fade">
                                      <p:cBhvr>
                                        <p:cTn id="13" dur="500"/>
                                        <p:tgtEl>
                                          <p:spTgt spid="8499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4995">
                                            <p:txEl>
                                              <p:pRg st="1" end="1"/>
                                            </p:txEl>
                                          </p:spTgt>
                                        </p:tgtEl>
                                        <p:attrNameLst>
                                          <p:attrName>style.visibility</p:attrName>
                                        </p:attrNameLst>
                                      </p:cBhvr>
                                      <p:to>
                                        <p:strVal val="visible"/>
                                      </p:to>
                                    </p:set>
                                    <p:animEffect transition="in" filter="fade">
                                      <p:cBhvr>
                                        <p:cTn id="18" dur="500"/>
                                        <p:tgtEl>
                                          <p:spTgt spid="8499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4995">
                                            <p:txEl>
                                              <p:pRg st="2" end="2"/>
                                            </p:txEl>
                                          </p:spTgt>
                                        </p:tgtEl>
                                        <p:attrNameLst>
                                          <p:attrName>style.visibility</p:attrName>
                                        </p:attrNameLst>
                                      </p:cBhvr>
                                      <p:to>
                                        <p:strVal val="visible"/>
                                      </p:to>
                                    </p:set>
                                    <p:animEffect transition="in" filter="fade">
                                      <p:cBhvr>
                                        <p:cTn id="23" dur="500"/>
                                        <p:tgtEl>
                                          <p:spTgt spid="8499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4995">
                                            <p:txEl>
                                              <p:pRg st="3" end="3"/>
                                            </p:txEl>
                                          </p:spTgt>
                                        </p:tgtEl>
                                        <p:attrNameLst>
                                          <p:attrName>style.visibility</p:attrName>
                                        </p:attrNameLst>
                                      </p:cBhvr>
                                      <p:to>
                                        <p:strVal val="visible"/>
                                      </p:to>
                                    </p:set>
                                    <p:animEffect transition="in" filter="fade">
                                      <p:cBhvr>
                                        <p:cTn id="28" dur="500"/>
                                        <p:tgtEl>
                                          <p:spTgt spid="84995">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4995">
                                            <p:txEl>
                                              <p:pRg st="4" end="4"/>
                                            </p:txEl>
                                          </p:spTgt>
                                        </p:tgtEl>
                                        <p:attrNameLst>
                                          <p:attrName>style.visibility</p:attrName>
                                        </p:attrNameLst>
                                      </p:cBhvr>
                                      <p:to>
                                        <p:strVal val="visible"/>
                                      </p:to>
                                    </p:set>
                                    <p:animEffect transition="in" filter="fade">
                                      <p:cBhvr>
                                        <p:cTn id="33" dur="500"/>
                                        <p:tgtEl>
                                          <p:spTgt spid="849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p:bldP spid="8499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pPr eaLnBrk="1" hangingPunct="1"/>
            <a:r>
              <a:rPr lang="en-US" altLang="en-US" smtClean="0"/>
              <a:t>Storage </a:t>
            </a:r>
          </a:p>
        </p:txBody>
      </p:sp>
      <p:sp>
        <p:nvSpPr>
          <p:cNvPr id="390147" name="Rectangle 3"/>
          <p:cNvSpPr>
            <a:spLocks noGrp="1" noChangeArrowheads="1"/>
          </p:cNvSpPr>
          <p:nvPr>
            <p:ph type="body" idx="1"/>
          </p:nvPr>
        </p:nvSpPr>
        <p:spPr/>
        <p:txBody>
          <a:bodyPr/>
          <a:lstStyle/>
          <a:p>
            <a:pPr marL="0" indent="0">
              <a:spcBef>
                <a:spcPts val="1800"/>
              </a:spcBef>
              <a:buNone/>
            </a:pPr>
            <a:r>
              <a:rPr lang="en-US" altLang="en-US"/>
              <a:t>Proper storage and rotation of food reduces spoilage and potential contamination.  </a:t>
            </a:r>
          </a:p>
          <a:p>
            <a:pPr marL="0" indent="0">
              <a:spcBef>
                <a:spcPts val="1800"/>
              </a:spcBef>
              <a:buNone/>
            </a:pPr>
            <a:r>
              <a:rPr lang="en-US" altLang="en-US"/>
              <a:t>Quality and freshness help ensure happy customers.</a:t>
            </a:r>
            <a:endParaRPr lang="en-US" altLang="en-US" sz="1800"/>
          </a:p>
        </p:txBody>
      </p:sp>
    </p:spTree>
    <p:custDataLst>
      <p:tags r:id="rId1"/>
    </p:custDataLst>
    <p:extLst>
      <p:ext uri="{BB962C8B-B14F-4D97-AF65-F5344CB8AC3E}">
        <p14:creationId xmlns:p14="http://schemas.microsoft.com/office/powerpoint/2010/main" val="3779416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90146"/>
                                        </p:tgtEl>
                                        <p:attrNameLst>
                                          <p:attrName>style.visibility</p:attrName>
                                        </p:attrNameLst>
                                      </p:cBhvr>
                                      <p:to>
                                        <p:strVal val="visible"/>
                                      </p:to>
                                    </p:set>
                                    <p:anim calcmode="lin" valueType="num">
                                      <p:cBhvr additive="base">
                                        <p:cTn id="7" dur="500" fill="hold"/>
                                        <p:tgtEl>
                                          <p:spTgt spid="390146"/>
                                        </p:tgtEl>
                                        <p:attrNameLst>
                                          <p:attrName>ppt_x</p:attrName>
                                        </p:attrNameLst>
                                      </p:cBhvr>
                                      <p:tavLst>
                                        <p:tav tm="0">
                                          <p:val>
                                            <p:strVal val="1+#ppt_w/2"/>
                                          </p:val>
                                        </p:tav>
                                        <p:tav tm="100000">
                                          <p:val>
                                            <p:strVal val="#ppt_x"/>
                                          </p:val>
                                        </p:tav>
                                      </p:tavLst>
                                    </p:anim>
                                    <p:anim calcmode="lin" valueType="num">
                                      <p:cBhvr additive="base">
                                        <p:cTn id="8" dur="500" fill="hold"/>
                                        <p:tgtEl>
                                          <p:spTgt spid="39014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90147">
                                            <p:txEl>
                                              <p:pRg st="0" end="0"/>
                                            </p:txEl>
                                          </p:spTgt>
                                        </p:tgtEl>
                                        <p:attrNameLst>
                                          <p:attrName>style.visibility</p:attrName>
                                        </p:attrNameLst>
                                      </p:cBhvr>
                                      <p:to>
                                        <p:strVal val="visible"/>
                                      </p:to>
                                    </p:set>
                                    <p:animEffect transition="in" filter="fade">
                                      <p:cBhvr>
                                        <p:cTn id="13" dur="500"/>
                                        <p:tgtEl>
                                          <p:spTgt spid="390147">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90147">
                                            <p:txEl>
                                              <p:pRg st="1" end="1"/>
                                            </p:txEl>
                                          </p:spTgt>
                                        </p:tgtEl>
                                        <p:attrNameLst>
                                          <p:attrName>style.visibility</p:attrName>
                                        </p:attrNameLst>
                                      </p:cBhvr>
                                      <p:to>
                                        <p:strVal val="visible"/>
                                      </p:to>
                                    </p:set>
                                    <p:animEffect transition="in" filter="fade">
                                      <p:cBhvr>
                                        <p:cTn id="18" dur="500"/>
                                        <p:tgtEl>
                                          <p:spTgt spid="3901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6" grpId="0"/>
      <p:bldP spid="390147"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1172" name="Rectangle 4"/>
          <p:cNvSpPr>
            <a:spLocks noGrp="1" noChangeArrowheads="1"/>
          </p:cNvSpPr>
          <p:nvPr>
            <p:ph type="title"/>
          </p:nvPr>
        </p:nvSpPr>
        <p:spPr/>
        <p:txBody>
          <a:bodyPr/>
          <a:lstStyle/>
          <a:p>
            <a:pPr eaLnBrk="1" hangingPunct="1"/>
            <a:r>
              <a:rPr lang="en-US" altLang="en-US" smtClean="0"/>
              <a:t>FIFO</a:t>
            </a:r>
          </a:p>
        </p:txBody>
      </p:sp>
      <p:sp>
        <p:nvSpPr>
          <p:cNvPr id="391173" name="Rectangle 5"/>
          <p:cNvSpPr>
            <a:spLocks noGrp="1" noChangeArrowheads="1"/>
          </p:cNvSpPr>
          <p:nvPr>
            <p:ph type="body" idx="1"/>
          </p:nvPr>
        </p:nvSpPr>
        <p:spPr/>
        <p:txBody>
          <a:bodyPr/>
          <a:lstStyle/>
          <a:p>
            <a:pPr marL="0" indent="0">
              <a:spcBef>
                <a:spcPct val="30000"/>
              </a:spcBef>
              <a:buNone/>
              <a:defRPr/>
            </a:pPr>
            <a:r>
              <a:rPr lang="en-US" sz="2600" dirty="0"/>
              <a:t>To maintain a First In First Out storage system:</a:t>
            </a:r>
          </a:p>
          <a:p>
            <a:pPr marL="457200" indent="-457200">
              <a:spcBef>
                <a:spcPct val="30000"/>
              </a:spcBef>
              <a:buFontTx/>
              <a:buAutoNum type="arabicPeriod"/>
              <a:defRPr/>
            </a:pPr>
            <a:r>
              <a:rPr lang="en-US" sz="2600" dirty="0"/>
              <a:t>Write on each food package/box/container:</a:t>
            </a:r>
          </a:p>
          <a:p>
            <a:pPr marL="838200" lvl="1" indent="-381000">
              <a:spcBef>
                <a:spcPct val="30000"/>
              </a:spcBef>
              <a:buFontTx/>
              <a:buAutoNum type="alphaLcPeriod"/>
              <a:defRPr/>
            </a:pPr>
            <a:r>
              <a:rPr lang="en-US" sz="2000" dirty="0"/>
              <a:t>the expiration date, or;</a:t>
            </a:r>
          </a:p>
          <a:p>
            <a:pPr marL="838200" lvl="1" indent="-381000">
              <a:spcBef>
                <a:spcPct val="30000"/>
              </a:spcBef>
              <a:buFontTx/>
              <a:buAutoNum type="alphaLcPeriod"/>
              <a:defRPr/>
            </a:pPr>
            <a:r>
              <a:rPr lang="en-US" sz="2000" dirty="0"/>
              <a:t>the date the item was received, or;</a:t>
            </a:r>
          </a:p>
          <a:p>
            <a:pPr marL="838200" lvl="1" indent="-381000">
              <a:spcBef>
                <a:spcPct val="30000"/>
              </a:spcBef>
              <a:buFontTx/>
              <a:buAutoNum type="alphaLcPeriod"/>
              <a:defRPr/>
            </a:pPr>
            <a:r>
              <a:rPr lang="en-US" sz="2000" dirty="0"/>
              <a:t>the date the item was put into storage.</a:t>
            </a:r>
          </a:p>
          <a:p>
            <a:pPr marL="457200" indent="-457200">
              <a:spcBef>
                <a:spcPct val="30000"/>
              </a:spcBef>
              <a:buFontTx/>
              <a:buAutoNum type="arabicPeriod"/>
              <a:defRPr/>
            </a:pPr>
            <a:r>
              <a:rPr lang="en-US" sz="2600" dirty="0"/>
              <a:t>Shelve new products behind old products;</a:t>
            </a:r>
          </a:p>
          <a:p>
            <a:pPr marL="457200" indent="-457200">
              <a:spcBef>
                <a:spcPct val="30000"/>
              </a:spcBef>
              <a:buFontTx/>
              <a:buAutoNum type="arabicPeriod"/>
              <a:defRPr/>
            </a:pPr>
            <a:r>
              <a:rPr lang="en-US" sz="2600" dirty="0"/>
              <a:t>Regularly check expiration dates to ensure older product is used first;</a:t>
            </a:r>
          </a:p>
          <a:p>
            <a:pPr marL="457200" indent="-457200">
              <a:spcBef>
                <a:spcPct val="30000"/>
              </a:spcBef>
              <a:buFontTx/>
              <a:buAutoNum type="arabicPeriod"/>
              <a:defRPr/>
            </a:pPr>
            <a:r>
              <a:rPr lang="en-US" sz="2600" dirty="0"/>
              <a:t>Never use products past their expiration date.</a:t>
            </a:r>
          </a:p>
        </p:txBody>
      </p:sp>
    </p:spTree>
    <p:custDataLst>
      <p:tags r:id="rId1"/>
    </p:custDataLst>
    <p:extLst>
      <p:ext uri="{BB962C8B-B14F-4D97-AF65-F5344CB8AC3E}">
        <p14:creationId xmlns:p14="http://schemas.microsoft.com/office/powerpoint/2010/main" val="263603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91172"/>
                                        </p:tgtEl>
                                        <p:attrNameLst>
                                          <p:attrName>style.visibility</p:attrName>
                                        </p:attrNameLst>
                                      </p:cBhvr>
                                      <p:to>
                                        <p:strVal val="visible"/>
                                      </p:to>
                                    </p:set>
                                    <p:anim calcmode="lin" valueType="num">
                                      <p:cBhvr additive="base">
                                        <p:cTn id="7" dur="500" fill="hold"/>
                                        <p:tgtEl>
                                          <p:spTgt spid="391172"/>
                                        </p:tgtEl>
                                        <p:attrNameLst>
                                          <p:attrName>ppt_x</p:attrName>
                                        </p:attrNameLst>
                                      </p:cBhvr>
                                      <p:tavLst>
                                        <p:tav tm="0">
                                          <p:val>
                                            <p:strVal val="1+#ppt_w/2"/>
                                          </p:val>
                                        </p:tav>
                                        <p:tav tm="100000">
                                          <p:val>
                                            <p:strVal val="#ppt_x"/>
                                          </p:val>
                                        </p:tav>
                                      </p:tavLst>
                                    </p:anim>
                                    <p:anim calcmode="lin" valueType="num">
                                      <p:cBhvr additive="base">
                                        <p:cTn id="8" dur="500" fill="hold"/>
                                        <p:tgtEl>
                                          <p:spTgt spid="39117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91173">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9117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39117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39117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39117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9117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9117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9117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2" grpId="0" autoUpdateAnimBg="0"/>
      <p:bldP spid="391173"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p:txBody>
          <a:bodyPr/>
          <a:lstStyle/>
          <a:p>
            <a:pPr eaLnBrk="1" hangingPunct="1"/>
            <a:r>
              <a:rPr lang="en-US" altLang="en-US" smtClean="0"/>
              <a:t>Refrigerated Storage</a:t>
            </a:r>
          </a:p>
        </p:txBody>
      </p:sp>
      <p:sp>
        <p:nvSpPr>
          <p:cNvPr id="493571" name="Rectangle 3"/>
          <p:cNvSpPr>
            <a:spLocks noGrp="1" noChangeArrowheads="1"/>
          </p:cNvSpPr>
          <p:nvPr>
            <p:ph type="body" sz="half" idx="1"/>
          </p:nvPr>
        </p:nvSpPr>
        <p:spPr>
          <a:xfrm>
            <a:off x="1981201" y="1600201"/>
            <a:ext cx="7427913" cy="4525963"/>
          </a:xfrm>
        </p:spPr>
        <p:txBody>
          <a:bodyPr/>
          <a:lstStyle/>
          <a:p>
            <a:pPr marL="0" indent="0">
              <a:buNone/>
            </a:pPr>
            <a:r>
              <a:rPr lang="en-US" altLang="en-US"/>
              <a:t>Keeping products at refrigerated temperatures helps to decrease the growth of microorganisms in food. </a:t>
            </a:r>
            <a:r>
              <a:rPr lang="en-US" altLang="en-US" b="1"/>
              <a:t>Food must be maintained at 4</a:t>
            </a:r>
            <a:r>
              <a:rPr lang="en-US" altLang="en-US" b="1">
                <a:cs typeface="Arial" panose="020B0604020202020204" pitchFamily="34" charset="0"/>
              </a:rPr>
              <a:t>°C / 40°F or lower</a:t>
            </a:r>
            <a:r>
              <a:rPr lang="en-US" altLang="en-US"/>
              <a:t>.</a:t>
            </a:r>
            <a:endParaRPr lang="en-US" altLang="en-US" b="1">
              <a:cs typeface="Arial" panose="020B0604020202020204" pitchFamily="34" charset="0"/>
            </a:endParaRPr>
          </a:p>
        </p:txBody>
      </p:sp>
      <p:pic>
        <p:nvPicPr>
          <p:cNvPr id="493572" name="Picture 4" descr="fridge"/>
          <p:cNvPicPr>
            <a:picLocks noGrp="1" noChangeAspect="1" noChangeArrowheads="1"/>
          </p:cNvPicPr>
          <p:nvPr>
            <p:ph sz="half" idx="2"/>
            <p:custDataLst>
              <p:tags r:id="rId2"/>
            </p:custDataLst>
          </p:nvPr>
        </p:nvPicPr>
        <p:blipFill>
          <a:blip r:embed="rId5">
            <a:extLst>
              <a:ext uri="{28A0092B-C50C-407E-A947-70E740481C1C}">
                <a14:useLocalDpi xmlns:a14="http://schemas.microsoft.com/office/drawing/2010/main" val="0"/>
              </a:ext>
            </a:extLst>
          </a:blip>
          <a:srcRect/>
          <a:stretch>
            <a:fillRect/>
          </a:stretch>
        </p:blipFill>
        <p:spPr>
          <a:xfrm>
            <a:off x="6383338" y="3429000"/>
            <a:ext cx="3429000" cy="3429000"/>
          </a:xfrm>
        </p:spPr>
      </p:pic>
    </p:spTree>
    <p:custDataLst>
      <p:tags r:id="rId1"/>
    </p:custDataLst>
    <p:extLst>
      <p:ext uri="{BB962C8B-B14F-4D97-AF65-F5344CB8AC3E}">
        <p14:creationId xmlns:p14="http://schemas.microsoft.com/office/powerpoint/2010/main" val="3993321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93570"/>
                                        </p:tgtEl>
                                        <p:attrNameLst>
                                          <p:attrName>style.visibility</p:attrName>
                                        </p:attrNameLst>
                                      </p:cBhvr>
                                      <p:to>
                                        <p:strVal val="visible"/>
                                      </p:to>
                                    </p:set>
                                    <p:anim calcmode="lin" valueType="num">
                                      <p:cBhvr additive="base">
                                        <p:cTn id="7" dur="500" fill="hold"/>
                                        <p:tgtEl>
                                          <p:spTgt spid="493570"/>
                                        </p:tgtEl>
                                        <p:attrNameLst>
                                          <p:attrName>ppt_x</p:attrName>
                                        </p:attrNameLst>
                                      </p:cBhvr>
                                      <p:tavLst>
                                        <p:tav tm="0">
                                          <p:val>
                                            <p:strVal val="1+#ppt_w/2"/>
                                          </p:val>
                                        </p:tav>
                                        <p:tav tm="100000">
                                          <p:val>
                                            <p:strVal val="#ppt_x"/>
                                          </p:val>
                                        </p:tav>
                                      </p:tavLst>
                                    </p:anim>
                                    <p:anim calcmode="lin" valueType="num">
                                      <p:cBhvr additive="base">
                                        <p:cTn id="8" dur="500" fill="hold"/>
                                        <p:tgtEl>
                                          <p:spTgt spid="49357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93571">
                                            <p:txEl>
                                              <p:pRg st="0" end="0"/>
                                            </p:txEl>
                                          </p:spTgt>
                                        </p:tgtEl>
                                        <p:attrNameLst>
                                          <p:attrName>style.visibility</p:attrName>
                                        </p:attrNameLst>
                                      </p:cBhvr>
                                      <p:to>
                                        <p:strVal val="visible"/>
                                      </p:to>
                                    </p:set>
                                    <p:animEffect transition="in" filter="fade">
                                      <p:cBhvr>
                                        <p:cTn id="13" dur="500"/>
                                        <p:tgtEl>
                                          <p:spTgt spid="493571">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93572"/>
                                        </p:tgtEl>
                                        <p:attrNameLst>
                                          <p:attrName>style.visibility</p:attrName>
                                        </p:attrNameLst>
                                      </p:cBhvr>
                                      <p:to>
                                        <p:strVal val="visible"/>
                                      </p:to>
                                    </p:set>
                                    <p:animEffect transition="in" filter="fade">
                                      <p:cBhvr>
                                        <p:cTn id="16" dur="500"/>
                                        <p:tgtEl>
                                          <p:spTgt spid="493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0" grpId="0"/>
      <p:bldP spid="49357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p:txBody>
          <a:bodyPr/>
          <a:lstStyle/>
          <a:p>
            <a:pPr eaLnBrk="1" hangingPunct="1"/>
            <a:r>
              <a:rPr lang="en-US" altLang="en-US" sz="3600"/>
              <a:t>Refrigerated Storage Guidelines</a:t>
            </a:r>
          </a:p>
        </p:txBody>
      </p:sp>
      <p:sp>
        <p:nvSpPr>
          <p:cNvPr id="392195" name="Rectangle 3"/>
          <p:cNvSpPr>
            <a:spLocks noGrp="1" noChangeArrowheads="1"/>
          </p:cNvSpPr>
          <p:nvPr>
            <p:ph type="body" idx="1"/>
          </p:nvPr>
        </p:nvSpPr>
        <p:spPr>
          <a:xfrm>
            <a:off x="1981200" y="1600201"/>
            <a:ext cx="7900988" cy="5091113"/>
          </a:xfrm>
        </p:spPr>
        <p:txBody>
          <a:bodyPr>
            <a:spAutoFit/>
          </a:bodyPr>
          <a:lstStyle/>
          <a:p>
            <a:pPr eaLnBrk="1" hangingPunct="1">
              <a:lnSpc>
                <a:spcPct val="80000"/>
              </a:lnSpc>
              <a:spcBef>
                <a:spcPct val="50000"/>
              </a:spcBef>
            </a:pPr>
            <a:r>
              <a:rPr lang="en-US" altLang="en-US"/>
              <a:t>Check food temperatures regularly with a sanitized and calibrated thermometer.</a:t>
            </a:r>
          </a:p>
          <a:p>
            <a:pPr eaLnBrk="1" hangingPunct="1">
              <a:lnSpc>
                <a:spcPct val="80000"/>
              </a:lnSpc>
              <a:spcBef>
                <a:spcPct val="50000"/>
              </a:spcBef>
            </a:pPr>
            <a:r>
              <a:rPr lang="en-US" altLang="en-US"/>
              <a:t>Place hanging thermometers in the front and back of refrigerators.</a:t>
            </a:r>
          </a:p>
          <a:p>
            <a:pPr eaLnBrk="1" hangingPunct="1">
              <a:lnSpc>
                <a:spcPct val="80000"/>
              </a:lnSpc>
              <a:spcBef>
                <a:spcPct val="50000"/>
              </a:spcBef>
            </a:pPr>
            <a:r>
              <a:rPr lang="en-US" altLang="en-US"/>
              <a:t>Do not overload refrigerator shelves or line them with foil or paper because this prevents proper airflow.</a:t>
            </a:r>
          </a:p>
          <a:p>
            <a:pPr eaLnBrk="1" hangingPunct="1">
              <a:lnSpc>
                <a:spcPct val="80000"/>
              </a:lnSpc>
              <a:spcBef>
                <a:spcPct val="50000"/>
              </a:spcBef>
            </a:pPr>
            <a:r>
              <a:rPr lang="en-US" altLang="en-US"/>
              <a:t>Store raw meat, poultry and fish separately from cooked and ready-to-eat foods to prevent cross-contamination.</a:t>
            </a:r>
          </a:p>
          <a:p>
            <a:pPr eaLnBrk="1" hangingPunct="1">
              <a:lnSpc>
                <a:spcPct val="80000"/>
              </a:lnSpc>
              <a:spcBef>
                <a:spcPct val="50000"/>
              </a:spcBef>
            </a:pPr>
            <a:r>
              <a:rPr lang="en-US" altLang="en-US"/>
              <a:t>Wrap, label and date food to prevent cross-contamination and use oldest product first.</a:t>
            </a:r>
          </a:p>
        </p:txBody>
      </p:sp>
    </p:spTree>
    <p:custDataLst>
      <p:tags r:id="rId1"/>
    </p:custDataLst>
    <p:extLst>
      <p:ext uri="{BB962C8B-B14F-4D97-AF65-F5344CB8AC3E}">
        <p14:creationId xmlns:p14="http://schemas.microsoft.com/office/powerpoint/2010/main" val="3029492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92194"/>
                                        </p:tgtEl>
                                        <p:attrNameLst>
                                          <p:attrName>style.visibility</p:attrName>
                                        </p:attrNameLst>
                                      </p:cBhvr>
                                      <p:to>
                                        <p:strVal val="visible"/>
                                      </p:to>
                                    </p:set>
                                    <p:anim calcmode="lin" valueType="num">
                                      <p:cBhvr additive="base">
                                        <p:cTn id="7" dur="500" fill="hold"/>
                                        <p:tgtEl>
                                          <p:spTgt spid="392194"/>
                                        </p:tgtEl>
                                        <p:attrNameLst>
                                          <p:attrName>ppt_x</p:attrName>
                                        </p:attrNameLst>
                                      </p:cBhvr>
                                      <p:tavLst>
                                        <p:tav tm="0">
                                          <p:val>
                                            <p:strVal val="1+#ppt_w/2"/>
                                          </p:val>
                                        </p:tav>
                                        <p:tav tm="100000">
                                          <p:val>
                                            <p:strVal val="#ppt_x"/>
                                          </p:val>
                                        </p:tav>
                                      </p:tavLst>
                                    </p:anim>
                                    <p:anim calcmode="lin" valueType="num">
                                      <p:cBhvr additive="base">
                                        <p:cTn id="8" dur="500" fill="hold"/>
                                        <p:tgtEl>
                                          <p:spTgt spid="3921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92195">
                                            <p:txEl>
                                              <p:pRg st="0" end="0"/>
                                            </p:txEl>
                                          </p:spTgt>
                                        </p:tgtEl>
                                        <p:attrNameLst>
                                          <p:attrName>style.visibility</p:attrName>
                                        </p:attrNameLst>
                                      </p:cBhvr>
                                      <p:to>
                                        <p:strVal val="visible"/>
                                      </p:to>
                                    </p:set>
                                    <p:animEffect transition="in" filter="fade">
                                      <p:cBhvr>
                                        <p:cTn id="13" dur="500"/>
                                        <p:tgtEl>
                                          <p:spTgt spid="39219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92195">
                                            <p:txEl>
                                              <p:pRg st="1" end="1"/>
                                            </p:txEl>
                                          </p:spTgt>
                                        </p:tgtEl>
                                        <p:attrNameLst>
                                          <p:attrName>style.visibility</p:attrName>
                                        </p:attrNameLst>
                                      </p:cBhvr>
                                      <p:to>
                                        <p:strVal val="visible"/>
                                      </p:to>
                                    </p:set>
                                    <p:animEffect transition="in" filter="fade">
                                      <p:cBhvr>
                                        <p:cTn id="18" dur="500"/>
                                        <p:tgtEl>
                                          <p:spTgt spid="39219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92195">
                                            <p:txEl>
                                              <p:pRg st="2" end="2"/>
                                            </p:txEl>
                                          </p:spTgt>
                                        </p:tgtEl>
                                        <p:attrNameLst>
                                          <p:attrName>style.visibility</p:attrName>
                                        </p:attrNameLst>
                                      </p:cBhvr>
                                      <p:to>
                                        <p:strVal val="visible"/>
                                      </p:to>
                                    </p:set>
                                    <p:animEffect transition="in" filter="fade">
                                      <p:cBhvr>
                                        <p:cTn id="23" dur="500"/>
                                        <p:tgtEl>
                                          <p:spTgt spid="39219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92195">
                                            <p:txEl>
                                              <p:pRg st="3" end="3"/>
                                            </p:txEl>
                                          </p:spTgt>
                                        </p:tgtEl>
                                        <p:attrNameLst>
                                          <p:attrName>style.visibility</p:attrName>
                                        </p:attrNameLst>
                                      </p:cBhvr>
                                      <p:to>
                                        <p:strVal val="visible"/>
                                      </p:to>
                                    </p:set>
                                    <p:animEffect transition="in" filter="fade">
                                      <p:cBhvr>
                                        <p:cTn id="28" dur="500"/>
                                        <p:tgtEl>
                                          <p:spTgt spid="392195">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2195">
                                            <p:txEl>
                                              <p:pRg st="4" end="4"/>
                                            </p:txEl>
                                          </p:spTgt>
                                        </p:tgtEl>
                                        <p:attrNameLst>
                                          <p:attrName>style.visibility</p:attrName>
                                        </p:attrNameLst>
                                      </p:cBhvr>
                                      <p:to>
                                        <p:strVal val="visible"/>
                                      </p:to>
                                    </p:set>
                                    <p:animEffect transition="in" filter="fade">
                                      <p:cBhvr>
                                        <p:cTn id="33" dur="500"/>
                                        <p:tgtEl>
                                          <p:spTgt spid="3921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4" grpId="0"/>
      <p:bldP spid="39219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shelf"/>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6357939" y="-363538"/>
            <a:ext cx="3482975" cy="739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317" name="Picture 5" descr="fish-in-pan"/>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7077076" y="152400"/>
            <a:ext cx="2005013"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318" name="Picture 6" descr="beef-in-a-pan"/>
          <p:cNvPicPr>
            <a:picLocks noChangeAspect="1" noChangeArrowheads="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7078663" y="1522413"/>
            <a:ext cx="20002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319" name="Picture 7" descr="ground-meat"/>
          <p:cNvPicPr>
            <a:picLocks noChangeAspect="1" noChangeArrowheads="1"/>
          </p:cNvPicPr>
          <p:nvPr>
            <p:custDataLst>
              <p:tags r:id="rId5"/>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7078663" y="3251201"/>
            <a:ext cx="2000250"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320" name="Picture 8" descr="poultry-in-a-pan"/>
          <p:cNvPicPr>
            <a:picLocks noChangeAspect="1" noChangeArrowheads="1"/>
          </p:cNvPicPr>
          <p:nvPr>
            <p:custDataLst>
              <p:tags r:id="rId6"/>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7078663" y="4724401"/>
            <a:ext cx="2000250"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 Box 9"/>
          <p:cNvSpPr txBox="1">
            <a:spLocks noChangeArrowheads="1"/>
          </p:cNvSpPr>
          <p:nvPr/>
        </p:nvSpPr>
        <p:spPr bwMode="auto">
          <a:xfrm>
            <a:off x="2135188" y="54927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08" name="Rectangle 34"/>
          <p:cNvSpPr>
            <a:spLocks noGrp="1" noChangeArrowheads="1"/>
          </p:cNvSpPr>
          <p:nvPr>
            <p:ph type="title"/>
          </p:nvPr>
        </p:nvSpPr>
        <p:spPr>
          <a:xfrm>
            <a:off x="1774825" y="260350"/>
            <a:ext cx="7138988" cy="1143000"/>
          </a:xfrm>
        </p:spPr>
        <p:txBody>
          <a:bodyPr/>
          <a:lstStyle/>
          <a:p>
            <a:pPr eaLnBrk="1" hangingPunct="1"/>
            <a:r>
              <a:rPr lang="en-US" altLang="en-US" smtClean="0"/>
              <a:t>Top Down Storage</a:t>
            </a:r>
          </a:p>
        </p:txBody>
      </p:sp>
      <p:sp>
        <p:nvSpPr>
          <p:cNvPr id="397324" name="Rectangle 12"/>
          <p:cNvSpPr>
            <a:spLocks noGrp="1" noChangeArrowheads="1"/>
          </p:cNvSpPr>
          <p:nvPr>
            <p:ph type="body" sz="half" idx="4294967295"/>
          </p:nvPr>
        </p:nvSpPr>
        <p:spPr>
          <a:xfrm>
            <a:off x="2063751" y="476250"/>
            <a:ext cx="4043363" cy="6153150"/>
          </a:xfrm>
        </p:spPr>
        <p:txBody>
          <a:bodyPr/>
          <a:lstStyle/>
          <a:p>
            <a:pPr eaLnBrk="1" hangingPunct="1">
              <a:buFontTx/>
              <a:buNone/>
            </a:pPr>
            <a:r>
              <a:rPr lang="en-US" altLang="en-US" b="1"/>
              <a:t>Top Down Storage</a:t>
            </a:r>
          </a:p>
          <a:p>
            <a:pPr eaLnBrk="1" hangingPunct="1">
              <a:buFontTx/>
              <a:buNone/>
            </a:pPr>
            <a:endParaRPr lang="en-US" altLang="en-US"/>
          </a:p>
          <a:p>
            <a:pPr eaLnBrk="1" hangingPunct="1"/>
            <a:r>
              <a:rPr lang="en-US" altLang="en-US"/>
              <a:t>Fish;</a:t>
            </a:r>
          </a:p>
          <a:p>
            <a:pPr eaLnBrk="1" hangingPunct="1"/>
            <a:r>
              <a:rPr lang="en-US" altLang="en-US"/>
              <a:t>Whole cuts – beef, pork, ham, sausage, bacon;</a:t>
            </a:r>
          </a:p>
          <a:p>
            <a:pPr eaLnBrk="1" hangingPunct="1"/>
            <a:r>
              <a:rPr lang="en-US" altLang="en-US"/>
              <a:t>Ground beef &amp; pork;</a:t>
            </a:r>
          </a:p>
          <a:p>
            <a:pPr eaLnBrk="1" hangingPunct="1"/>
            <a:r>
              <a:rPr lang="en-US" altLang="en-US"/>
              <a:t>Poultry.</a:t>
            </a:r>
          </a:p>
        </p:txBody>
      </p:sp>
    </p:spTree>
    <p:custDataLst>
      <p:tags r:id="rId1"/>
    </p:custDataLst>
    <p:extLst>
      <p:ext uri="{BB962C8B-B14F-4D97-AF65-F5344CB8AC3E}">
        <p14:creationId xmlns:p14="http://schemas.microsoft.com/office/powerpoint/2010/main" val="2689354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7324">
                                            <p:txEl>
                                              <p:pRg st="0" end="0"/>
                                            </p:txEl>
                                          </p:spTgt>
                                        </p:tgtEl>
                                        <p:attrNameLst>
                                          <p:attrName>style.visibility</p:attrName>
                                        </p:attrNameLst>
                                      </p:cBhvr>
                                      <p:to>
                                        <p:strVal val="visible"/>
                                      </p:to>
                                    </p:set>
                                    <p:animEffect transition="in" filter="fade">
                                      <p:cBhvr>
                                        <p:cTn id="7" dur="1000"/>
                                        <p:tgtEl>
                                          <p:spTgt spid="3973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7324">
                                            <p:txEl>
                                              <p:pRg st="2" end="2"/>
                                            </p:txEl>
                                          </p:spTgt>
                                        </p:tgtEl>
                                        <p:attrNameLst>
                                          <p:attrName>style.visibility</p:attrName>
                                        </p:attrNameLst>
                                      </p:cBhvr>
                                      <p:to>
                                        <p:strVal val="visible"/>
                                      </p:to>
                                    </p:set>
                                    <p:animEffect transition="in" filter="fade">
                                      <p:cBhvr>
                                        <p:cTn id="12" dur="1000"/>
                                        <p:tgtEl>
                                          <p:spTgt spid="39732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nodeType="clickEffect">
                                  <p:stCondLst>
                                    <p:cond delay="0"/>
                                  </p:stCondLst>
                                  <p:childTnLst>
                                    <p:set>
                                      <p:cBhvr>
                                        <p:cTn id="16" dur="1" fill="hold">
                                          <p:stCondLst>
                                            <p:cond delay="0"/>
                                          </p:stCondLst>
                                        </p:cTn>
                                        <p:tgtEl>
                                          <p:spTgt spid="397317"/>
                                        </p:tgtEl>
                                        <p:attrNameLst>
                                          <p:attrName>style.visibility</p:attrName>
                                        </p:attrNameLst>
                                      </p:cBhvr>
                                      <p:to>
                                        <p:strVal val="visible"/>
                                      </p:to>
                                    </p:set>
                                    <p:anim calcmode="lin" valueType="num">
                                      <p:cBhvr>
                                        <p:cTn id="17" dur="500" fill="hold"/>
                                        <p:tgtEl>
                                          <p:spTgt spid="397317"/>
                                        </p:tgtEl>
                                        <p:attrNameLst>
                                          <p:attrName>ppt_w</p:attrName>
                                        </p:attrNameLst>
                                      </p:cBhvr>
                                      <p:tavLst>
                                        <p:tav tm="0">
                                          <p:val>
                                            <p:fltVal val="0"/>
                                          </p:val>
                                        </p:tav>
                                        <p:tav tm="100000">
                                          <p:val>
                                            <p:strVal val="#ppt_w"/>
                                          </p:val>
                                        </p:tav>
                                      </p:tavLst>
                                    </p:anim>
                                    <p:anim calcmode="lin" valueType="num">
                                      <p:cBhvr>
                                        <p:cTn id="18" dur="500" fill="hold"/>
                                        <p:tgtEl>
                                          <p:spTgt spid="397317"/>
                                        </p:tgtEl>
                                        <p:attrNameLst>
                                          <p:attrName>ppt_h</p:attrName>
                                        </p:attrNameLst>
                                      </p:cBhvr>
                                      <p:tavLst>
                                        <p:tav tm="0">
                                          <p:val>
                                            <p:fltVal val="0"/>
                                          </p:val>
                                        </p:tav>
                                        <p:tav tm="100000">
                                          <p:val>
                                            <p:strVal val="#ppt_h"/>
                                          </p:val>
                                        </p:tav>
                                      </p:tavLst>
                                    </p:anim>
                                    <p:animEffect transition="in" filter="fade">
                                      <p:cBhvr>
                                        <p:cTn id="19" dur="500"/>
                                        <p:tgtEl>
                                          <p:spTgt spid="397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97324">
                                            <p:txEl>
                                              <p:pRg st="3" end="3"/>
                                            </p:txEl>
                                          </p:spTgt>
                                        </p:tgtEl>
                                        <p:attrNameLst>
                                          <p:attrName>style.visibility</p:attrName>
                                        </p:attrNameLst>
                                      </p:cBhvr>
                                      <p:to>
                                        <p:strVal val="visible"/>
                                      </p:to>
                                    </p:set>
                                    <p:animEffect transition="in" filter="fade">
                                      <p:cBhvr>
                                        <p:cTn id="24" dur="1000"/>
                                        <p:tgtEl>
                                          <p:spTgt spid="397324">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0" fill="hold" nodeType="clickEffect">
                                  <p:stCondLst>
                                    <p:cond delay="0"/>
                                  </p:stCondLst>
                                  <p:childTnLst>
                                    <p:set>
                                      <p:cBhvr>
                                        <p:cTn id="28" dur="1" fill="hold">
                                          <p:stCondLst>
                                            <p:cond delay="0"/>
                                          </p:stCondLst>
                                        </p:cTn>
                                        <p:tgtEl>
                                          <p:spTgt spid="397318"/>
                                        </p:tgtEl>
                                        <p:attrNameLst>
                                          <p:attrName>style.visibility</p:attrName>
                                        </p:attrNameLst>
                                      </p:cBhvr>
                                      <p:to>
                                        <p:strVal val="visible"/>
                                      </p:to>
                                    </p:set>
                                    <p:anim calcmode="lin" valueType="num">
                                      <p:cBhvr>
                                        <p:cTn id="29" dur="500" fill="hold"/>
                                        <p:tgtEl>
                                          <p:spTgt spid="397318"/>
                                        </p:tgtEl>
                                        <p:attrNameLst>
                                          <p:attrName>ppt_w</p:attrName>
                                        </p:attrNameLst>
                                      </p:cBhvr>
                                      <p:tavLst>
                                        <p:tav tm="0">
                                          <p:val>
                                            <p:fltVal val="0"/>
                                          </p:val>
                                        </p:tav>
                                        <p:tav tm="100000">
                                          <p:val>
                                            <p:strVal val="#ppt_w"/>
                                          </p:val>
                                        </p:tav>
                                      </p:tavLst>
                                    </p:anim>
                                    <p:anim calcmode="lin" valueType="num">
                                      <p:cBhvr>
                                        <p:cTn id="30" dur="500" fill="hold"/>
                                        <p:tgtEl>
                                          <p:spTgt spid="397318"/>
                                        </p:tgtEl>
                                        <p:attrNameLst>
                                          <p:attrName>ppt_h</p:attrName>
                                        </p:attrNameLst>
                                      </p:cBhvr>
                                      <p:tavLst>
                                        <p:tav tm="0">
                                          <p:val>
                                            <p:fltVal val="0"/>
                                          </p:val>
                                        </p:tav>
                                        <p:tav tm="100000">
                                          <p:val>
                                            <p:strVal val="#ppt_h"/>
                                          </p:val>
                                        </p:tav>
                                      </p:tavLst>
                                    </p:anim>
                                    <p:animEffect transition="in" filter="fade">
                                      <p:cBhvr>
                                        <p:cTn id="31" dur="500"/>
                                        <p:tgtEl>
                                          <p:spTgt spid="39731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97324">
                                            <p:txEl>
                                              <p:pRg st="4" end="4"/>
                                            </p:txEl>
                                          </p:spTgt>
                                        </p:tgtEl>
                                        <p:attrNameLst>
                                          <p:attrName>style.visibility</p:attrName>
                                        </p:attrNameLst>
                                      </p:cBhvr>
                                      <p:to>
                                        <p:strVal val="visible"/>
                                      </p:to>
                                    </p:set>
                                    <p:animEffect transition="in" filter="fade">
                                      <p:cBhvr>
                                        <p:cTn id="36" dur="1000"/>
                                        <p:tgtEl>
                                          <p:spTgt spid="397324">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0" fill="hold" nodeType="clickEffect">
                                  <p:stCondLst>
                                    <p:cond delay="0"/>
                                  </p:stCondLst>
                                  <p:childTnLst>
                                    <p:set>
                                      <p:cBhvr>
                                        <p:cTn id="40" dur="1" fill="hold">
                                          <p:stCondLst>
                                            <p:cond delay="0"/>
                                          </p:stCondLst>
                                        </p:cTn>
                                        <p:tgtEl>
                                          <p:spTgt spid="397319"/>
                                        </p:tgtEl>
                                        <p:attrNameLst>
                                          <p:attrName>style.visibility</p:attrName>
                                        </p:attrNameLst>
                                      </p:cBhvr>
                                      <p:to>
                                        <p:strVal val="visible"/>
                                      </p:to>
                                    </p:set>
                                    <p:anim calcmode="lin" valueType="num">
                                      <p:cBhvr>
                                        <p:cTn id="41" dur="500" fill="hold"/>
                                        <p:tgtEl>
                                          <p:spTgt spid="397319"/>
                                        </p:tgtEl>
                                        <p:attrNameLst>
                                          <p:attrName>ppt_w</p:attrName>
                                        </p:attrNameLst>
                                      </p:cBhvr>
                                      <p:tavLst>
                                        <p:tav tm="0">
                                          <p:val>
                                            <p:fltVal val="0"/>
                                          </p:val>
                                        </p:tav>
                                        <p:tav tm="100000">
                                          <p:val>
                                            <p:strVal val="#ppt_w"/>
                                          </p:val>
                                        </p:tav>
                                      </p:tavLst>
                                    </p:anim>
                                    <p:anim calcmode="lin" valueType="num">
                                      <p:cBhvr>
                                        <p:cTn id="42" dur="500" fill="hold"/>
                                        <p:tgtEl>
                                          <p:spTgt spid="397319"/>
                                        </p:tgtEl>
                                        <p:attrNameLst>
                                          <p:attrName>ppt_h</p:attrName>
                                        </p:attrNameLst>
                                      </p:cBhvr>
                                      <p:tavLst>
                                        <p:tav tm="0">
                                          <p:val>
                                            <p:fltVal val="0"/>
                                          </p:val>
                                        </p:tav>
                                        <p:tav tm="100000">
                                          <p:val>
                                            <p:strVal val="#ppt_h"/>
                                          </p:val>
                                        </p:tav>
                                      </p:tavLst>
                                    </p:anim>
                                    <p:animEffect transition="in" filter="fade">
                                      <p:cBhvr>
                                        <p:cTn id="43" dur="500"/>
                                        <p:tgtEl>
                                          <p:spTgt spid="39731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97324">
                                            <p:txEl>
                                              <p:pRg st="5" end="5"/>
                                            </p:txEl>
                                          </p:spTgt>
                                        </p:tgtEl>
                                        <p:attrNameLst>
                                          <p:attrName>style.visibility</p:attrName>
                                        </p:attrNameLst>
                                      </p:cBhvr>
                                      <p:to>
                                        <p:strVal val="visible"/>
                                      </p:to>
                                    </p:set>
                                    <p:animEffect transition="in" filter="fade">
                                      <p:cBhvr>
                                        <p:cTn id="48" dur="1000"/>
                                        <p:tgtEl>
                                          <p:spTgt spid="397324">
                                            <p:txEl>
                                              <p:pRg st="5" end="5"/>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0" fill="hold" nodeType="clickEffect">
                                  <p:stCondLst>
                                    <p:cond delay="0"/>
                                  </p:stCondLst>
                                  <p:childTnLst>
                                    <p:set>
                                      <p:cBhvr>
                                        <p:cTn id="52" dur="1" fill="hold">
                                          <p:stCondLst>
                                            <p:cond delay="0"/>
                                          </p:stCondLst>
                                        </p:cTn>
                                        <p:tgtEl>
                                          <p:spTgt spid="397320"/>
                                        </p:tgtEl>
                                        <p:attrNameLst>
                                          <p:attrName>style.visibility</p:attrName>
                                        </p:attrNameLst>
                                      </p:cBhvr>
                                      <p:to>
                                        <p:strVal val="visible"/>
                                      </p:to>
                                    </p:set>
                                    <p:anim calcmode="lin" valueType="num">
                                      <p:cBhvr>
                                        <p:cTn id="53" dur="500" fill="hold"/>
                                        <p:tgtEl>
                                          <p:spTgt spid="397320"/>
                                        </p:tgtEl>
                                        <p:attrNameLst>
                                          <p:attrName>ppt_w</p:attrName>
                                        </p:attrNameLst>
                                      </p:cBhvr>
                                      <p:tavLst>
                                        <p:tav tm="0">
                                          <p:val>
                                            <p:fltVal val="0"/>
                                          </p:val>
                                        </p:tav>
                                        <p:tav tm="100000">
                                          <p:val>
                                            <p:strVal val="#ppt_w"/>
                                          </p:val>
                                        </p:tav>
                                      </p:tavLst>
                                    </p:anim>
                                    <p:anim calcmode="lin" valueType="num">
                                      <p:cBhvr>
                                        <p:cTn id="54" dur="500" fill="hold"/>
                                        <p:tgtEl>
                                          <p:spTgt spid="397320"/>
                                        </p:tgtEl>
                                        <p:attrNameLst>
                                          <p:attrName>ppt_h</p:attrName>
                                        </p:attrNameLst>
                                      </p:cBhvr>
                                      <p:tavLst>
                                        <p:tav tm="0">
                                          <p:val>
                                            <p:fltVal val="0"/>
                                          </p:val>
                                        </p:tav>
                                        <p:tav tm="100000">
                                          <p:val>
                                            <p:strVal val="#ppt_h"/>
                                          </p:val>
                                        </p:tav>
                                      </p:tavLst>
                                    </p:anim>
                                    <p:animEffect transition="in" filter="fade">
                                      <p:cBhvr>
                                        <p:cTn id="55" dur="500"/>
                                        <p:tgtEl>
                                          <p:spTgt spid="397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2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p:txBody>
          <a:bodyPr/>
          <a:lstStyle/>
          <a:p>
            <a:pPr eaLnBrk="1" hangingPunct="1"/>
            <a:r>
              <a:rPr lang="en-US" altLang="en-US" smtClean="0"/>
              <a:t>Frozen Storage</a:t>
            </a:r>
          </a:p>
        </p:txBody>
      </p:sp>
      <p:sp>
        <p:nvSpPr>
          <p:cNvPr id="495619" name="Rectangle 3"/>
          <p:cNvSpPr>
            <a:spLocks noGrp="1" noChangeArrowheads="1"/>
          </p:cNvSpPr>
          <p:nvPr>
            <p:ph type="body" idx="1"/>
          </p:nvPr>
        </p:nvSpPr>
        <p:spPr/>
        <p:txBody>
          <a:bodyPr/>
          <a:lstStyle/>
          <a:p>
            <a:pPr marL="0" indent="0">
              <a:buNone/>
            </a:pPr>
            <a:r>
              <a:rPr lang="en-US" altLang="en-US" smtClean="0"/>
              <a:t>Frozen foods must be received and maintained in a </a:t>
            </a:r>
            <a:r>
              <a:rPr lang="en-US" altLang="en-US" i="1" smtClean="0"/>
              <a:t>solid </a:t>
            </a:r>
            <a:r>
              <a:rPr lang="en-US" altLang="en-US" smtClean="0"/>
              <a:t>frozen state at a temperature of </a:t>
            </a:r>
            <a:r>
              <a:rPr lang="en-US" altLang="en-US" b="1" smtClean="0"/>
              <a:t>-18°C (0°F) or less</a:t>
            </a:r>
            <a:r>
              <a:rPr lang="en-US" altLang="en-US" smtClean="0"/>
              <a:t>.</a:t>
            </a:r>
          </a:p>
        </p:txBody>
      </p:sp>
    </p:spTree>
    <p:custDataLst>
      <p:tags r:id="rId1"/>
    </p:custDataLst>
    <p:extLst>
      <p:ext uri="{BB962C8B-B14F-4D97-AF65-F5344CB8AC3E}">
        <p14:creationId xmlns:p14="http://schemas.microsoft.com/office/powerpoint/2010/main" val="268550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95618"/>
                                        </p:tgtEl>
                                        <p:attrNameLst>
                                          <p:attrName>style.visibility</p:attrName>
                                        </p:attrNameLst>
                                      </p:cBhvr>
                                      <p:to>
                                        <p:strVal val="visible"/>
                                      </p:to>
                                    </p:set>
                                    <p:anim calcmode="lin" valueType="num">
                                      <p:cBhvr additive="base">
                                        <p:cTn id="7" dur="500" fill="hold"/>
                                        <p:tgtEl>
                                          <p:spTgt spid="495618"/>
                                        </p:tgtEl>
                                        <p:attrNameLst>
                                          <p:attrName>ppt_x</p:attrName>
                                        </p:attrNameLst>
                                      </p:cBhvr>
                                      <p:tavLst>
                                        <p:tav tm="0">
                                          <p:val>
                                            <p:strVal val="1+#ppt_w/2"/>
                                          </p:val>
                                        </p:tav>
                                        <p:tav tm="100000">
                                          <p:val>
                                            <p:strVal val="#ppt_x"/>
                                          </p:val>
                                        </p:tav>
                                      </p:tavLst>
                                    </p:anim>
                                    <p:anim calcmode="lin" valueType="num">
                                      <p:cBhvr additive="base">
                                        <p:cTn id="8" dur="500" fill="hold"/>
                                        <p:tgtEl>
                                          <p:spTgt spid="4956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95619">
                                            <p:txEl>
                                              <p:pRg st="0" end="0"/>
                                            </p:txEl>
                                          </p:spTgt>
                                        </p:tgtEl>
                                        <p:attrNameLst>
                                          <p:attrName>style.visibility</p:attrName>
                                        </p:attrNameLst>
                                      </p:cBhvr>
                                      <p:to>
                                        <p:strVal val="visible"/>
                                      </p:to>
                                    </p:set>
                                    <p:animEffect transition="in" filter="fade">
                                      <p:cBhvr>
                                        <p:cTn id="13" dur="500"/>
                                        <p:tgtEl>
                                          <p:spTgt spid="4956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18" grpId="0"/>
      <p:bldP spid="49561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pPr eaLnBrk="1" hangingPunct="1"/>
            <a:r>
              <a:rPr lang="en-US" altLang="en-US" smtClean="0"/>
              <a:t>Frozen Storage Guidelines</a:t>
            </a:r>
          </a:p>
        </p:txBody>
      </p:sp>
      <p:sp>
        <p:nvSpPr>
          <p:cNvPr id="399363" name="Rectangle 3"/>
          <p:cNvSpPr>
            <a:spLocks noGrp="1" noChangeArrowheads="1"/>
          </p:cNvSpPr>
          <p:nvPr>
            <p:ph type="body" idx="1"/>
          </p:nvPr>
        </p:nvSpPr>
        <p:spPr/>
        <p:txBody>
          <a:bodyPr/>
          <a:lstStyle/>
          <a:p>
            <a:pPr eaLnBrk="1" hangingPunct="1">
              <a:lnSpc>
                <a:spcPct val="90000"/>
              </a:lnSpc>
              <a:spcBef>
                <a:spcPct val="50000"/>
              </a:spcBef>
            </a:pPr>
            <a:r>
              <a:rPr lang="en-US" altLang="en-US" smtClean="0">
                <a:cs typeface="Arial" panose="020B0604020202020204" pitchFamily="34" charset="0"/>
              </a:rPr>
              <a:t>Monitor freezer temperature daily.</a:t>
            </a:r>
          </a:p>
          <a:p>
            <a:pPr eaLnBrk="1" hangingPunct="1">
              <a:lnSpc>
                <a:spcPct val="90000"/>
              </a:lnSpc>
              <a:spcBef>
                <a:spcPct val="50000"/>
              </a:spcBef>
            </a:pPr>
            <a:r>
              <a:rPr lang="en-US" altLang="en-US" smtClean="0">
                <a:cs typeface="Arial" panose="020B0604020202020204" pitchFamily="34" charset="0"/>
              </a:rPr>
              <a:t>Rotate food using the FIFO method.</a:t>
            </a:r>
          </a:p>
          <a:p>
            <a:pPr eaLnBrk="1" hangingPunct="1">
              <a:lnSpc>
                <a:spcPct val="90000"/>
              </a:lnSpc>
              <a:spcBef>
                <a:spcPct val="50000"/>
              </a:spcBef>
            </a:pPr>
            <a:r>
              <a:rPr lang="en-US" altLang="en-US" smtClean="0">
                <a:cs typeface="Arial" panose="020B0604020202020204" pitchFamily="34" charset="0"/>
              </a:rPr>
              <a:t>Discard food that is damaged from freezing.</a:t>
            </a:r>
          </a:p>
          <a:p>
            <a:pPr eaLnBrk="1" hangingPunct="1">
              <a:lnSpc>
                <a:spcPct val="90000"/>
              </a:lnSpc>
              <a:spcBef>
                <a:spcPct val="50000"/>
              </a:spcBef>
            </a:pPr>
            <a:r>
              <a:rPr lang="en-US" altLang="en-US" smtClean="0">
                <a:cs typeface="Arial" panose="020B0604020202020204" pitchFamily="34" charset="0"/>
              </a:rPr>
              <a:t>Defrost the freezers frequently.</a:t>
            </a:r>
          </a:p>
          <a:p>
            <a:pPr eaLnBrk="1" hangingPunct="1">
              <a:lnSpc>
                <a:spcPct val="90000"/>
              </a:lnSpc>
              <a:spcBef>
                <a:spcPct val="50000"/>
              </a:spcBef>
            </a:pPr>
            <a:r>
              <a:rPr lang="en-US" altLang="en-US" smtClean="0">
                <a:cs typeface="Arial" panose="020B0604020202020204" pitchFamily="34" charset="0"/>
              </a:rPr>
              <a:t>If possible move frozen food to another freezer during defrost.</a:t>
            </a:r>
          </a:p>
        </p:txBody>
      </p:sp>
    </p:spTree>
    <p:custDataLst>
      <p:tags r:id="rId1"/>
    </p:custDataLst>
    <p:extLst>
      <p:ext uri="{BB962C8B-B14F-4D97-AF65-F5344CB8AC3E}">
        <p14:creationId xmlns:p14="http://schemas.microsoft.com/office/powerpoint/2010/main" val="2814517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99362"/>
                                        </p:tgtEl>
                                        <p:attrNameLst>
                                          <p:attrName>style.visibility</p:attrName>
                                        </p:attrNameLst>
                                      </p:cBhvr>
                                      <p:to>
                                        <p:strVal val="visible"/>
                                      </p:to>
                                    </p:set>
                                    <p:anim calcmode="lin" valueType="num">
                                      <p:cBhvr additive="base">
                                        <p:cTn id="7" dur="500" fill="hold"/>
                                        <p:tgtEl>
                                          <p:spTgt spid="399362"/>
                                        </p:tgtEl>
                                        <p:attrNameLst>
                                          <p:attrName>ppt_x</p:attrName>
                                        </p:attrNameLst>
                                      </p:cBhvr>
                                      <p:tavLst>
                                        <p:tav tm="0">
                                          <p:val>
                                            <p:strVal val="1+#ppt_w/2"/>
                                          </p:val>
                                        </p:tav>
                                        <p:tav tm="100000">
                                          <p:val>
                                            <p:strVal val="#ppt_x"/>
                                          </p:val>
                                        </p:tav>
                                      </p:tavLst>
                                    </p:anim>
                                    <p:anim calcmode="lin" valueType="num">
                                      <p:cBhvr additive="base">
                                        <p:cTn id="8" dur="500" fill="hold"/>
                                        <p:tgtEl>
                                          <p:spTgt spid="3993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99363">
                                            <p:txEl>
                                              <p:pRg st="0" end="0"/>
                                            </p:txEl>
                                          </p:spTgt>
                                        </p:tgtEl>
                                        <p:attrNameLst>
                                          <p:attrName>style.visibility</p:attrName>
                                        </p:attrNameLst>
                                      </p:cBhvr>
                                      <p:to>
                                        <p:strVal val="visible"/>
                                      </p:to>
                                    </p:set>
                                    <p:animEffect transition="in" filter="fade">
                                      <p:cBhvr>
                                        <p:cTn id="13" dur="500"/>
                                        <p:tgtEl>
                                          <p:spTgt spid="39936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99363">
                                            <p:txEl>
                                              <p:pRg st="1" end="1"/>
                                            </p:txEl>
                                          </p:spTgt>
                                        </p:tgtEl>
                                        <p:attrNameLst>
                                          <p:attrName>style.visibility</p:attrName>
                                        </p:attrNameLst>
                                      </p:cBhvr>
                                      <p:to>
                                        <p:strVal val="visible"/>
                                      </p:to>
                                    </p:set>
                                    <p:animEffect transition="in" filter="fade">
                                      <p:cBhvr>
                                        <p:cTn id="18" dur="500"/>
                                        <p:tgtEl>
                                          <p:spTgt spid="39936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99363">
                                            <p:txEl>
                                              <p:pRg st="2" end="2"/>
                                            </p:txEl>
                                          </p:spTgt>
                                        </p:tgtEl>
                                        <p:attrNameLst>
                                          <p:attrName>style.visibility</p:attrName>
                                        </p:attrNameLst>
                                      </p:cBhvr>
                                      <p:to>
                                        <p:strVal val="visible"/>
                                      </p:to>
                                    </p:set>
                                    <p:animEffect transition="in" filter="fade">
                                      <p:cBhvr>
                                        <p:cTn id="23" dur="500"/>
                                        <p:tgtEl>
                                          <p:spTgt spid="39936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99363">
                                            <p:txEl>
                                              <p:pRg st="3" end="3"/>
                                            </p:txEl>
                                          </p:spTgt>
                                        </p:tgtEl>
                                        <p:attrNameLst>
                                          <p:attrName>style.visibility</p:attrName>
                                        </p:attrNameLst>
                                      </p:cBhvr>
                                      <p:to>
                                        <p:strVal val="visible"/>
                                      </p:to>
                                    </p:set>
                                    <p:animEffect transition="in" filter="fade">
                                      <p:cBhvr>
                                        <p:cTn id="28" dur="500"/>
                                        <p:tgtEl>
                                          <p:spTgt spid="399363">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9363">
                                            <p:txEl>
                                              <p:pRg st="4" end="4"/>
                                            </p:txEl>
                                          </p:spTgt>
                                        </p:tgtEl>
                                        <p:attrNameLst>
                                          <p:attrName>style.visibility</p:attrName>
                                        </p:attrNameLst>
                                      </p:cBhvr>
                                      <p:to>
                                        <p:strVal val="visible"/>
                                      </p:to>
                                    </p:set>
                                    <p:animEffect transition="in" filter="fade">
                                      <p:cBhvr>
                                        <p:cTn id="33" dur="500"/>
                                        <p:tgtEl>
                                          <p:spTgt spid="3993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2" grpId="0"/>
      <p:bldP spid="39936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altLang="en-US" smtClean="0"/>
              <a:t>Dressing Rooms</a:t>
            </a:r>
          </a:p>
        </p:txBody>
      </p:sp>
      <p:sp>
        <p:nvSpPr>
          <p:cNvPr id="199683" name="Rectangle 3"/>
          <p:cNvSpPr>
            <a:spLocks noGrp="1" noChangeArrowheads="1"/>
          </p:cNvSpPr>
          <p:nvPr>
            <p:ph type="body" idx="1"/>
          </p:nvPr>
        </p:nvSpPr>
        <p:spPr/>
        <p:txBody>
          <a:bodyPr/>
          <a:lstStyle/>
          <a:p>
            <a:pPr eaLnBrk="1" hangingPunct="1">
              <a:lnSpc>
                <a:spcPct val="80000"/>
              </a:lnSpc>
            </a:pPr>
            <a:r>
              <a:rPr lang="en-US" altLang="en-US"/>
              <a:t>Putting uniforms on at home can result in contamination of these clothes at home, during transit to work, and during other non-work related occasions. </a:t>
            </a:r>
            <a:br>
              <a:rPr lang="en-US" altLang="en-US"/>
            </a:br>
            <a:endParaRPr lang="en-US" altLang="en-US"/>
          </a:p>
          <a:p>
            <a:pPr eaLnBrk="1" hangingPunct="1">
              <a:lnSpc>
                <a:spcPct val="80000"/>
              </a:lnSpc>
            </a:pPr>
            <a:r>
              <a:rPr lang="en-US" altLang="en-US"/>
              <a:t>Dressing rooms can promote the practice of having dedicated clean and sanitary work uniforms. </a:t>
            </a:r>
            <a:br>
              <a:rPr lang="en-US" altLang="en-US"/>
            </a:br>
            <a:endParaRPr lang="en-US" altLang="en-US"/>
          </a:p>
          <a:p>
            <a:pPr eaLnBrk="1" hangingPunct="1">
              <a:lnSpc>
                <a:spcPct val="80000"/>
              </a:lnSpc>
            </a:pPr>
            <a:r>
              <a:rPr lang="en-US" altLang="en-US"/>
              <a:t>Separate dressing rooms can minimize potential contamination and the wearing of street clothes in food preparation areas. </a:t>
            </a:r>
          </a:p>
        </p:txBody>
      </p:sp>
    </p:spTree>
    <p:custDataLst>
      <p:tags r:id="rId1"/>
    </p:custDataLst>
    <p:extLst>
      <p:ext uri="{BB962C8B-B14F-4D97-AF65-F5344CB8AC3E}">
        <p14:creationId xmlns:p14="http://schemas.microsoft.com/office/powerpoint/2010/main" val="4272913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9682"/>
                                        </p:tgtEl>
                                        <p:attrNameLst>
                                          <p:attrName>style.visibility</p:attrName>
                                        </p:attrNameLst>
                                      </p:cBhvr>
                                      <p:to>
                                        <p:strVal val="visible"/>
                                      </p:to>
                                    </p:set>
                                    <p:anim calcmode="lin" valueType="num">
                                      <p:cBhvr>
                                        <p:cTn id="7" dur="500" fill="hold"/>
                                        <p:tgtEl>
                                          <p:spTgt spid="19968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9682"/>
                                        </p:tgtEl>
                                        <p:attrNameLst>
                                          <p:attrName>ppt_y</p:attrName>
                                        </p:attrNameLst>
                                      </p:cBhvr>
                                      <p:tavLst>
                                        <p:tav tm="0">
                                          <p:val>
                                            <p:strVal val="#ppt_y"/>
                                          </p:val>
                                        </p:tav>
                                        <p:tav tm="100000">
                                          <p:val>
                                            <p:strVal val="#ppt_y"/>
                                          </p:val>
                                        </p:tav>
                                      </p:tavLst>
                                    </p:anim>
                                    <p:anim calcmode="lin" valueType="num">
                                      <p:cBhvr>
                                        <p:cTn id="9" dur="500" fill="hold"/>
                                        <p:tgtEl>
                                          <p:spTgt spid="19968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968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968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99683">
                                            <p:txEl>
                                              <p:pRg st="0" end="0"/>
                                            </p:txEl>
                                          </p:spTgt>
                                        </p:tgtEl>
                                        <p:attrNameLst>
                                          <p:attrName>style.visibility</p:attrName>
                                        </p:attrNameLst>
                                      </p:cBhvr>
                                      <p:to>
                                        <p:strVal val="visible"/>
                                      </p:to>
                                    </p:set>
                                    <p:anim calcmode="lin" valueType="num">
                                      <p:cBhvr additive="base">
                                        <p:cTn id="16" dur="500" fill="hold"/>
                                        <p:tgtEl>
                                          <p:spTgt spid="19968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99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99683">
                                            <p:txEl>
                                              <p:pRg st="1" end="1"/>
                                            </p:txEl>
                                          </p:spTgt>
                                        </p:tgtEl>
                                        <p:attrNameLst>
                                          <p:attrName>style.visibility</p:attrName>
                                        </p:attrNameLst>
                                      </p:cBhvr>
                                      <p:to>
                                        <p:strVal val="visible"/>
                                      </p:to>
                                    </p:set>
                                    <p:anim calcmode="lin" valueType="num">
                                      <p:cBhvr additive="base">
                                        <p:cTn id="22" dur="500" fill="hold"/>
                                        <p:tgtEl>
                                          <p:spTgt spid="19968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99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9683">
                                            <p:txEl>
                                              <p:pRg st="2" end="2"/>
                                            </p:txEl>
                                          </p:spTgt>
                                        </p:tgtEl>
                                        <p:attrNameLst>
                                          <p:attrName>style.visibility</p:attrName>
                                        </p:attrNameLst>
                                      </p:cBhvr>
                                      <p:to>
                                        <p:strVal val="visible"/>
                                      </p:to>
                                    </p:set>
                                    <p:anim calcmode="lin" valueType="num">
                                      <p:cBhvr additive="base">
                                        <p:cTn id="28" dur="500" fill="hold"/>
                                        <p:tgtEl>
                                          <p:spTgt spid="19968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996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p:bldP spid="19968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p:txBody>
          <a:bodyPr/>
          <a:lstStyle/>
          <a:p>
            <a:pPr eaLnBrk="1" hangingPunct="1"/>
            <a:r>
              <a:rPr lang="en-US" altLang="en-US" smtClean="0"/>
              <a:t>Dry Food Storage</a:t>
            </a:r>
          </a:p>
        </p:txBody>
      </p:sp>
      <p:sp>
        <p:nvSpPr>
          <p:cNvPr id="496643" name="Rectangle 3"/>
          <p:cNvSpPr>
            <a:spLocks noGrp="1" noChangeArrowheads="1"/>
          </p:cNvSpPr>
          <p:nvPr>
            <p:ph type="body" sz="half" idx="1"/>
          </p:nvPr>
        </p:nvSpPr>
        <p:spPr>
          <a:xfrm>
            <a:off x="1981201" y="1600201"/>
            <a:ext cx="4906963" cy="4525963"/>
          </a:xfrm>
        </p:spPr>
        <p:txBody>
          <a:bodyPr/>
          <a:lstStyle/>
          <a:p>
            <a:pPr marL="0" indent="0">
              <a:buNone/>
            </a:pPr>
            <a:r>
              <a:rPr lang="en-US" altLang="en-US" smtClean="0"/>
              <a:t>Foods not requiring refrigeration or frozen storage, must be stored in a clean, well ventilated, well lit, enclosed area, specifically designated for food storage.</a:t>
            </a:r>
          </a:p>
        </p:txBody>
      </p:sp>
      <p:pic>
        <p:nvPicPr>
          <p:cNvPr id="496644" name="Picture 4" descr="dry-sroes"/>
          <p:cNvPicPr>
            <a:picLocks noGrp="1" noChangeAspect="1" noChangeArrowheads="1"/>
          </p:cNvPicPr>
          <p:nvPr>
            <p:ph sz="half" idx="2"/>
            <p:custDataLst>
              <p:tags r:id="rId2"/>
            </p:custDataLst>
          </p:nvPr>
        </p:nvPicPr>
        <p:blipFill>
          <a:blip r:embed="rId5">
            <a:extLst>
              <a:ext uri="{28A0092B-C50C-407E-A947-70E740481C1C}">
                <a14:useLocalDpi xmlns:a14="http://schemas.microsoft.com/office/drawing/2010/main" val="0"/>
              </a:ext>
            </a:extLst>
          </a:blip>
          <a:srcRect/>
          <a:stretch>
            <a:fillRect/>
          </a:stretch>
        </p:blipFill>
        <p:spPr>
          <a:xfrm>
            <a:off x="6743700" y="1600200"/>
            <a:ext cx="2406650" cy="5257800"/>
          </a:xfrm>
        </p:spPr>
      </p:pic>
    </p:spTree>
    <p:custDataLst>
      <p:tags r:id="rId1"/>
    </p:custDataLst>
    <p:extLst>
      <p:ext uri="{BB962C8B-B14F-4D97-AF65-F5344CB8AC3E}">
        <p14:creationId xmlns:p14="http://schemas.microsoft.com/office/powerpoint/2010/main" val="2754956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96642"/>
                                        </p:tgtEl>
                                        <p:attrNameLst>
                                          <p:attrName>style.visibility</p:attrName>
                                        </p:attrNameLst>
                                      </p:cBhvr>
                                      <p:to>
                                        <p:strVal val="visible"/>
                                      </p:to>
                                    </p:set>
                                    <p:anim calcmode="lin" valueType="num">
                                      <p:cBhvr additive="base">
                                        <p:cTn id="7" dur="500" fill="hold"/>
                                        <p:tgtEl>
                                          <p:spTgt spid="496642"/>
                                        </p:tgtEl>
                                        <p:attrNameLst>
                                          <p:attrName>ppt_x</p:attrName>
                                        </p:attrNameLst>
                                      </p:cBhvr>
                                      <p:tavLst>
                                        <p:tav tm="0">
                                          <p:val>
                                            <p:strVal val="1+#ppt_w/2"/>
                                          </p:val>
                                        </p:tav>
                                        <p:tav tm="100000">
                                          <p:val>
                                            <p:strVal val="#ppt_x"/>
                                          </p:val>
                                        </p:tav>
                                      </p:tavLst>
                                    </p:anim>
                                    <p:anim calcmode="lin" valueType="num">
                                      <p:cBhvr additive="base">
                                        <p:cTn id="8" dur="500" fill="hold"/>
                                        <p:tgtEl>
                                          <p:spTgt spid="4966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96643">
                                            <p:txEl>
                                              <p:pRg st="0" end="0"/>
                                            </p:txEl>
                                          </p:spTgt>
                                        </p:tgtEl>
                                        <p:attrNameLst>
                                          <p:attrName>style.visibility</p:attrName>
                                        </p:attrNameLst>
                                      </p:cBhvr>
                                      <p:to>
                                        <p:strVal val="visible"/>
                                      </p:to>
                                    </p:set>
                                    <p:animEffect transition="in" filter="fade">
                                      <p:cBhvr>
                                        <p:cTn id="13" dur="500"/>
                                        <p:tgtEl>
                                          <p:spTgt spid="496643">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96644"/>
                                        </p:tgtEl>
                                        <p:attrNameLst>
                                          <p:attrName>style.visibility</p:attrName>
                                        </p:attrNameLst>
                                      </p:cBhvr>
                                      <p:to>
                                        <p:strVal val="visible"/>
                                      </p:to>
                                    </p:set>
                                    <p:animEffect transition="in" filter="fade">
                                      <p:cBhvr>
                                        <p:cTn id="16" dur="500"/>
                                        <p:tgtEl>
                                          <p:spTgt spid="496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642" grpId="0"/>
      <p:bldP spid="49664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p:txBody>
          <a:bodyPr/>
          <a:lstStyle/>
          <a:p>
            <a:pPr eaLnBrk="1" hangingPunct="1"/>
            <a:r>
              <a:rPr lang="en-US" altLang="en-US" smtClean="0"/>
              <a:t>Dry Food Storage Guidelines</a:t>
            </a:r>
          </a:p>
        </p:txBody>
      </p:sp>
      <p:sp>
        <p:nvSpPr>
          <p:cNvPr id="400387" name="Rectangle 3"/>
          <p:cNvSpPr>
            <a:spLocks noGrp="1" noChangeArrowheads="1"/>
          </p:cNvSpPr>
          <p:nvPr>
            <p:ph type="body" idx="1"/>
          </p:nvPr>
        </p:nvSpPr>
        <p:spPr>
          <a:xfrm>
            <a:off x="1981201" y="1600201"/>
            <a:ext cx="7758113" cy="4525963"/>
          </a:xfrm>
        </p:spPr>
        <p:txBody>
          <a:bodyPr/>
          <a:lstStyle/>
          <a:p>
            <a:pPr eaLnBrk="1" hangingPunct="1">
              <a:lnSpc>
                <a:spcPct val="90000"/>
              </a:lnSpc>
              <a:spcBef>
                <a:spcPct val="50000"/>
              </a:spcBef>
            </a:pPr>
            <a:r>
              <a:rPr lang="en-US" altLang="en-US" smtClean="0"/>
              <a:t>Temperature between 10°C to 21°C (50°F and 70°F).</a:t>
            </a:r>
          </a:p>
          <a:p>
            <a:pPr eaLnBrk="1" hangingPunct="1">
              <a:lnSpc>
                <a:spcPct val="90000"/>
              </a:lnSpc>
              <a:spcBef>
                <a:spcPct val="50000"/>
              </a:spcBef>
            </a:pPr>
            <a:r>
              <a:rPr lang="en-US" altLang="en-US" smtClean="0"/>
              <a:t>Humidity should be 50 to 55 %.</a:t>
            </a:r>
          </a:p>
          <a:p>
            <a:pPr eaLnBrk="1" hangingPunct="1">
              <a:lnSpc>
                <a:spcPct val="90000"/>
              </a:lnSpc>
              <a:spcBef>
                <a:spcPct val="50000"/>
              </a:spcBef>
            </a:pPr>
            <a:r>
              <a:rPr lang="en-US" altLang="en-US" smtClean="0"/>
              <a:t>Store dry foods 15 cm (6 inches) off the floor.</a:t>
            </a:r>
          </a:p>
          <a:p>
            <a:pPr eaLnBrk="1" hangingPunct="1">
              <a:lnSpc>
                <a:spcPct val="90000"/>
              </a:lnSpc>
              <a:spcBef>
                <a:spcPct val="50000"/>
              </a:spcBef>
            </a:pPr>
            <a:r>
              <a:rPr lang="en-US" altLang="en-US" smtClean="0"/>
              <a:t>Away from direct sunlight and heat.</a:t>
            </a:r>
          </a:p>
          <a:p>
            <a:pPr eaLnBrk="1" hangingPunct="1">
              <a:lnSpc>
                <a:spcPct val="90000"/>
              </a:lnSpc>
              <a:spcBef>
                <a:spcPct val="50000"/>
              </a:spcBef>
            </a:pPr>
            <a:r>
              <a:rPr lang="en-US" altLang="en-US" smtClean="0"/>
              <a:t>Store foods in original packages.</a:t>
            </a:r>
          </a:p>
        </p:txBody>
      </p:sp>
    </p:spTree>
    <p:custDataLst>
      <p:tags r:id="rId1"/>
    </p:custDataLst>
    <p:extLst>
      <p:ext uri="{BB962C8B-B14F-4D97-AF65-F5344CB8AC3E}">
        <p14:creationId xmlns:p14="http://schemas.microsoft.com/office/powerpoint/2010/main" val="1912370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00386"/>
                                        </p:tgtEl>
                                        <p:attrNameLst>
                                          <p:attrName>style.visibility</p:attrName>
                                        </p:attrNameLst>
                                      </p:cBhvr>
                                      <p:to>
                                        <p:strVal val="visible"/>
                                      </p:to>
                                    </p:set>
                                    <p:anim calcmode="lin" valueType="num">
                                      <p:cBhvr additive="base">
                                        <p:cTn id="7" dur="500" fill="hold"/>
                                        <p:tgtEl>
                                          <p:spTgt spid="400386"/>
                                        </p:tgtEl>
                                        <p:attrNameLst>
                                          <p:attrName>ppt_x</p:attrName>
                                        </p:attrNameLst>
                                      </p:cBhvr>
                                      <p:tavLst>
                                        <p:tav tm="0">
                                          <p:val>
                                            <p:strVal val="1+#ppt_w/2"/>
                                          </p:val>
                                        </p:tav>
                                        <p:tav tm="100000">
                                          <p:val>
                                            <p:strVal val="#ppt_x"/>
                                          </p:val>
                                        </p:tav>
                                      </p:tavLst>
                                    </p:anim>
                                    <p:anim calcmode="lin" valueType="num">
                                      <p:cBhvr additive="base">
                                        <p:cTn id="8" dur="500" fill="hold"/>
                                        <p:tgtEl>
                                          <p:spTgt spid="4003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00387">
                                            <p:txEl>
                                              <p:pRg st="0" end="0"/>
                                            </p:txEl>
                                          </p:spTgt>
                                        </p:tgtEl>
                                        <p:attrNameLst>
                                          <p:attrName>style.visibility</p:attrName>
                                        </p:attrNameLst>
                                      </p:cBhvr>
                                      <p:to>
                                        <p:strVal val="visible"/>
                                      </p:to>
                                    </p:set>
                                    <p:animEffect transition="in" filter="fade">
                                      <p:cBhvr>
                                        <p:cTn id="13" dur="500"/>
                                        <p:tgtEl>
                                          <p:spTgt spid="400387">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00387">
                                            <p:txEl>
                                              <p:pRg st="1" end="1"/>
                                            </p:txEl>
                                          </p:spTgt>
                                        </p:tgtEl>
                                        <p:attrNameLst>
                                          <p:attrName>style.visibility</p:attrName>
                                        </p:attrNameLst>
                                      </p:cBhvr>
                                      <p:to>
                                        <p:strVal val="visible"/>
                                      </p:to>
                                    </p:set>
                                    <p:animEffect transition="in" filter="fade">
                                      <p:cBhvr>
                                        <p:cTn id="18" dur="500"/>
                                        <p:tgtEl>
                                          <p:spTgt spid="40038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00387">
                                            <p:txEl>
                                              <p:pRg st="2" end="2"/>
                                            </p:txEl>
                                          </p:spTgt>
                                        </p:tgtEl>
                                        <p:attrNameLst>
                                          <p:attrName>style.visibility</p:attrName>
                                        </p:attrNameLst>
                                      </p:cBhvr>
                                      <p:to>
                                        <p:strVal val="visible"/>
                                      </p:to>
                                    </p:set>
                                    <p:animEffect transition="in" filter="fade">
                                      <p:cBhvr>
                                        <p:cTn id="23" dur="500"/>
                                        <p:tgtEl>
                                          <p:spTgt spid="40038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00387">
                                            <p:txEl>
                                              <p:pRg st="3" end="3"/>
                                            </p:txEl>
                                          </p:spTgt>
                                        </p:tgtEl>
                                        <p:attrNameLst>
                                          <p:attrName>style.visibility</p:attrName>
                                        </p:attrNameLst>
                                      </p:cBhvr>
                                      <p:to>
                                        <p:strVal val="visible"/>
                                      </p:to>
                                    </p:set>
                                    <p:animEffect transition="in" filter="fade">
                                      <p:cBhvr>
                                        <p:cTn id="28" dur="500"/>
                                        <p:tgtEl>
                                          <p:spTgt spid="400387">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00387">
                                            <p:txEl>
                                              <p:pRg st="4" end="4"/>
                                            </p:txEl>
                                          </p:spTgt>
                                        </p:tgtEl>
                                        <p:attrNameLst>
                                          <p:attrName>style.visibility</p:attrName>
                                        </p:attrNameLst>
                                      </p:cBhvr>
                                      <p:to>
                                        <p:strVal val="visible"/>
                                      </p:to>
                                    </p:set>
                                    <p:animEffect transition="in" filter="fade">
                                      <p:cBhvr>
                                        <p:cTn id="33" dur="500"/>
                                        <p:tgtEl>
                                          <p:spTgt spid="4003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6" grpId="0"/>
      <p:bldP spid="40038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p:txBody>
          <a:bodyPr/>
          <a:lstStyle/>
          <a:p>
            <a:pPr eaLnBrk="1" hangingPunct="1"/>
            <a:r>
              <a:rPr lang="en-US" altLang="en-US" smtClean="0"/>
              <a:t>Chemical Storage Guidelines </a:t>
            </a:r>
          </a:p>
        </p:txBody>
      </p:sp>
      <p:sp>
        <p:nvSpPr>
          <p:cNvPr id="499715" name="Rectangle 3"/>
          <p:cNvSpPr>
            <a:spLocks noGrp="1" noChangeArrowheads="1"/>
          </p:cNvSpPr>
          <p:nvPr>
            <p:ph type="body" idx="1"/>
          </p:nvPr>
        </p:nvSpPr>
        <p:spPr/>
        <p:txBody>
          <a:bodyPr/>
          <a:lstStyle/>
          <a:p>
            <a:pPr eaLnBrk="1" hangingPunct="1"/>
            <a:r>
              <a:rPr lang="en-US" altLang="en-US" smtClean="0"/>
              <a:t>A dry, well lit, monitored area;</a:t>
            </a:r>
          </a:p>
          <a:p>
            <a:pPr eaLnBrk="1" hangingPunct="1"/>
            <a:r>
              <a:rPr lang="en-US" altLang="en-US" smtClean="0"/>
              <a:t>Separate from food and food contact surfaces;</a:t>
            </a:r>
          </a:p>
          <a:p>
            <a:pPr eaLnBrk="1" hangingPunct="1"/>
            <a:r>
              <a:rPr lang="en-US" altLang="en-US" smtClean="0"/>
              <a:t>Kept in original packaging with instructions; and</a:t>
            </a:r>
          </a:p>
          <a:p>
            <a:pPr eaLnBrk="1" hangingPunct="1"/>
            <a:r>
              <a:rPr lang="en-US" altLang="en-US" smtClean="0"/>
              <a:t>Returned to storage after use to prevent cross contamination.</a:t>
            </a:r>
          </a:p>
        </p:txBody>
      </p:sp>
    </p:spTree>
    <p:custDataLst>
      <p:tags r:id="rId1"/>
    </p:custDataLst>
    <p:extLst>
      <p:ext uri="{BB962C8B-B14F-4D97-AF65-F5344CB8AC3E}">
        <p14:creationId xmlns:p14="http://schemas.microsoft.com/office/powerpoint/2010/main" val="2115832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99714"/>
                                        </p:tgtEl>
                                        <p:attrNameLst>
                                          <p:attrName>style.visibility</p:attrName>
                                        </p:attrNameLst>
                                      </p:cBhvr>
                                      <p:to>
                                        <p:strVal val="visible"/>
                                      </p:to>
                                    </p:set>
                                    <p:anim calcmode="lin" valueType="num">
                                      <p:cBhvr additive="base">
                                        <p:cTn id="7" dur="500" fill="hold"/>
                                        <p:tgtEl>
                                          <p:spTgt spid="499714"/>
                                        </p:tgtEl>
                                        <p:attrNameLst>
                                          <p:attrName>ppt_x</p:attrName>
                                        </p:attrNameLst>
                                      </p:cBhvr>
                                      <p:tavLst>
                                        <p:tav tm="0">
                                          <p:val>
                                            <p:strVal val="1+#ppt_w/2"/>
                                          </p:val>
                                        </p:tav>
                                        <p:tav tm="100000">
                                          <p:val>
                                            <p:strVal val="#ppt_x"/>
                                          </p:val>
                                        </p:tav>
                                      </p:tavLst>
                                    </p:anim>
                                    <p:anim calcmode="lin" valueType="num">
                                      <p:cBhvr additive="base">
                                        <p:cTn id="8" dur="500" fill="hold"/>
                                        <p:tgtEl>
                                          <p:spTgt spid="4997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99715">
                                            <p:txEl>
                                              <p:pRg st="0" end="0"/>
                                            </p:txEl>
                                          </p:spTgt>
                                        </p:tgtEl>
                                        <p:attrNameLst>
                                          <p:attrName>style.visibility</p:attrName>
                                        </p:attrNameLst>
                                      </p:cBhvr>
                                      <p:to>
                                        <p:strVal val="visible"/>
                                      </p:to>
                                    </p:set>
                                    <p:animEffect transition="in" filter="fade">
                                      <p:cBhvr>
                                        <p:cTn id="13" dur="500"/>
                                        <p:tgtEl>
                                          <p:spTgt spid="49971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99715">
                                            <p:txEl>
                                              <p:pRg st="1" end="1"/>
                                            </p:txEl>
                                          </p:spTgt>
                                        </p:tgtEl>
                                        <p:attrNameLst>
                                          <p:attrName>style.visibility</p:attrName>
                                        </p:attrNameLst>
                                      </p:cBhvr>
                                      <p:to>
                                        <p:strVal val="visible"/>
                                      </p:to>
                                    </p:set>
                                    <p:animEffect transition="in" filter="fade">
                                      <p:cBhvr>
                                        <p:cTn id="18" dur="500"/>
                                        <p:tgtEl>
                                          <p:spTgt spid="49971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99715">
                                            <p:txEl>
                                              <p:pRg st="2" end="2"/>
                                            </p:txEl>
                                          </p:spTgt>
                                        </p:tgtEl>
                                        <p:attrNameLst>
                                          <p:attrName>style.visibility</p:attrName>
                                        </p:attrNameLst>
                                      </p:cBhvr>
                                      <p:to>
                                        <p:strVal val="visible"/>
                                      </p:to>
                                    </p:set>
                                    <p:animEffect transition="in" filter="fade">
                                      <p:cBhvr>
                                        <p:cTn id="23" dur="500"/>
                                        <p:tgtEl>
                                          <p:spTgt spid="49971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99715">
                                            <p:txEl>
                                              <p:pRg st="3" end="3"/>
                                            </p:txEl>
                                          </p:spTgt>
                                        </p:tgtEl>
                                        <p:attrNameLst>
                                          <p:attrName>style.visibility</p:attrName>
                                        </p:attrNameLst>
                                      </p:cBhvr>
                                      <p:to>
                                        <p:strVal val="visible"/>
                                      </p:to>
                                    </p:set>
                                    <p:animEffect transition="in" filter="fade">
                                      <p:cBhvr>
                                        <p:cTn id="28" dur="500"/>
                                        <p:tgtEl>
                                          <p:spTgt spid="4997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4" grpId="0"/>
      <p:bldP spid="49971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lstStyle/>
          <a:p>
            <a:pPr eaLnBrk="1" hangingPunct="1"/>
            <a:r>
              <a:rPr lang="en-US" altLang="en-US" sz="4000"/>
              <a:t>Food Preparation</a:t>
            </a:r>
          </a:p>
        </p:txBody>
      </p:sp>
      <p:sp>
        <p:nvSpPr>
          <p:cNvPr id="517123" name="Rectangle 3"/>
          <p:cNvSpPr>
            <a:spLocks noGrp="1" noChangeArrowheads="1"/>
          </p:cNvSpPr>
          <p:nvPr>
            <p:ph type="body" idx="1"/>
          </p:nvPr>
        </p:nvSpPr>
        <p:spPr>
          <a:xfrm>
            <a:off x="1676400" y="2008188"/>
            <a:ext cx="8077200" cy="4316412"/>
          </a:xfrm>
        </p:spPr>
        <p:txBody>
          <a:bodyPr/>
          <a:lstStyle/>
          <a:p>
            <a:pPr marL="0" indent="0">
              <a:spcBef>
                <a:spcPts val="1200"/>
              </a:spcBef>
              <a:buNone/>
            </a:pPr>
            <a:r>
              <a:rPr lang="en-US" altLang="en-US" sz="3200"/>
              <a:t>Potentially hazardous foods must not be exposed to temperatures between 4°C and 60°C (40°F and 140°F) for longer than four hours total accumulated time. </a:t>
            </a:r>
          </a:p>
          <a:p>
            <a:pPr marL="0" indent="0">
              <a:spcBef>
                <a:spcPts val="1200"/>
              </a:spcBef>
              <a:buNone/>
            </a:pPr>
            <a:r>
              <a:rPr lang="en-US" altLang="en-US" sz="3200"/>
              <a:t>During preparation, food must not be contaminated by other sources in the foodservice operation.</a:t>
            </a:r>
          </a:p>
        </p:txBody>
      </p:sp>
    </p:spTree>
    <p:custDataLst>
      <p:tags r:id="rId1"/>
    </p:custDataLst>
    <p:extLst>
      <p:ext uri="{BB962C8B-B14F-4D97-AF65-F5344CB8AC3E}">
        <p14:creationId xmlns:p14="http://schemas.microsoft.com/office/powerpoint/2010/main" val="3402804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17122"/>
                                        </p:tgtEl>
                                        <p:attrNameLst>
                                          <p:attrName>style.visibility</p:attrName>
                                        </p:attrNameLst>
                                      </p:cBhvr>
                                      <p:to>
                                        <p:strVal val="visible"/>
                                      </p:to>
                                    </p:set>
                                    <p:anim calcmode="lin" valueType="num">
                                      <p:cBhvr additive="base">
                                        <p:cTn id="7" dur="500" fill="hold"/>
                                        <p:tgtEl>
                                          <p:spTgt spid="517122"/>
                                        </p:tgtEl>
                                        <p:attrNameLst>
                                          <p:attrName>ppt_x</p:attrName>
                                        </p:attrNameLst>
                                      </p:cBhvr>
                                      <p:tavLst>
                                        <p:tav tm="0">
                                          <p:val>
                                            <p:strVal val="1+#ppt_w/2"/>
                                          </p:val>
                                        </p:tav>
                                        <p:tav tm="100000">
                                          <p:val>
                                            <p:strVal val="#ppt_x"/>
                                          </p:val>
                                        </p:tav>
                                      </p:tavLst>
                                    </p:anim>
                                    <p:anim calcmode="lin" valueType="num">
                                      <p:cBhvr additive="base">
                                        <p:cTn id="8" dur="500" fill="hold"/>
                                        <p:tgtEl>
                                          <p:spTgt spid="51712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17123">
                                            <p:txEl>
                                              <p:pRg st="0" end="0"/>
                                            </p:txEl>
                                          </p:spTgt>
                                        </p:tgtEl>
                                        <p:attrNameLst>
                                          <p:attrName>style.visibility</p:attrName>
                                        </p:attrNameLst>
                                      </p:cBhvr>
                                      <p:to>
                                        <p:strVal val="visible"/>
                                      </p:to>
                                    </p:set>
                                    <p:animEffect transition="in" filter="fade">
                                      <p:cBhvr>
                                        <p:cTn id="13" dur="500"/>
                                        <p:tgtEl>
                                          <p:spTgt spid="51712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17123">
                                            <p:txEl>
                                              <p:pRg st="1" end="1"/>
                                            </p:txEl>
                                          </p:spTgt>
                                        </p:tgtEl>
                                        <p:attrNameLst>
                                          <p:attrName>style.visibility</p:attrName>
                                        </p:attrNameLst>
                                      </p:cBhvr>
                                      <p:to>
                                        <p:strVal val="visible"/>
                                      </p:to>
                                    </p:set>
                                    <p:animEffect transition="in" filter="fade">
                                      <p:cBhvr>
                                        <p:cTn id="18" dur="500"/>
                                        <p:tgtEl>
                                          <p:spTgt spid="5171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2" grpId="0"/>
      <p:bldP spid="51712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p:txBody>
          <a:bodyPr/>
          <a:lstStyle/>
          <a:p>
            <a:pPr eaLnBrk="1" hangingPunct="1"/>
            <a:r>
              <a:rPr lang="en-US" altLang="en-US" smtClean="0"/>
              <a:t>Preparation Guidelines</a:t>
            </a:r>
          </a:p>
        </p:txBody>
      </p:sp>
      <p:sp>
        <p:nvSpPr>
          <p:cNvPr id="525315" name="Rectangle 3"/>
          <p:cNvSpPr>
            <a:spLocks noGrp="1" noChangeArrowheads="1"/>
          </p:cNvSpPr>
          <p:nvPr>
            <p:ph type="body" idx="1"/>
          </p:nvPr>
        </p:nvSpPr>
        <p:spPr>
          <a:xfrm>
            <a:off x="1676400" y="1871664"/>
            <a:ext cx="8077200" cy="4452937"/>
          </a:xfrm>
        </p:spPr>
        <p:txBody>
          <a:bodyPr/>
          <a:lstStyle/>
          <a:p>
            <a:pPr eaLnBrk="1" hangingPunct="1"/>
            <a:r>
              <a:rPr lang="en-US" altLang="en-US" sz="3200"/>
              <a:t>Wash your hands before preparing food;</a:t>
            </a:r>
          </a:p>
          <a:p>
            <a:pPr eaLnBrk="1" hangingPunct="1"/>
            <a:r>
              <a:rPr lang="en-US" altLang="en-US" sz="3200"/>
              <a:t>Prepare quickly, in batches to decrease time in the temperature danger zone; </a:t>
            </a:r>
          </a:p>
          <a:p>
            <a:pPr eaLnBrk="1" hangingPunct="1"/>
            <a:r>
              <a:rPr lang="en-US" altLang="en-US" sz="3200"/>
              <a:t>Avoid cross-contamination from foods containing allergens or potentially hazardous raw foods;</a:t>
            </a:r>
          </a:p>
          <a:p>
            <a:pPr eaLnBrk="1" hangingPunct="1"/>
            <a:r>
              <a:rPr lang="en-US" altLang="en-US" sz="3200"/>
              <a:t>Minimize advance preparation time ; and</a:t>
            </a:r>
          </a:p>
          <a:p>
            <a:pPr eaLnBrk="1" hangingPunct="1"/>
            <a:r>
              <a:rPr lang="en-US" altLang="en-US" sz="3200"/>
              <a:t>Label products to ensure FIFO.</a:t>
            </a:r>
          </a:p>
        </p:txBody>
      </p:sp>
    </p:spTree>
    <p:custDataLst>
      <p:tags r:id="rId1"/>
    </p:custDataLst>
    <p:extLst>
      <p:ext uri="{BB962C8B-B14F-4D97-AF65-F5344CB8AC3E}">
        <p14:creationId xmlns:p14="http://schemas.microsoft.com/office/powerpoint/2010/main" val="25753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25314"/>
                                        </p:tgtEl>
                                        <p:attrNameLst>
                                          <p:attrName>style.visibility</p:attrName>
                                        </p:attrNameLst>
                                      </p:cBhvr>
                                      <p:to>
                                        <p:strVal val="visible"/>
                                      </p:to>
                                    </p:set>
                                    <p:anim calcmode="lin" valueType="num">
                                      <p:cBhvr additive="base">
                                        <p:cTn id="7" dur="500" fill="hold"/>
                                        <p:tgtEl>
                                          <p:spTgt spid="525314"/>
                                        </p:tgtEl>
                                        <p:attrNameLst>
                                          <p:attrName>ppt_x</p:attrName>
                                        </p:attrNameLst>
                                      </p:cBhvr>
                                      <p:tavLst>
                                        <p:tav tm="0">
                                          <p:val>
                                            <p:strVal val="1+#ppt_w/2"/>
                                          </p:val>
                                        </p:tav>
                                        <p:tav tm="100000">
                                          <p:val>
                                            <p:strVal val="#ppt_x"/>
                                          </p:val>
                                        </p:tav>
                                      </p:tavLst>
                                    </p:anim>
                                    <p:anim calcmode="lin" valueType="num">
                                      <p:cBhvr additive="base">
                                        <p:cTn id="8" dur="500" fill="hold"/>
                                        <p:tgtEl>
                                          <p:spTgt spid="5253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5315">
                                            <p:txEl>
                                              <p:pRg st="0" end="0"/>
                                            </p:txEl>
                                          </p:spTgt>
                                        </p:tgtEl>
                                        <p:attrNameLst>
                                          <p:attrName>style.visibility</p:attrName>
                                        </p:attrNameLst>
                                      </p:cBhvr>
                                      <p:to>
                                        <p:strVal val="visible"/>
                                      </p:to>
                                    </p:set>
                                    <p:animEffect transition="in" filter="fade">
                                      <p:cBhvr>
                                        <p:cTn id="13" dur="500"/>
                                        <p:tgtEl>
                                          <p:spTgt spid="52531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25315">
                                            <p:txEl>
                                              <p:pRg st="1" end="1"/>
                                            </p:txEl>
                                          </p:spTgt>
                                        </p:tgtEl>
                                        <p:attrNameLst>
                                          <p:attrName>style.visibility</p:attrName>
                                        </p:attrNameLst>
                                      </p:cBhvr>
                                      <p:to>
                                        <p:strVal val="visible"/>
                                      </p:to>
                                    </p:set>
                                    <p:animEffect transition="in" filter="fade">
                                      <p:cBhvr>
                                        <p:cTn id="18" dur="500"/>
                                        <p:tgtEl>
                                          <p:spTgt spid="52531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25315">
                                            <p:txEl>
                                              <p:pRg st="2" end="2"/>
                                            </p:txEl>
                                          </p:spTgt>
                                        </p:tgtEl>
                                        <p:attrNameLst>
                                          <p:attrName>style.visibility</p:attrName>
                                        </p:attrNameLst>
                                      </p:cBhvr>
                                      <p:to>
                                        <p:strVal val="visible"/>
                                      </p:to>
                                    </p:set>
                                    <p:animEffect transition="in" filter="fade">
                                      <p:cBhvr>
                                        <p:cTn id="23" dur="500"/>
                                        <p:tgtEl>
                                          <p:spTgt spid="52531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25315">
                                            <p:txEl>
                                              <p:pRg st="3" end="3"/>
                                            </p:txEl>
                                          </p:spTgt>
                                        </p:tgtEl>
                                        <p:attrNameLst>
                                          <p:attrName>style.visibility</p:attrName>
                                        </p:attrNameLst>
                                      </p:cBhvr>
                                      <p:to>
                                        <p:strVal val="visible"/>
                                      </p:to>
                                    </p:set>
                                    <p:animEffect transition="in" filter="fade">
                                      <p:cBhvr>
                                        <p:cTn id="28" dur="500"/>
                                        <p:tgtEl>
                                          <p:spTgt spid="525315">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25315">
                                            <p:txEl>
                                              <p:pRg st="4" end="4"/>
                                            </p:txEl>
                                          </p:spTgt>
                                        </p:tgtEl>
                                        <p:attrNameLst>
                                          <p:attrName>style.visibility</p:attrName>
                                        </p:attrNameLst>
                                      </p:cBhvr>
                                      <p:to>
                                        <p:strVal val="visible"/>
                                      </p:to>
                                    </p:set>
                                    <p:animEffect transition="in" filter="fade">
                                      <p:cBhvr>
                                        <p:cTn id="33" dur="500"/>
                                        <p:tgtEl>
                                          <p:spTgt spid="525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14" grpId="0"/>
      <p:bldP spid="52531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p:txBody>
          <a:bodyPr/>
          <a:lstStyle/>
          <a:p>
            <a:pPr eaLnBrk="1" hangingPunct="1"/>
            <a:r>
              <a:rPr lang="en-US" altLang="en-US" smtClean="0"/>
              <a:t>Thawing</a:t>
            </a:r>
          </a:p>
        </p:txBody>
      </p:sp>
      <p:sp>
        <p:nvSpPr>
          <p:cNvPr id="527363" name="Rectangle 3"/>
          <p:cNvSpPr>
            <a:spLocks noGrp="1" noChangeArrowheads="1"/>
          </p:cNvSpPr>
          <p:nvPr>
            <p:ph type="body" idx="1"/>
          </p:nvPr>
        </p:nvSpPr>
        <p:spPr/>
        <p:txBody>
          <a:bodyPr/>
          <a:lstStyle/>
          <a:p>
            <a:pPr marL="0" indent="0">
              <a:buNone/>
            </a:pPr>
            <a:r>
              <a:rPr lang="en-US" altLang="en-US" sz="3200"/>
              <a:t>Potentially hazardous foods must be thawed in a manner that will prevent the rapid growth of harmful bacteria.</a:t>
            </a:r>
          </a:p>
        </p:txBody>
      </p:sp>
    </p:spTree>
    <p:custDataLst>
      <p:tags r:id="rId1"/>
    </p:custDataLst>
    <p:extLst>
      <p:ext uri="{BB962C8B-B14F-4D97-AF65-F5344CB8AC3E}">
        <p14:creationId xmlns:p14="http://schemas.microsoft.com/office/powerpoint/2010/main" val="2662261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27362"/>
                                        </p:tgtEl>
                                        <p:attrNameLst>
                                          <p:attrName>style.visibility</p:attrName>
                                        </p:attrNameLst>
                                      </p:cBhvr>
                                      <p:to>
                                        <p:strVal val="visible"/>
                                      </p:to>
                                    </p:set>
                                    <p:anim calcmode="lin" valueType="num">
                                      <p:cBhvr additive="base">
                                        <p:cTn id="7" dur="500" fill="hold"/>
                                        <p:tgtEl>
                                          <p:spTgt spid="527362"/>
                                        </p:tgtEl>
                                        <p:attrNameLst>
                                          <p:attrName>ppt_x</p:attrName>
                                        </p:attrNameLst>
                                      </p:cBhvr>
                                      <p:tavLst>
                                        <p:tav tm="0">
                                          <p:val>
                                            <p:strVal val="1+#ppt_w/2"/>
                                          </p:val>
                                        </p:tav>
                                        <p:tav tm="100000">
                                          <p:val>
                                            <p:strVal val="#ppt_x"/>
                                          </p:val>
                                        </p:tav>
                                      </p:tavLst>
                                    </p:anim>
                                    <p:anim calcmode="lin" valueType="num">
                                      <p:cBhvr additive="base">
                                        <p:cTn id="8" dur="500" fill="hold"/>
                                        <p:tgtEl>
                                          <p:spTgt spid="5273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7363">
                                            <p:txEl>
                                              <p:pRg st="0" end="0"/>
                                            </p:txEl>
                                          </p:spTgt>
                                        </p:tgtEl>
                                        <p:attrNameLst>
                                          <p:attrName>style.visibility</p:attrName>
                                        </p:attrNameLst>
                                      </p:cBhvr>
                                      <p:to>
                                        <p:strVal val="visible"/>
                                      </p:to>
                                    </p:set>
                                    <p:animEffect transition="in" filter="fade">
                                      <p:cBhvr>
                                        <p:cTn id="13" dur="500"/>
                                        <p:tgtEl>
                                          <p:spTgt spid="5273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2" grpId="0"/>
      <p:bldP spid="52736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en-US" smtClean="0"/>
              <a:t>Thawing Methods</a:t>
            </a:r>
          </a:p>
        </p:txBody>
      </p:sp>
      <p:grpSp>
        <p:nvGrpSpPr>
          <p:cNvPr id="3" name="Group 5"/>
          <p:cNvGrpSpPr>
            <a:grpSpLocks/>
          </p:cNvGrpSpPr>
          <p:nvPr/>
        </p:nvGrpSpPr>
        <p:grpSpPr bwMode="auto">
          <a:xfrm>
            <a:off x="2208213" y="1484313"/>
            <a:ext cx="2519362" cy="2601912"/>
            <a:chOff x="323528" y="1628800"/>
            <a:chExt cx="2520280" cy="2601580"/>
          </a:xfrm>
        </p:grpSpPr>
        <p:pic>
          <p:nvPicPr>
            <p:cNvPr id="37901" name="Picture 3" descr="frid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628800"/>
              <a:ext cx="2520280"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2" name="Rectangle 4"/>
            <p:cNvSpPr>
              <a:spLocks noChangeArrowheads="1"/>
            </p:cNvSpPr>
            <p:nvPr/>
          </p:nvSpPr>
          <p:spPr bwMode="auto">
            <a:xfrm>
              <a:off x="323528" y="3861048"/>
              <a:ext cx="2364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Refrigeration thawing</a:t>
              </a:r>
              <a:endParaRPr lang="en-CA" altLang="en-US"/>
            </a:p>
          </p:txBody>
        </p:sp>
      </p:grpSp>
      <p:grpSp>
        <p:nvGrpSpPr>
          <p:cNvPr id="4" name="Group 9"/>
          <p:cNvGrpSpPr>
            <a:grpSpLocks/>
          </p:cNvGrpSpPr>
          <p:nvPr/>
        </p:nvGrpSpPr>
        <p:grpSpPr bwMode="auto">
          <a:xfrm>
            <a:off x="5951539" y="1700213"/>
            <a:ext cx="2428875" cy="2241550"/>
            <a:chOff x="4570264" y="1988840"/>
            <a:chExt cx="2428428" cy="2241540"/>
          </a:xfrm>
        </p:grpSpPr>
        <p:pic>
          <p:nvPicPr>
            <p:cNvPr id="37899" name="Picture 6" descr="water-on-blue-runni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0264" y="1988840"/>
              <a:ext cx="2428428" cy="183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0" name="Rectangle 7"/>
            <p:cNvSpPr>
              <a:spLocks noChangeArrowheads="1"/>
            </p:cNvSpPr>
            <p:nvPr/>
          </p:nvSpPr>
          <p:spPr bwMode="auto">
            <a:xfrm>
              <a:off x="4716016" y="3861048"/>
              <a:ext cx="2121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Cold running water</a:t>
              </a:r>
              <a:endParaRPr lang="en-CA" altLang="en-US"/>
            </a:p>
          </p:txBody>
        </p:sp>
      </p:grpSp>
      <p:grpSp>
        <p:nvGrpSpPr>
          <p:cNvPr id="5" name="Group 12"/>
          <p:cNvGrpSpPr>
            <a:grpSpLocks/>
          </p:cNvGrpSpPr>
          <p:nvPr/>
        </p:nvGrpSpPr>
        <p:grpSpPr bwMode="auto">
          <a:xfrm>
            <a:off x="1847850" y="4292601"/>
            <a:ext cx="2979738" cy="2314575"/>
            <a:chOff x="323528" y="4293097"/>
            <a:chExt cx="2980303" cy="2313547"/>
          </a:xfrm>
        </p:grpSpPr>
        <p:pic>
          <p:nvPicPr>
            <p:cNvPr id="37897" name="Picture 10" descr="burgers-C004502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77709" y="3810923"/>
              <a:ext cx="1893838" cy="2858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Rectangle 11"/>
            <p:cNvSpPr>
              <a:spLocks noChangeArrowheads="1"/>
            </p:cNvSpPr>
            <p:nvPr/>
          </p:nvSpPr>
          <p:spPr bwMode="auto">
            <a:xfrm>
              <a:off x="323528" y="6237312"/>
              <a:ext cx="29803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Part of the cooking process</a:t>
              </a:r>
              <a:endParaRPr lang="en-CA" altLang="en-US"/>
            </a:p>
          </p:txBody>
        </p:sp>
      </p:grpSp>
      <p:grpSp>
        <p:nvGrpSpPr>
          <p:cNvPr id="6" name="Group 15"/>
          <p:cNvGrpSpPr>
            <a:grpSpLocks/>
          </p:cNvGrpSpPr>
          <p:nvPr/>
        </p:nvGrpSpPr>
        <p:grpSpPr bwMode="auto">
          <a:xfrm>
            <a:off x="6076951" y="4097338"/>
            <a:ext cx="2251075" cy="2500312"/>
            <a:chOff x="4572000" y="4358350"/>
            <a:chExt cx="2251081" cy="2499650"/>
          </a:xfrm>
        </p:grpSpPr>
        <p:pic>
          <p:nvPicPr>
            <p:cNvPr id="37895" name="Picture 13" descr="microwave.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4358350"/>
              <a:ext cx="2251081" cy="214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Rectangle 14"/>
            <p:cNvSpPr>
              <a:spLocks noChangeArrowheads="1"/>
            </p:cNvSpPr>
            <p:nvPr/>
          </p:nvSpPr>
          <p:spPr bwMode="auto">
            <a:xfrm>
              <a:off x="4572000" y="6488668"/>
              <a:ext cx="22322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Microwave thawing</a:t>
              </a:r>
              <a:endParaRPr lang="en-CA" altLang="en-US"/>
            </a:p>
          </p:txBody>
        </p:sp>
      </p:grpSp>
    </p:spTree>
    <p:extLst>
      <p:ext uri="{BB962C8B-B14F-4D97-AF65-F5344CB8AC3E}">
        <p14:creationId xmlns:p14="http://schemas.microsoft.com/office/powerpoint/2010/main" val="11168496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tentially Hazardous Foo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9600" y="4310064"/>
            <a:ext cx="2471738"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Rectangle 2"/>
          <p:cNvSpPr>
            <a:spLocks noGrp="1" noChangeArrowheads="1"/>
          </p:cNvSpPr>
          <p:nvPr>
            <p:ph type="title"/>
          </p:nvPr>
        </p:nvSpPr>
        <p:spPr/>
        <p:txBody>
          <a:bodyPr/>
          <a:lstStyle/>
          <a:p>
            <a:pPr eaLnBrk="1" hangingPunct="1"/>
            <a:r>
              <a:rPr lang="en-US" altLang="en-US" smtClean="0"/>
              <a:t>Cooking Meat</a:t>
            </a:r>
          </a:p>
        </p:txBody>
      </p:sp>
      <p:sp>
        <p:nvSpPr>
          <p:cNvPr id="648195" name="Rectangle 3"/>
          <p:cNvSpPr>
            <a:spLocks noGrp="1" noChangeArrowheads="1"/>
          </p:cNvSpPr>
          <p:nvPr>
            <p:ph type="body" sz="half" idx="1"/>
          </p:nvPr>
        </p:nvSpPr>
        <p:spPr>
          <a:xfrm>
            <a:off x="2397125" y="1700214"/>
            <a:ext cx="7227888" cy="4624387"/>
          </a:xfrm>
        </p:spPr>
        <p:txBody>
          <a:bodyPr/>
          <a:lstStyle/>
          <a:p>
            <a:pPr marL="0" indent="0">
              <a:buNone/>
            </a:pPr>
            <a:r>
              <a:rPr lang="en-US" altLang="en-US" sz="3200"/>
              <a:t>Raw foods of animal origin, and food mixtures containing raw foods of animal origin, must be cooked to heat all parts of the food to the minimum temperatures and for the minimum times outlined.</a:t>
            </a:r>
          </a:p>
        </p:txBody>
      </p:sp>
    </p:spTree>
    <p:custDataLst>
      <p:tags r:id="rId1"/>
    </p:custDataLst>
    <p:extLst>
      <p:ext uri="{BB962C8B-B14F-4D97-AF65-F5344CB8AC3E}">
        <p14:creationId xmlns:p14="http://schemas.microsoft.com/office/powerpoint/2010/main" val="3131812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fill="hold"/>
                                        <p:tgtEl>
                                          <p:spTgt spid="40962"/>
                                        </p:tgtEl>
                                        <p:attrNameLst>
                                          <p:attrName>ppt_x</p:attrName>
                                        </p:attrNameLst>
                                      </p:cBhvr>
                                      <p:tavLst>
                                        <p:tav tm="0">
                                          <p:val>
                                            <p:strVal val="1+#ppt_w/2"/>
                                          </p:val>
                                        </p:tav>
                                        <p:tav tm="100000">
                                          <p:val>
                                            <p:strVal val="#ppt_x"/>
                                          </p:val>
                                        </p:tav>
                                      </p:tavLst>
                                    </p:anim>
                                    <p:anim calcmode="lin" valueType="num">
                                      <p:cBhvr additive="base">
                                        <p:cTn id="8" dur="500" fill="hold"/>
                                        <p:tgtEl>
                                          <p:spTgt spid="409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48195">
                                            <p:txEl>
                                              <p:pRg st="0" end="0"/>
                                            </p:txEl>
                                          </p:spTgt>
                                        </p:tgtEl>
                                        <p:attrNameLst>
                                          <p:attrName>style.visibility</p:attrName>
                                        </p:attrNameLst>
                                      </p:cBhvr>
                                      <p:to>
                                        <p:strVal val="visible"/>
                                      </p:to>
                                    </p:set>
                                    <p:animEffect transition="in" filter="fade">
                                      <p:cBhvr>
                                        <p:cTn id="13" dur="500"/>
                                        <p:tgtEl>
                                          <p:spTgt spid="648195">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64819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p:txBody>
          <a:bodyPr/>
          <a:lstStyle/>
          <a:p>
            <a:pPr eaLnBrk="1" hangingPunct="1"/>
            <a:r>
              <a:rPr lang="en-US" altLang="en-US" smtClean="0"/>
              <a:t>Cooking Guidelines</a:t>
            </a:r>
          </a:p>
        </p:txBody>
      </p:sp>
      <p:sp>
        <p:nvSpPr>
          <p:cNvPr id="533507" name="Rectangle 3"/>
          <p:cNvSpPr>
            <a:spLocks noGrp="1" noChangeArrowheads="1"/>
          </p:cNvSpPr>
          <p:nvPr>
            <p:ph type="body" idx="1"/>
          </p:nvPr>
        </p:nvSpPr>
        <p:spPr/>
        <p:txBody>
          <a:bodyPr/>
          <a:lstStyle/>
          <a:p>
            <a:pPr marL="0" indent="0">
              <a:buNone/>
              <a:defRPr/>
            </a:pPr>
            <a:r>
              <a:rPr lang="en-US" dirty="0" smtClean="0"/>
              <a:t>To cook to the proper temperature, and kill bacteria:</a:t>
            </a:r>
          </a:p>
          <a:p>
            <a:pPr>
              <a:spcBef>
                <a:spcPts val="1800"/>
              </a:spcBef>
              <a:defRPr/>
            </a:pPr>
            <a:r>
              <a:rPr lang="en-US" dirty="0" smtClean="0"/>
              <a:t>Cook food in small batches;</a:t>
            </a:r>
          </a:p>
          <a:p>
            <a:pPr>
              <a:spcBef>
                <a:spcPts val="1800"/>
              </a:spcBef>
              <a:defRPr/>
            </a:pPr>
            <a:r>
              <a:rPr lang="en-US" dirty="0" smtClean="0"/>
              <a:t>Stir when cooking large quantities of liquids;</a:t>
            </a:r>
          </a:p>
          <a:p>
            <a:pPr>
              <a:spcBef>
                <a:spcPts val="1800"/>
              </a:spcBef>
              <a:defRPr/>
            </a:pPr>
            <a:r>
              <a:rPr lang="en-US" dirty="0" smtClean="0"/>
              <a:t>Cook in one continuous process (i.e. whole turkeys and large cuts of beef);</a:t>
            </a:r>
          </a:p>
          <a:p>
            <a:pPr>
              <a:spcBef>
                <a:spcPts val="1800"/>
              </a:spcBef>
              <a:defRPr/>
            </a:pPr>
            <a:r>
              <a:rPr lang="en-US" dirty="0" smtClean="0"/>
              <a:t>Cook dressings/stuffing separately because they act as an insulator keeping part of the food in the temperature danger zone.</a:t>
            </a:r>
          </a:p>
        </p:txBody>
      </p:sp>
    </p:spTree>
    <p:custDataLst>
      <p:tags r:id="rId1"/>
    </p:custDataLst>
    <p:extLst>
      <p:ext uri="{BB962C8B-B14F-4D97-AF65-F5344CB8AC3E}">
        <p14:creationId xmlns:p14="http://schemas.microsoft.com/office/powerpoint/2010/main" val="132273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33506"/>
                                        </p:tgtEl>
                                        <p:attrNameLst>
                                          <p:attrName>style.visibility</p:attrName>
                                        </p:attrNameLst>
                                      </p:cBhvr>
                                      <p:to>
                                        <p:strVal val="visible"/>
                                      </p:to>
                                    </p:set>
                                    <p:anim calcmode="lin" valueType="num">
                                      <p:cBhvr additive="base">
                                        <p:cTn id="7" dur="500" fill="hold"/>
                                        <p:tgtEl>
                                          <p:spTgt spid="533506"/>
                                        </p:tgtEl>
                                        <p:attrNameLst>
                                          <p:attrName>ppt_x</p:attrName>
                                        </p:attrNameLst>
                                      </p:cBhvr>
                                      <p:tavLst>
                                        <p:tav tm="0">
                                          <p:val>
                                            <p:strVal val="1+#ppt_w/2"/>
                                          </p:val>
                                        </p:tav>
                                        <p:tav tm="100000">
                                          <p:val>
                                            <p:strVal val="#ppt_x"/>
                                          </p:val>
                                        </p:tav>
                                      </p:tavLst>
                                    </p:anim>
                                    <p:anim calcmode="lin" valueType="num">
                                      <p:cBhvr additive="base">
                                        <p:cTn id="8" dur="500" fill="hold"/>
                                        <p:tgtEl>
                                          <p:spTgt spid="53350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33507">
                                            <p:txEl>
                                              <p:pRg st="0" end="0"/>
                                            </p:txEl>
                                          </p:spTgt>
                                        </p:tgtEl>
                                        <p:attrNameLst>
                                          <p:attrName>style.visibility</p:attrName>
                                        </p:attrNameLst>
                                      </p:cBhvr>
                                      <p:to>
                                        <p:strVal val="visible"/>
                                      </p:to>
                                    </p:set>
                                    <p:animEffect transition="in" filter="fade">
                                      <p:cBhvr>
                                        <p:cTn id="13" dur="500"/>
                                        <p:tgtEl>
                                          <p:spTgt spid="533507">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3507">
                                            <p:txEl>
                                              <p:pRg st="1" end="1"/>
                                            </p:txEl>
                                          </p:spTgt>
                                        </p:tgtEl>
                                        <p:attrNameLst>
                                          <p:attrName>style.visibility</p:attrName>
                                        </p:attrNameLst>
                                      </p:cBhvr>
                                      <p:to>
                                        <p:strVal val="visible"/>
                                      </p:to>
                                    </p:set>
                                    <p:animEffect transition="in" filter="fade">
                                      <p:cBhvr>
                                        <p:cTn id="18" dur="500"/>
                                        <p:tgtEl>
                                          <p:spTgt spid="53350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33507">
                                            <p:txEl>
                                              <p:pRg st="2" end="2"/>
                                            </p:txEl>
                                          </p:spTgt>
                                        </p:tgtEl>
                                        <p:attrNameLst>
                                          <p:attrName>style.visibility</p:attrName>
                                        </p:attrNameLst>
                                      </p:cBhvr>
                                      <p:to>
                                        <p:strVal val="visible"/>
                                      </p:to>
                                    </p:set>
                                    <p:animEffect transition="in" filter="fade">
                                      <p:cBhvr>
                                        <p:cTn id="23" dur="500"/>
                                        <p:tgtEl>
                                          <p:spTgt spid="53350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33507">
                                            <p:txEl>
                                              <p:pRg st="3" end="3"/>
                                            </p:txEl>
                                          </p:spTgt>
                                        </p:tgtEl>
                                        <p:attrNameLst>
                                          <p:attrName>style.visibility</p:attrName>
                                        </p:attrNameLst>
                                      </p:cBhvr>
                                      <p:to>
                                        <p:strVal val="visible"/>
                                      </p:to>
                                    </p:set>
                                    <p:animEffect transition="in" filter="fade">
                                      <p:cBhvr>
                                        <p:cTn id="28" dur="500"/>
                                        <p:tgtEl>
                                          <p:spTgt spid="533507">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33507">
                                            <p:txEl>
                                              <p:pRg st="4" end="4"/>
                                            </p:txEl>
                                          </p:spTgt>
                                        </p:tgtEl>
                                        <p:attrNameLst>
                                          <p:attrName>style.visibility</p:attrName>
                                        </p:attrNameLst>
                                      </p:cBhvr>
                                      <p:to>
                                        <p:strVal val="visible"/>
                                      </p:to>
                                    </p:set>
                                    <p:animEffect transition="in" filter="fade">
                                      <p:cBhvr>
                                        <p:cTn id="33" dur="500"/>
                                        <p:tgtEl>
                                          <p:spTgt spid="5335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506" grpId="0"/>
      <p:bldP spid="53350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en-US" smtClean="0"/>
              <a:t>Cooking Guidelines for Different Foods</a:t>
            </a:r>
          </a:p>
        </p:txBody>
      </p:sp>
      <p:grpSp>
        <p:nvGrpSpPr>
          <p:cNvPr id="3" name="Group 9"/>
          <p:cNvGrpSpPr>
            <a:grpSpLocks/>
          </p:cNvGrpSpPr>
          <p:nvPr/>
        </p:nvGrpSpPr>
        <p:grpSpPr bwMode="auto">
          <a:xfrm>
            <a:off x="1919289" y="1557339"/>
            <a:ext cx="2160587" cy="2384425"/>
            <a:chOff x="395536" y="1556791"/>
            <a:chExt cx="2160000" cy="2385557"/>
          </a:xfrm>
        </p:grpSpPr>
        <p:pic>
          <p:nvPicPr>
            <p:cNvPr id="43027" name="Picture 2" descr="thermometer_in_whole_chick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56791"/>
              <a:ext cx="2160000" cy="201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8" name="Rectangle 8"/>
            <p:cNvSpPr>
              <a:spLocks noChangeArrowheads="1"/>
            </p:cNvSpPr>
            <p:nvPr/>
          </p:nvSpPr>
          <p:spPr bwMode="auto">
            <a:xfrm>
              <a:off x="645350" y="3573016"/>
              <a:ext cx="16017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b="1"/>
                <a:t>85°C (185°F) </a:t>
              </a:r>
            </a:p>
          </p:txBody>
        </p:sp>
      </p:grpSp>
      <p:grpSp>
        <p:nvGrpSpPr>
          <p:cNvPr id="4" name="Group 12"/>
          <p:cNvGrpSpPr>
            <a:grpSpLocks/>
          </p:cNvGrpSpPr>
          <p:nvPr/>
        </p:nvGrpSpPr>
        <p:grpSpPr bwMode="auto">
          <a:xfrm>
            <a:off x="4727575" y="1557339"/>
            <a:ext cx="2160588" cy="2376487"/>
            <a:chOff x="3203848" y="1556791"/>
            <a:chExt cx="2160000" cy="2376265"/>
          </a:xfrm>
        </p:grpSpPr>
        <p:pic>
          <p:nvPicPr>
            <p:cNvPr id="43025" name="Picture 3" descr="thermometer_in_burger_cutout 70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1556791"/>
              <a:ext cx="2160000" cy="2035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6" name="Rectangle 11"/>
            <p:cNvSpPr>
              <a:spLocks noChangeArrowheads="1"/>
            </p:cNvSpPr>
            <p:nvPr/>
          </p:nvSpPr>
          <p:spPr bwMode="auto">
            <a:xfrm>
              <a:off x="3546343" y="3563724"/>
              <a:ext cx="16017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b="1"/>
                <a:t>70°C (158°F</a:t>
              </a:r>
              <a:r>
                <a:rPr lang="en-CA" altLang="en-US"/>
                <a:t>) </a:t>
              </a:r>
            </a:p>
          </p:txBody>
        </p:sp>
      </p:grpSp>
      <p:grpSp>
        <p:nvGrpSpPr>
          <p:cNvPr id="5" name="Group 14"/>
          <p:cNvGrpSpPr>
            <a:grpSpLocks/>
          </p:cNvGrpSpPr>
          <p:nvPr/>
        </p:nvGrpSpPr>
        <p:grpSpPr bwMode="auto">
          <a:xfrm>
            <a:off x="7535864" y="1484313"/>
            <a:ext cx="2016125" cy="2457450"/>
            <a:chOff x="6012160" y="1484784"/>
            <a:chExt cx="2016224" cy="2457564"/>
          </a:xfrm>
        </p:grpSpPr>
        <p:pic>
          <p:nvPicPr>
            <p:cNvPr id="43023" name="Picture 4" descr="thermometer_in_quiche_cutout.jpg"/>
            <p:cNvPicPr>
              <a:picLocks noChangeAspect="1"/>
            </p:cNvPicPr>
            <p:nvPr/>
          </p:nvPicPr>
          <p:blipFill>
            <a:blip r:embed="rId5">
              <a:extLst>
                <a:ext uri="{28A0092B-C50C-407E-A947-70E740481C1C}">
                  <a14:useLocalDpi xmlns:a14="http://schemas.microsoft.com/office/drawing/2010/main" val="0"/>
                </a:ext>
              </a:extLst>
            </a:blip>
            <a:srcRect t="6320" r="6656"/>
            <a:stretch>
              <a:fillRect/>
            </a:stretch>
          </p:blipFill>
          <p:spPr bwMode="auto">
            <a:xfrm>
              <a:off x="6012160" y="1484784"/>
              <a:ext cx="2016224" cy="213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4" name="Rectangle 13"/>
            <p:cNvSpPr>
              <a:spLocks noChangeArrowheads="1"/>
            </p:cNvSpPr>
            <p:nvPr/>
          </p:nvSpPr>
          <p:spPr bwMode="auto">
            <a:xfrm>
              <a:off x="6274760" y="3573016"/>
              <a:ext cx="153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b="1"/>
                <a:t>74°C (165°F)</a:t>
              </a:r>
              <a:endParaRPr lang="en-CA" altLang="en-US"/>
            </a:p>
          </p:txBody>
        </p:sp>
      </p:grpSp>
      <p:grpSp>
        <p:nvGrpSpPr>
          <p:cNvPr id="6" name="Group 16"/>
          <p:cNvGrpSpPr>
            <a:grpSpLocks/>
          </p:cNvGrpSpPr>
          <p:nvPr/>
        </p:nvGrpSpPr>
        <p:grpSpPr bwMode="auto">
          <a:xfrm>
            <a:off x="1919289" y="4276726"/>
            <a:ext cx="2160587" cy="2257425"/>
            <a:chOff x="395536" y="4276632"/>
            <a:chExt cx="2160000" cy="2258004"/>
          </a:xfrm>
        </p:grpSpPr>
        <p:pic>
          <p:nvPicPr>
            <p:cNvPr id="43021" name="Picture 5" descr="thermometer_in_porkchop_cutout copy.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5536" y="4276632"/>
              <a:ext cx="2160000" cy="196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2" name="Rectangle 15"/>
            <p:cNvSpPr>
              <a:spLocks noChangeArrowheads="1"/>
            </p:cNvSpPr>
            <p:nvPr/>
          </p:nvSpPr>
          <p:spPr bwMode="auto">
            <a:xfrm>
              <a:off x="658136" y="6165304"/>
              <a:ext cx="153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b="1"/>
                <a:t>70°C (158°F)</a:t>
              </a:r>
              <a:endParaRPr lang="en-CA" altLang="en-US"/>
            </a:p>
          </p:txBody>
        </p:sp>
      </p:grpSp>
      <p:grpSp>
        <p:nvGrpSpPr>
          <p:cNvPr id="7" name="Group 18"/>
          <p:cNvGrpSpPr>
            <a:grpSpLocks/>
          </p:cNvGrpSpPr>
          <p:nvPr/>
        </p:nvGrpSpPr>
        <p:grpSpPr bwMode="auto">
          <a:xfrm>
            <a:off x="4727575" y="4276726"/>
            <a:ext cx="2160588" cy="2257425"/>
            <a:chOff x="3203848" y="4276632"/>
            <a:chExt cx="2160000" cy="2258004"/>
          </a:xfrm>
        </p:grpSpPr>
        <p:pic>
          <p:nvPicPr>
            <p:cNvPr id="43019" name="Picture 6" descr="iStock_000010149895XSmall.jpg"/>
            <p:cNvPicPr>
              <a:picLocks noChangeAspect="1"/>
            </p:cNvPicPr>
            <p:nvPr/>
          </p:nvPicPr>
          <p:blipFill>
            <a:blip r:embed="rId7">
              <a:extLst>
                <a:ext uri="{28A0092B-C50C-407E-A947-70E740481C1C}">
                  <a14:useLocalDpi xmlns:a14="http://schemas.microsoft.com/office/drawing/2010/main" val="0"/>
                </a:ext>
              </a:extLst>
            </a:blip>
            <a:srcRect t="24060" b="19550"/>
            <a:stretch>
              <a:fillRect/>
            </a:stretch>
          </p:blipFill>
          <p:spPr bwMode="auto">
            <a:xfrm>
              <a:off x="3203848" y="4276632"/>
              <a:ext cx="2160000" cy="181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0" name="Rectangle 17"/>
            <p:cNvSpPr>
              <a:spLocks noChangeArrowheads="1"/>
            </p:cNvSpPr>
            <p:nvPr/>
          </p:nvSpPr>
          <p:spPr bwMode="auto">
            <a:xfrm>
              <a:off x="3491880" y="6165304"/>
              <a:ext cx="153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b="1"/>
                <a:t>63°C (145°F)</a:t>
              </a:r>
              <a:endParaRPr lang="en-CA" altLang="en-US"/>
            </a:p>
          </p:txBody>
        </p:sp>
      </p:grpSp>
      <p:grpSp>
        <p:nvGrpSpPr>
          <p:cNvPr id="8" name="Group 20"/>
          <p:cNvGrpSpPr>
            <a:grpSpLocks/>
          </p:cNvGrpSpPr>
          <p:nvPr/>
        </p:nvGrpSpPr>
        <p:grpSpPr bwMode="auto">
          <a:xfrm>
            <a:off x="7824789" y="4276725"/>
            <a:ext cx="1800225" cy="2185988"/>
            <a:chOff x="6300192" y="4276632"/>
            <a:chExt cx="1800200" cy="2185996"/>
          </a:xfrm>
        </p:grpSpPr>
        <p:pic>
          <p:nvPicPr>
            <p:cNvPr id="43017" name="Picture 7" descr="thermometer_in_salmon_cutout.jpg"/>
            <p:cNvPicPr>
              <a:picLocks noChangeAspect="1"/>
            </p:cNvPicPr>
            <p:nvPr/>
          </p:nvPicPr>
          <p:blipFill>
            <a:blip r:embed="rId8">
              <a:extLst>
                <a:ext uri="{28A0092B-C50C-407E-A947-70E740481C1C}">
                  <a14:useLocalDpi xmlns:a14="http://schemas.microsoft.com/office/drawing/2010/main" val="0"/>
                </a:ext>
              </a:extLst>
            </a:blip>
            <a:srcRect r="16656"/>
            <a:stretch>
              <a:fillRect/>
            </a:stretch>
          </p:blipFill>
          <p:spPr bwMode="auto">
            <a:xfrm>
              <a:off x="6300192" y="4276632"/>
              <a:ext cx="1800200" cy="180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8" name="Rectangle 19"/>
            <p:cNvSpPr>
              <a:spLocks noChangeArrowheads="1"/>
            </p:cNvSpPr>
            <p:nvPr/>
          </p:nvSpPr>
          <p:spPr bwMode="auto">
            <a:xfrm>
              <a:off x="6372200" y="6093296"/>
              <a:ext cx="153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b="1"/>
                <a:t>70°C (158°F)</a:t>
              </a:r>
              <a:endParaRPr lang="en-CA" altLang="en-US"/>
            </a:p>
          </p:txBody>
        </p:sp>
      </p:grpSp>
    </p:spTree>
    <p:extLst>
      <p:ext uri="{BB962C8B-B14F-4D97-AF65-F5344CB8AC3E}">
        <p14:creationId xmlns:p14="http://schemas.microsoft.com/office/powerpoint/2010/main" val="2622304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3"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eaLnBrk="1" hangingPunct="1"/>
            <a:r>
              <a:rPr lang="en-US" altLang="en-US" smtClean="0"/>
              <a:t>Janitorial Facilities</a:t>
            </a:r>
          </a:p>
        </p:txBody>
      </p:sp>
      <p:sp>
        <p:nvSpPr>
          <p:cNvPr id="201731" name="Rectangle 3"/>
          <p:cNvSpPr>
            <a:spLocks noGrp="1" noChangeArrowheads="1"/>
          </p:cNvSpPr>
          <p:nvPr>
            <p:ph type="body" idx="1"/>
          </p:nvPr>
        </p:nvSpPr>
        <p:spPr>
          <a:xfrm>
            <a:off x="3124200" y="1143000"/>
            <a:ext cx="7162800" cy="5526088"/>
          </a:xfrm>
        </p:spPr>
        <p:txBody>
          <a:bodyPr/>
          <a:lstStyle/>
          <a:p>
            <a:pPr eaLnBrk="1" hangingPunct="1"/>
            <a:r>
              <a:rPr lang="en-US" altLang="en-US"/>
              <a:t>In a foodservice operation, a janitorial facility should: </a:t>
            </a:r>
            <a:endParaRPr lang="en-US" altLang="en-US" sz="1800"/>
          </a:p>
          <a:p>
            <a:pPr lvl="1" eaLnBrk="1" hangingPunct="1"/>
            <a:r>
              <a:rPr lang="en-US" altLang="en-US" smtClean="0"/>
              <a:t>Be located away from food handling areas; </a:t>
            </a:r>
          </a:p>
          <a:p>
            <a:pPr lvl="1" eaLnBrk="1" hangingPunct="1">
              <a:lnSpc>
                <a:spcPct val="85000"/>
              </a:lnSpc>
            </a:pPr>
            <a:r>
              <a:rPr lang="en-US" altLang="en-US" smtClean="0"/>
              <a:t>Be equipped with a service sink or curbed cleaning facility to dispose of waste water; </a:t>
            </a:r>
          </a:p>
          <a:p>
            <a:pPr lvl="1" eaLnBrk="1" hangingPunct="1">
              <a:lnSpc>
                <a:spcPct val="85000"/>
              </a:lnSpc>
            </a:pPr>
            <a:r>
              <a:rPr lang="en-US" altLang="en-US" smtClean="0"/>
              <a:t>Be equipped with a floor drain, for the cleaning of mops and for the disposal of mop water and similar liquid waste;</a:t>
            </a:r>
          </a:p>
          <a:p>
            <a:pPr lvl="1" eaLnBrk="1" hangingPunct="1">
              <a:lnSpc>
                <a:spcPct val="85000"/>
              </a:lnSpc>
            </a:pPr>
            <a:r>
              <a:rPr lang="en-US" altLang="en-US" smtClean="0"/>
              <a:t>Have a place to store brooms, mops, pails and cleaning equipment.</a:t>
            </a:r>
          </a:p>
        </p:txBody>
      </p:sp>
    </p:spTree>
    <p:custDataLst>
      <p:tags r:id="rId1"/>
    </p:custDataLst>
    <p:extLst>
      <p:ext uri="{BB962C8B-B14F-4D97-AF65-F5344CB8AC3E}">
        <p14:creationId xmlns:p14="http://schemas.microsoft.com/office/powerpoint/2010/main" val="26008224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01730"/>
                                        </p:tgtEl>
                                        <p:attrNameLst>
                                          <p:attrName>style.visibility</p:attrName>
                                        </p:attrNameLst>
                                      </p:cBhvr>
                                      <p:to>
                                        <p:strVal val="visible"/>
                                      </p:to>
                                    </p:set>
                                    <p:anim calcmode="lin" valueType="num">
                                      <p:cBhvr>
                                        <p:cTn id="7" dur="500" fill="hold"/>
                                        <p:tgtEl>
                                          <p:spTgt spid="20173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1730"/>
                                        </p:tgtEl>
                                        <p:attrNameLst>
                                          <p:attrName>ppt_y</p:attrName>
                                        </p:attrNameLst>
                                      </p:cBhvr>
                                      <p:tavLst>
                                        <p:tav tm="0">
                                          <p:val>
                                            <p:strVal val="#ppt_y"/>
                                          </p:val>
                                        </p:tav>
                                        <p:tav tm="100000">
                                          <p:val>
                                            <p:strVal val="#ppt_y"/>
                                          </p:val>
                                        </p:tav>
                                      </p:tavLst>
                                    </p:anim>
                                    <p:anim calcmode="lin" valueType="num">
                                      <p:cBhvr>
                                        <p:cTn id="9" dur="500" fill="hold"/>
                                        <p:tgtEl>
                                          <p:spTgt spid="20173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173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173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01731">
                                            <p:txEl>
                                              <p:pRg st="0" end="0"/>
                                            </p:txEl>
                                          </p:spTgt>
                                        </p:tgtEl>
                                        <p:attrNameLst>
                                          <p:attrName>style.visibility</p:attrName>
                                        </p:attrNameLst>
                                      </p:cBhvr>
                                      <p:to>
                                        <p:strVal val="visible"/>
                                      </p:to>
                                    </p:set>
                                    <p:anim calcmode="lin" valueType="num">
                                      <p:cBhvr additive="base">
                                        <p:cTn id="16" dur="500" fill="hold"/>
                                        <p:tgtEl>
                                          <p:spTgt spid="201731">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017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01731">
                                            <p:txEl>
                                              <p:pRg st="1" end="1"/>
                                            </p:txEl>
                                          </p:spTgt>
                                        </p:tgtEl>
                                        <p:attrNameLst>
                                          <p:attrName>style.visibility</p:attrName>
                                        </p:attrNameLst>
                                      </p:cBhvr>
                                      <p:to>
                                        <p:strVal val="visible"/>
                                      </p:to>
                                    </p:set>
                                    <p:anim calcmode="lin" valueType="num">
                                      <p:cBhvr additive="base">
                                        <p:cTn id="22" dur="500" fill="hold"/>
                                        <p:tgtEl>
                                          <p:spTgt spid="201731">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017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01731">
                                            <p:txEl>
                                              <p:pRg st="2" end="2"/>
                                            </p:txEl>
                                          </p:spTgt>
                                        </p:tgtEl>
                                        <p:attrNameLst>
                                          <p:attrName>style.visibility</p:attrName>
                                        </p:attrNameLst>
                                      </p:cBhvr>
                                      <p:to>
                                        <p:strVal val="visible"/>
                                      </p:to>
                                    </p:set>
                                    <p:anim calcmode="lin" valueType="num">
                                      <p:cBhvr additive="base">
                                        <p:cTn id="28" dur="500" fill="hold"/>
                                        <p:tgtEl>
                                          <p:spTgt spid="201731">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017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01731">
                                            <p:txEl>
                                              <p:pRg st="3" end="3"/>
                                            </p:txEl>
                                          </p:spTgt>
                                        </p:tgtEl>
                                        <p:attrNameLst>
                                          <p:attrName>style.visibility</p:attrName>
                                        </p:attrNameLst>
                                      </p:cBhvr>
                                      <p:to>
                                        <p:strVal val="visible"/>
                                      </p:to>
                                    </p:set>
                                    <p:anim calcmode="lin" valueType="num">
                                      <p:cBhvr additive="base">
                                        <p:cTn id="34" dur="500" fill="hold"/>
                                        <p:tgtEl>
                                          <p:spTgt spid="201731">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017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01731">
                                            <p:txEl>
                                              <p:pRg st="4" end="4"/>
                                            </p:txEl>
                                          </p:spTgt>
                                        </p:tgtEl>
                                        <p:attrNameLst>
                                          <p:attrName>style.visibility</p:attrName>
                                        </p:attrNameLst>
                                      </p:cBhvr>
                                      <p:to>
                                        <p:strVal val="visible"/>
                                      </p:to>
                                    </p:set>
                                    <p:anim calcmode="lin" valueType="num">
                                      <p:cBhvr additive="base">
                                        <p:cTn id="40" dur="500" fill="hold"/>
                                        <p:tgtEl>
                                          <p:spTgt spid="201731">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017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0" grpId="0"/>
      <p:bldP spid="201731" grpId="0" build="p" bldLvl="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3143250" y="304800"/>
            <a:ext cx="6840538" cy="914400"/>
          </a:xfrm>
        </p:spPr>
        <p:txBody>
          <a:bodyPr>
            <a:normAutofit fontScale="90000"/>
          </a:bodyPr>
          <a:lstStyle/>
          <a:p>
            <a:pPr eaLnBrk="1" hangingPunct="1"/>
            <a:r>
              <a:rPr lang="en-US" altLang="en-US" smtClean="0"/>
              <a:t>Microwave Cooking &amp; Reheating</a:t>
            </a:r>
          </a:p>
        </p:txBody>
      </p:sp>
      <p:sp>
        <p:nvSpPr>
          <p:cNvPr id="751619" name="Rectangle 3"/>
          <p:cNvSpPr>
            <a:spLocks noGrp="1" noChangeArrowheads="1"/>
          </p:cNvSpPr>
          <p:nvPr>
            <p:ph type="body" sz="half" idx="1"/>
          </p:nvPr>
        </p:nvSpPr>
        <p:spPr>
          <a:xfrm>
            <a:off x="1676400" y="1700213"/>
            <a:ext cx="7659688" cy="2520950"/>
          </a:xfrm>
        </p:spPr>
        <p:txBody>
          <a:bodyPr/>
          <a:lstStyle/>
          <a:p>
            <a:pPr marL="0" indent="0">
              <a:buNone/>
            </a:pPr>
            <a:r>
              <a:rPr lang="en-US" altLang="en-US" sz="2400"/>
              <a:t>Microwaves can be used for cooking and reheating. </a:t>
            </a:r>
          </a:p>
          <a:p>
            <a:pPr marL="0" indent="0">
              <a:buNone/>
            </a:pPr>
            <a:endParaRPr lang="en-US" altLang="en-US" sz="2400"/>
          </a:p>
          <a:p>
            <a:pPr marL="0" indent="0">
              <a:buNone/>
            </a:pPr>
            <a:r>
              <a:rPr lang="en-US" altLang="en-US" sz="2400"/>
              <a:t>Special guidelines must be followed to ensure the food reaches the recommended time and temperature relationship when microwave cooking.</a:t>
            </a:r>
          </a:p>
          <a:p>
            <a:pPr marL="0" indent="0">
              <a:buNone/>
            </a:pPr>
            <a:endParaRPr lang="en-US" altLang="en-US" sz="2400"/>
          </a:p>
        </p:txBody>
      </p:sp>
      <p:pic>
        <p:nvPicPr>
          <p:cNvPr id="751620" name="Picture 4" descr="microwave"/>
          <p:cNvPicPr>
            <a:picLocks noGrp="1" noChangeAspect="1" noChangeArrowheads="1"/>
          </p:cNvPicPr>
          <p:nvPr>
            <p:ph sz="half" idx="2"/>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a:xfrm>
            <a:off x="6600825" y="3933825"/>
            <a:ext cx="2578100" cy="2457450"/>
          </a:xfrm>
        </p:spPr>
      </p:pic>
      <p:sp>
        <p:nvSpPr>
          <p:cNvPr id="44037" name="Text Box 6"/>
          <p:cNvSpPr txBox="1">
            <a:spLocks noChangeArrowheads="1"/>
          </p:cNvSpPr>
          <p:nvPr/>
        </p:nvSpPr>
        <p:spPr bwMode="auto">
          <a:xfrm>
            <a:off x="1774825" y="436562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51624" name="Text Box 8"/>
          <p:cNvSpPr txBox="1">
            <a:spLocks noChangeArrowheads="1"/>
          </p:cNvSpPr>
          <p:nvPr/>
        </p:nvSpPr>
        <p:spPr bwMode="auto">
          <a:xfrm>
            <a:off x="1774825" y="4349751"/>
            <a:ext cx="45354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t>Note that microwave ovens lose their power over time,  and therefore temperature levels and even cooking should be checked periodically</a:t>
            </a:r>
            <a:r>
              <a:rPr lang="en-US" altLang="en-US"/>
              <a:t>.</a:t>
            </a:r>
          </a:p>
        </p:txBody>
      </p:sp>
    </p:spTree>
    <p:custDataLst>
      <p:tags r:id="rId1"/>
    </p:custDataLst>
    <p:extLst>
      <p:ext uri="{BB962C8B-B14F-4D97-AF65-F5344CB8AC3E}">
        <p14:creationId xmlns:p14="http://schemas.microsoft.com/office/powerpoint/2010/main" val="3733968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51618"/>
                                        </p:tgtEl>
                                        <p:attrNameLst>
                                          <p:attrName>style.visibility</p:attrName>
                                        </p:attrNameLst>
                                      </p:cBhvr>
                                      <p:to>
                                        <p:strVal val="visible"/>
                                      </p:to>
                                    </p:set>
                                    <p:anim calcmode="lin" valueType="num">
                                      <p:cBhvr additive="base">
                                        <p:cTn id="7" dur="500" fill="hold"/>
                                        <p:tgtEl>
                                          <p:spTgt spid="751618"/>
                                        </p:tgtEl>
                                        <p:attrNameLst>
                                          <p:attrName>ppt_x</p:attrName>
                                        </p:attrNameLst>
                                      </p:cBhvr>
                                      <p:tavLst>
                                        <p:tav tm="0">
                                          <p:val>
                                            <p:strVal val="1+#ppt_w/2"/>
                                          </p:val>
                                        </p:tav>
                                        <p:tav tm="100000">
                                          <p:val>
                                            <p:strVal val="#ppt_x"/>
                                          </p:val>
                                        </p:tav>
                                      </p:tavLst>
                                    </p:anim>
                                    <p:anim calcmode="lin" valueType="num">
                                      <p:cBhvr additive="base">
                                        <p:cTn id="8" dur="500" fill="hold"/>
                                        <p:tgtEl>
                                          <p:spTgt spid="7516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51619">
                                            <p:txEl>
                                              <p:pRg st="0" end="0"/>
                                            </p:txEl>
                                          </p:spTgt>
                                        </p:tgtEl>
                                        <p:attrNameLst>
                                          <p:attrName>style.visibility</p:attrName>
                                        </p:attrNameLst>
                                      </p:cBhvr>
                                      <p:to>
                                        <p:strVal val="visible"/>
                                      </p:to>
                                    </p:set>
                                    <p:animEffect transition="in" filter="fade">
                                      <p:cBhvr>
                                        <p:cTn id="13" dur="500"/>
                                        <p:tgtEl>
                                          <p:spTgt spid="75161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51619">
                                            <p:txEl>
                                              <p:pRg st="2" end="2"/>
                                            </p:txEl>
                                          </p:spTgt>
                                        </p:tgtEl>
                                        <p:attrNameLst>
                                          <p:attrName>style.visibility</p:attrName>
                                        </p:attrNameLst>
                                      </p:cBhvr>
                                      <p:to>
                                        <p:strVal val="visible"/>
                                      </p:to>
                                    </p:set>
                                    <p:animEffect transition="in" filter="fade">
                                      <p:cBhvr>
                                        <p:cTn id="18" dur="500"/>
                                        <p:tgtEl>
                                          <p:spTgt spid="751619">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51620"/>
                                        </p:tgtEl>
                                        <p:attrNameLst>
                                          <p:attrName>style.visibility</p:attrName>
                                        </p:attrNameLst>
                                      </p:cBhvr>
                                      <p:to>
                                        <p:strVal val="visible"/>
                                      </p:to>
                                    </p:set>
                                    <p:animEffect transition="in" filter="fade">
                                      <p:cBhvr>
                                        <p:cTn id="21" dur="1000"/>
                                        <p:tgtEl>
                                          <p:spTgt spid="7516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51624"/>
                                        </p:tgtEl>
                                        <p:attrNameLst>
                                          <p:attrName>style.visibility</p:attrName>
                                        </p:attrNameLst>
                                      </p:cBhvr>
                                      <p:to>
                                        <p:strVal val="visible"/>
                                      </p:to>
                                    </p:set>
                                    <p:animEffect transition="in" filter="fade">
                                      <p:cBhvr>
                                        <p:cTn id="26" dur="500"/>
                                        <p:tgtEl>
                                          <p:spTgt spid="751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618" grpId="0"/>
      <p:bldP spid="751619" grpId="0" build="p"/>
      <p:bldP spid="7516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en-US" smtClean="0"/>
              <a:t>Microwave Guidelines</a:t>
            </a:r>
          </a:p>
        </p:txBody>
      </p:sp>
      <p:sp>
        <p:nvSpPr>
          <p:cNvPr id="45059" name="Rectangle 3"/>
          <p:cNvSpPr>
            <a:spLocks noGrp="1" noChangeArrowheads="1"/>
          </p:cNvSpPr>
          <p:nvPr>
            <p:ph type="body" idx="1"/>
          </p:nvPr>
        </p:nvSpPr>
        <p:spPr>
          <a:xfrm>
            <a:off x="1676400" y="1700213"/>
            <a:ext cx="8077200" cy="4237570"/>
          </a:xfrm>
        </p:spPr>
        <p:txBody>
          <a:bodyPr>
            <a:spAutoFit/>
          </a:bodyPr>
          <a:lstStyle/>
          <a:p>
            <a:pPr eaLnBrk="1" hangingPunct="1">
              <a:buFontTx/>
              <a:buNone/>
            </a:pPr>
            <a:r>
              <a:rPr lang="en-US" altLang="en-US" sz="2700"/>
              <a:t>Food heated in a microwave must be:</a:t>
            </a:r>
          </a:p>
          <a:p>
            <a:pPr eaLnBrk="1" hangingPunct="1">
              <a:buFontTx/>
              <a:buNone/>
            </a:pPr>
            <a:endParaRPr lang="en-US" altLang="en-US" sz="1000"/>
          </a:p>
          <a:p>
            <a:pPr eaLnBrk="1" hangingPunct="1"/>
            <a:r>
              <a:rPr lang="en-US" altLang="en-US" sz="2700"/>
              <a:t>Rotated or stirred during the cooking process;</a:t>
            </a:r>
          </a:p>
          <a:p>
            <a:pPr eaLnBrk="1" hangingPunct="1"/>
            <a:r>
              <a:rPr lang="en-US" altLang="en-US" sz="2700"/>
              <a:t>Allowed to stand covered for at least 2 minutes after cooking;</a:t>
            </a:r>
          </a:p>
          <a:p>
            <a:pPr eaLnBrk="1" hangingPunct="1"/>
            <a:r>
              <a:rPr lang="en-US" altLang="en-US" sz="2700"/>
              <a:t>Heated to higher temperatures (as per manufacturers‘ instructions) to compensate for shorter cooking times;</a:t>
            </a:r>
          </a:p>
          <a:p>
            <a:pPr eaLnBrk="1" hangingPunct="1"/>
            <a:r>
              <a:rPr lang="en-US" altLang="en-US" sz="2700"/>
              <a:t>Checked in several places with a probe thermometer when the food is removed from the oven to ensure there are no cold spots.</a:t>
            </a:r>
          </a:p>
        </p:txBody>
      </p:sp>
    </p:spTree>
    <p:custDataLst>
      <p:tags r:id="rId1"/>
    </p:custDataLst>
    <p:extLst>
      <p:ext uri="{BB962C8B-B14F-4D97-AF65-F5344CB8AC3E}">
        <p14:creationId xmlns:p14="http://schemas.microsoft.com/office/powerpoint/2010/main" val="36264010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additive="base">
                                        <p:cTn id="7" dur="500" fill="hold"/>
                                        <p:tgtEl>
                                          <p:spTgt spid="45058"/>
                                        </p:tgtEl>
                                        <p:attrNameLst>
                                          <p:attrName>ppt_x</p:attrName>
                                        </p:attrNameLst>
                                      </p:cBhvr>
                                      <p:tavLst>
                                        <p:tav tm="0">
                                          <p:val>
                                            <p:strVal val="1+#ppt_w/2"/>
                                          </p:val>
                                        </p:tav>
                                        <p:tav tm="100000">
                                          <p:val>
                                            <p:strVal val="#ppt_x"/>
                                          </p:val>
                                        </p:tav>
                                      </p:tavLst>
                                    </p:anim>
                                    <p:anim calcmode="lin" valueType="num">
                                      <p:cBhvr additive="base">
                                        <p:cTn id="8" dur="500" fill="hold"/>
                                        <p:tgtEl>
                                          <p:spTgt spid="4505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5059">
                                            <p:txEl>
                                              <p:pRg st="0" end="0"/>
                                            </p:txEl>
                                          </p:spTgt>
                                        </p:tgtEl>
                                        <p:attrNameLst>
                                          <p:attrName>style.visibility</p:attrName>
                                        </p:attrNameLst>
                                      </p:cBhvr>
                                      <p:to>
                                        <p:strVal val="visible"/>
                                      </p:to>
                                    </p:set>
                                    <p:animEffect transition="in" filter="fade">
                                      <p:cBhvr>
                                        <p:cTn id="13" dur="500"/>
                                        <p:tgtEl>
                                          <p:spTgt spid="4505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5059">
                                            <p:txEl>
                                              <p:pRg st="2" end="2"/>
                                            </p:txEl>
                                          </p:spTgt>
                                        </p:tgtEl>
                                        <p:attrNameLst>
                                          <p:attrName>style.visibility</p:attrName>
                                        </p:attrNameLst>
                                      </p:cBhvr>
                                      <p:to>
                                        <p:strVal val="visible"/>
                                      </p:to>
                                    </p:set>
                                    <p:animEffect transition="in" filter="fade">
                                      <p:cBhvr>
                                        <p:cTn id="18" dur="500"/>
                                        <p:tgtEl>
                                          <p:spTgt spid="45059">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5059">
                                            <p:txEl>
                                              <p:pRg st="3" end="3"/>
                                            </p:txEl>
                                          </p:spTgt>
                                        </p:tgtEl>
                                        <p:attrNameLst>
                                          <p:attrName>style.visibility</p:attrName>
                                        </p:attrNameLst>
                                      </p:cBhvr>
                                      <p:to>
                                        <p:strVal val="visible"/>
                                      </p:to>
                                    </p:set>
                                    <p:animEffect transition="in" filter="fade">
                                      <p:cBhvr>
                                        <p:cTn id="23" dur="500"/>
                                        <p:tgtEl>
                                          <p:spTgt spid="45059">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5059">
                                            <p:txEl>
                                              <p:pRg st="4" end="4"/>
                                            </p:txEl>
                                          </p:spTgt>
                                        </p:tgtEl>
                                        <p:attrNameLst>
                                          <p:attrName>style.visibility</p:attrName>
                                        </p:attrNameLst>
                                      </p:cBhvr>
                                      <p:to>
                                        <p:strVal val="visible"/>
                                      </p:to>
                                    </p:set>
                                    <p:animEffect transition="in" filter="fade">
                                      <p:cBhvr>
                                        <p:cTn id="28" dur="500"/>
                                        <p:tgtEl>
                                          <p:spTgt spid="45059">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059">
                                            <p:txEl>
                                              <p:pRg st="5" end="5"/>
                                            </p:txEl>
                                          </p:spTgt>
                                        </p:tgtEl>
                                        <p:attrNameLst>
                                          <p:attrName>style.visibility</p:attrName>
                                        </p:attrNameLst>
                                      </p:cBhvr>
                                      <p:to>
                                        <p:strVal val="visible"/>
                                      </p:to>
                                    </p:set>
                                    <p:animEffect transition="in" filter="fade">
                                      <p:cBhvr>
                                        <p:cTn id="33" dur="500"/>
                                        <p:tgtEl>
                                          <p:spTgt spid="450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p:bldP spid="4505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en-US" smtClean="0"/>
              <a:t>Holding</a:t>
            </a:r>
          </a:p>
        </p:txBody>
      </p:sp>
      <p:sp>
        <p:nvSpPr>
          <p:cNvPr id="3" name="Content Placeholder 2"/>
          <p:cNvSpPr>
            <a:spLocks noGrp="1"/>
          </p:cNvSpPr>
          <p:nvPr>
            <p:ph idx="1"/>
          </p:nvPr>
        </p:nvSpPr>
        <p:spPr/>
        <p:txBody>
          <a:bodyPr/>
          <a:lstStyle/>
          <a:p>
            <a:pPr>
              <a:buFontTx/>
              <a:buNone/>
            </a:pPr>
            <a:r>
              <a:rPr lang="en-CA" altLang="en-US" smtClean="0"/>
              <a:t>We will review 3 types of holding:</a:t>
            </a:r>
          </a:p>
          <a:p>
            <a:pPr>
              <a:buFontTx/>
              <a:buNone/>
            </a:pPr>
            <a:endParaRPr lang="en-CA" altLang="en-US" smtClean="0"/>
          </a:p>
          <a:p>
            <a:pPr>
              <a:buFontTx/>
              <a:buAutoNum type="arabicPeriod"/>
            </a:pPr>
            <a:r>
              <a:rPr lang="en-CA" altLang="en-US" smtClean="0"/>
              <a:t>Hot Holding;</a:t>
            </a:r>
          </a:p>
          <a:p>
            <a:pPr>
              <a:buFontTx/>
              <a:buAutoNum type="arabicPeriod"/>
            </a:pPr>
            <a:r>
              <a:rPr lang="en-CA" altLang="en-US" smtClean="0"/>
              <a:t>Cold Holding; and </a:t>
            </a:r>
          </a:p>
          <a:p>
            <a:pPr>
              <a:buFontTx/>
              <a:buAutoNum type="arabicPeriod"/>
            </a:pPr>
            <a:r>
              <a:rPr lang="en-CA" altLang="en-US" smtClean="0"/>
              <a:t>Room Temperature Holding.</a:t>
            </a:r>
          </a:p>
        </p:txBody>
      </p:sp>
    </p:spTree>
    <p:custDataLst>
      <p:tags r:id="rId1"/>
    </p:custDataLst>
    <p:extLst>
      <p:ext uri="{BB962C8B-B14F-4D97-AF65-F5344CB8AC3E}">
        <p14:creationId xmlns:p14="http://schemas.microsoft.com/office/powerpoint/2010/main" val="3729129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Rectangle 2"/>
          <p:cNvSpPr>
            <a:spLocks noGrp="1" noChangeArrowheads="1"/>
          </p:cNvSpPr>
          <p:nvPr>
            <p:ph type="title"/>
          </p:nvPr>
        </p:nvSpPr>
        <p:spPr/>
        <p:txBody>
          <a:bodyPr/>
          <a:lstStyle/>
          <a:p>
            <a:pPr eaLnBrk="1" hangingPunct="1"/>
            <a:r>
              <a:rPr lang="en-US" altLang="en-US" smtClean="0"/>
              <a:t>Hot Holding</a:t>
            </a:r>
          </a:p>
        </p:txBody>
      </p:sp>
      <p:sp>
        <p:nvSpPr>
          <p:cNvPr id="863235" name="Rectangle 3"/>
          <p:cNvSpPr>
            <a:spLocks noGrp="1" noChangeArrowheads="1"/>
          </p:cNvSpPr>
          <p:nvPr>
            <p:ph type="body" sz="half" idx="1"/>
          </p:nvPr>
        </p:nvSpPr>
        <p:spPr>
          <a:xfrm>
            <a:off x="1676400" y="1700213"/>
            <a:ext cx="8020050" cy="4130874"/>
          </a:xfrm>
        </p:spPr>
        <p:txBody>
          <a:bodyPr>
            <a:spAutoFit/>
          </a:bodyPr>
          <a:lstStyle/>
          <a:p>
            <a:pPr marL="0" indent="0">
              <a:spcBef>
                <a:spcPts val="1800"/>
              </a:spcBef>
              <a:buNone/>
            </a:pPr>
            <a:r>
              <a:rPr lang="en-US" altLang="en-US" sz="2500"/>
              <a:t>Potentially hazardous foods that have been prepared, cooked, and are to be served hot, must be held at a temperature of at least 60°C (140°F</a:t>
            </a:r>
            <a:r>
              <a:rPr lang="en-US" altLang="en-US" sz="2500" i="1"/>
              <a:t>) </a:t>
            </a:r>
            <a:r>
              <a:rPr lang="en-US" altLang="en-US" sz="2500"/>
              <a:t>until served.</a:t>
            </a:r>
          </a:p>
          <a:p>
            <a:pPr marL="0" indent="0">
              <a:spcBef>
                <a:spcPts val="1800"/>
              </a:spcBef>
              <a:buNone/>
            </a:pPr>
            <a:r>
              <a:rPr lang="en-US" altLang="en-US" sz="2500"/>
              <a:t>To maintain hot holding temperatures the equipment needs to be higher than 60°C (140°F).</a:t>
            </a:r>
            <a:r>
              <a:rPr lang="en-US" altLang="en-US" sz="2500" i="1"/>
              <a:t> </a:t>
            </a:r>
            <a:r>
              <a:rPr lang="en-US" altLang="en-US" sz="2500"/>
              <a:t>Measure the food temperature with a calibrated thermometer every two hours.</a:t>
            </a:r>
          </a:p>
          <a:p>
            <a:pPr marL="0" indent="0">
              <a:spcBef>
                <a:spcPts val="1800"/>
              </a:spcBef>
              <a:buNone/>
            </a:pPr>
            <a:r>
              <a:rPr lang="en-US" altLang="en-US" sz="2500"/>
              <a:t>Hot holding equipment includes: steam tables, double boilers, bain-maries, heated cabinets and chafing dishes.</a:t>
            </a:r>
          </a:p>
          <a:p>
            <a:pPr marL="0" indent="0">
              <a:buNone/>
            </a:pPr>
            <a:endParaRPr lang="en-US" altLang="en-US" sz="2400"/>
          </a:p>
        </p:txBody>
      </p:sp>
      <p:pic>
        <p:nvPicPr>
          <p:cNvPr id="863236" name="Picture 4" descr="Hot Holding"/>
          <p:cNvPicPr>
            <a:picLocks noGrp="1" noChangeAspect="1" noChangeArrowheads="1"/>
          </p:cNvPicPr>
          <p:nvPr>
            <p:ph sz="half" idx="2"/>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a:xfrm>
            <a:off x="1524001" y="50801"/>
            <a:ext cx="1643063" cy="1571625"/>
          </a:xfrm>
        </p:spPr>
      </p:pic>
    </p:spTree>
    <p:custDataLst>
      <p:tags r:id="rId1"/>
    </p:custDataLst>
    <p:extLst>
      <p:ext uri="{BB962C8B-B14F-4D97-AF65-F5344CB8AC3E}">
        <p14:creationId xmlns:p14="http://schemas.microsoft.com/office/powerpoint/2010/main" val="1456744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63234"/>
                                        </p:tgtEl>
                                        <p:attrNameLst>
                                          <p:attrName>style.visibility</p:attrName>
                                        </p:attrNameLst>
                                      </p:cBhvr>
                                      <p:to>
                                        <p:strVal val="visible"/>
                                      </p:to>
                                    </p:set>
                                    <p:anim calcmode="lin" valueType="num">
                                      <p:cBhvr additive="base">
                                        <p:cTn id="7" dur="500" fill="hold"/>
                                        <p:tgtEl>
                                          <p:spTgt spid="863234"/>
                                        </p:tgtEl>
                                        <p:attrNameLst>
                                          <p:attrName>ppt_x</p:attrName>
                                        </p:attrNameLst>
                                      </p:cBhvr>
                                      <p:tavLst>
                                        <p:tav tm="0">
                                          <p:val>
                                            <p:strVal val="1+#ppt_w/2"/>
                                          </p:val>
                                        </p:tav>
                                        <p:tav tm="100000">
                                          <p:val>
                                            <p:strVal val="#ppt_x"/>
                                          </p:val>
                                        </p:tav>
                                      </p:tavLst>
                                    </p:anim>
                                    <p:anim calcmode="lin" valueType="num">
                                      <p:cBhvr additive="base">
                                        <p:cTn id="8" dur="500" fill="hold"/>
                                        <p:tgtEl>
                                          <p:spTgt spid="86323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863236"/>
                                        </p:tgtEl>
                                        <p:attrNameLst>
                                          <p:attrName>style.visibility</p:attrName>
                                        </p:attrNameLst>
                                      </p:cBhvr>
                                      <p:to>
                                        <p:strVal val="visible"/>
                                      </p:to>
                                    </p:set>
                                    <p:anim calcmode="lin" valueType="num">
                                      <p:cBhvr>
                                        <p:cTn id="13" dur="500" fill="hold"/>
                                        <p:tgtEl>
                                          <p:spTgt spid="863236"/>
                                        </p:tgtEl>
                                        <p:attrNameLst>
                                          <p:attrName>ppt_w</p:attrName>
                                        </p:attrNameLst>
                                      </p:cBhvr>
                                      <p:tavLst>
                                        <p:tav tm="0">
                                          <p:val>
                                            <p:fltVal val="0"/>
                                          </p:val>
                                        </p:tav>
                                        <p:tav tm="100000">
                                          <p:val>
                                            <p:strVal val="#ppt_w"/>
                                          </p:val>
                                        </p:tav>
                                      </p:tavLst>
                                    </p:anim>
                                    <p:anim calcmode="lin" valueType="num">
                                      <p:cBhvr>
                                        <p:cTn id="14" dur="500" fill="hold"/>
                                        <p:tgtEl>
                                          <p:spTgt spid="863236"/>
                                        </p:tgtEl>
                                        <p:attrNameLst>
                                          <p:attrName>ppt_h</p:attrName>
                                        </p:attrNameLst>
                                      </p:cBhvr>
                                      <p:tavLst>
                                        <p:tav tm="0">
                                          <p:val>
                                            <p:fltVal val="0"/>
                                          </p:val>
                                        </p:tav>
                                        <p:tav tm="100000">
                                          <p:val>
                                            <p:strVal val="#ppt_h"/>
                                          </p:val>
                                        </p:tav>
                                      </p:tavLst>
                                    </p:anim>
                                    <p:animEffect transition="in" filter="fade">
                                      <p:cBhvr>
                                        <p:cTn id="15" dur="500"/>
                                        <p:tgtEl>
                                          <p:spTgt spid="8632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63235">
                                            <p:txEl>
                                              <p:pRg st="0" end="0"/>
                                            </p:txEl>
                                          </p:spTgt>
                                        </p:tgtEl>
                                        <p:attrNameLst>
                                          <p:attrName>style.visibility</p:attrName>
                                        </p:attrNameLst>
                                      </p:cBhvr>
                                      <p:to>
                                        <p:strVal val="visible"/>
                                      </p:to>
                                    </p:set>
                                    <p:animEffect transition="in" filter="fade">
                                      <p:cBhvr>
                                        <p:cTn id="20" dur="500"/>
                                        <p:tgtEl>
                                          <p:spTgt spid="863235">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63235">
                                            <p:txEl>
                                              <p:pRg st="1" end="1"/>
                                            </p:txEl>
                                          </p:spTgt>
                                        </p:tgtEl>
                                        <p:attrNameLst>
                                          <p:attrName>style.visibility</p:attrName>
                                        </p:attrNameLst>
                                      </p:cBhvr>
                                      <p:to>
                                        <p:strVal val="visible"/>
                                      </p:to>
                                    </p:set>
                                    <p:animEffect transition="in" filter="fade">
                                      <p:cBhvr>
                                        <p:cTn id="25" dur="500"/>
                                        <p:tgtEl>
                                          <p:spTgt spid="863235">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63235">
                                            <p:txEl>
                                              <p:pRg st="2" end="2"/>
                                            </p:txEl>
                                          </p:spTgt>
                                        </p:tgtEl>
                                        <p:attrNameLst>
                                          <p:attrName>style.visibility</p:attrName>
                                        </p:attrNameLst>
                                      </p:cBhvr>
                                      <p:to>
                                        <p:strVal val="visible"/>
                                      </p:to>
                                    </p:set>
                                    <p:animEffect transition="in" filter="fade">
                                      <p:cBhvr>
                                        <p:cTn id="30" dur="500"/>
                                        <p:tgtEl>
                                          <p:spTgt spid="8632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234" grpId="0"/>
      <p:bldP spid="86323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Rectangle 2"/>
          <p:cNvSpPr>
            <a:spLocks noGrp="1" noChangeArrowheads="1"/>
          </p:cNvSpPr>
          <p:nvPr>
            <p:ph type="title"/>
          </p:nvPr>
        </p:nvSpPr>
        <p:spPr/>
        <p:txBody>
          <a:bodyPr/>
          <a:lstStyle/>
          <a:p>
            <a:pPr eaLnBrk="1" hangingPunct="1"/>
            <a:r>
              <a:rPr lang="en-US" altLang="en-US" smtClean="0"/>
              <a:t>Hot Holding Guidelines</a:t>
            </a:r>
          </a:p>
        </p:txBody>
      </p:sp>
      <p:sp>
        <p:nvSpPr>
          <p:cNvPr id="866307" name="Rectangle 3"/>
          <p:cNvSpPr>
            <a:spLocks noGrp="1" noChangeArrowheads="1"/>
          </p:cNvSpPr>
          <p:nvPr>
            <p:ph type="body" sz="half" idx="1"/>
          </p:nvPr>
        </p:nvSpPr>
        <p:spPr>
          <a:xfrm>
            <a:off x="1676400" y="1700214"/>
            <a:ext cx="8091488" cy="4624387"/>
          </a:xfrm>
        </p:spPr>
        <p:txBody>
          <a:bodyPr/>
          <a:lstStyle/>
          <a:p>
            <a:pPr eaLnBrk="1" hangingPunct="1">
              <a:buFontTx/>
              <a:buNone/>
            </a:pPr>
            <a:r>
              <a:rPr lang="en-US" altLang="en-US" smtClean="0"/>
              <a:t>Good practices for hot-holding include:</a:t>
            </a:r>
          </a:p>
          <a:p>
            <a:pPr eaLnBrk="1" hangingPunct="1"/>
            <a:r>
              <a:rPr lang="en-US" altLang="en-US" smtClean="0"/>
              <a:t>Using hot-holding equipment to keep food hot, </a:t>
            </a:r>
            <a:r>
              <a:rPr lang="en-US" altLang="en-US" u="sng" smtClean="0"/>
              <a:t>not for cooking</a:t>
            </a:r>
            <a:r>
              <a:rPr lang="en-US" altLang="en-US" smtClean="0"/>
              <a:t>; </a:t>
            </a:r>
          </a:p>
          <a:p>
            <a:pPr eaLnBrk="1" hangingPunct="1"/>
            <a:r>
              <a:rPr lang="en-US" altLang="en-US" smtClean="0"/>
              <a:t>Never</a:t>
            </a:r>
            <a:r>
              <a:rPr lang="en-US" altLang="en-US" i="1" smtClean="0"/>
              <a:t> </a:t>
            </a:r>
            <a:r>
              <a:rPr lang="en-US" altLang="en-US" smtClean="0"/>
              <a:t>mix new food with old food when restocking;</a:t>
            </a:r>
          </a:p>
          <a:p>
            <a:pPr eaLnBrk="1" hangingPunct="1"/>
            <a:r>
              <a:rPr lang="en-US" altLang="en-US" smtClean="0"/>
              <a:t>Never mix raw food with cooked food;</a:t>
            </a:r>
          </a:p>
          <a:p>
            <a:pPr eaLnBrk="1" hangingPunct="1"/>
            <a:r>
              <a:rPr lang="en-US" altLang="en-US" smtClean="0"/>
              <a:t>Using sneeze guards for food on display (i.e. buffet service);and</a:t>
            </a:r>
          </a:p>
          <a:p>
            <a:pPr eaLnBrk="1" hangingPunct="1"/>
            <a:r>
              <a:rPr lang="en-US" altLang="en-US" smtClean="0"/>
              <a:t>Checking food temperatures every two hours.</a:t>
            </a:r>
          </a:p>
        </p:txBody>
      </p:sp>
      <p:pic>
        <p:nvPicPr>
          <p:cNvPr id="866308" name="Picture 4" descr="Hot Holding"/>
          <p:cNvPicPr>
            <a:picLocks noGrp="1" noChangeAspect="1" noChangeArrowheads="1"/>
          </p:cNvPicPr>
          <p:nvPr>
            <p:ph sz="half" idx="2"/>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a:xfrm>
            <a:off x="1524001" y="44451"/>
            <a:ext cx="1643063" cy="1577975"/>
          </a:xfrm>
        </p:spPr>
      </p:pic>
    </p:spTree>
    <p:custDataLst>
      <p:tags r:id="rId1"/>
    </p:custDataLst>
    <p:extLst>
      <p:ext uri="{BB962C8B-B14F-4D97-AF65-F5344CB8AC3E}">
        <p14:creationId xmlns:p14="http://schemas.microsoft.com/office/powerpoint/2010/main" val="4185281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66306"/>
                                        </p:tgtEl>
                                        <p:attrNameLst>
                                          <p:attrName>style.visibility</p:attrName>
                                        </p:attrNameLst>
                                      </p:cBhvr>
                                      <p:to>
                                        <p:strVal val="visible"/>
                                      </p:to>
                                    </p:set>
                                    <p:anim calcmode="lin" valueType="num">
                                      <p:cBhvr additive="base">
                                        <p:cTn id="7" dur="500" fill="hold"/>
                                        <p:tgtEl>
                                          <p:spTgt spid="866306"/>
                                        </p:tgtEl>
                                        <p:attrNameLst>
                                          <p:attrName>ppt_x</p:attrName>
                                        </p:attrNameLst>
                                      </p:cBhvr>
                                      <p:tavLst>
                                        <p:tav tm="0">
                                          <p:val>
                                            <p:strVal val="1+#ppt_w/2"/>
                                          </p:val>
                                        </p:tav>
                                        <p:tav tm="100000">
                                          <p:val>
                                            <p:strVal val="#ppt_x"/>
                                          </p:val>
                                        </p:tav>
                                      </p:tavLst>
                                    </p:anim>
                                    <p:anim calcmode="lin" valueType="num">
                                      <p:cBhvr additive="base">
                                        <p:cTn id="8" dur="500" fill="hold"/>
                                        <p:tgtEl>
                                          <p:spTgt spid="86630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866308"/>
                                        </p:tgtEl>
                                        <p:attrNameLst>
                                          <p:attrName>style.visibility</p:attrName>
                                        </p:attrNameLst>
                                      </p:cBhvr>
                                      <p:to>
                                        <p:strVal val="visible"/>
                                      </p:to>
                                    </p:set>
                                    <p:anim calcmode="lin" valueType="num">
                                      <p:cBhvr>
                                        <p:cTn id="13" dur="500" fill="hold"/>
                                        <p:tgtEl>
                                          <p:spTgt spid="866308"/>
                                        </p:tgtEl>
                                        <p:attrNameLst>
                                          <p:attrName>ppt_w</p:attrName>
                                        </p:attrNameLst>
                                      </p:cBhvr>
                                      <p:tavLst>
                                        <p:tav tm="0">
                                          <p:val>
                                            <p:fltVal val="0"/>
                                          </p:val>
                                        </p:tav>
                                        <p:tav tm="100000">
                                          <p:val>
                                            <p:strVal val="#ppt_w"/>
                                          </p:val>
                                        </p:tav>
                                      </p:tavLst>
                                    </p:anim>
                                    <p:anim calcmode="lin" valueType="num">
                                      <p:cBhvr>
                                        <p:cTn id="14" dur="500" fill="hold"/>
                                        <p:tgtEl>
                                          <p:spTgt spid="866308"/>
                                        </p:tgtEl>
                                        <p:attrNameLst>
                                          <p:attrName>ppt_h</p:attrName>
                                        </p:attrNameLst>
                                      </p:cBhvr>
                                      <p:tavLst>
                                        <p:tav tm="0">
                                          <p:val>
                                            <p:fltVal val="0"/>
                                          </p:val>
                                        </p:tav>
                                        <p:tav tm="100000">
                                          <p:val>
                                            <p:strVal val="#ppt_h"/>
                                          </p:val>
                                        </p:tav>
                                      </p:tavLst>
                                    </p:anim>
                                    <p:animEffect transition="in" filter="fade">
                                      <p:cBhvr>
                                        <p:cTn id="15" dur="500"/>
                                        <p:tgtEl>
                                          <p:spTgt spid="86630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66307">
                                            <p:txEl>
                                              <p:pRg st="0" end="0"/>
                                            </p:txEl>
                                          </p:spTgt>
                                        </p:tgtEl>
                                        <p:attrNameLst>
                                          <p:attrName>style.visibility</p:attrName>
                                        </p:attrNameLst>
                                      </p:cBhvr>
                                      <p:to>
                                        <p:strVal val="visible"/>
                                      </p:to>
                                    </p:set>
                                    <p:animEffect transition="in" filter="fade">
                                      <p:cBhvr>
                                        <p:cTn id="20" dur="500"/>
                                        <p:tgtEl>
                                          <p:spTgt spid="866307">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66307">
                                            <p:txEl>
                                              <p:pRg st="1" end="1"/>
                                            </p:txEl>
                                          </p:spTgt>
                                        </p:tgtEl>
                                        <p:attrNameLst>
                                          <p:attrName>style.visibility</p:attrName>
                                        </p:attrNameLst>
                                      </p:cBhvr>
                                      <p:to>
                                        <p:strVal val="visible"/>
                                      </p:to>
                                    </p:set>
                                    <p:animEffect transition="in" filter="fade">
                                      <p:cBhvr>
                                        <p:cTn id="25" dur="500"/>
                                        <p:tgtEl>
                                          <p:spTgt spid="866307">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66307">
                                            <p:txEl>
                                              <p:pRg st="2" end="2"/>
                                            </p:txEl>
                                          </p:spTgt>
                                        </p:tgtEl>
                                        <p:attrNameLst>
                                          <p:attrName>style.visibility</p:attrName>
                                        </p:attrNameLst>
                                      </p:cBhvr>
                                      <p:to>
                                        <p:strVal val="visible"/>
                                      </p:to>
                                    </p:set>
                                    <p:animEffect transition="in" filter="fade">
                                      <p:cBhvr>
                                        <p:cTn id="30" dur="500"/>
                                        <p:tgtEl>
                                          <p:spTgt spid="866307">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66307">
                                            <p:txEl>
                                              <p:pRg st="3" end="3"/>
                                            </p:txEl>
                                          </p:spTgt>
                                        </p:tgtEl>
                                        <p:attrNameLst>
                                          <p:attrName>style.visibility</p:attrName>
                                        </p:attrNameLst>
                                      </p:cBhvr>
                                      <p:to>
                                        <p:strVal val="visible"/>
                                      </p:to>
                                    </p:set>
                                    <p:animEffect transition="in" filter="fade">
                                      <p:cBhvr>
                                        <p:cTn id="35" dur="500"/>
                                        <p:tgtEl>
                                          <p:spTgt spid="866307">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66307">
                                            <p:txEl>
                                              <p:pRg st="4" end="4"/>
                                            </p:txEl>
                                          </p:spTgt>
                                        </p:tgtEl>
                                        <p:attrNameLst>
                                          <p:attrName>style.visibility</p:attrName>
                                        </p:attrNameLst>
                                      </p:cBhvr>
                                      <p:to>
                                        <p:strVal val="visible"/>
                                      </p:to>
                                    </p:set>
                                    <p:animEffect transition="in" filter="fade">
                                      <p:cBhvr>
                                        <p:cTn id="40" dur="500"/>
                                        <p:tgtEl>
                                          <p:spTgt spid="866307">
                                            <p:txEl>
                                              <p:pRg st="4" end="4"/>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66307">
                                            <p:txEl>
                                              <p:pRg st="5" end="5"/>
                                            </p:txEl>
                                          </p:spTgt>
                                        </p:tgtEl>
                                        <p:attrNameLst>
                                          <p:attrName>style.visibility</p:attrName>
                                        </p:attrNameLst>
                                      </p:cBhvr>
                                      <p:to>
                                        <p:strVal val="visible"/>
                                      </p:to>
                                    </p:set>
                                    <p:animEffect transition="in" filter="fade">
                                      <p:cBhvr>
                                        <p:cTn id="45" dur="500"/>
                                        <p:tgtEl>
                                          <p:spTgt spid="8663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6306" grpId="0"/>
      <p:bldP spid="86630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Rectangle 2"/>
          <p:cNvSpPr>
            <a:spLocks noGrp="1" noChangeArrowheads="1"/>
          </p:cNvSpPr>
          <p:nvPr>
            <p:ph type="title"/>
          </p:nvPr>
        </p:nvSpPr>
        <p:spPr/>
        <p:txBody>
          <a:bodyPr/>
          <a:lstStyle/>
          <a:p>
            <a:pPr eaLnBrk="1" hangingPunct="1"/>
            <a:r>
              <a:rPr lang="en-US" altLang="en-US" smtClean="0"/>
              <a:t>Cold-Holding</a:t>
            </a:r>
          </a:p>
        </p:txBody>
      </p:sp>
      <p:sp>
        <p:nvSpPr>
          <p:cNvPr id="868355" name="Rectangle 3"/>
          <p:cNvSpPr>
            <a:spLocks noGrp="1" noChangeArrowheads="1"/>
          </p:cNvSpPr>
          <p:nvPr>
            <p:ph type="body" sz="half" idx="1"/>
          </p:nvPr>
        </p:nvSpPr>
        <p:spPr>
          <a:xfrm>
            <a:off x="1676400" y="1700214"/>
            <a:ext cx="8020050" cy="4624387"/>
          </a:xfrm>
        </p:spPr>
        <p:txBody>
          <a:bodyPr/>
          <a:lstStyle/>
          <a:p>
            <a:pPr marL="0" indent="0">
              <a:buNone/>
            </a:pPr>
            <a:r>
              <a:rPr lang="en-US" altLang="en-US" sz="3200" b="1"/>
              <a:t>All </a:t>
            </a:r>
            <a:r>
              <a:rPr lang="en-US" altLang="en-US" sz="3200"/>
              <a:t>potentially hazardous foods must be stored at a temperature of 4°C (40°F) or less.</a:t>
            </a:r>
          </a:p>
          <a:p>
            <a:pPr marL="0" indent="0">
              <a:buNone/>
            </a:pPr>
            <a:endParaRPr lang="en-US" altLang="en-US" sz="3200"/>
          </a:p>
        </p:txBody>
      </p:sp>
      <p:pic>
        <p:nvPicPr>
          <p:cNvPr id="868356" name="Picture 4" descr="salad-bar"/>
          <p:cNvPicPr>
            <a:picLocks noGrp="1" noChangeAspect="1" noChangeArrowheads="1"/>
          </p:cNvPicPr>
          <p:nvPr>
            <p:ph sz="half" idx="2"/>
            <p:custDataLst>
              <p:tags r:id="rId2"/>
            </p:custDataLst>
          </p:nvPr>
        </p:nvPicPr>
        <p:blipFill>
          <a:blip r:embed="rId6">
            <a:extLst>
              <a:ext uri="{28A0092B-C50C-407E-A947-70E740481C1C}">
                <a14:useLocalDpi xmlns:a14="http://schemas.microsoft.com/office/drawing/2010/main" val="0"/>
              </a:ext>
            </a:extLst>
          </a:blip>
          <a:srcRect/>
          <a:stretch>
            <a:fillRect/>
          </a:stretch>
        </p:blipFill>
        <p:spPr>
          <a:xfrm>
            <a:off x="4872038" y="3119438"/>
            <a:ext cx="4754562" cy="3155950"/>
          </a:xfrm>
        </p:spPr>
      </p:pic>
      <p:pic>
        <p:nvPicPr>
          <p:cNvPr id="5" name="PPTShape_0" descr="Refrigeration CDN"/>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524001" y="1"/>
            <a:ext cx="1643063"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01916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68354"/>
                                        </p:tgtEl>
                                        <p:attrNameLst>
                                          <p:attrName>style.visibility</p:attrName>
                                        </p:attrNameLst>
                                      </p:cBhvr>
                                      <p:to>
                                        <p:strVal val="visible"/>
                                      </p:to>
                                    </p:set>
                                    <p:anim calcmode="lin" valueType="num">
                                      <p:cBhvr additive="base">
                                        <p:cTn id="7" dur="500" fill="hold"/>
                                        <p:tgtEl>
                                          <p:spTgt spid="868354"/>
                                        </p:tgtEl>
                                        <p:attrNameLst>
                                          <p:attrName>ppt_x</p:attrName>
                                        </p:attrNameLst>
                                      </p:cBhvr>
                                      <p:tavLst>
                                        <p:tav tm="0">
                                          <p:val>
                                            <p:strVal val="1+#ppt_w/2"/>
                                          </p:val>
                                        </p:tav>
                                        <p:tav tm="100000">
                                          <p:val>
                                            <p:strVal val="#ppt_x"/>
                                          </p:val>
                                        </p:tav>
                                      </p:tavLst>
                                    </p:anim>
                                    <p:anim calcmode="lin" valueType="num">
                                      <p:cBhvr additive="base">
                                        <p:cTn id="8" dur="500" fill="hold"/>
                                        <p:tgtEl>
                                          <p:spTgt spid="86835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68355">
                                            <p:txEl>
                                              <p:pRg st="0" end="0"/>
                                            </p:txEl>
                                          </p:spTgt>
                                        </p:tgtEl>
                                        <p:attrNameLst>
                                          <p:attrName>style.visibility</p:attrName>
                                        </p:attrNameLst>
                                      </p:cBhvr>
                                      <p:to>
                                        <p:strVal val="visible"/>
                                      </p:to>
                                    </p:set>
                                    <p:animEffect transition="in" filter="fade">
                                      <p:cBhvr>
                                        <p:cTn id="20" dur="500"/>
                                        <p:tgtEl>
                                          <p:spTgt spid="868355">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68356"/>
                                        </p:tgtEl>
                                        <p:attrNameLst>
                                          <p:attrName>style.visibility</p:attrName>
                                        </p:attrNameLst>
                                      </p:cBhvr>
                                      <p:to>
                                        <p:strVal val="visible"/>
                                      </p:to>
                                    </p:set>
                                    <p:animEffect transition="in" filter="fade">
                                      <p:cBhvr>
                                        <p:cTn id="23" dur="1000"/>
                                        <p:tgtEl>
                                          <p:spTgt spid="868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8354" grpId="0"/>
      <p:bldP spid="86835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6" name="Rectangle 2"/>
          <p:cNvSpPr>
            <a:spLocks noGrp="1" noChangeArrowheads="1"/>
          </p:cNvSpPr>
          <p:nvPr>
            <p:ph type="title"/>
          </p:nvPr>
        </p:nvSpPr>
        <p:spPr/>
        <p:txBody>
          <a:bodyPr/>
          <a:lstStyle/>
          <a:p>
            <a:pPr eaLnBrk="1" hangingPunct="1"/>
            <a:r>
              <a:rPr lang="en-US" altLang="en-US" smtClean="0"/>
              <a:t>Cold-Holding Guidelines</a:t>
            </a:r>
          </a:p>
        </p:txBody>
      </p:sp>
      <p:sp>
        <p:nvSpPr>
          <p:cNvPr id="871427" name="Rectangle 3"/>
          <p:cNvSpPr>
            <a:spLocks noGrp="1" noChangeArrowheads="1"/>
          </p:cNvSpPr>
          <p:nvPr>
            <p:ph type="body" sz="half" idx="1"/>
          </p:nvPr>
        </p:nvSpPr>
        <p:spPr>
          <a:xfrm>
            <a:off x="1676400" y="1700214"/>
            <a:ext cx="8091488" cy="4624387"/>
          </a:xfrm>
        </p:spPr>
        <p:txBody>
          <a:bodyPr/>
          <a:lstStyle/>
          <a:p>
            <a:pPr>
              <a:spcBef>
                <a:spcPts val="1200"/>
              </a:spcBef>
              <a:buNone/>
            </a:pPr>
            <a:r>
              <a:rPr lang="en-US" altLang="en-US" sz="3200"/>
              <a:t>Good practices for cold-holding include:</a:t>
            </a:r>
          </a:p>
          <a:p>
            <a:pPr>
              <a:spcBef>
                <a:spcPts val="1200"/>
              </a:spcBef>
            </a:pPr>
            <a:r>
              <a:rPr lang="en-US" altLang="en-US" sz="3200"/>
              <a:t>Checking the  temperature of foods being kept cold (i.e. salad bar) every two hours;</a:t>
            </a:r>
          </a:p>
          <a:p>
            <a:pPr>
              <a:spcBef>
                <a:spcPts val="1200"/>
              </a:spcBef>
            </a:pPr>
            <a:r>
              <a:rPr lang="en-US" altLang="en-US" sz="3200"/>
              <a:t>If using ice to keep "ready-to-eat" food cold, never put the food directly on the ice. Put the food in pans or on plates;</a:t>
            </a:r>
          </a:p>
          <a:p>
            <a:pPr>
              <a:spcBef>
                <a:spcPts val="1200"/>
              </a:spcBef>
            </a:pPr>
            <a:r>
              <a:rPr lang="en-US" altLang="en-US" sz="3200"/>
              <a:t>Sneeze guards are required on buffets.</a:t>
            </a:r>
          </a:p>
        </p:txBody>
      </p:sp>
      <p:pic>
        <p:nvPicPr>
          <p:cNvPr id="871428" name="Picture 4" descr="Refrigeration CDN"/>
          <p:cNvPicPr>
            <a:picLocks noGrp="1" noChangeAspect="1" noChangeArrowheads="1"/>
          </p:cNvPicPr>
          <p:nvPr>
            <p:ph sz="half" idx="2"/>
            <p:custDataLst>
              <p:tags r:id="rId2"/>
            </p:custDataLst>
          </p:nvPr>
        </p:nvPicPr>
        <p:blipFill>
          <a:blip r:embed="rId5">
            <a:extLst>
              <a:ext uri="{28A0092B-C50C-407E-A947-70E740481C1C}">
                <a14:useLocalDpi xmlns:a14="http://schemas.microsoft.com/office/drawing/2010/main" val="0"/>
              </a:ext>
            </a:extLst>
          </a:blip>
          <a:srcRect/>
          <a:stretch>
            <a:fillRect/>
          </a:stretch>
        </p:blipFill>
        <p:spPr>
          <a:xfrm>
            <a:off x="1524001" y="1"/>
            <a:ext cx="1643063" cy="1628775"/>
          </a:xfrm>
        </p:spPr>
      </p:pic>
    </p:spTree>
    <p:custDataLst>
      <p:tags r:id="rId1"/>
    </p:custDataLst>
    <p:extLst>
      <p:ext uri="{BB962C8B-B14F-4D97-AF65-F5344CB8AC3E}">
        <p14:creationId xmlns:p14="http://schemas.microsoft.com/office/powerpoint/2010/main" val="1831074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71426"/>
                                        </p:tgtEl>
                                        <p:attrNameLst>
                                          <p:attrName>style.visibility</p:attrName>
                                        </p:attrNameLst>
                                      </p:cBhvr>
                                      <p:to>
                                        <p:strVal val="visible"/>
                                      </p:to>
                                    </p:set>
                                    <p:anim calcmode="lin" valueType="num">
                                      <p:cBhvr additive="base">
                                        <p:cTn id="7" dur="500" fill="hold"/>
                                        <p:tgtEl>
                                          <p:spTgt spid="871426"/>
                                        </p:tgtEl>
                                        <p:attrNameLst>
                                          <p:attrName>ppt_x</p:attrName>
                                        </p:attrNameLst>
                                      </p:cBhvr>
                                      <p:tavLst>
                                        <p:tav tm="0">
                                          <p:val>
                                            <p:strVal val="1+#ppt_w/2"/>
                                          </p:val>
                                        </p:tav>
                                        <p:tav tm="100000">
                                          <p:val>
                                            <p:strVal val="#ppt_x"/>
                                          </p:val>
                                        </p:tav>
                                      </p:tavLst>
                                    </p:anim>
                                    <p:anim calcmode="lin" valueType="num">
                                      <p:cBhvr additive="base">
                                        <p:cTn id="8" dur="500" fill="hold"/>
                                        <p:tgtEl>
                                          <p:spTgt spid="8714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871428"/>
                                        </p:tgtEl>
                                        <p:attrNameLst>
                                          <p:attrName>style.visibility</p:attrName>
                                        </p:attrNameLst>
                                      </p:cBhvr>
                                      <p:to>
                                        <p:strVal val="visible"/>
                                      </p:to>
                                    </p:set>
                                    <p:anim calcmode="lin" valueType="num">
                                      <p:cBhvr>
                                        <p:cTn id="13" dur="500" fill="hold"/>
                                        <p:tgtEl>
                                          <p:spTgt spid="871428"/>
                                        </p:tgtEl>
                                        <p:attrNameLst>
                                          <p:attrName>ppt_w</p:attrName>
                                        </p:attrNameLst>
                                      </p:cBhvr>
                                      <p:tavLst>
                                        <p:tav tm="0">
                                          <p:val>
                                            <p:fltVal val="0"/>
                                          </p:val>
                                        </p:tav>
                                        <p:tav tm="100000">
                                          <p:val>
                                            <p:strVal val="#ppt_w"/>
                                          </p:val>
                                        </p:tav>
                                      </p:tavLst>
                                    </p:anim>
                                    <p:anim calcmode="lin" valueType="num">
                                      <p:cBhvr>
                                        <p:cTn id="14" dur="500" fill="hold"/>
                                        <p:tgtEl>
                                          <p:spTgt spid="871428"/>
                                        </p:tgtEl>
                                        <p:attrNameLst>
                                          <p:attrName>ppt_h</p:attrName>
                                        </p:attrNameLst>
                                      </p:cBhvr>
                                      <p:tavLst>
                                        <p:tav tm="0">
                                          <p:val>
                                            <p:fltVal val="0"/>
                                          </p:val>
                                        </p:tav>
                                        <p:tav tm="100000">
                                          <p:val>
                                            <p:strVal val="#ppt_h"/>
                                          </p:val>
                                        </p:tav>
                                      </p:tavLst>
                                    </p:anim>
                                    <p:animEffect transition="in" filter="fade">
                                      <p:cBhvr>
                                        <p:cTn id="15" dur="500"/>
                                        <p:tgtEl>
                                          <p:spTgt spid="87142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71427">
                                            <p:txEl>
                                              <p:pRg st="0" end="0"/>
                                            </p:txEl>
                                          </p:spTgt>
                                        </p:tgtEl>
                                        <p:attrNameLst>
                                          <p:attrName>style.visibility</p:attrName>
                                        </p:attrNameLst>
                                      </p:cBhvr>
                                      <p:to>
                                        <p:strVal val="visible"/>
                                      </p:to>
                                    </p:set>
                                    <p:animEffect transition="in" filter="fade">
                                      <p:cBhvr>
                                        <p:cTn id="20" dur="500"/>
                                        <p:tgtEl>
                                          <p:spTgt spid="871427">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71427">
                                            <p:txEl>
                                              <p:pRg st="1" end="1"/>
                                            </p:txEl>
                                          </p:spTgt>
                                        </p:tgtEl>
                                        <p:attrNameLst>
                                          <p:attrName>style.visibility</p:attrName>
                                        </p:attrNameLst>
                                      </p:cBhvr>
                                      <p:to>
                                        <p:strVal val="visible"/>
                                      </p:to>
                                    </p:set>
                                    <p:animEffect transition="in" filter="fade">
                                      <p:cBhvr>
                                        <p:cTn id="25" dur="500"/>
                                        <p:tgtEl>
                                          <p:spTgt spid="871427">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71427">
                                            <p:txEl>
                                              <p:pRg st="2" end="2"/>
                                            </p:txEl>
                                          </p:spTgt>
                                        </p:tgtEl>
                                        <p:attrNameLst>
                                          <p:attrName>style.visibility</p:attrName>
                                        </p:attrNameLst>
                                      </p:cBhvr>
                                      <p:to>
                                        <p:strVal val="visible"/>
                                      </p:to>
                                    </p:set>
                                    <p:animEffect transition="in" filter="fade">
                                      <p:cBhvr>
                                        <p:cTn id="30" dur="500"/>
                                        <p:tgtEl>
                                          <p:spTgt spid="871427">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71427">
                                            <p:txEl>
                                              <p:pRg st="3" end="3"/>
                                            </p:txEl>
                                          </p:spTgt>
                                        </p:tgtEl>
                                        <p:attrNameLst>
                                          <p:attrName>style.visibility</p:attrName>
                                        </p:attrNameLst>
                                      </p:cBhvr>
                                      <p:to>
                                        <p:strVal val="visible"/>
                                      </p:to>
                                    </p:set>
                                    <p:animEffect transition="in" filter="fade">
                                      <p:cBhvr>
                                        <p:cTn id="35" dur="500"/>
                                        <p:tgtEl>
                                          <p:spTgt spid="8714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1426" grpId="0"/>
      <p:bldP spid="87142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p:txBody>
          <a:bodyPr/>
          <a:lstStyle/>
          <a:p>
            <a:pPr eaLnBrk="1" hangingPunct="1"/>
            <a:r>
              <a:rPr lang="en-US" altLang="en-US" smtClean="0"/>
              <a:t>Room Temperature Holding</a:t>
            </a:r>
          </a:p>
        </p:txBody>
      </p:sp>
      <p:sp>
        <p:nvSpPr>
          <p:cNvPr id="873475" name="Rectangle 3"/>
          <p:cNvSpPr>
            <a:spLocks noGrp="1" noChangeArrowheads="1"/>
          </p:cNvSpPr>
          <p:nvPr>
            <p:ph type="body" sz="half" idx="1"/>
          </p:nvPr>
        </p:nvSpPr>
        <p:spPr>
          <a:xfrm>
            <a:off x="1738314" y="1714500"/>
            <a:ext cx="7875587" cy="4624388"/>
          </a:xfrm>
        </p:spPr>
        <p:txBody>
          <a:bodyPr/>
          <a:lstStyle/>
          <a:p>
            <a:pPr eaLnBrk="1" hangingPunct="1"/>
            <a:r>
              <a:rPr lang="en-US" altLang="en-US" sz="3200"/>
              <a:t>Potentially hazardous foods intended for immediate consumption, may be held for service (not kept on ice or other equivalent methods).</a:t>
            </a:r>
            <a:endParaRPr lang="en-US" altLang="en-US" sz="3200">
              <a:solidFill>
                <a:srgbClr val="7F7F7F"/>
              </a:solidFill>
            </a:endParaRPr>
          </a:p>
          <a:p>
            <a:pPr eaLnBrk="1" hangingPunct="1"/>
            <a:r>
              <a:rPr lang="en-US" altLang="en-US" sz="3200"/>
              <a:t>This is a risky practice which should be kept to a minimum.</a:t>
            </a:r>
          </a:p>
        </p:txBody>
      </p:sp>
      <p:sp>
        <p:nvSpPr>
          <p:cNvPr id="2" name="Content Placeholder 1"/>
          <p:cNvSpPr>
            <a:spLocks noGrp="1"/>
          </p:cNvSpPr>
          <p:nvPr>
            <p:ph sz="half" idx="2"/>
          </p:nvPr>
        </p:nvSpPr>
        <p:spPr/>
        <p:txBody>
          <a:bodyPr/>
          <a:lstStyle/>
          <a:p>
            <a:endParaRPr lang="en-US" dirty="0"/>
          </a:p>
        </p:txBody>
      </p:sp>
    </p:spTree>
    <p:custDataLst>
      <p:tags r:id="rId1"/>
    </p:custDataLst>
    <p:extLst>
      <p:ext uri="{BB962C8B-B14F-4D97-AF65-F5344CB8AC3E}">
        <p14:creationId xmlns:p14="http://schemas.microsoft.com/office/powerpoint/2010/main" val="3780469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 calcmode="lin" valueType="num">
                                      <p:cBhvr additive="base">
                                        <p:cTn id="7" dur="500" fill="hold"/>
                                        <p:tgtEl>
                                          <p:spTgt spid="50179"/>
                                        </p:tgtEl>
                                        <p:attrNameLst>
                                          <p:attrName>ppt_x</p:attrName>
                                        </p:attrNameLst>
                                      </p:cBhvr>
                                      <p:tavLst>
                                        <p:tav tm="0">
                                          <p:val>
                                            <p:strVal val="1+#ppt_w/2"/>
                                          </p:val>
                                        </p:tav>
                                        <p:tav tm="100000">
                                          <p:val>
                                            <p:strVal val="#ppt_x"/>
                                          </p:val>
                                        </p:tav>
                                      </p:tavLst>
                                    </p:anim>
                                    <p:anim calcmode="lin" valueType="num">
                                      <p:cBhvr additive="base">
                                        <p:cTn id="8" dur="500" fill="hold"/>
                                        <p:tgtEl>
                                          <p:spTgt spid="5017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73475">
                                            <p:txEl>
                                              <p:pRg st="0" end="0"/>
                                            </p:txEl>
                                          </p:spTgt>
                                        </p:tgtEl>
                                        <p:attrNameLst>
                                          <p:attrName>style.visibility</p:attrName>
                                        </p:attrNameLst>
                                      </p:cBhvr>
                                      <p:to>
                                        <p:strVal val="visible"/>
                                      </p:to>
                                    </p:set>
                                    <p:animEffect transition="in" filter="fade">
                                      <p:cBhvr>
                                        <p:cTn id="13" dur="500"/>
                                        <p:tgtEl>
                                          <p:spTgt spid="87347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73475">
                                            <p:txEl>
                                              <p:pRg st="1" end="1"/>
                                            </p:txEl>
                                          </p:spTgt>
                                        </p:tgtEl>
                                        <p:attrNameLst>
                                          <p:attrName>style.visibility</p:attrName>
                                        </p:attrNameLst>
                                      </p:cBhvr>
                                      <p:to>
                                        <p:strVal val="visible"/>
                                      </p:to>
                                    </p:set>
                                    <p:animEffect transition="in" filter="fade">
                                      <p:cBhvr>
                                        <p:cTn id="18" dur="500"/>
                                        <p:tgtEl>
                                          <p:spTgt spid="8734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P spid="87347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smtClean="0"/>
              <a:t>Room Temperature Holding</a:t>
            </a:r>
          </a:p>
        </p:txBody>
      </p:sp>
      <p:sp>
        <p:nvSpPr>
          <p:cNvPr id="877571" name="Rectangle 3"/>
          <p:cNvSpPr>
            <a:spLocks noGrp="1" noChangeArrowheads="1"/>
          </p:cNvSpPr>
          <p:nvPr>
            <p:ph type="body" idx="1"/>
          </p:nvPr>
        </p:nvSpPr>
        <p:spPr/>
        <p:txBody>
          <a:bodyPr/>
          <a:lstStyle/>
          <a:p>
            <a:pPr eaLnBrk="1" hangingPunct="1">
              <a:spcBef>
                <a:spcPct val="40000"/>
              </a:spcBef>
            </a:pPr>
            <a:r>
              <a:rPr lang="en-US" altLang="en-US" sz="3200" dirty="0"/>
              <a:t>Foods must be marked with the time at which they were removed from temperature control.</a:t>
            </a:r>
            <a:endParaRPr lang="en-US" altLang="en-US" sz="3200" dirty="0">
              <a:solidFill>
                <a:srgbClr val="7F7F7F"/>
              </a:solidFill>
            </a:endParaRPr>
          </a:p>
          <a:p>
            <a:pPr eaLnBrk="1" hangingPunct="1">
              <a:spcBef>
                <a:spcPct val="40000"/>
              </a:spcBef>
            </a:pPr>
            <a:r>
              <a:rPr lang="en-US" altLang="en-US" sz="3200" dirty="0"/>
              <a:t>After no more than </a:t>
            </a:r>
            <a:r>
              <a:rPr lang="en-US" altLang="en-US" sz="3200" dirty="0" smtClean="0"/>
              <a:t>4 </a:t>
            </a:r>
            <a:r>
              <a:rPr lang="en-US" altLang="en-US" sz="3200" dirty="0"/>
              <a:t>hours food must be discarded.</a:t>
            </a:r>
            <a:endParaRPr lang="en-US" altLang="en-US" sz="3200" dirty="0">
              <a:solidFill>
                <a:srgbClr val="7F7F7F"/>
              </a:solidFill>
            </a:endParaRPr>
          </a:p>
          <a:p>
            <a:pPr eaLnBrk="1" hangingPunct="1">
              <a:spcBef>
                <a:spcPct val="40000"/>
              </a:spcBef>
            </a:pPr>
            <a:r>
              <a:rPr lang="en-US" altLang="en-US" sz="3200" dirty="0"/>
              <a:t>Cover foods to prevent them from being contaminated.</a:t>
            </a:r>
            <a:endParaRPr lang="en-US" altLang="en-US" sz="3200" dirty="0">
              <a:solidFill>
                <a:srgbClr val="7F7F7F"/>
              </a:solidFill>
            </a:endParaRPr>
          </a:p>
          <a:p>
            <a:pPr eaLnBrk="1" hangingPunct="1">
              <a:spcBef>
                <a:spcPct val="40000"/>
              </a:spcBef>
            </a:pPr>
            <a:endParaRPr lang="en-US" altLang="en-US" dirty="0" smtClean="0"/>
          </a:p>
        </p:txBody>
      </p:sp>
    </p:spTree>
    <p:custDataLst>
      <p:tags r:id="rId1"/>
    </p:custDataLst>
    <p:extLst>
      <p:ext uri="{BB962C8B-B14F-4D97-AF65-F5344CB8AC3E}">
        <p14:creationId xmlns:p14="http://schemas.microsoft.com/office/powerpoint/2010/main" val="1102597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7571">
                                            <p:txEl>
                                              <p:pRg st="0" end="0"/>
                                            </p:txEl>
                                          </p:spTgt>
                                        </p:tgtEl>
                                        <p:attrNameLst>
                                          <p:attrName>style.visibility</p:attrName>
                                        </p:attrNameLst>
                                      </p:cBhvr>
                                      <p:to>
                                        <p:strVal val="visible"/>
                                      </p:to>
                                    </p:set>
                                    <p:animEffect transition="in" filter="fade">
                                      <p:cBhvr>
                                        <p:cTn id="7" dur="500"/>
                                        <p:tgtEl>
                                          <p:spTgt spid="877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7571">
                                            <p:txEl>
                                              <p:pRg st="1" end="1"/>
                                            </p:txEl>
                                          </p:spTgt>
                                        </p:tgtEl>
                                        <p:attrNameLst>
                                          <p:attrName>style.visibility</p:attrName>
                                        </p:attrNameLst>
                                      </p:cBhvr>
                                      <p:to>
                                        <p:strVal val="visible"/>
                                      </p:to>
                                    </p:set>
                                    <p:animEffect transition="in" filter="fade">
                                      <p:cBhvr>
                                        <p:cTn id="12" dur="500"/>
                                        <p:tgtEl>
                                          <p:spTgt spid="8775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77571">
                                            <p:txEl>
                                              <p:pRg st="2" end="2"/>
                                            </p:txEl>
                                          </p:spTgt>
                                        </p:tgtEl>
                                        <p:attrNameLst>
                                          <p:attrName>style.visibility</p:attrName>
                                        </p:attrNameLst>
                                      </p:cBhvr>
                                      <p:to>
                                        <p:strVal val="visible"/>
                                      </p:to>
                                    </p:set>
                                    <p:animEffect transition="in" filter="fade">
                                      <p:cBhvr>
                                        <p:cTn id="17" dur="500"/>
                                        <p:tgtEl>
                                          <p:spTgt spid="8775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p:txBody>
          <a:bodyPr/>
          <a:lstStyle/>
          <a:p>
            <a:pPr eaLnBrk="1" hangingPunct="1"/>
            <a:r>
              <a:rPr lang="en-US" altLang="en-US" smtClean="0"/>
              <a:t>Cooling</a:t>
            </a:r>
          </a:p>
        </p:txBody>
      </p:sp>
      <p:sp>
        <p:nvSpPr>
          <p:cNvPr id="878595" name="Rectangle 3"/>
          <p:cNvSpPr>
            <a:spLocks noGrp="1" noChangeArrowheads="1"/>
          </p:cNvSpPr>
          <p:nvPr>
            <p:ph type="body" sz="half" idx="1"/>
          </p:nvPr>
        </p:nvSpPr>
        <p:spPr>
          <a:xfrm>
            <a:off x="1676400" y="1700214"/>
            <a:ext cx="7875588" cy="4624387"/>
          </a:xfrm>
        </p:spPr>
        <p:txBody>
          <a:bodyPr/>
          <a:lstStyle/>
          <a:p>
            <a:pPr marL="0" indent="0">
              <a:buNone/>
            </a:pPr>
            <a:r>
              <a:rPr lang="en-US" altLang="en-US" sz="2400"/>
              <a:t>Cooked potentially hazardous foods, intended for refrigerated storage prior to serving, must be:</a:t>
            </a:r>
          </a:p>
          <a:p>
            <a:pPr marL="0" indent="0">
              <a:buFontTx/>
              <a:buAutoNum type="arabicPeriod"/>
            </a:pPr>
            <a:r>
              <a:rPr lang="en-US" altLang="en-US" sz="2400"/>
              <a:t>Cooled from 60°C (140°F) to 20°C (68°F)</a:t>
            </a:r>
            <a:r>
              <a:rPr lang="en-US" altLang="en-US" sz="2400" i="1"/>
              <a:t> </a:t>
            </a:r>
            <a:r>
              <a:rPr lang="en-US" altLang="en-US" sz="2400"/>
              <a:t>or less within two hours;</a:t>
            </a:r>
          </a:p>
          <a:p>
            <a:pPr marL="0" indent="0">
              <a:buFontTx/>
              <a:buAutoNum type="arabicPeriod"/>
            </a:pPr>
            <a:r>
              <a:rPr lang="en-US" altLang="en-US" sz="2400"/>
              <a:t>And then from 20°C (68°F)</a:t>
            </a:r>
            <a:r>
              <a:rPr lang="en-US" altLang="en-US" sz="2400" i="1"/>
              <a:t> </a:t>
            </a:r>
            <a:r>
              <a:rPr lang="en-US" altLang="en-US" sz="2400"/>
              <a:t>to 4°C (40°F) or less within four hours. </a:t>
            </a:r>
            <a:endParaRPr lang="en-US" altLang="en-US" sz="2400">
              <a:solidFill>
                <a:srgbClr val="7F7F7F"/>
              </a:solidFill>
            </a:endParaRPr>
          </a:p>
          <a:p>
            <a:pPr marL="0" indent="0">
              <a:buNone/>
            </a:pPr>
            <a:endParaRPr lang="en-US" altLang="en-US" sz="2400"/>
          </a:p>
        </p:txBody>
      </p:sp>
      <p:pic>
        <p:nvPicPr>
          <p:cNvPr id="878599" name="Picture 7" descr="Cooling CDN"/>
          <p:cNvPicPr>
            <a:picLocks noGrp="1" noChangeAspect="1" noChangeArrowheads="1"/>
          </p:cNvPicPr>
          <p:nvPr>
            <p:ph sz="half" idx="2"/>
            <p:custDataLst>
              <p:tags r:id="rId2"/>
            </p:custDataLst>
          </p:nvPr>
        </p:nvPicPr>
        <p:blipFill>
          <a:blip r:embed="rId5">
            <a:extLst>
              <a:ext uri="{28A0092B-C50C-407E-A947-70E740481C1C}">
                <a14:useLocalDpi xmlns:a14="http://schemas.microsoft.com/office/drawing/2010/main" val="0"/>
              </a:ext>
            </a:extLst>
          </a:blip>
          <a:srcRect/>
          <a:stretch>
            <a:fillRect/>
          </a:stretch>
        </p:blipFill>
        <p:spPr>
          <a:xfrm>
            <a:off x="6834189" y="3857626"/>
            <a:ext cx="2835275" cy="2924175"/>
          </a:xfrm>
        </p:spPr>
      </p:pic>
    </p:spTree>
    <p:custDataLst>
      <p:tags r:id="rId1"/>
    </p:custDataLst>
    <p:extLst>
      <p:ext uri="{BB962C8B-B14F-4D97-AF65-F5344CB8AC3E}">
        <p14:creationId xmlns:p14="http://schemas.microsoft.com/office/powerpoint/2010/main" val="2641814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78594"/>
                                        </p:tgtEl>
                                        <p:attrNameLst>
                                          <p:attrName>style.visibility</p:attrName>
                                        </p:attrNameLst>
                                      </p:cBhvr>
                                      <p:to>
                                        <p:strVal val="visible"/>
                                      </p:to>
                                    </p:set>
                                    <p:anim calcmode="lin" valueType="num">
                                      <p:cBhvr additive="base">
                                        <p:cTn id="7" dur="500" fill="hold"/>
                                        <p:tgtEl>
                                          <p:spTgt spid="878594"/>
                                        </p:tgtEl>
                                        <p:attrNameLst>
                                          <p:attrName>ppt_x</p:attrName>
                                        </p:attrNameLst>
                                      </p:cBhvr>
                                      <p:tavLst>
                                        <p:tav tm="0">
                                          <p:val>
                                            <p:strVal val="1+#ppt_w/2"/>
                                          </p:val>
                                        </p:tav>
                                        <p:tav tm="100000">
                                          <p:val>
                                            <p:strVal val="#ppt_x"/>
                                          </p:val>
                                        </p:tav>
                                      </p:tavLst>
                                    </p:anim>
                                    <p:anim calcmode="lin" valueType="num">
                                      <p:cBhvr additive="base">
                                        <p:cTn id="8" dur="500" fill="hold"/>
                                        <p:tgtEl>
                                          <p:spTgt spid="8785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78595">
                                            <p:txEl>
                                              <p:pRg st="0" end="0"/>
                                            </p:txEl>
                                          </p:spTgt>
                                        </p:tgtEl>
                                        <p:attrNameLst>
                                          <p:attrName>style.visibility</p:attrName>
                                        </p:attrNameLst>
                                      </p:cBhvr>
                                      <p:to>
                                        <p:strVal val="visible"/>
                                      </p:to>
                                    </p:set>
                                    <p:animEffect transition="in" filter="fade">
                                      <p:cBhvr>
                                        <p:cTn id="13" dur="500"/>
                                        <p:tgtEl>
                                          <p:spTgt spid="87859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78595">
                                            <p:txEl>
                                              <p:pRg st="1" end="1"/>
                                            </p:txEl>
                                          </p:spTgt>
                                        </p:tgtEl>
                                        <p:attrNameLst>
                                          <p:attrName>style.visibility</p:attrName>
                                        </p:attrNameLst>
                                      </p:cBhvr>
                                      <p:to>
                                        <p:strVal val="visible"/>
                                      </p:to>
                                    </p:set>
                                    <p:animEffect transition="in" filter="fade">
                                      <p:cBhvr>
                                        <p:cTn id="18" dur="500"/>
                                        <p:tgtEl>
                                          <p:spTgt spid="87859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78595">
                                            <p:txEl>
                                              <p:pRg st="2" end="2"/>
                                            </p:txEl>
                                          </p:spTgt>
                                        </p:tgtEl>
                                        <p:attrNameLst>
                                          <p:attrName>style.visibility</p:attrName>
                                        </p:attrNameLst>
                                      </p:cBhvr>
                                      <p:to>
                                        <p:strVal val="visible"/>
                                      </p:to>
                                    </p:set>
                                    <p:animEffect transition="in" filter="fade">
                                      <p:cBhvr>
                                        <p:cTn id="23" dur="500"/>
                                        <p:tgtEl>
                                          <p:spTgt spid="878595">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78599"/>
                                        </p:tgtEl>
                                        <p:attrNameLst>
                                          <p:attrName>style.visibility</p:attrName>
                                        </p:attrNameLst>
                                      </p:cBhvr>
                                      <p:to>
                                        <p:strVal val="visible"/>
                                      </p:to>
                                    </p:set>
                                    <p:animEffect transition="in" filter="fade">
                                      <p:cBhvr>
                                        <p:cTn id="26" dur="500"/>
                                        <p:tgtEl>
                                          <p:spTgt spid="878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4" grpId="0"/>
      <p:bldP spid="87859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CA" altLang="en-US" smtClean="0"/>
              <a:t>Storage Areas</a:t>
            </a:r>
          </a:p>
        </p:txBody>
      </p:sp>
      <p:sp>
        <p:nvSpPr>
          <p:cNvPr id="3" name="Content Placeholder 2"/>
          <p:cNvSpPr>
            <a:spLocks noGrp="1"/>
          </p:cNvSpPr>
          <p:nvPr>
            <p:ph idx="1"/>
          </p:nvPr>
        </p:nvSpPr>
        <p:spPr>
          <a:xfrm>
            <a:off x="3124201" y="1143000"/>
            <a:ext cx="7292975" cy="4953000"/>
          </a:xfrm>
        </p:spPr>
        <p:txBody>
          <a:bodyPr/>
          <a:lstStyle/>
          <a:p>
            <a:pPr eaLnBrk="1" hangingPunct="1">
              <a:defRPr/>
            </a:pPr>
            <a:r>
              <a:rPr lang="en-CA" kern="1200" dirty="0" smtClean="0"/>
              <a:t>Food, </a:t>
            </a:r>
          </a:p>
          <a:p>
            <a:pPr eaLnBrk="1" hangingPunct="1">
              <a:defRPr/>
            </a:pPr>
            <a:r>
              <a:rPr lang="en-CA" kern="1200" dirty="0" smtClean="0"/>
              <a:t>food ingredients, </a:t>
            </a:r>
          </a:p>
          <a:p>
            <a:pPr eaLnBrk="1" hangingPunct="1">
              <a:defRPr/>
            </a:pPr>
            <a:r>
              <a:rPr lang="en-CA" kern="1200" dirty="0" smtClean="0"/>
              <a:t>equipment, </a:t>
            </a:r>
          </a:p>
          <a:p>
            <a:pPr eaLnBrk="1" hangingPunct="1">
              <a:defRPr/>
            </a:pPr>
            <a:r>
              <a:rPr lang="en-CA" kern="1200" dirty="0" smtClean="0"/>
              <a:t>non-food materials (</a:t>
            </a:r>
            <a:r>
              <a:rPr lang="en-CA" kern="1200" dirty="0" err="1" smtClean="0"/>
              <a:t>i.e.utensils</a:t>
            </a:r>
            <a:r>
              <a:rPr lang="en-CA" kern="1200" dirty="0" smtClean="0"/>
              <a:t>, linens, packaging) and </a:t>
            </a:r>
          </a:p>
          <a:p>
            <a:pPr eaLnBrk="1" hangingPunct="1">
              <a:defRPr/>
            </a:pPr>
            <a:r>
              <a:rPr lang="en-CA" kern="1200" dirty="0" smtClean="0"/>
              <a:t>chemical agents. </a:t>
            </a:r>
          </a:p>
          <a:p>
            <a:pPr marL="0" indent="0">
              <a:buNone/>
              <a:defRPr/>
            </a:pPr>
            <a:r>
              <a:rPr lang="en-CA" kern="1200" dirty="0" smtClean="0"/>
              <a:t>All food items must be stored in a separate location away from non-food items including packaging materials.</a:t>
            </a:r>
            <a:endParaRPr lang="en-CA" dirty="0"/>
          </a:p>
        </p:txBody>
      </p:sp>
    </p:spTree>
    <p:extLst>
      <p:ext uri="{BB962C8B-B14F-4D97-AF65-F5344CB8AC3E}">
        <p14:creationId xmlns:p14="http://schemas.microsoft.com/office/powerpoint/2010/main" val="1785954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additive="base">
                                        <p:cTn id="4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 calcmode="lin" valueType="num">
                                      <p:cBhvr additive="base">
                                        <p:cTn id="4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p:txBody>
          <a:bodyPr/>
          <a:lstStyle/>
          <a:p>
            <a:pPr eaLnBrk="1" hangingPunct="1"/>
            <a:r>
              <a:rPr lang="en-US" altLang="en-US" sz="3200"/>
              <a:t>Cooling from Room Temperature</a:t>
            </a:r>
          </a:p>
        </p:txBody>
      </p:sp>
      <p:sp>
        <p:nvSpPr>
          <p:cNvPr id="881667" name="Rectangle 3"/>
          <p:cNvSpPr>
            <a:spLocks noGrp="1" noChangeArrowheads="1"/>
          </p:cNvSpPr>
          <p:nvPr>
            <p:ph type="body" sz="half" idx="1"/>
          </p:nvPr>
        </p:nvSpPr>
        <p:spPr>
          <a:xfrm>
            <a:off x="1676400" y="1700214"/>
            <a:ext cx="8091488" cy="4624387"/>
          </a:xfrm>
        </p:spPr>
        <p:txBody>
          <a:bodyPr/>
          <a:lstStyle/>
          <a:p>
            <a:pPr marL="0" indent="0">
              <a:buNone/>
            </a:pPr>
            <a:r>
              <a:rPr lang="en-US" altLang="en-US" smtClean="0"/>
              <a:t>Potentially hazardous foods prepared at room temperature, intended for refrigerated storage prior to serving, must be cooled from room temperature 20°C (68°F) to 4°C (40°F) or less within four hours.</a:t>
            </a:r>
          </a:p>
        </p:txBody>
      </p:sp>
      <p:pic>
        <p:nvPicPr>
          <p:cNvPr id="881671" name="Picture 7" descr="Cooling-room-temp copy"/>
          <p:cNvPicPr>
            <a:picLocks noGrp="1" noChangeAspect="1" noChangeArrowheads="1"/>
          </p:cNvPicPr>
          <p:nvPr>
            <p:ph sz="half" idx="2"/>
            <p:custDataLst>
              <p:tags r:id="rId2"/>
            </p:custDataLst>
          </p:nvPr>
        </p:nvPicPr>
        <p:blipFill>
          <a:blip r:embed="rId5">
            <a:extLst>
              <a:ext uri="{28A0092B-C50C-407E-A947-70E740481C1C}">
                <a14:useLocalDpi xmlns:a14="http://schemas.microsoft.com/office/drawing/2010/main" val="0"/>
              </a:ext>
            </a:extLst>
          </a:blip>
          <a:srcRect/>
          <a:stretch>
            <a:fillRect/>
          </a:stretch>
        </p:blipFill>
        <p:spPr>
          <a:xfrm>
            <a:off x="7056439" y="3789363"/>
            <a:ext cx="2605087" cy="2736850"/>
          </a:xfrm>
        </p:spPr>
      </p:pic>
    </p:spTree>
    <p:custDataLst>
      <p:tags r:id="rId1"/>
    </p:custDataLst>
    <p:extLst>
      <p:ext uri="{BB962C8B-B14F-4D97-AF65-F5344CB8AC3E}">
        <p14:creationId xmlns:p14="http://schemas.microsoft.com/office/powerpoint/2010/main" val="96656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81666"/>
                                        </p:tgtEl>
                                        <p:attrNameLst>
                                          <p:attrName>style.visibility</p:attrName>
                                        </p:attrNameLst>
                                      </p:cBhvr>
                                      <p:to>
                                        <p:strVal val="visible"/>
                                      </p:to>
                                    </p:set>
                                    <p:anim calcmode="lin" valueType="num">
                                      <p:cBhvr additive="base">
                                        <p:cTn id="7" dur="500" fill="hold"/>
                                        <p:tgtEl>
                                          <p:spTgt spid="881666"/>
                                        </p:tgtEl>
                                        <p:attrNameLst>
                                          <p:attrName>ppt_x</p:attrName>
                                        </p:attrNameLst>
                                      </p:cBhvr>
                                      <p:tavLst>
                                        <p:tav tm="0">
                                          <p:val>
                                            <p:strVal val="1+#ppt_w/2"/>
                                          </p:val>
                                        </p:tav>
                                        <p:tav tm="100000">
                                          <p:val>
                                            <p:strVal val="#ppt_x"/>
                                          </p:val>
                                        </p:tav>
                                      </p:tavLst>
                                    </p:anim>
                                    <p:anim calcmode="lin" valueType="num">
                                      <p:cBhvr additive="base">
                                        <p:cTn id="8" dur="500" fill="hold"/>
                                        <p:tgtEl>
                                          <p:spTgt spid="8816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81667">
                                            <p:txEl>
                                              <p:pRg st="0" end="0"/>
                                            </p:txEl>
                                          </p:spTgt>
                                        </p:tgtEl>
                                        <p:attrNameLst>
                                          <p:attrName>style.visibility</p:attrName>
                                        </p:attrNameLst>
                                      </p:cBhvr>
                                      <p:to>
                                        <p:strVal val="visible"/>
                                      </p:to>
                                    </p:set>
                                    <p:animEffect transition="in" filter="fade">
                                      <p:cBhvr>
                                        <p:cTn id="13" dur="500"/>
                                        <p:tgtEl>
                                          <p:spTgt spid="881667">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81671"/>
                                        </p:tgtEl>
                                        <p:attrNameLst>
                                          <p:attrName>style.visibility</p:attrName>
                                        </p:attrNameLst>
                                      </p:cBhvr>
                                      <p:to>
                                        <p:strVal val="visible"/>
                                      </p:to>
                                    </p:set>
                                    <p:animEffect transition="in" filter="fade">
                                      <p:cBhvr>
                                        <p:cTn id="16" dur="500"/>
                                        <p:tgtEl>
                                          <p:spTgt spid="881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66" grpId="0"/>
      <p:bldP spid="88166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en-US" smtClean="0"/>
              <a:t>Methods of Cooling</a:t>
            </a:r>
          </a:p>
        </p:txBody>
      </p:sp>
      <p:grpSp>
        <p:nvGrpSpPr>
          <p:cNvPr id="3" name="Group 9"/>
          <p:cNvGrpSpPr>
            <a:grpSpLocks/>
          </p:cNvGrpSpPr>
          <p:nvPr/>
        </p:nvGrpSpPr>
        <p:grpSpPr bwMode="auto">
          <a:xfrm>
            <a:off x="1703388" y="1493839"/>
            <a:ext cx="7993062" cy="5114925"/>
            <a:chOff x="179512" y="1493974"/>
            <a:chExt cx="7992888" cy="5114342"/>
          </a:xfrm>
        </p:grpSpPr>
        <p:pic>
          <p:nvPicPr>
            <p:cNvPr id="55300" name="Picture 4" descr="C:\Users\kfreeborn\Documents\My Articulate Projects\NFSTP Online Training\Lesson 6 Flow of Food\Output\Flow of Food\data\swf\engage_304\engage_content\imageZoom6.jpg"/>
            <p:cNvPicPr>
              <a:picLocks noChangeAspect="1" noChangeArrowheads="1"/>
            </p:cNvPicPr>
            <p:nvPr/>
          </p:nvPicPr>
          <p:blipFill>
            <a:blip r:embed="rId3">
              <a:extLst>
                <a:ext uri="{28A0092B-C50C-407E-A947-70E740481C1C}">
                  <a14:useLocalDpi xmlns:a14="http://schemas.microsoft.com/office/drawing/2010/main" val="0"/>
                </a:ext>
              </a:extLst>
            </a:blip>
            <a:srcRect t="1752" b="5534"/>
            <a:stretch>
              <a:fillRect/>
            </a:stretch>
          </p:blipFill>
          <p:spPr bwMode="auto">
            <a:xfrm>
              <a:off x="3419872" y="1493974"/>
              <a:ext cx="4752528" cy="5114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descr="C:\Users\kfreeborn\Documents\My Articulate Projects\NFSTP Online Training\Lesson 6 Flow of Food\Output\Flow of Food\data\swf\engage_304\engage_content\imageZoom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556792"/>
              <a:ext cx="3138995" cy="471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45292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3"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2"/>
          <p:cNvSpPr>
            <a:spLocks noGrp="1" noChangeArrowheads="1"/>
          </p:cNvSpPr>
          <p:nvPr>
            <p:ph type="title"/>
          </p:nvPr>
        </p:nvSpPr>
        <p:spPr/>
        <p:txBody>
          <a:bodyPr/>
          <a:lstStyle/>
          <a:p>
            <a:pPr eaLnBrk="1" hangingPunct="1"/>
            <a:r>
              <a:rPr lang="en-US" altLang="en-US" smtClean="0"/>
              <a:t>Reheating</a:t>
            </a:r>
          </a:p>
        </p:txBody>
      </p:sp>
      <p:sp>
        <p:nvSpPr>
          <p:cNvPr id="886787" name="Rectangle 3"/>
          <p:cNvSpPr>
            <a:spLocks noGrp="1" noChangeArrowheads="1"/>
          </p:cNvSpPr>
          <p:nvPr>
            <p:ph type="body" sz="half" idx="1"/>
          </p:nvPr>
        </p:nvSpPr>
        <p:spPr>
          <a:xfrm>
            <a:off x="1676400" y="1700214"/>
            <a:ext cx="8091488" cy="4624387"/>
          </a:xfrm>
        </p:spPr>
        <p:txBody>
          <a:bodyPr/>
          <a:lstStyle/>
          <a:p>
            <a:pPr eaLnBrk="1" hangingPunct="1">
              <a:spcBef>
                <a:spcPct val="50000"/>
              </a:spcBef>
            </a:pPr>
            <a:r>
              <a:rPr lang="en-US" altLang="en-US" smtClean="0"/>
              <a:t>Reheat products to an internal temperature of at least 74°C (165°F) or higher.</a:t>
            </a:r>
          </a:p>
          <a:p>
            <a:pPr eaLnBrk="1" hangingPunct="1">
              <a:spcBef>
                <a:spcPct val="50000"/>
              </a:spcBef>
            </a:pPr>
            <a:r>
              <a:rPr lang="en-US" altLang="en-US" smtClean="0"/>
              <a:t>Ensure food passes through the temperature danger zone 4°C (40°F) to 60°C (140°F) within two hours.</a:t>
            </a:r>
          </a:p>
        </p:txBody>
      </p:sp>
      <p:pic>
        <p:nvPicPr>
          <p:cNvPr id="886788" name="Picture 4" descr="ReHeating copy"/>
          <p:cNvPicPr>
            <a:picLocks noGrp="1" noChangeAspect="1" noChangeArrowheads="1"/>
          </p:cNvPicPr>
          <p:nvPr>
            <p:ph sz="half" idx="2"/>
            <p:custDataLst>
              <p:tags r:id="rId2"/>
            </p:custDataLst>
          </p:nvPr>
        </p:nvPicPr>
        <p:blipFill>
          <a:blip r:embed="rId5">
            <a:extLst>
              <a:ext uri="{28A0092B-C50C-407E-A947-70E740481C1C}">
                <a14:useLocalDpi xmlns:a14="http://schemas.microsoft.com/office/drawing/2010/main" val="0"/>
              </a:ext>
            </a:extLst>
          </a:blip>
          <a:srcRect/>
          <a:stretch>
            <a:fillRect/>
          </a:stretch>
        </p:blipFill>
        <p:spPr>
          <a:xfrm>
            <a:off x="7286626" y="4005264"/>
            <a:ext cx="2466975" cy="2592387"/>
          </a:xfrm>
        </p:spPr>
      </p:pic>
    </p:spTree>
    <p:custDataLst>
      <p:tags r:id="rId1"/>
    </p:custDataLst>
    <p:extLst>
      <p:ext uri="{BB962C8B-B14F-4D97-AF65-F5344CB8AC3E}">
        <p14:creationId xmlns:p14="http://schemas.microsoft.com/office/powerpoint/2010/main" val="3206734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1+#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86787">
                                            <p:txEl>
                                              <p:pRg st="0" end="0"/>
                                            </p:txEl>
                                          </p:spTgt>
                                        </p:tgtEl>
                                        <p:attrNameLst>
                                          <p:attrName>style.visibility</p:attrName>
                                        </p:attrNameLst>
                                      </p:cBhvr>
                                      <p:to>
                                        <p:strVal val="visible"/>
                                      </p:to>
                                    </p:set>
                                    <p:animEffect transition="in" filter="fade">
                                      <p:cBhvr>
                                        <p:cTn id="13" dur="500"/>
                                        <p:tgtEl>
                                          <p:spTgt spid="886787">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86787">
                                            <p:txEl>
                                              <p:pRg st="1" end="1"/>
                                            </p:txEl>
                                          </p:spTgt>
                                        </p:tgtEl>
                                        <p:attrNameLst>
                                          <p:attrName>style.visibility</p:attrName>
                                        </p:attrNameLst>
                                      </p:cBhvr>
                                      <p:to>
                                        <p:strVal val="visible"/>
                                      </p:to>
                                    </p:set>
                                    <p:animEffect transition="in" filter="fade">
                                      <p:cBhvr>
                                        <p:cTn id="18" dur="500"/>
                                        <p:tgtEl>
                                          <p:spTgt spid="886787">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86788"/>
                                        </p:tgtEl>
                                        <p:attrNameLst>
                                          <p:attrName>style.visibility</p:attrName>
                                        </p:attrNameLst>
                                      </p:cBhvr>
                                      <p:to>
                                        <p:strVal val="visible"/>
                                      </p:to>
                                    </p:set>
                                    <p:animEffect transition="in" filter="fade">
                                      <p:cBhvr>
                                        <p:cTn id="21" dur="500"/>
                                        <p:tgtEl>
                                          <p:spTgt spid="886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p:bldP spid="88678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p:txBody>
          <a:bodyPr/>
          <a:lstStyle/>
          <a:p>
            <a:pPr eaLnBrk="1" hangingPunct="1"/>
            <a:r>
              <a:rPr lang="en-US" altLang="en-US" smtClean="0"/>
              <a:t>Serving Reheated Food</a:t>
            </a:r>
          </a:p>
        </p:txBody>
      </p:sp>
      <p:sp>
        <p:nvSpPr>
          <p:cNvPr id="890883" name="Rectangle 3"/>
          <p:cNvSpPr>
            <a:spLocks noGrp="1" noChangeArrowheads="1"/>
          </p:cNvSpPr>
          <p:nvPr>
            <p:ph type="body" idx="1"/>
          </p:nvPr>
        </p:nvSpPr>
        <p:spPr/>
        <p:txBody>
          <a:bodyPr/>
          <a:lstStyle/>
          <a:p>
            <a:pPr eaLnBrk="1" hangingPunct="1"/>
            <a:r>
              <a:rPr lang="en-US" altLang="en-US" sz="3200" dirty="0"/>
              <a:t>Food that has been cooked and cooled can only be reheated once.  Leftovers must be thrown out.</a:t>
            </a:r>
          </a:p>
          <a:p>
            <a:pPr eaLnBrk="1" hangingPunct="1"/>
            <a:r>
              <a:rPr lang="en-US" altLang="en-US" sz="3200" dirty="0"/>
              <a:t>Prepared food (such as canned chili sauce) from an </a:t>
            </a:r>
            <a:r>
              <a:rPr lang="en-US" altLang="en-US" sz="3200" dirty="0" smtClean="0"/>
              <a:t>HACCP approved </a:t>
            </a:r>
            <a:r>
              <a:rPr lang="en-US" altLang="en-US" sz="3200" dirty="0"/>
              <a:t>supplier may be reheated, cooled and reheated a second time. Leftovers must be thrown out.</a:t>
            </a:r>
          </a:p>
          <a:p>
            <a:pPr eaLnBrk="1" hangingPunct="1"/>
            <a:endParaRPr lang="en-US" altLang="en-US" dirty="0" smtClean="0"/>
          </a:p>
        </p:txBody>
      </p:sp>
    </p:spTree>
    <p:custDataLst>
      <p:tags r:id="rId1"/>
    </p:custDataLst>
    <p:extLst>
      <p:ext uri="{BB962C8B-B14F-4D97-AF65-F5344CB8AC3E}">
        <p14:creationId xmlns:p14="http://schemas.microsoft.com/office/powerpoint/2010/main" val="614176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90882"/>
                                        </p:tgtEl>
                                        <p:attrNameLst>
                                          <p:attrName>style.visibility</p:attrName>
                                        </p:attrNameLst>
                                      </p:cBhvr>
                                      <p:to>
                                        <p:strVal val="visible"/>
                                      </p:to>
                                    </p:set>
                                    <p:anim calcmode="lin" valueType="num">
                                      <p:cBhvr additive="base">
                                        <p:cTn id="7" dur="500" fill="hold"/>
                                        <p:tgtEl>
                                          <p:spTgt spid="890882"/>
                                        </p:tgtEl>
                                        <p:attrNameLst>
                                          <p:attrName>ppt_x</p:attrName>
                                        </p:attrNameLst>
                                      </p:cBhvr>
                                      <p:tavLst>
                                        <p:tav tm="0">
                                          <p:val>
                                            <p:strVal val="1+#ppt_w/2"/>
                                          </p:val>
                                        </p:tav>
                                        <p:tav tm="100000">
                                          <p:val>
                                            <p:strVal val="#ppt_x"/>
                                          </p:val>
                                        </p:tav>
                                      </p:tavLst>
                                    </p:anim>
                                    <p:anim calcmode="lin" valueType="num">
                                      <p:cBhvr additive="base">
                                        <p:cTn id="8" dur="500" fill="hold"/>
                                        <p:tgtEl>
                                          <p:spTgt spid="89088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90883">
                                            <p:txEl>
                                              <p:pRg st="0" end="0"/>
                                            </p:txEl>
                                          </p:spTgt>
                                        </p:tgtEl>
                                        <p:attrNameLst>
                                          <p:attrName>style.visibility</p:attrName>
                                        </p:attrNameLst>
                                      </p:cBhvr>
                                      <p:to>
                                        <p:strVal val="visible"/>
                                      </p:to>
                                    </p:set>
                                    <p:animEffect transition="in" filter="fade">
                                      <p:cBhvr>
                                        <p:cTn id="13" dur="500"/>
                                        <p:tgtEl>
                                          <p:spTgt spid="89088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90883">
                                            <p:txEl>
                                              <p:pRg st="1" end="1"/>
                                            </p:txEl>
                                          </p:spTgt>
                                        </p:tgtEl>
                                        <p:attrNameLst>
                                          <p:attrName>style.visibility</p:attrName>
                                        </p:attrNameLst>
                                      </p:cBhvr>
                                      <p:to>
                                        <p:strVal val="visible"/>
                                      </p:to>
                                    </p:set>
                                    <p:animEffect transition="in" filter="fade">
                                      <p:cBhvr>
                                        <p:cTn id="18" dur="500"/>
                                        <p:tgtEl>
                                          <p:spTgt spid="8908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2" grpId="0"/>
      <p:bldP spid="89088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ChangeArrowheads="1"/>
          </p:cNvSpPr>
          <p:nvPr>
            <p:ph type="title"/>
          </p:nvPr>
        </p:nvSpPr>
        <p:spPr/>
        <p:txBody>
          <a:bodyPr/>
          <a:lstStyle/>
          <a:p>
            <a:pPr eaLnBrk="1" hangingPunct="1"/>
            <a:r>
              <a:rPr lang="en-US" altLang="en-US" smtClean="0"/>
              <a:t>Service</a:t>
            </a:r>
          </a:p>
        </p:txBody>
      </p:sp>
      <p:sp>
        <p:nvSpPr>
          <p:cNvPr id="58371" name="Rectangle 3"/>
          <p:cNvSpPr>
            <a:spLocks noGrp="1" noChangeArrowheads="1"/>
          </p:cNvSpPr>
          <p:nvPr>
            <p:ph type="body" idx="1"/>
          </p:nvPr>
        </p:nvSpPr>
        <p:spPr/>
        <p:txBody>
          <a:bodyPr/>
          <a:lstStyle/>
          <a:p>
            <a:pPr marL="0" indent="0">
              <a:buNone/>
            </a:pPr>
            <a:r>
              <a:rPr lang="en-US" altLang="en-US" smtClean="0"/>
              <a:t>Food handlers must avoid touching tableware, such as cups, glasses and cutlery in a way that could contaminate the surfaces.</a:t>
            </a:r>
          </a:p>
          <a:p>
            <a:pPr marL="0" indent="0">
              <a:buNone/>
            </a:pPr>
            <a:endParaRPr lang="en-US" altLang="en-US" smtClean="0"/>
          </a:p>
          <a:p>
            <a:pPr marL="0" indent="0">
              <a:buNone/>
            </a:pPr>
            <a:r>
              <a:rPr lang="en-US" altLang="en-US" smtClean="0"/>
              <a:t>Tables should be set and cleared properly to prevent contamination.</a:t>
            </a:r>
          </a:p>
          <a:p>
            <a:pPr marL="0" indent="0">
              <a:buNone/>
            </a:pPr>
            <a:endParaRPr lang="en-US" altLang="en-US" smtClean="0"/>
          </a:p>
          <a:p>
            <a:pPr marL="0" indent="0">
              <a:buNone/>
            </a:pPr>
            <a:r>
              <a:rPr lang="en-US" altLang="en-US" smtClean="0"/>
              <a:t>Any item of food that is served but not consumed must be discarded (except unopened, single service items).</a:t>
            </a:r>
          </a:p>
        </p:txBody>
      </p:sp>
    </p:spTree>
    <p:custDataLst>
      <p:tags r:id="rId1"/>
    </p:custDataLst>
    <p:extLst>
      <p:ext uri="{BB962C8B-B14F-4D97-AF65-F5344CB8AC3E}">
        <p14:creationId xmlns:p14="http://schemas.microsoft.com/office/powerpoint/2010/main" val="545983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91906"/>
                                        </p:tgtEl>
                                        <p:attrNameLst>
                                          <p:attrName>style.visibility</p:attrName>
                                        </p:attrNameLst>
                                      </p:cBhvr>
                                      <p:to>
                                        <p:strVal val="visible"/>
                                      </p:to>
                                    </p:set>
                                    <p:anim calcmode="lin" valueType="num">
                                      <p:cBhvr additive="base">
                                        <p:cTn id="7" dur="500" fill="hold"/>
                                        <p:tgtEl>
                                          <p:spTgt spid="891906"/>
                                        </p:tgtEl>
                                        <p:attrNameLst>
                                          <p:attrName>ppt_x</p:attrName>
                                        </p:attrNameLst>
                                      </p:cBhvr>
                                      <p:tavLst>
                                        <p:tav tm="0">
                                          <p:val>
                                            <p:strVal val="1+#ppt_w/2"/>
                                          </p:val>
                                        </p:tav>
                                        <p:tav tm="100000">
                                          <p:val>
                                            <p:strVal val="#ppt_x"/>
                                          </p:val>
                                        </p:tav>
                                      </p:tavLst>
                                    </p:anim>
                                    <p:anim calcmode="lin" valueType="num">
                                      <p:cBhvr additive="base">
                                        <p:cTn id="8" dur="500" fill="hold"/>
                                        <p:tgtEl>
                                          <p:spTgt spid="89190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8371">
                                            <p:txEl>
                                              <p:pRg st="0" end="0"/>
                                            </p:txEl>
                                          </p:spTgt>
                                        </p:tgtEl>
                                        <p:attrNameLst>
                                          <p:attrName>style.visibility</p:attrName>
                                        </p:attrNameLst>
                                      </p:cBhvr>
                                      <p:to>
                                        <p:strVal val="visible"/>
                                      </p:to>
                                    </p:set>
                                    <p:animEffect transition="in" filter="fade">
                                      <p:cBhvr>
                                        <p:cTn id="13" dur="500"/>
                                        <p:tgtEl>
                                          <p:spTgt spid="5837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8371">
                                            <p:txEl>
                                              <p:pRg st="2" end="2"/>
                                            </p:txEl>
                                          </p:spTgt>
                                        </p:tgtEl>
                                        <p:attrNameLst>
                                          <p:attrName>style.visibility</p:attrName>
                                        </p:attrNameLst>
                                      </p:cBhvr>
                                      <p:to>
                                        <p:strVal val="visible"/>
                                      </p:to>
                                    </p:set>
                                    <p:animEffect transition="in" filter="fade">
                                      <p:cBhvr>
                                        <p:cTn id="18" dur="500"/>
                                        <p:tgtEl>
                                          <p:spTgt spid="58371">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8371">
                                            <p:txEl>
                                              <p:pRg st="4" end="4"/>
                                            </p:txEl>
                                          </p:spTgt>
                                        </p:tgtEl>
                                        <p:attrNameLst>
                                          <p:attrName>style.visibility</p:attrName>
                                        </p:attrNameLst>
                                      </p:cBhvr>
                                      <p:to>
                                        <p:strVal val="visible"/>
                                      </p:to>
                                    </p:set>
                                    <p:animEffect transition="in" filter="fade">
                                      <p:cBhvr>
                                        <p:cTn id="23" dur="500"/>
                                        <p:tgtEl>
                                          <p:spTgt spid="583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06" grpId="0"/>
      <p:bldP spid="5837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ChangeArrowheads="1"/>
          </p:cNvSpPr>
          <p:nvPr>
            <p:ph type="title"/>
          </p:nvPr>
        </p:nvSpPr>
        <p:spPr/>
        <p:txBody>
          <a:bodyPr/>
          <a:lstStyle/>
          <a:p>
            <a:pPr eaLnBrk="1" hangingPunct="1"/>
            <a:r>
              <a:rPr lang="en-US" altLang="en-US" smtClean="0"/>
              <a:t>Distribution</a:t>
            </a:r>
          </a:p>
        </p:txBody>
      </p:sp>
      <p:sp>
        <p:nvSpPr>
          <p:cNvPr id="898052" name="Rectangle 4"/>
          <p:cNvSpPr>
            <a:spLocks noGrp="1" noChangeArrowheads="1"/>
          </p:cNvSpPr>
          <p:nvPr>
            <p:ph type="body" sz="half" idx="1"/>
          </p:nvPr>
        </p:nvSpPr>
        <p:spPr>
          <a:xfrm>
            <a:off x="1676400" y="1844676"/>
            <a:ext cx="4706938" cy="4479925"/>
          </a:xfrm>
        </p:spPr>
        <p:txBody>
          <a:bodyPr/>
          <a:lstStyle/>
          <a:p>
            <a:pPr eaLnBrk="1" hangingPunct="1">
              <a:buFontTx/>
              <a:buNone/>
            </a:pPr>
            <a:r>
              <a:rPr lang="en-US" altLang="en-US" smtClean="0"/>
              <a:t>During distribution:</a:t>
            </a:r>
          </a:p>
          <a:p>
            <a:pPr eaLnBrk="1" hangingPunct="1"/>
            <a:r>
              <a:rPr lang="en-US" altLang="en-US" smtClean="0"/>
              <a:t>Properly package and label foods;</a:t>
            </a:r>
          </a:p>
          <a:p>
            <a:pPr eaLnBrk="1" hangingPunct="1"/>
            <a:r>
              <a:rPr lang="en-US" altLang="en-US" smtClean="0"/>
              <a:t>Maintain proper and consistent temperatures;</a:t>
            </a:r>
          </a:p>
          <a:p>
            <a:pPr eaLnBrk="1" hangingPunct="1"/>
            <a:r>
              <a:rPr lang="en-US" altLang="en-US" smtClean="0"/>
              <a:t>Prevent exposure to cross contamination.</a:t>
            </a:r>
          </a:p>
          <a:p>
            <a:pPr eaLnBrk="1" hangingPunct="1">
              <a:buFontTx/>
              <a:buNone/>
            </a:pPr>
            <a:endParaRPr lang="en-US" altLang="en-US" sz="2400"/>
          </a:p>
        </p:txBody>
      </p:sp>
      <p:pic>
        <p:nvPicPr>
          <p:cNvPr id="898054" name="Picture 6" descr="cambro-cart"/>
          <p:cNvPicPr>
            <a:picLocks noGrp="1" noChangeAspect="1" noChangeArrowheads="1"/>
          </p:cNvPicPr>
          <p:nvPr>
            <p:ph sz="half" idx="2"/>
            <p:custDataLst>
              <p:tags r:id="rId2"/>
            </p:custDataLst>
          </p:nvPr>
        </p:nvPicPr>
        <p:blipFill>
          <a:blip r:embed="rId5">
            <a:extLst>
              <a:ext uri="{28A0092B-C50C-407E-A947-70E740481C1C}">
                <a14:useLocalDpi xmlns:a14="http://schemas.microsoft.com/office/drawing/2010/main" val="0"/>
              </a:ext>
            </a:extLst>
          </a:blip>
          <a:srcRect/>
          <a:stretch>
            <a:fillRect/>
          </a:stretch>
        </p:blipFill>
        <p:spPr>
          <a:xfrm>
            <a:off x="6467475" y="1700214"/>
            <a:ext cx="2921000" cy="5013325"/>
          </a:xfrm>
        </p:spPr>
      </p:pic>
    </p:spTree>
    <p:custDataLst>
      <p:tags r:id="rId1"/>
    </p:custDataLst>
    <p:extLst>
      <p:ext uri="{BB962C8B-B14F-4D97-AF65-F5344CB8AC3E}">
        <p14:creationId xmlns:p14="http://schemas.microsoft.com/office/powerpoint/2010/main" val="35962871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98050"/>
                                        </p:tgtEl>
                                        <p:attrNameLst>
                                          <p:attrName>style.visibility</p:attrName>
                                        </p:attrNameLst>
                                      </p:cBhvr>
                                      <p:to>
                                        <p:strVal val="visible"/>
                                      </p:to>
                                    </p:set>
                                    <p:anim calcmode="lin" valueType="num">
                                      <p:cBhvr additive="base">
                                        <p:cTn id="7" dur="500" fill="hold"/>
                                        <p:tgtEl>
                                          <p:spTgt spid="898050"/>
                                        </p:tgtEl>
                                        <p:attrNameLst>
                                          <p:attrName>ppt_x</p:attrName>
                                        </p:attrNameLst>
                                      </p:cBhvr>
                                      <p:tavLst>
                                        <p:tav tm="0">
                                          <p:val>
                                            <p:strVal val="1+#ppt_w/2"/>
                                          </p:val>
                                        </p:tav>
                                        <p:tav tm="100000">
                                          <p:val>
                                            <p:strVal val="#ppt_x"/>
                                          </p:val>
                                        </p:tav>
                                      </p:tavLst>
                                    </p:anim>
                                    <p:anim calcmode="lin" valueType="num">
                                      <p:cBhvr additive="base">
                                        <p:cTn id="8" dur="500" fill="hold"/>
                                        <p:tgtEl>
                                          <p:spTgt spid="8980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898054"/>
                                        </p:tgtEl>
                                        <p:attrNameLst>
                                          <p:attrName>style.visibility</p:attrName>
                                        </p:attrNameLst>
                                      </p:cBhvr>
                                      <p:to>
                                        <p:strVal val="visible"/>
                                      </p:to>
                                    </p:set>
                                    <p:anim calcmode="lin" valueType="num">
                                      <p:cBhvr>
                                        <p:cTn id="13" dur="500" fill="hold"/>
                                        <p:tgtEl>
                                          <p:spTgt spid="898054"/>
                                        </p:tgtEl>
                                        <p:attrNameLst>
                                          <p:attrName>ppt_w</p:attrName>
                                        </p:attrNameLst>
                                      </p:cBhvr>
                                      <p:tavLst>
                                        <p:tav tm="0">
                                          <p:val>
                                            <p:fltVal val="0"/>
                                          </p:val>
                                        </p:tav>
                                        <p:tav tm="100000">
                                          <p:val>
                                            <p:strVal val="#ppt_w"/>
                                          </p:val>
                                        </p:tav>
                                      </p:tavLst>
                                    </p:anim>
                                    <p:anim calcmode="lin" valueType="num">
                                      <p:cBhvr>
                                        <p:cTn id="14" dur="500" fill="hold"/>
                                        <p:tgtEl>
                                          <p:spTgt spid="898054"/>
                                        </p:tgtEl>
                                        <p:attrNameLst>
                                          <p:attrName>ppt_h</p:attrName>
                                        </p:attrNameLst>
                                      </p:cBhvr>
                                      <p:tavLst>
                                        <p:tav tm="0">
                                          <p:val>
                                            <p:fltVal val="0"/>
                                          </p:val>
                                        </p:tav>
                                        <p:tav tm="100000">
                                          <p:val>
                                            <p:strVal val="#ppt_h"/>
                                          </p:val>
                                        </p:tav>
                                      </p:tavLst>
                                    </p:anim>
                                    <p:animEffect transition="in" filter="fade">
                                      <p:cBhvr>
                                        <p:cTn id="15" dur="500"/>
                                        <p:tgtEl>
                                          <p:spTgt spid="89805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98052">
                                            <p:txEl>
                                              <p:pRg st="0" end="0"/>
                                            </p:txEl>
                                          </p:spTgt>
                                        </p:tgtEl>
                                        <p:attrNameLst>
                                          <p:attrName>style.visibility</p:attrName>
                                        </p:attrNameLst>
                                      </p:cBhvr>
                                      <p:to>
                                        <p:strVal val="visible"/>
                                      </p:to>
                                    </p:set>
                                    <p:animEffect transition="in" filter="fade">
                                      <p:cBhvr>
                                        <p:cTn id="20" dur="500"/>
                                        <p:tgtEl>
                                          <p:spTgt spid="898052">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98052">
                                            <p:txEl>
                                              <p:pRg st="1" end="1"/>
                                            </p:txEl>
                                          </p:spTgt>
                                        </p:tgtEl>
                                        <p:attrNameLst>
                                          <p:attrName>style.visibility</p:attrName>
                                        </p:attrNameLst>
                                      </p:cBhvr>
                                      <p:to>
                                        <p:strVal val="visible"/>
                                      </p:to>
                                    </p:set>
                                    <p:animEffect transition="in" filter="fade">
                                      <p:cBhvr>
                                        <p:cTn id="25" dur="500"/>
                                        <p:tgtEl>
                                          <p:spTgt spid="898052">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98052">
                                            <p:txEl>
                                              <p:pRg st="2" end="2"/>
                                            </p:txEl>
                                          </p:spTgt>
                                        </p:tgtEl>
                                        <p:attrNameLst>
                                          <p:attrName>style.visibility</p:attrName>
                                        </p:attrNameLst>
                                      </p:cBhvr>
                                      <p:to>
                                        <p:strVal val="visible"/>
                                      </p:to>
                                    </p:set>
                                    <p:animEffect transition="in" filter="fade">
                                      <p:cBhvr>
                                        <p:cTn id="30" dur="500"/>
                                        <p:tgtEl>
                                          <p:spTgt spid="898052">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98052">
                                            <p:txEl>
                                              <p:pRg st="3" end="3"/>
                                            </p:txEl>
                                          </p:spTgt>
                                        </p:tgtEl>
                                        <p:attrNameLst>
                                          <p:attrName>style.visibility</p:attrName>
                                        </p:attrNameLst>
                                      </p:cBhvr>
                                      <p:to>
                                        <p:strVal val="visible"/>
                                      </p:to>
                                    </p:set>
                                    <p:animEffect transition="in" filter="fade">
                                      <p:cBhvr>
                                        <p:cTn id="35" dur="500"/>
                                        <p:tgtEl>
                                          <p:spTgt spid="89805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50" grpId="0"/>
      <p:bldP spid="89805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CA" altLang="en-US" smtClean="0"/>
              <a:t>Summary</a:t>
            </a:r>
          </a:p>
        </p:txBody>
      </p:sp>
      <p:sp>
        <p:nvSpPr>
          <p:cNvPr id="61443" name="Content Placeholder 4"/>
          <p:cNvSpPr>
            <a:spLocks noGrp="1"/>
          </p:cNvSpPr>
          <p:nvPr>
            <p:ph idx="1"/>
          </p:nvPr>
        </p:nvSpPr>
        <p:spPr>
          <a:xfrm>
            <a:off x="1676400" y="1844675"/>
            <a:ext cx="8077200" cy="5041380"/>
          </a:xfrm>
        </p:spPr>
        <p:txBody>
          <a:bodyPr>
            <a:spAutoFit/>
          </a:bodyPr>
          <a:lstStyle/>
          <a:p>
            <a:pPr marL="1068388" lvl="1" indent="-611188">
              <a:lnSpc>
                <a:spcPct val="80000"/>
              </a:lnSpc>
              <a:buFont typeface="Wingdings 2" panose="05020102010507070707" pitchFamily="18" charset="2"/>
              <a:buChar char=""/>
              <a:tabLst>
                <a:tab pos="987425" algn="l"/>
              </a:tabLst>
            </a:pPr>
            <a:r>
              <a:rPr lang="en-US" altLang="en-US" sz="2200"/>
              <a:t>Purchase supplies from approved suppliers;</a:t>
            </a:r>
          </a:p>
          <a:p>
            <a:pPr marL="1068388" lvl="1" indent="-611188">
              <a:lnSpc>
                <a:spcPct val="80000"/>
              </a:lnSpc>
              <a:buFont typeface="Wingdings 2" panose="05020102010507070707" pitchFamily="18" charset="2"/>
              <a:buChar char=""/>
              <a:tabLst>
                <a:tab pos="987425" algn="l"/>
              </a:tabLst>
            </a:pPr>
            <a:r>
              <a:rPr lang="en-US" altLang="en-US" sz="2200"/>
              <a:t>Carefully inspect deliveries at receiving;</a:t>
            </a:r>
          </a:p>
          <a:p>
            <a:pPr marL="1068388" lvl="1" indent="-611188">
              <a:lnSpc>
                <a:spcPct val="80000"/>
              </a:lnSpc>
              <a:buFont typeface="Wingdings 2" panose="05020102010507070707" pitchFamily="18" charset="2"/>
              <a:buChar char=""/>
              <a:tabLst>
                <a:tab pos="987425" algn="l"/>
              </a:tabLst>
            </a:pPr>
            <a:r>
              <a:rPr lang="en-US" altLang="en-US" sz="2200"/>
              <a:t>Store in dedicated areas at proper temperatures using FIFO stock rotation;</a:t>
            </a:r>
          </a:p>
          <a:p>
            <a:pPr marL="1068388" lvl="1" indent="-611188">
              <a:lnSpc>
                <a:spcPct val="80000"/>
              </a:lnSpc>
              <a:buFont typeface="Wingdings 2" panose="05020102010507070707" pitchFamily="18" charset="2"/>
              <a:buChar char=""/>
              <a:tabLst>
                <a:tab pos="987425" algn="l"/>
              </a:tabLst>
            </a:pPr>
            <a:r>
              <a:rPr lang="en-US" altLang="en-US" sz="2200"/>
              <a:t>Minimize time in the temperature danger zone during food preparation;</a:t>
            </a:r>
          </a:p>
          <a:p>
            <a:pPr marL="1068388" lvl="1" indent="-611188">
              <a:lnSpc>
                <a:spcPct val="80000"/>
              </a:lnSpc>
              <a:buFont typeface="Wingdings 2" panose="05020102010507070707" pitchFamily="18" charset="2"/>
              <a:buChar char=""/>
              <a:tabLst>
                <a:tab pos="987425" algn="l"/>
              </a:tabLst>
            </a:pPr>
            <a:r>
              <a:rPr lang="en-US" altLang="en-US" sz="2200"/>
              <a:t>Thaw foods under temperature control;</a:t>
            </a:r>
          </a:p>
          <a:p>
            <a:pPr marL="1068388" lvl="1" indent="-611188">
              <a:lnSpc>
                <a:spcPct val="80000"/>
              </a:lnSpc>
              <a:buFont typeface="Wingdings 2" panose="05020102010507070707" pitchFamily="18" charset="2"/>
              <a:buChar char=""/>
              <a:tabLst>
                <a:tab pos="987425" algn="l"/>
              </a:tabLst>
            </a:pPr>
            <a:r>
              <a:rPr lang="en-US" altLang="en-US" sz="2200"/>
              <a:t>Cook food to required internal temperatures;</a:t>
            </a:r>
          </a:p>
          <a:p>
            <a:pPr marL="1068388" lvl="1" indent="-611188">
              <a:lnSpc>
                <a:spcPct val="80000"/>
              </a:lnSpc>
              <a:buFont typeface="Wingdings 2" panose="05020102010507070707" pitchFamily="18" charset="2"/>
              <a:buChar char=""/>
              <a:tabLst>
                <a:tab pos="987425" algn="l"/>
              </a:tabLst>
            </a:pPr>
            <a:r>
              <a:rPr lang="en-US" altLang="en-US" sz="2200"/>
              <a:t>Hold hot food at 60°C (140°F) &amp; cold food at 4°C (40°F);</a:t>
            </a:r>
          </a:p>
          <a:p>
            <a:pPr marL="1068388" lvl="1" indent="-611188">
              <a:lnSpc>
                <a:spcPct val="80000"/>
              </a:lnSpc>
              <a:buFont typeface="Wingdings 2" panose="05020102010507070707" pitchFamily="18" charset="2"/>
              <a:buChar char=""/>
              <a:tabLst>
                <a:tab pos="987425" algn="l"/>
              </a:tabLst>
            </a:pPr>
            <a:r>
              <a:rPr lang="en-US" altLang="en-US" sz="2200"/>
              <a:t>Cool hot food quickly;</a:t>
            </a:r>
          </a:p>
          <a:p>
            <a:pPr marL="1068388" lvl="1" indent="-611188">
              <a:lnSpc>
                <a:spcPct val="80000"/>
              </a:lnSpc>
              <a:buFont typeface="Wingdings 2" panose="05020102010507070707" pitchFamily="18" charset="2"/>
              <a:buChar char=""/>
              <a:tabLst>
                <a:tab pos="987425" algn="l"/>
              </a:tabLst>
            </a:pPr>
            <a:r>
              <a:rPr lang="en-US" altLang="en-US" sz="2200"/>
              <a:t>Reheat food to 74°C (165°F) or higher;</a:t>
            </a:r>
          </a:p>
          <a:p>
            <a:pPr marL="1068388" lvl="1" indent="-611188">
              <a:lnSpc>
                <a:spcPct val="80000"/>
              </a:lnSpc>
              <a:buFont typeface="Wingdings 2" panose="05020102010507070707" pitchFamily="18" charset="2"/>
              <a:buChar char=""/>
              <a:tabLst>
                <a:tab pos="987425" algn="l"/>
              </a:tabLst>
            </a:pPr>
            <a:r>
              <a:rPr lang="en-US" altLang="en-US" sz="2200"/>
              <a:t>Prevent contamination during food service;</a:t>
            </a:r>
          </a:p>
          <a:p>
            <a:pPr marL="1068388" lvl="1" indent="-611188">
              <a:lnSpc>
                <a:spcPct val="80000"/>
              </a:lnSpc>
              <a:buFont typeface="Wingdings 2" panose="05020102010507070707" pitchFamily="18" charset="2"/>
              <a:buChar char=""/>
              <a:tabLst>
                <a:tab pos="987425" algn="l"/>
              </a:tabLst>
            </a:pPr>
            <a:r>
              <a:rPr lang="en-US" altLang="en-US" sz="2200"/>
              <a:t>Maintain temperatures and avoid contamination during food distribution.</a:t>
            </a:r>
          </a:p>
          <a:p>
            <a:pPr>
              <a:tabLst>
                <a:tab pos="987425" algn="l"/>
              </a:tabLst>
            </a:pPr>
            <a:endParaRPr lang="en-CA" altLang="en-US" smtClean="0"/>
          </a:p>
        </p:txBody>
      </p:sp>
    </p:spTree>
    <p:custDataLst>
      <p:tags r:id="rId1"/>
    </p:custDataLst>
    <p:extLst>
      <p:ext uri="{BB962C8B-B14F-4D97-AF65-F5344CB8AC3E}">
        <p14:creationId xmlns:p14="http://schemas.microsoft.com/office/powerpoint/2010/main" val="1617483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1442"/>
                                        </p:tgtEl>
                                        <p:attrNameLst>
                                          <p:attrName>style.visibility</p:attrName>
                                        </p:attrNameLst>
                                      </p:cBhvr>
                                      <p:to>
                                        <p:strVal val="visible"/>
                                      </p:to>
                                    </p:set>
                                    <p:anim calcmode="lin" valueType="num">
                                      <p:cBhvr additive="base">
                                        <p:cTn id="7" dur="500" fill="hold"/>
                                        <p:tgtEl>
                                          <p:spTgt spid="61442"/>
                                        </p:tgtEl>
                                        <p:attrNameLst>
                                          <p:attrName>ppt_x</p:attrName>
                                        </p:attrNameLst>
                                      </p:cBhvr>
                                      <p:tavLst>
                                        <p:tav tm="0">
                                          <p:val>
                                            <p:strVal val="1+#ppt_w/2"/>
                                          </p:val>
                                        </p:tav>
                                        <p:tav tm="100000">
                                          <p:val>
                                            <p:strVal val="#ppt_x"/>
                                          </p:val>
                                        </p:tav>
                                      </p:tavLst>
                                    </p:anim>
                                    <p:anim calcmode="lin" valueType="num">
                                      <p:cBhvr additive="base">
                                        <p:cTn id="8" dur="500" fill="hold"/>
                                        <p:tgtEl>
                                          <p:spTgt spid="614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61443">
                                            <p:txEl>
                                              <p:pRg st="0" end="0"/>
                                            </p:txEl>
                                          </p:spTgt>
                                        </p:tgtEl>
                                        <p:attrNameLst>
                                          <p:attrName>style.visibility</p:attrName>
                                        </p:attrNameLst>
                                      </p:cBhvr>
                                      <p:to>
                                        <p:strVal val="visible"/>
                                      </p:to>
                                    </p:set>
                                    <p:anim calcmode="lin" valueType="num">
                                      <p:cBhvr>
                                        <p:cTn id="13" dur="500" fill="hold"/>
                                        <p:tgtEl>
                                          <p:spTgt spid="6144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61443">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6144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61443">
                                            <p:txEl>
                                              <p:pRg st="1" end="1"/>
                                            </p:txEl>
                                          </p:spTgt>
                                        </p:tgtEl>
                                        <p:attrNameLst>
                                          <p:attrName>style.visibility</p:attrName>
                                        </p:attrNameLst>
                                      </p:cBhvr>
                                      <p:to>
                                        <p:strVal val="visible"/>
                                      </p:to>
                                    </p:set>
                                    <p:anim calcmode="lin" valueType="num">
                                      <p:cBhvr>
                                        <p:cTn id="20" dur="500" fill="hold"/>
                                        <p:tgtEl>
                                          <p:spTgt spid="6144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61443">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61443">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61443">
                                            <p:txEl>
                                              <p:pRg st="2" end="2"/>
                                            </p:txEl>
                                          </p:spTgt>
                                        </p:tgtEl>
                                        <p:attrNameLst>
                                          <p:attrName>style.visibility</p:attrName>
                                        </p:attrNameLst>
                                      </p:cBhvr>
                                      <p:to>
                                        <p:strVal val="visible"/>
                                      </p:to>
                                    </p:set>
                                    <p:anim calcmode="lin" valueType="num">
                                      <p:cBhvr>
                                        <p:cTn id="27" dur="500" fill="hold"/>
                                        <p:tgtEl>
                                          <p:spTgt spid="61443">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61443">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61443">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61443">
                                            <p:txEl>
                                              <p:pRg st="3" end="3"/>
                                            </p:txEl>
                                          </p:spTgt>
                                        </p:tgtEl>
                                        <p:attrNameLst>
                                          <p:attrName>style.visibility</p:attrName>
                                        </p:attrNameLst>
                                      </p:cBhvr>
                                      <p:to>
                                        <p:strVal val="visible"/>
                                      </p:to>
                                    </p:set>
                                    <p:anim calcmode="lin" valueType="num">
                                      <p:cBhvr>
                                        <p:cTn id="34" dur="500" fill="hold"/>
                                        <p:tgtEl>
                                          <p:spTgt spid="61443">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61443">
                                            <p:txEl>
                                              <p:pRg st="3" end="3"/>
                                            </p:txEl>
                                          </p:spTgt>
                                        </p:tgtEl>
                                        <p:attrNameLst>
                                          <p:attrName>ppt_h</p:attrName>
                                        </p:attrNameLst>
                                      </p:cBhvr>
                                      <p:tavLst>
                                        <p:tav tm="0">
                                          <p:val>
                                            <p:fltVal val="0"/>
                                          </p:val>
                                        </p:tav>
                                        <p:tav tm="100000">
                                          <p:val>
                                            <p:strVal val="#ppt_h"/>
                                          </p:val>
                                        </p:tav>
                                      </p:tavLst>
                                    </p:anim>
                                    <p:animEffect transition="in" filter="fade">
                                      <p:cBhvr>
                                        <p:cTn id="36" dur="500"/>
                                        <p:tgtEl>
                                          <p:spTgt spid="61443">
                                            <p:txEl>
                                              <p:pRg st="3" end="3"/>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61443">
                                            <p:txEl>
                                              <p:pRg st="4" end="4"/>
                                            </p:txEl>
                                          </p:spTgt>
                                        </p:tgtEl>
                                        <p:attrNameLst>
                                          <p:attrName>style.visibility</p:attrName>
                                        </p:attrNameLst>
                                      </p:cBhvr>
                                      <p:to>
                                        <p:strVal val="visible"/>
                                      </p:to>
                                    </p:set>
                                    <p:anim calcmode="lin" valueType="num">
                                      <p:cBhvr>
                                        <p:cTn id="41" dur="500" fill="hold"/>
                                        <p:tgtEl>
                                          <p:spTgt spid="61443">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61443">
                                            <p:txEl>
                                              <p:pRg st="4" end="4"/>
                                            </p:txEl>
                                          </p:spTgt>
                                        </p:tgtEl>
                                        <p:attrNameLst>
                                          <p:attrName>ppt_h</p:attrName>
                                        </p:attrNameLst>
                                      </p:cBhvr>
                                      <p:tavLst>
                                        <p:tav tm="0">
                                          <p:val>
                                            <p:fltVal val="0"/>
                                          </p:val>
                                        </p:tav>
                                        <p:tav tm="100000">
                                          <p:val>
                                            <p:strVal val="#ppt_h"/>
                                          </p:val>
                                        </p:tav>
                                      </p:tavLst>
                                    </p:anim>
                                    <p:animEffect transition="in" filter="fade">
                                      <p:cBhvr>
                                        <p:cTn id="43" dur="500"/>
                                        <p:tgtEl>
                                          <p:spTgt spid="61443">
                                            <p:txEl>
                                              <p:pRg st="4" end="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61443">
                                            <p:txEl>
                                              <p:pRg st="5" end="5"/>
                                            </p:txEl>
                                          </p:spTgt>
                                        </p:tgtEl>
                                        <p:attrNameLst>
                                          <p:attrName>style.visibility</p:attrName>
                                        </p:attrNameLst>
                                      </p:cBhvr>
                                      <p:to>
                                        <p:strVal val="visible"/>
                                      </p:to>
                                    </p:set>
                                    <p:anim calcmode="lin" valueType="num">
                                      <p:cBhvr>
                                        <p:cTn id="48" dur="500" fill="hold"/>
                                        <p:tgtEl>
                                          <p:spTgt spid="61443">
                                            <p:txEl>
                                              <p:pRg st="5" end="5"/>
                                            </p:txEl>
                                          </p:spTgt>
                                        </p:tgtEl>
                                        <p:attrNameLst>
                                          <p:attrName>ppt_w</p:attrName>
                                        </p:attrNameLst>
                                      </p:cBhvr>
                                      <p:tavLst>
                                        <p:tav tm="0">
                                          <p:val>
                                            <p:fltVal val="0"/>
                                          </p:val>
                                        </p:tav>
                                        <p:tav tm="100000">
                                          <p:val>
                                            <p:strVal val="#ppt_w"/>
                                          </p:val>
                                        </p:tav>
                                      </p:tavLst>
                                    </p:anim>
                                    <p:anim calcmode="lin" valueType="num">
                                      <p:cBhvr>
                                        <p:cTn id="49" dur="500" fill="hold"/>
                                        <p:tgtEl>
                                          <p:spTgt spid="61443">
                                            <p:txEl>
                                              <p:pRg st="5" end="5"/>
                                            </p:txEl>
                                          </p:spTgt>
                                        </p:tgtEl>
                                        <p:attrNameLst>
                                          <p:attrName>ppt_h</p:attrName>
                                        </p:attrNameLst>
                                      </p:cBhvr>
                                      <p:tavLst>
                                        <p:tav tm="0">
                                          <p:val>
                                            <p:fltVal val="0"/>
                                          </p:val>
                                        </p:tav>
                                        <p:tav tm="100000">
                                          <p:val>
                                            <p:strVal val="#ppt_h"/>
                                          </p:val>
                                        </p:tav>
                                      </p:tavLst>
                                    </p:anim>
                                    <p:animEffect transition="in" filter="fade">
                                      <p:cBhvr>
                                        <p:cTn id="50" dur="500"/>
                                        <p:tgtEl>
                                          <p:spTgt spid="61443">
                                            <p:txEl>
                                              <p:pRg st="5" end="5"/>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61443">
                                            <p:txEl>
                                              <p:pRg st="6" end="6"/>
                                            </p:txEl>
                                          </p:spTgt>
                                        </p:tgtEl>
                                        <p:attrNameLst>
                                          <p:attrName>style.visibility</p:attrName>
                                        </p:attrNameLst>
                                      </p:cBhvr>
                                      <p:to>
                                        <p:strVal val="visible"/>
                                      </p:to>
                                    </p:set>
                                    <p:anim calcmode="lin" valueType="num">
                                      <p:cBhvr>
                                        <p:cTn id="55" dur="500" fill="hold"/>
                                        <p:tgtEl>
                                          <p:spTgt spid="61443">
                                            <p:txEl>
                                              <p:pRg st="6" end="6"/>
                                            </p:txEl>
                                          </p:spTgt>
                                        </p:tgtEl>
                                        <p:attrNameLst>
                                          <p:attrName>ppt_w</p:attrName>
                                        </p:attrNameLst>
                                      </p:cBhvr>
                                      <p:tavLst>
                                        <p:tav tm="0">
                                          <p:val>
                                            <p:fltVal val="0"/>
                                          </p:val>
                                        </p:tav>
                                        <p:tav tm="100000">
                                          <p:val>
                                            <p:strVal val="#ppt_w"/>
                                          </p:val>
                                        </p:tav>
                                      </p:tavLst>
                                    </p:anim>
                                    <p:anim calcmode="lin" valueType="num">
                                      <p:cBhvr>
                                        <p:cTn id="56" dur="500" fill="hold"/>
                                        <p:tgtEl>
                                          <p:spTgt spid="61443">
                                            <p:txEl>
                                              <p:pRg st="6" end="6"/>
                                            </p:txEl>
                                          </p:spTgt>
                                        </p:tgtEl>
                                        <p:attrNameLst>
                                          <p:attrName>ppt_h</p:attrName>
                                        </p:attrNameLst>
                                      </p:cBhvr>
                                      <p:tavLst>
                                        <p:tav tm="0">
                                          <p:val>
                                            <p:fltVal val="0"/>
                                          </p:val>
                                        </p:tav>
                                        <p:tav tm="100000">
                                          <p:val>
                                            <p:strVal val="#ppt_h"/>
                                          </p:val>
                                        </p:tav>
                                      </p:tavLst>
                                    </p:anim>
                                    <p:animEffect transition="in" filter="fade">
                                      <p:cBhvr>
                                        <p:cTn id="57" dur="500"/>
                                        <p:tgtEl>
                                          <p:spTgt spid="61443">
                                            <p:txEl>
                                              <p:pRg st="6" end="6"/>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61443">
                                            <p:txEl>
                                              <p:pRg st="7" end="7"/>
                                            </p:txEl>
                                          </p:spTgt>
                                        </p:tgtEl>
                                        <p:attrNameLst>
                                          <p:attrName>style.visibility</p:attrName>
                                        </p:attrNameLst>
                                      </p:cBhvr>
                                      <p:to>
                                        <p:strVal val="visible"/>
                                      </p:to>
                                    </p:set>
                                    <p:anim calcmode="lin" valueType="num">
                                      <p:cBhvr>
                                        <p:cTn id="62" dur="500" fill="hold"/>
                                        <p:tgtEl>
                                          <p:spTgt spid="61443">
                                            <p:txEl>
                                              <p:pRg st="7" end="7"/>
                                            </p:txEl>
                                          </p:spTgt>
                                        </p:tgtEl>
                                        <p:attrNameLst>
                                          <p:attrName>ppt_w</p:attrName>
                                        </p:attrNameLst>
                                      </p:cBhvr>
                                      <p:tavLst>
                                        <p:tav tm="0">
                                          <p:val>
                                            <p:fltVal val="0"/>
                                          </p:val>
                                        </p:tav>
                                        <p:tav tm="100000">
                                          <p:val>
                                            <p:strVal val="#ppt_w"/>
                                          </p:val>
                                        </p:tav>
                                      </p:tavLst>
                                    </p:anim>
                                    <p:anim calcmode="lin" valueType="num">
                                      <p:cBhvr>
                                        <p:cTn id="63" dur="500" fill="hold"/>
                                        <p:tgtEl>
                                          <p:spTgt spid="61443">
                                            <p:txEl>
                                              <p:pRg st="7" end="7"/>
                                            </p:txEl>
                                          </p:spTgt>
                                        </p:tgtEl>
                                        <p:attrNameLst>
                                          <p:attrName>ppt_h</p:attrName>
                                        </p:attrNameLst>
                                      </p:cBhvr>
                                      <p:tavLst>
                                        <p:tav tm="0">
                                          <p:val>
                                            <p:fltVal val="0"/>
                                          </p:val>
                                        </p:tav>
                                        <p:tav tm="100000">
                                          <p:val>
                                            <p:strVal val="#ppt_h"/>
                                          </p:val>
                                        </p:tav>
                                      </p:tavLst>
                                    </p:anim>
                                    <p:animEffect transition="in" filter="fade">
                                      <p:cBhvr>
                                        <p:cTn id="64" dur="500"/>
                                        <p:tgtEl>
                                          <p:spTgt spid="61443">
                                            <p:txEl>
                                              <p:pRg st="7" end="7"/>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3" presetClass="entr" presetSubtype="0" fill="hold" grpId="0" nodeType="clickEffect">
                                  <p:stCondLst>
                                    <p:cond delay="0"/>
                                  </p:stCondLst>
                                  <p:childTnLst>
                                    <p:set>
                                      <p:cBhvr>
                                        <p:cTn id="68" dur="1" fill="hold">
                                          <p:stCondLst>
                                            <p:cond delay="0"/>
                                          </p:stCondLst>
                                        </p:cTn>
                                        <p:tgtEl>
                                          <p:spTgt spid="61443">
                                            <p:txEl>
                                              <p:pRg st="8" end="8"/>
                                            </p:txEl>
                                          </p:spTgt>
                                        </p:tgtEl>
                                        <p:attrNameLst>
                                          <p:attrName>style.visibility</p:attrName>
                                        </p:attrNameLst>
                                      </p:cBhvr>
                                      <p:to>
                                        <p:strVal val="visible"/>
                                      </p:to>
                                    </p:set>
                                    <p:anim calcmode="lin" valueType="num">
                                      <p:cBhvr>
                                        <p:cTn id="69" dur="500" fill="hold"/>
                                        <p:tgtEl>
                                          <p:spTgt spid="61443">
                                            <p:txEl>
                                              <p:pRg st="8" end="8"/>
                                            </p:txEl>
                                          </p:spTgt>
                                        </p:tgtEl>
                                        <p:attrNameLst>
                                          <p:attrName>ppt_w</p:attrName>
                                        </p:attrNameLst>
                                      </p:cBhvr>
                                      <p:tavLst>
                                        <p:tav tm="0">
                                          <p:val>
                                            <p:fltVal val="0"/>
                                          </p:val>
                                        </p:tav>
                                        <p:tav tm="100000">
                                          <p:val>
                                            <p:strVal val="#ppt_w"/>
                                          </p:val>
                                        </p:tav>
                                      </p:tavLst>
                                    </p:anim>
                                    <p:anim calcmode="lin" valueType="num">
                                      <p:cBhvr>
                                        <p:cTn id="70" dur="500" fill="hold"/>
                                        <p:tgtEl>
                                          <p:spTgt spid="61443">
                                            <p:txEl>
                                              <p:pRg st="8" end="8"/>
                                            </p:txEl>
                                          </p:spTgt>
                                        </p:tgtEl>
                                        <p:attrNameLst>
                                          <p:attrName>ppt_h</p:attrName>
                                        </p:attrNameLst>
                                      </p:cBhvr>
                                      <p:tavLst>
                                        <p:tav tm="0">
                                          <p:val>
                                            <p:fltVal val="0"/>
                                          </p:val>
                                        </p:tav>
                                        <p:tav tm="100000">
                                          <p:val>
                                            <p:strVal val="#ppt_h"/>
                                          </p:val>
                                        </p:tav>
                                      </p:tavLst>
                                    </p:anim>
                                    <p:animEffect transition="in" filter="fade">
                                      <p:cBhvr>
                                        <p:cTn id="71" dur="500"/>
                                        <p:tgtEl>
                                          <p:spTgt spid="61443">
                                            <p:txEl>
                                              <p:pRg st="8" end="8"/>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3" presetClass="entr" presetSubtype="0" fill="hold" grpId="0" nodeType="clickEffect">
                                  <p:stCondLst>
                                    <p:cond delay="0"/>
                                  </p:stCondLst>
                                  <p:childTnLst>
                                    <p:set>
                                      <p:cBhvr>
                                        <p:cTn id="75" dur="1" fill="hold">
                                          <p:stCondLst>
                                            <p:cond delay="0"/>
                                          </p:stCondLst>
                                        </p:cTn>
                                        <p:tgtEl>
                                          <p:spTgt spid="61443">
                                            <p:txEl>
                                              <p:pRg st="9" end="9"/>
                                            </p:txEl>
                                          </p:spTgt>
                                        </p:tgtEl>
                                        <p:attrNameLst>
                                          <p:attrName>style.visibility</p:attrName>
                                        </p:attrNameLst>
                                      </p:cBhvr>
                                      <p:to>
                                        <p:strVal val="visible"/>
                                      </p:to>
                                    </p:set>
                                    <p:anim calcmode="lin" valueType="num">
                                      <p:cBhvr>
                                        <p:cTn id="76" dur="500" fill="hold"/>
                                        <p:tgtEl>
                                          <p:spTgt spid="61443">
                                            <p:txEl>
                                              <p:pRg st="9" end="9"/>
                                            </p:txEl>
                                          </p:spTgt>
                                        </p:tgtEl>
                                        <p:attrNameLst>
                                          <p:attrName>ppt_w</p:attrName>
                                        </p:attrNameLst>
                                      </p:cBhvr>
                                      <p:tavLst>
                                        <p:tav tm="0">
                                          <p:val>
                                            <p:fltVal val="0"/>
                                          </p:val>
                                        </p:tav>
                                        <p:tav tm="100000">
                                          <p:val>
                                            <p:strVal val="#ppt_w"/>
                                          </p:val>
                                        </p:tav>
                                      </p:tavLst>
                                    </p:anim>
                                    <p:anim calcmode="lin" valueType="num">
                                      <p:cBhvr>
                                        <p:cTn id="77" dur="500" fill="hold"/>
                                        <p:tgtEl>
                                          <p:spTgt spid="61443">
                                            <p:txEl>
                                              <p:pRg st="9" end="9"/>
                                            </p:txEl>
                                          </p:spTgt>
                                        </p:tgtEl>
                                        <p:attrNameLst>
                                          <p:attrName>ppt_h</p:attrName>
                                        </p:attrNameLst>
                                      </p:cBhvr>
                                      <p:tavLst>
                                        <p:tav tm="0">
                                          <p:val>
                                            <p:fltVal val="0"/>
                                          </p:val>
                                        </p:tav>
                                        <p:tav tm="100000">
                                          <p:val>
                                            <p:strVal val="#ppt_h"/>
                                          </p:val>
                                        </p:tav>
                                      </p:tavLst>
                                    </p:anim>
                                    <p:animEffect transition="in" filter="fade">
                                      <p:cBhvr>
                                        <p:cTn id="78" dur="500"/>
                                        <p:tgtEl>
                                          <p:spTgt spid="61443">
                                            <p:txEl>
                                              <p:pRg st="9" end="9"/>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3" presetClass="entr" presetSubtype="0" fill="hold" grpId="0" nodeType="clickEffect">
                                  <p:stCondLst>
                                    <p:cond delay="0"/>
                                  </p:stCondLst>
                                  <p:childTnLst>
                                    <p:set>
                                      <p:cBhvr>
                                        <p:cTn id="82" dur="1" fill="hold">
                                          <p:stCondLst>
                                            <p:cond delay="0"/>
                                          </p:stCondLst>
                                        </p:cTn>
                                        <p:tgtEl>
                                          <p:spTgt spid="61443">
                                            <p:txEl>
                                              <p:pRg st="10" end="10"/>
                                            </p:txEl>
                                          </p:spTgt>
                                        </p:tgtEl>
                                        <p:attrNameLst>
                                          <p:attrName>style.visibility</p:attrName>
                                        </p:attrNameLst>
                                      </p:cBhvr>
                                      <p:to>
                                        <p:strVal val="visible"/>
                                      </p:to>
                                    </p:set>
                                    <p:anim calcmode="lin" valueType="num">
                                      <p:cBhvr>
                                        <p:cTn id="83" dur="500" fill="hold"/>
                                        <p:tgtEl>
                                          <p:spTgt spid="61443">
                                            <p:txEl>
                                              <p:pRg st="10" end="10"/>
                                            </p:txEl>
                                          </p:spTgt>
                                        </p:tgtEl>
                                        <p:attrNameLst>
                                          <p:attrName>ppt_w</p:attrName>
                                        </p:attrNameLst>
                                      </p:cBhvr>
                                      <p:tavLst>
                                        <p:tav tm="0">
                                          <p:val>
                                            <p:fltVal val="0"/>
                                          </p:val>
                                        </p:tav>
                                        <p:tav tm="100000">
                                          <p:val>
                                            <p:strVal val="#ppt_w"/>
                                          </p:val>
                                        </p:tav>
                                      </p:tavLst>
                                    </p:anim>
                                    <p:anim calcmode="lin" valueType="num">
                                      <p:cBhvr>
                                        <p:cTn id="84" dur="500" fill="hold"/>
                                        <p:tgtEl>
                                          <p:spTgt spid="61443">
                                            <p:txEl>
                                              <p:pRg st="10" end="10"/>
                                            </p:txEl>
                                          </p:spTgt>
                                        </p:tgtEl>
                                        <p:attrNameLst>
                                          <p:attrName>ppt_h</p:attrName>
                                        </p:attrNameLst>
                                      </p:cBhvr>
                                      <p:tavLst>
                                        <p:tav tm="0">
                                          <p:val>
                                            <p:fltVal val="0"/>
                                          </p:val>
                                        </p:tav>
                                        <p:tav tm="100000">
                                          <p:val>
                                            <p:strVal val="#ppt_h"/>
                                          </p:val>
                                        </p:tav>
                                      </p:tavLst>
                                    </p:anim>
                                    <p:animEffect transition="in" filter="fade">
                                      <p:cBhvr>
                                        <p:cTn id="85" dur="500"/>
                                        <p:tgtEl>
                                          <p:spTgt spid="6144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P spid="61443" grpId="0" build="p" bldLvl="2"/>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mtClean="0"/>
              <a:t>Definitions</a:t>
            </a:r>
          </a:p>
        </p:txBody>
      </p:sp>
      <p:sp>
        <p:nvSpPr>
          <p:cNvPr id="8195" name="Rectangle 3"/>
          <p:cNvSpPr>
            <a:spLocks noGrp="1" noChangeArrowheads="1"/>
          </p:cNvSpPr>
          <p:nvPr>
            <p:ph type="body" idx="1"/>
          </p:nvPr>
        </p:nvSpPr>
        <p:spPr/>
        <p:txBody>
          <a:bodyPr/>
          <a:lstStyle/>
          <a:p>
            <a:pPr marL="457200" indent="-457200" eaLnBrk="1" hangingPunct="1">
              <a:lnSpc>
                <a:spcPct val="90000"/>
              </a:lnSpc>
              <a:buNone/>
            </a:pPr>
            <a:r>
              <a:rPr lang="en-US" altLang="en-US" smtClean="0"/>
              <a:t>Clean:</a:t>
            </a:r>
            <a:endParaRPr lang="en-US" altLang="en-US" smtClean="0">
              <a:solidFill>
                <a:srgbClr val="7F7F7F"/>
              </a:solidFill>
            </a:endParaRPr>
          </a:p>
          <a:p>
            <a:pPr marL="457200" indent="-457200" eaLnBrk="1" hangingPunct="1">
              <a:lnSpc>
                <a:spcPct val="90000"/>
              </a:lnSpc>
            </a:pPr>
            <a:r>
              <a:rPr lang="en-US" altLang="en-US" smtClean="0"/>
              <a:t>The removal of all visible dirt</a:t>
            </a:r>
            <a:endParaRPr lang="en-US" altLang="en-US" smtClean="0">
              <a:solidFill>
                <a:srgbClr val="7F7F7F"/>
              </a:solidFill>
            </a:endParaRPr>
          </a:p>
          <a:p>
            <a:pPr marL="457200" indent="-457200" eaLnBrk="1" hangingPunct="1">
              <a:lnSpc>
                <a:spcPct val="90000"/>
              </a:lnSpc>
            </a:pPr>
            <a:r>
              <a:rPr lang="en-US" altLang="en-US" smtClean="0"/>
              <a:t>The removal of chemical residue</a:t>
            </a:r>
            <a:endParaRPr lang="en-US" altLang="en-US" smtClean="0">
              <a:solidFill>
                <a:srgbClr val="7F7F7F"/>
              </a:solidFill>
            </a:endParaRPr>
          </a:p>
          <a:p>
            <a:pPr marL="457200" indent="-457200" eaLnBrk="1" hangingPunct="1">
              <a:lnSpc>
                <a:spcPct val="90000"/>
              </a:lnSpc>
            </a:pPr>
            <a:r>
              <a:rPr lang="en-US" altLang="en-US" smtClean="0"/>
              <a:t>The removal of allergens</a:t>
            </a:r>
            <a:endParaRPr lang="en-US" altLang="en-US" smtClean="0">
              <a:solidFill>
                <a:srgbClr val="7F7F7F"/>
              </a:solidFill>
            </a:endParaRPr>
          </a:p>
          <a:p>
            <a:pPr marL="457200" indent="-457200" eaLnBrk="1" hangingPunct="1">
              <a:lnSpc>
                <a:spcPct val="90000"/>
              </a:lnSpc>
            </a:pPr>
            <a:endParaRPr lang="en-US" altLang="en-US" smtClean="0">
              <a:solidFill>
                <a:srgbClr val="7F7F7F"/>
              </a:solidFill>
            </a:endParaRPr>
          </a:p>
          <a:p>
            <a:pPr marL="457200" indent="-457200" eaLnBrk="1" hangingPunct="1">
              <a:lnSpc>
                <a:spcPct val="90000"/>
              </a:lnSpc>
              <a:buNone/>
            </a:pPr>
            <a:r>
              <a:rPr lang="en-US" altLang="en-US" smtClean="0"/>
              <a:t>Sanitize:</a:t>
            </a:r>
            <a:endParaRPr lang="en-US" altLang="en-US" smtClean="0">
              <a:solidFill>
                <a:srgbClr val="7F7F7F"/>
              </a:solidFill>
            </a:endParaRPr>
          </a:p>
          <a:p>
            <a:pPr marL="457200" indent="-457200" eaLnBrk="1" hangingPunct="1">
              <a:lnSpc>
                <a:spcPct val="90000"/>
              </a:lnSpc>
            </a:pPr>
            <a:r>
              <a:rPr lang="en-US" altLang="en-US" smtClean="0"/>
              <a:t>The reduction of dangerous micro-organisms to a safe level</a:t>
            </a:r>
            <a:endParaRPr lang="en-US" altLang="en-US" smtClean="0">
              <a:solidFill>
                <a:srgbClr val="7F7F7F"/>
              </a:solidFill>
            </a:endParaRPr>
          </a:p>
          <a:p>
            <a:pPr marL="457200" indent="-457200" eaLnBrk="1" hangingPunct="1">
              <a:lnSpc>
                <a:spcPct val="90000"/>
              </a:lnSpc>
            </a:pPr>
            <a:endParaRPr lang="en-US" altLang="en-US" smtClean="0">
              <a:solidFill>
                <a:srgbClr val="7F7F7F"/>
              </a:solidFill>
            </a:endParaRPr>
          </a:p>
          <a:p>
            <a:pPr marL="457200" indent="-457200" algn="ctr" eaLnBrk="1" hangingPunct="1">
              <a:lnSpc>
                <a:spcPct val="90000"/>
              </a:lnSpc>
              <a:buNone/>
            </a:pPr>
            <a:r>
              <a:rPr lang="en-US" altLang="en-US" u="sng" smtClean="0"/>
              <a:t>All food contact surfaces must be cleaned and sanitized.</a:t>
            </a:r>
          </a:p>
        </p:txBody>
      </p:sp>
    </p:spTree>
    <p:custDataLst>
      <p:tags r:id="rId1"/>
    </p:custDataLst>
    <p:extLst>
      <p:ext uri="{BB962C8B-B14F-4D97-AF65-F5344CB8AC3E}">
        <p14:creationId xmlns:p14="http://schemas.microsoft.com/office/powerpoint/2010/main" val="2598297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194"/>
                                        </p:tgtEl>
                                        <p:attrNameLst>
                                          <p:attrName>ppt_y</p:attrName>
                                        </p:attrNameLst>
                                      </p:cBhvr>
                                      <p:tavLst>
                                        <p:tav tm="0">
                                          <p:val>
                                            <p:strVal val="#ppt_y"/>
                                          </p:val>
                                        </p:tav>
                                        <p:tav tm="100000">
                                          <p:val>
                                            <p:strVal val="#ppt_y"/>
                                          </p:val>
                                        </p:tav>
                                      </p:tavLst>
                                    </p:anim>
                                    <p:anim calcmode="lin" valueType="num">
                                      <p:cBhvr>
                                        <p:cTn id="9" dur="500" fill="hold"/>
                                        <p:tgtEl>
                                          <p:spTgt spid="819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19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19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195">
                                            <p:txEl>
                                              <p:pRg st="0" end="0"/>
                                            </p:txEl>
                                          </p:spTgt>
                                        </p:tgtEl>
                                        <p:attrNameLst>
                                          <p:attrName>style.visibility</p:attrName>
                                        </p:attrNameLst>
                                      </p:cBhvr>
                                      <p:to>
                                        <p:strVal val="visible"/>
                                      </p:to>
                                    </p:set>
                                    <p:animEffect transition="in" filter="fade">
                                      <p:cBhvr>
                                        <p:cTn id="16" dur="1000"/>
                                        <p:tgtEl>
                                          <p:spTgt spid="819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195">
                                            <p:txEl>
                                              <p:pRg st="1" end="1"/>
                                            </p:txEl>
                                          </p:spTgt>
                                        </p:tgtEl>
                                        <p:attrNameLst>
                                          <p:attrName>style.visibility</p:attrName>
                                        </p:attrNameLst>
                                      </p:cBhvr>
                                      <p:to>
                                        <p:strVal val="visible"/>
                                      </p:to>
                                    </p:set>
                                    <p:animEffect transition="in" filter="fade">
                                      <p:cBhvr>
                                        <p:cTn id="21" dur="1000"/>
                                        <p:tgtEl>
                                          <p:spTgt spid="8195">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195">
                                            <p:txEl>
                                              <p:pRg st="2" end="2"/>
                                            </p:txEl>
                                          </p:spTgt>
                                        </p:tgtEl>
                                        <p:attrNameLst>
                                          <p:attrName>style.visibility</p:attrName>
                                        </p:attrNameLst>
                                      </p:cBhvr>
                                      <p:to>
                                        <p:strVal val="visible"/>
                                      </p:to>
                                    </p:set>
                                    <p:animEffect transition="in" filter="fade">
                                      <p:cBhvr>
                                        <p:cTn id="26" dur="1000"/>
                                        <p:tgtEl>
                                          <p:spTgt spid="8195">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195">
                                            <p:txEl>
                                              <p:pRg st="3" end="3"/>
                                            </p:txEl>
                                          </p:spTgt>
                                        </p:tgtEl>
                                        <p:attrNameLst>
                                          <p:attrName>style.visibility</p:attrName>
                                        </p:attrNameLst>
                                      </p:cBhvr>
                                      <p:to>
                                        <p:strVal val="visible"/>
                                      </p:to>
                                    </p:set>
                                    <p:animEffect transition="in" filter="fade">
                                      <p:cBhvr>
                                        <p:cTn id="31" dur="1000"/>
                                        <p:tgtEl>
                                          <p:spTgt spid="8195">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195">
                                            <p:txEl>
                                              <p:pRg st="5" end="5"/>
                                            </p:txEl>
                                          </p:spTgt>
                                        </p:tgtEl>
                                        <p:attrNameLst>
                                          <p:attrName>style.visibility</p:attrName>
                                        </p:attrNameLst>
                                      </p:cBhvr>
                                      <p:to>
                                        <p:strVal val="visible"/>
                                      </p:to>
                                    </p:set>
                                    <p:animEffect transition="in" filter="fade">
                                      <p:cBhvr>
                                        <p:cTn id="36" dur="1000"/>
                                        <p:tgtEl>
                                          <p:spTgt spid="8195">
                                            <p:txEl>
                                              <p:pRg st="5" end="5"/>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195">
                                            <p:txEl>
                                              <p:pRg st="6" end="6"/>
                                            </p:txEl>
                                          </p:spTgt>
                                        </p:tgtEl>
                                        <p:attrNameLst>
                                          <p:attrName>style.visibility</p:attrName>
                                        </p:attrNameLst>
                                      </p:cBhvr>
                                      <p:to>
                                        <p:strVal val="visible"/>
                                      </p:to>
                                    </p:set>
                                    <p:animEffect transition="in" filter="fade">
                                      <p:cBhvr>
                                        <p:cTn id="41" dur="1000"/>
                                        <p:tgtEl>
                                          <p:spTgt spid="8195">
                                            <p:txEl>
                                              <p:pRg st="6" end="6"/>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195">
                                            <p:txEl>
                                              <p:pRg st="8" end="8"/>
                                            </p:txEl>
                                          </p:spTgt>
                                        </p:tgtEl>
                                        <p:attrNameLst>
                                          <p:attrName>style.visibility</p:attrName>
                                        </p:attrNameLst>
                                      </p:cBhvr>
                                      <p:to>
                                        <p:strVal val="visible"/>
                                      </p:to>
                                    </p:set>
                                    <p:animEffect transition="in" filter="fade">
                                      <p:cBhvr>
                                        <p:cTn id="46" dur="1000"/>
                                        <p:tgtEl>
                                          <p:spTgt spid="819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build="p" bldLvl="5"/>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mtClean="0"/>
              <a:t>Cleaning Program</a:t>
            </a:r>
          </a:p>
        </p:txBody>
      </p:sp>
      <p:sp>
        <p:nvSpPr>
          <p:cNvPr id="9219" name="Rectangle 3"/>
          <p:cNvSpPr>
            <a:spLocks noGrp="1" noChangeArrowheads="1"/>
          </p:cNvSpPr>
          <p:nvPr>
            <p:ph type="body" idx="1"/>
          </p:nvPr>
        </p:nvSpPr>
        <p:spPr/>
        <p:txBody>
          <a:bodyPr/>
          <a:lstStyle/>
          <a:p>
            <a:pPr eaLnBrk="1" hangingPunct="1">
              <a:buFontTx/>
              <a:buNone/>
            </a:pPr>
            <a:r>
              <a:rPr lang="en-US" altLang="en-US" sz="2200"/>
              <a:t>A Cleaning Program should specify:</a:t>
            </a:r>
            <a:br>
              <a:rPr lang="en-US" altLang="en-US" sz="2200"/>
            </a:br>
            <a:endParaRPr lang="en-US" altLang="en-US" sz="2200">
              <a:solidFill>
                <a:srgbClr val="7F7F7F"/>
              </a:solidFill>
            </a:endParaRPr>
          </a:p>
          <a:p>
            <a:pPr eaLnBrk="1" hangingPunct="1">
              <a:buFont typeface="Wingdings" panose="05000000000000000000" pitchFamily="2" charset="2"/>
              <a:buChar char="ü"/>
            </a:pPr>
            <a:r>
              <a:rPr lang="en-US" altLang="en-US" sz="2200"/>
              <a:t>Areas, equipment and utensils to be cleaned;</a:t>
            </a:r>
            <a:endParaRPr lang="en-US" altLang="en-US" sz="2200">
              <a:solidFill>
                <a:srgbClr val="7F7F7F"/>
              </a:solidFill>
            </a:endParaRPr>
          </a:p>
          <a:p>
            <a:pPr eaLnBrk="1" hangingPunct="1">
              <a:buFont typeface="Wingdings" panose="05000000000000000000" pitchFamily="2" charset="2"/>
              <a:buChar char="ü"/>
            </a:pPr>
            <a:r>
              <a:rPr lang="en-US" altLang="en-US" sz="2200"/>
              <a:t>Designated employees responsible for cleaning;</a:t>
            </a:r>
            <a:endParaRPr lang="en-US" altLang="en-US" sz="2200">
              <a:solidFill>
                <a:srgbClr val="7F7F7F"/>
              </a:solidFill>
            </a:endParaRPr>
          </a:p>
          <a:p>
            <a:pPr eaLnBrk="1" hangingPunct="1">
              <a:buFont typeface="Wingdings" panose="05000000000000000000" pitchFamily="2" charset="2"/>
              <a:buChar char="ü"/>
            </a:pPr>
            <a:r>
              <a:rPr lang="en-US" altLang="en-US" sz="2200"/>
              <a:t>Cleaning products, concentrations and procedures;</a:t>
            </a:r>
            <a:endParaRPr lang="en-US" altLang="en-US" sz="2200">
              <a:solidFill>
                <a:srgbClr val="7F7F7F"/>
              </a:solidFill>
            </a:endParaRPr>
          </a:p>
          <a:p>
            <a:pPr eaLnBrk="1" hangingPunct="1">
              <a:buFont typeface="Wingdings" panose="05000000000000000000" pitchFamily="2" charset="2"/>
              <a:buChar char="ü"/>
            </a:pPr>
            <a:r>
              <a:rPr lang="en-US" altLang="en-US" sz="2200"/>
              <a:t>Equipment required to do the cleaning;</a:t>
            </a:r>
            <a:endParaRPr lang="en-US" altLang="en-US" sz="2200">
              <a:solidFill>
                <a:srgbClr val="7F7F7F"/>
              </a:solidFill>
            </a:endParaRPr>
          </a:p>
          <a:p>
            <a:pPr eaLnBrk="1" hangingPunct="1">
              <a:buFont typeface="Wingdings" panose="05000000000000000000" pitchFamily="2" charset="2"/>
              <a:buChar char="ü"/>
            </a:pPr>
            <a:r>
              <a:rPr lang="en-US" altLang="en-US" sz="2200"/>
              <a:t>Frequency of cleaning and sanitizing;</a:t>
            </a:r>
            <a:endParaRPr lang="en-US" altLang="en-US" sz="2200">
              <a:solidFill>
                <a:srgbClr val="7F7F7F"/>
              </a:solidFill>
            </a:endParaRPr>
          </a:p>
          <a:p>
            <a:pPr eaLnBrk="1" hangingPunct="1">
              <a:buFont typeface="Wingdings" panose="05000000000000000000" pitchFamily="2" charset="2"/>
              <a:buChar char="ü"/>
            </a:pPr>
            <a:r>
              <a:rPr lang="en-US" altLang="en-US" sz="2200"/>
              <a:t>Cleaning and sanitizing logs; and</a:t>
            </a:r>
            <a:endParaRPr lang="en-US" altLang="en-US" sz="2200">
              <a:solidFill>
                <a:srgbClr val="7F7F7F"/>
              </a:solidFill>
            </a:endParaRPr>
          </a:p>
          <a:p>
            <a:pPr eaLnBrk="1" hangingPunct="1">
              <a:buFont typeface="Wingdings" panose="05000000000000000000" pitchFamily="2" charset="2"/>
              <a:buChar char="ü"/>
            </a:pPr>
            <a:r>
              <a:rPr lang="en-US" altLang="en-US" sz="2200"/>
              <a:t>Inspection and monitoring of equipment and records.</a:t>
            </a:r>
          </a:p>
        </p:txBody>
      </p:sp>
    </p:spTree>
    <p:custDataLst>
      <p:tags r:id="rId1"/>
    </p:custDataLst>
    <p:extLst>
      <p:ext uri="{BB962C8B-B14F-4D97-AF65-F5344CB8AC3E}">
        <p14:creationId xmlns:p14="http://schemas.microsoft.com/office/powerpoint/2010/main" val="2312290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218"/>
                                        </p:tgtEl>
                                        <p:attrNameLst>
                                          <p:attrName>ppt_y</p:attrName>
                                        </p:attrNameLst>
                                      </p:cBhvr>
                                      <p:tavLst>
                                        <p:tav tm="0">
                                          <p:val>
                                            <p:strVal val="#ppt_y"/>
                                          </p:val>
                                        </p:tav>
                                        <p:tav tm="100000">
                                          <p:val>
                                            <p:strVal val="#ppt_y"/>
                                          </p:val>
                                        </p:tav>
                                      </p:tavLst>
                                    </p:anim>
                                    <p:anim calcmode="lin" valueType="num">
                                      <p:cBhvr>
                                        <p:cTn id="9" dur="500" fill="hold"/>
                                        <p:tgtEl>
                                          <p:spTgt spid="92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2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2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219">
                                            <p:txEl>
                                              <p:pRg st="0" end="0"/>
                                            </p:txEl>
                                          </p:spTgt>
                                        </p:tgtEl>
                                        <p:attrNameLst>
                                          <p:attrName>style.visibility</p:attrName>
                                        </p:attrNameLst>
                                      </p:cBhvr>
                                      <p:to>
                                        <p:strVal val="visible"/>
                                      </p:to>
                                    </p:set>
                                    <p:animEffect transition="in" filter="fade">
                                      <p:cBhvr>
                                        <p:cTn id="16" dur="1000"/>
                                        <p:tgtEl>
                                          <p:spTgt spid="921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219">
                                            <p:txEl>
                                              <p:pRg st="1" end="1"/>
                                            </p:txEl>
                                          </p:spTgt>
                                        </p:tgtEl>
                                        <p:attrNameLst>
                                          <p:attrName>style.visibility</p:attrName>
                                        </p:attrNameLst>
                                      </p:cBhvr>
                                      <p:to>
                                        <p:strVal val="visible"/>
                                      </p:to>
                                    </p:set>
                                    <p:animEffect transition="in" filter="fade">
                                      <p:cBhvr>
                                        <p:cTn id="21" dur="1000"/>
                                        <p:tgtEl>
                                          <p:spTgt spid="9219">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219">
                                            <p:txEl>
                                              <p:pRg st="2" end="2"/>
                                            </p:txEl>
                                          </p:spTgt>
                                        </p:tgtEl>
                                        <p:attrNameLst>
                                          <p:attrName>style.visibility</p:attrName>
                                        </p:attrNameLst>
                                      </p:cBhvr>
                                      <p:to>
                                        <p:strVal val="visible"/>
                                      </p:to>
                                    </p:set>
                                    <p:animEffect transition="in" filter="fade">
                                      <p:cBhvr>
                                        <p:cTn id="26" dur="1000"/>
                                        <p:tgtEl>
                                          <p:spTgt spid="9219">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219">
                                            <p:txEl>
                                              <p:pRg st="3" end="3"/>
                                            </p:txEl>
                                          </p:spTgt>
                                        </p:tgtEl>
                                        <p:attrNameLst>
                                          <p:attrName>style.visibility</p:attrName>
                                        </p:attrNameLst>
                                      </p:cBhvr>
                                      <p:to>
                                        <p:strVal val="visible"/>
                                      </p:to>
                                    </p:set>
                                    <p:animEffect transition="in" filter="fade">
                                      <p:cBhvr>
                                        <p:cTn id="31" dur="1000"/>
                                        <p:tgtEl>
                                          <p:spTgt spid="9219">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219">
                                            <p:txEl>
                                              <p:pRg st="4" end="4"/>
                                            </p:txEl>
                                          </p:spTgt>
                                        </p:tgtEl>
                                        <p:attrNameLst>
                                          <p:attrName>style.visibility</p:attrName>
                                        </p:attrNameLst>
                                      </p:cBhvr>
                                      <p:to>
                                        <p:strVal val="visible"/>
                                      </p:to>
                                    </p:set>
                                    <p:animEffect transition="in" filter="fade">
                                      <p:cBhvr>
                                        <p:cTn id="36" dur="1000"/>
                                        <p:tgtEl>
                                          <p:spTgt spid="9219">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219">
                                            <p:txEl>
                                              <p:pRg st="5" end="5"/>
                                            </p:txEl>
                                          </p:spTgt>
                                        </p:tgtEl>
                                        <p:attrNameLst>
                                          <p:attrName>style.visibility</p:attrName>
                                        </p:attrNameLst>
                                      </p:cBhvr>
                                      <p:to>
                                        <p:strVal val="visible"/>
                                      </p:to>
                                    </p:set>
                                    <p:animEffect transition="in" filter="fade">
                                      <p:cBhvr>
                                        <p:cTn id="41" dur="1000"/>
                                        <p:tgtEl>
                                          <p:spTgt spid="9219">
                                            <p:txEl>
                                              <p:pRg st="5" end="5"/>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219">
                                            <p:txEl>
                                              <p:pRg st="6" end="6"/>
                                            </p:txEl>
                                          </p:spTgt>
                                        </p:tgtEl>
                                        <p:attrNameLst>
                                          <p:attrName>style.visibility</p:attrName>
                                        </p:attrNameLst>
                                      </p:cBhvr>
                                      <p:to>
                                        <p:strVal val="visible"/>
                                      </p:to>
                                    </p:set>
                                    <p:animEffect transition="in" filter="fade">
                                      <p:cBhvr>
                                        <p:cTn id="46" dur="1000"/>
                                        <p:tgtEl>
                                          <p:spTgt spid="9219">
                                            <p:txEl>
                                              <p:pRg st="6" end="6"/>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219">
                                            <p:txEl>
                                              <p:pRg st="7" end="7"/>
                                            </p:txEl>
                                          </p:spTgt>
                                        </p:tgtEl>
                                        <p:attrNameLst>
                                          <p:attrName>style.visibility</p:attrName>
                                        </p:attrNameLst>
                                      </p:cBhvr>
                                      <p:to>
                                        <p:strVal val="visible"/>
                                      </p:to>
                                    </p:set>
                                    <p:animEffect transition="in" filter="fade">
                                      <p:cBhvr>
                                        <p:cTn id="51" dur="1000"/>
                                        <p:tgtEl>
                                          <p:spTgt spid="92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build="p" bldLvl="5"/>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CA" altLang="en-US" smtClean="0"/>
              <a:t>Points to Include</a:t>
            </a:r>
            <a:r>
              <a:rPr lang="en-CA" altLang="en-US" smtClean="0">
                <a:solidFill>
                  <a:srgbClr val="7F7F7F"/>
                </a:solidFill>
              </a:rPr>
              <a:t>	</a:t>
            </a:r>
          </a:p>
        </p:txBody>
      </p:sp>
      <p:sp>
        <p:nvSpPr>
          <p:cNvPr id="10243" name="Content Placeholder 2"/>
          <p:cNvSpPr>
            <a:spLocks noGrp="1"/>
          </p:cNvSpPr>
          <p:nvPr>
            <p:ph idx="1"/>
          </p:nvPr>
        </p:nvSpPr>
        <p:spPr/>
        <p:txBody>
          <a:bodyPr/>
          <a:lstStyle/>
          <a:p>
            <a:pPr eaLnBrk="1" hangingPunct="1">
              <a:spcBef>
                <a:spcPts val="1200"/>
              </a:spcBef>
              <a:buFont typeface="Wingdings" panose="05000000000000000000" pitchFamily="2" charset="2"/>
              <a:buChar char="ü"/>
            </a:pPr>
            <a:r>
              <a:rPr lang="en-US" altLang="en-US" smtClean="0"/>
              <a:t>Clean and sanitize food contact surfaces after each use;</a:t>
            </a:r>
            <a:endParaRPr lang="en-US" altLang="en-US" sz="900">
              <a:solidFill>
                <a:srgbClr val="7F7F7F"/>
              </a:solidFill>
            </a:endParaRPr>
          </a:p>
          <a:p>
            <a:pPr eaLnBrk="1" hangingPunct="1">
              <a:spcBef>
                <a:spcPts val="1200"/>
              </a:spcBef>
              <a:buFont typeface="Wingdings" panose="05000000000000000000" pitchFamily="2" charset="2"/>
              <a:buChar char="ü"/>
            </a:pPr>
            <a:r>
              <a:rPr lang="en-US" altLang="en-US" smtClean="0"/>
              <a:t>Items used continuously at room temperature should be cleaned &amp; sanitized every 4 hours;</a:t>
            </a:r>
          </a:p>
          <a:p>
            <a:pPr eaLnBrk="1" hangingPunct="1">
              <a:spcBef>
                <a:spcPts val="1200"/>
              </a:spcBef>
              <a:buFont typeface="Wingdings" panose="05000000000000000000" pitchFamily="2" charset="2"/>
              <a:buChar char="ü"/>
            </a:pPr>
            <a:r>
              <a:rPr lang="en-US" altLang="en-US" smtClean="0"/>
              <a:t>Disconnect power supply, tag and lock out electrical equipment while cleaning;</a:t>
            </a:r>
          </a:p>
          <a:p>
            <a:pPr eaLnBrk="1" hangingPunct="1">
              <a:spcBef>
                <a:spcPts val="1200"/>
              </a:spcBef>
              <a:buFont typeface="Wingdings" panose="05000000000000000000" pitchFamily="2" charset="2"/>
              <a:buChar char="ü"/>
            </a:pPr>
            <a:r>
              <a:rPr lang="en-US" altLang="en-US" smtClean="0"/>
              <a:t>Remove guards and shields before cleaning;</a:t>
            </a:r>
            <a:endParaRPr lang="en-US" altLang="en-US" sz="900">
              <a:solidFill>
                <a:srgbClr val="7F7F7F"/>
              </a:solidFill>
            </a:endParaRPr>
          </a:p>
          <a:p>
            <a:pPr eaLnBrk="1" hangingPunct="1">
              <a:spcBef>
                <a:spcPts val="1200"/>
              </a:spcBef>
              <a:buFont typeface="Wingdings" panose="05000000000000000000" pitchFamily="2" charset="2"/>
              <a:buChar char="ü"/>
            </a:pPr>
            <a:r>
              <a:rPr lang="en-US" altLang="en-US" smtClean="0"/>
              <a:t>Clean and sanitize infrequently used food contact items before use. </a:t>
            </a:r>
          </a:p>
        </p:txBody>
      </p:sp>
    </p:spTree>
    <p:custDataLst>
      <p:tags r:id="rId1"/>
    </p:custDataLst>
    <p:extLst>
      <p:ext uri="{BB962C8B-B14F-4D97-AF65-F5344CB8AC3E}">
        <p14:creationId xmlns:p14="http://schemas.microsoft.com/office/powerpoint/2010/main" val="1729692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0242"/>
                                        </p:tgtEl>
                                        <p:attrNameLst>
                                          <p:attrName>style.visibility</p:attrName>
                                        </p:attrNameLst>
                                      </p:cBhvr>
                                      <p:to>
                                        <p:strVal val="visible"/>
                                      </p:to>
                                    </p:set>
                                    <p:anim calcmode="lin" valueType="num">
                                      <p:cBhvr>
                                        <p:cTn id="7" dur="500" fill="hold"/>
                                        <p:tgtEl>
                                          <p:spTgt spid="1024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242"/>
                                        </p:tgtEl>
                                        <p:attrNameLst>
                                          <p:attrName>ppt_y</p:attrName>
                                        </p:attrNameLst>
                                      </p:cBhvr>
                                      <p:tavLst>
                                        <p:tav tm="0">
                                          <p:val>
                                            <p:strVal val="#ppt_y"/>
                                          </p:val>
                                        </p:tav>
                                        <p:tav tm="100000">
                                          <p:val>
                                            <p:strVal val="#ppt_y"/>
                                          </p:val>
                                        </p:tav>
                                      </p:tavLst>
                                    </p:anim>
                                    <p:anim calcmode="lin" valueType="num">
                                      <p:cBhvr>
                                        <p:cTn id="9" dur="500" fill="hold"/>
                                        <p:tgtEl>
                                          <p:spTgt spid="1024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24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24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243">
                                            <p:txEl>
                                              <p:pRg st="0" end="0"/>
                                            </p:txEl>
                                          </p:spTgt>
                                        </p:tgtEl>
                                        <p:attrNameLst>
                                          <p:attrName>style.visibility</p:attrName>
                                        </p:attrNameLst>
                                      </p:cBhvr>
                                      <p:to>
                                        <p:strVal val="visible"/>
                                      </p:to>
                                    </p:set>
                                    <p:animEffect transition="in" filter="fade">
                                      <p:cBhvr>
                                        <p:cTn id="16" dur="1000"/>
                                        <p:tgtEl>
                                          <p:spTgt spid="1024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243">
                                            <p:txEl>
                                              <p:pRg st="1" end="1"/>
                                            </p:txEl>
                                          </p:spTgt>
                                        </p:tgtEl>
                                        <p:attrNameLst>
                                          <p:attrName>style.visibility</p:attrName>
                                        </p:attrNameLst>
                                      </p:cBhvr>
                                      <p:to>
                                        <p:strVal val="visible"/>
                                      </p:to>
                                    </p:set>
                                    <p:animEffect transition="in" filter="fade">
                                      <p:cBhvr>
                                        <p:cTn id="21" dur="1000"/>
                                        <p:tgtEl>
                                          <p:spTgt spid="10243">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243">
                                            <p:txEl>
                                              <p:pRg st="2" end="2"/>
                                            </p:txEl>
                                          </p:spTgt>
                                        </p:tgtEl>
                                        <p:attrNameLst>
                                          <p:attrName>style.visibility</p:attrName>
                                        </p:attrNameLst>
                                      </p:cBhvr>
                                      <p:to>
                                        <p:strVal val="visible"/>
                                      </p:to>
                                    </p:set>
                                    <p:animEffect transition="in" filter="fade">
                                      <p:cBhvr>
                                        <p:cTn id="26" dur="1000"/>
                                        <p:tgtEl>
                                          <p:spTgt spid="1024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243">
                                            <p:txEl>
                                              <p:pRg st="3" end="3"/>
                                            </p:txEl>
                                          </p:spTgt>
                                        </p:tgtEl>
                                        <p:attrNameLst>
                                          <p:attrName>style.visibility</p:attrName>
                                        </p:attrNameLst>
                                      </p:cBhvr>
                                      <p:to>
                                        <p:strVal val="visible"/>
                                      </p:to>
                                    </p:set>
                                    <p:animEffect transition="in" filter="fade">
                                      <p:cBhvr>
                                        <p:cTn id="31" dur="1000"/>
                                        <p:tgtEl>
                                          <p:spTgt spid="10243">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243">
                                            <p:txEl>
                                              <p:pRg st="4" end="4"/>
                                            </p:txEl>
                                          </p:spTgt>
                                        </p:tgtEl>
                                        <p:attrNameLst>
                                          <p:attrName>style.visibility</p:attrName>
                                        </p:attrNameLst>
                                      </p:cBhvr>
                                      <p:to>
                                        <p:strVal val="visible"/>
                                      </p:to>
                                    </p:set>
                                    <p:animEffect transition="in" filter="fade">
                                      <p:cBhvr>
                                        <p:cTn id="36" dur="1000"/>
                                        <p:tgtEl>
                                          <p:spTgt spid="102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build="p" bldLvl="5"/>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CA" altLang="en-US" smtClean="0"/>
              <a:t>Storage Guidelines</a:t>
            </a:r>
          </a:p>
        </p:txBody>
      </p:sp>
      <p:pic>
        <p:nvPicPr>
          <p:cNvPr id="4" name="Content Placeholder 3" descr="shelving.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497263" y="1700213"/>
            <a:ext cx="6743700" cy="4032250"/>
          </a:xfrm>
        </p:spPr>
      </p:pic>
      <p:sp>
        <p:nvSpPr>
          <p:cNvPr id="5" name="TextBox 4"/>
          <p:cNvSpPr txBox="1"/>
          <p:nvPr/>
        </p:nvSpPr>
        <p:spPr>
          <a:xfrm>
            <a:off x="7967663" y="2997200"/>
            <a:ext cx="2305050" cy="923330"/>
          </a:xfrm>
          <a:prstGeom prst="rect">
            <a:avLst/>
          </a:prstGeom>
          <a:solidFill>
            <a:schemeClr val="bg1">
              <a:lumMod val="95000"/>
            </a:schemeClr>
          </a:solidFill>
        </p:spPr>
        <p:txBody>
          <a:bodyPr>
            <a:spAutoFit/>
          </a:bodyPr>
          <a:lstStyle/>
          <a:p>
            <a:pPr>
              <a:defRPr/>
            </a:pPr>
            <a:r>
              <a:rPr lang="en-CA" dirty="0"/>
              <a:t>Keep food 5cm (2 inches) away from the wall.</a:t>
            </a:r>
          </a:p>
        </p:txBody>
      </p:sp>
      <p:sp>
        <p:nvSpPr>
          <p:cNvPr id="7" name="TextBox 6"/>
          <p:cNvSpPr txBox="1"/>
          <p:nvPr/>
        </p:nvSpPr>
        <p:spPr>
          <a:xfrm>
            <a:off x="3432175" y="4652964"/>
            <a:ext cx="2376488" cy="646331"/>
          </a:xfrm>
          <a:prstGeom prst="rect">
            <a:avLst/>
          </a:prstGeom>
          <a:solidFill>
            <a:schemeClr val="bg1">
              <a:lumMod val="95000"/>
            </a:schemeClr>
          </a:solidFill>
        </p:spPr>
        <p:txBody>
          <a:bodyPr>
            <a:spAutoFit/>
          </a:bodyPr>
          <a:lstStyle/>
          <a:p>
            <a:pPr>
              <a:defRPr/>
            </a:pPr>
            <a:r>
              <a:rPr lang="en-CA" dirty="0"/>
              <a:t>Keep food 15cm (6 inches) off the floor.</a:t>
            </a:r>
          </a:p>
        </p:txBody>
      </p:sp>
    </p:spTree>
    <p:extLst>
      <p:ext uri="{BB962C8B-B14F-4D97-AF65-F5344CB8AC3E}">
        <p14:creationId xmlns:p14="http://schemas.microsoft.com/office/powerpoint/2010/main" val="576071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mtClean="0"/>
              <a:t>Factors Affecting Cleaning</a:t>
            </a:r>
            <a:endParaRPr lang="en-CA" altLang="en-US" smtClean="0"/>
          </a:p>
        </p:txBody>
      </p:sp>
      <p:sp>
        <p:nvSpPr>
          <p:cNvPr id="9219" name="Content Placeholder 2"/>
          <p:cNvSpPr>
            <a:spLocks noGrp="1"/>
          </p:cNvSpPr>
          <p:nvPr>
            <p:ph idx="1"/>
          </p:nvPr>
        </p:nvSpPr>
        <p:spPr/>
        <p:txBody>
          <a:bodyPr/>
          <a:lstStyle/>
          <a:p>
            <a:r>
              <a:rPr lang="en-US" altLang="en-US" smtClean="0"/>
              <a:t>Object to be Cleaned</a:t>
            </a:r>
          </a:p>
          <a:p>
            <a:r>
              <a:rPr lang="en-US" altLang="en-US" smtClean="0"/>
              <a:t>Nature of the Soil</a:t>
            </a:r>
          </a:p>
          <a:p>
            <a:r>
              <a:rPr lang="en-US" altLang="en-US" smtClean="0"/>
              <a:t>Water Condition</a:t>
            </a:r>
          </a:p>
          <a:p>
            <a:r>
              <a:rPr lang="en-US" altLang="en-US" smtClean="0"/>
              <a:t>Temperature</a:t>
            </a:r>
          </a:p>
          <a:p>
            <a:r>
              <a:rPr lang="en-US" altLang="en-US" smtClean="0"/>
              <a:t>Cleaning Agents</a:t>
            </a:r>
          </a:p>
          <a:p>
            <a:r>
              <a:rPr lang="en-US" altLang="en-US" smtClean="0"/>
              <a:t>Method of Cleaning</a:t>
            </a:r>
            <a:endParaRPr lang="en-CA" altLang="en-US" smtClean="0"/>
          </a:p>
        </p:txBody>
      </p:sp>
    </p:spTree>
    <p:extLst>
      <p:ext uri="{BB962C8B-B14F-4D97-AF65-F5344CB8AC3E}">
        <p14:creationId xmlns:p14="http://schemas.microsoft.com/office/powerpoint/2010/main" val="1365521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218"/>
                                        </p:tgtEl>
                                        <p:attrNameLst>
                                          <p:attrName>ppt_y</p:attrName>
                                        </p:attrNameLst>
                                      </p:cBhvr>
                                      <p:tavLst>
                                        <p:tav tm="0">
                                          <p:val>
                                            <p:strVal val="#ppt_y"/>
                                          </p:val>
                                        </p:tav>
                                        <p:tav tm="100000">
                                          <p:val>
                                            <p:strVal val="#ppt_y"/>
                                          </p:val>
                                        </p:tav>
                                      </p:tavLst>
                                    </p:anim>
                                    <p:anim calcmode="lin" valueType="num">
                                      <p:cBhvr>
                                        <p:cTn id="9" dur="500" fill="hold"/>
                                        <p:tgtEl>
                                          <p:spTgt spid="92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2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2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219">
                                            <p:txEl>
                                              <p:pRg st="0" end="0"/>
                                            </p:txEl>
                                          </p:spTgt>
                                        </p:tgtEl>
                                        <p:attrNameLst>
                                          <p:attrName>style.visibility</p:attrName>
                                        </p:attrNameLst>
                                      </p:cBhvr>
                                      <p:to>
                                        <p:strVal val="visible"/>
                                      </p:to>
                                    </p:set>
                                    <p:animEffect transition="in" filter="fade">
                                      <p:cBhvr>
                                        <p:cTn id="16" dur="1000"/>
                                        <p:tgtEl>
                                          <p:spTgt spid="921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219">
                                            <p:txEl>
                                              <p:pRg st="1" end="1"/>
                                            </p:txEl>
                                          </p:spTgt>
                                        </p:tgtEl>
                                        <p:attrNameLst>
                                          <p:attrName>style.visibility</p:attrName>
                                        </p:attrNameLst>
                                      </p:cBhvr>
                                      <p:to>
                                        <p:strVal val="visible"/>
                                      </p:to>
                                    </p:set>
                                    <p:animEffect transition="in" filter="fade">
                                      <p:cBhvr>
                                        <p:cTn id="21" dur="1000"/>
                                        <p:tgtEl>
                                          <p:spTgt spid="9219">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219">
                                            <p:txEl>
                                              <p:pRg st="2" end="2"/>
                                            </p:txEl>
                                          </p:spTgt>
                                        </p:tgtEl>
                                        <p:attrNameLst>
                                          <p:attrName>style.visibility</p:attrName>
                                        </p:attrNameLst>
                                      </p:cBhvr>
                                      <p:to>
                                        <p:strVal val="visible"/>
                                      </p:to>
                                    </p:set>
                                    <p:animEffect transition="in" filter="fade">
                                      <p:cBhvr>
                                        <p:cTn id="26" dur="1000"/>
                                        <p:tgtEl>
                                          <p:spTgt spid="9219">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219">
                                            <p:txEl>
                                              <p:pRg st="3" end="3"/>
                                            </p:txEl>
                                          </p:spTgt>
                                        </p:tgtEl>
                                        <p:attrNameLst>
                                          <p:attrName>style.visibility</p:attrName>
                                        </p:attrNameLst>
                                      </p:cBhvr>
                                      <p:to>
                                        <p:strVal val="visible"/>
                                      </p:to>
                                    </p:set>
                                    <p:animEffect transition="in" filter="fade">
                                      <p:cBhvr>
                                        <p:cTn id="31" dur="1000"/>
                                        <p:tgtEl>
                                          <p:spTgt spid="9219">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219">
                                            <p:txEl>
                                              <p:pRg st="4" end="4"/>
                                            </p:txEl>
                                          </p:spTgt>
                                        </p:tgtEl>
                                        <p:attrNameLst>
                                          <p:attrName>style.visibility</p:attrName>
                                        </p:attrNameLst>
                                      </p:cBhvr>
                                      <p:to>
                                        <p:strVal val="visible"/>
                                      </p:to>
                                    </p:set>
                                    <p:animEffect transition="in" filter="fade">
                                      <p:cBhvr>
                                        <p:cTn id="36" dur="1000"/>
                                        <p:tgtEl>
                                          <p:spTgt spid="9219">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219">
                                            <p:txEl>
                                              <p:pRg st="5" end="5"/>
                                            </p:txEl>
                                          </p:spTgt>
                                        </p:tgtEl>
                                        <p:attrNameLst>
                                          <p:attrName>style.visibility</p:attrName>
                                        </p:attrNameLst>
                                      </p:cBhvr>
                                      <p:to>
                                        <p:strVal val="visible"/>
                                      </p:to>
                                    </p:set>
                                    <p:animEffect transition="in" filter="fade">
                                      <p:cBhvr>
                                        <p:cTn id="41" dur="1000"/>
                                        <p:tgtEl>
                                          <p:spTgt spid="92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build="p"/>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CA" altLang="en-US" smtClean="0"/>
              <a:t>Methods of Sanitizing</a:t>
            </a:r>
          </a:p>
        </p:txBody>
      </p:sp>
      <p:sp>
        <p:nvSpPr>
          <p:cNvPr id="12291" name="Content Placeholder 2"/>
          <p:cNvSpPr>
            <a:spLocks noGrp="1"/>
          </p:cNvSpPr>
          <p:nvPr>
            <p:ph idx="1"/>
          </p:nvPr>
        </p:nvSpPr>
        <p:spPr/>
        <p:txBody>
          <a:bodyPr/>
          <a:lstStyle/>
          <a:p>
            <a:pPr marL="457200" indent="-457200" eaLnBrk="1" hangingPunct="1">
              <a:buFontTx/>
              <a:buAutoNum type="arabicPeriod"/>
            </a:pPr>
            <a:r>
              <a:rPr lang="en-CA" altLang="en-US" sz="3200"/>
              <a:t>Hot water</a:t>
            </a:r>
            <a:endParaRPr lang="en-CA" altLang="en-US" sz="3200">
              <a:solidFill>
                <a:srgbClr val="7F7F7F"/>
              </a:solidFill>
            </a:endParaRPr>
          </a:p>
          <a:p>
            <a:pPr marL="457200" indent="-457200" eaLnBrk="1" hangingPunct="1">
              <a:buFontTx/>
              <a:buAutoNum type="arabicPeriod"/>
            </a:pPr>
            <a:r>
              <a:rPr lang="en-CA" altLang="en-US" sz="3200"/>
              <a:t>Chemical</a:t>
            </a:r>
            <a:endParaRPr lang="en-CA" altLang="en-US" sz="3200">
              <a:solidFill>
                <a:srgbClr val="7F7F7F"/>
              </a:solidFill>
            </a:endParaRPr>
          </a:p>
          <a:p>
            <a:pPr marL="857250" lvl="1" indent="-457200" eaLnBrk="1" hangingPunct="1"/>
            <a:r>
              <a:rPr lang="en-CA" altLang="en-US" sz="2800"/>
              <a:t>Chlorine</a:t>
            </a:r>
            <a:endParaRPr lang="en-CA" altLang="en-US" sz="2800">
              <a:solidFill>
                <a:srgbClr val="7F7F7F"/>
              </a:solidFill>
            </a:endParaRPr>
          </a:p>
          <a:p>
            <a:pPr marL="857250" lvl="1" indent="-457200" eaLnBrk="1" hangingPunct="1"/>
            <a:r>
              <a:rPr lang="en-CA" altLang="en-US" sz="2800"/>
              <a:t>Iodine</a:t>
            </a:r>
            <a:endParaRPr lang="en-CA" altLang="en-US" sz="2800">
              <a:solidFill>
                <a:srgbClr val="7F7F7F"/>
              </a:solidFill>
            </a:endParaRPr>
          </a:p>
          <a:p>
            <a:pPr marL="857250" lvl="1" indent="-457200" eaLnBrk="1" hangingPunct="1"/>
            <a:r>
              <a:rPr lang="en-CA" altLang="en-US" sz="2800"/>
              <a:t>Quaternary Ammonium</a:t>
            </a:r>
          </a:p>
        </p:txBody>
      </p:sp>
    </p:spTree>
    <p:custDataLst>
      <p:tags r:id="rId1"/>
    </p:custDataLst>
    <p:extLst>
      <p:ext uri="{BB962C8B-B14F-4D97-AF65-F5344CB8AC3E}">
        <p14:creationId xmlns:p14="http://schemas.microsoft.com/office/powerpoint/2010/main" val="2723740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90"/>
                                        </p:tgtEl>
                                        <p:attrNameLst>
                                          <p:attrName>ppt_y</p:attrName>
                                        </p:attrNameLst>
                                      </p:cBhvr>
                                      <p:tavLst>
                                        <p:tav tm="0">
                                          <p:val>
                                            <p:strVal val="#ppt_y"/>
                                          </p:val>
                                        </p:tav>
                                        <p:tav tm="100000">
                                          <p:val>
                                            <p:strVal val="#ppt_y"/>
                                          </p:val>
                                        </p:tav>
                                      </p:tavLst>
                                    </p:anim>
                                    <p:anim calcmode="lin" valueType="num">
                                      <p:cBhvr>
                                        <p:cTn id="9" dur="500" fill="hold"/>
                                        <p:tgtEl>
                                          <p:spTgt spid="122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9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291">
                                            <p:txEl>
                                              <p:pRg st="0" end="0"/>
                                            </p:txEl>
                                          </p:spTgt>
                                        </p:tgtEl>
                                        <p:attrNameLst>
                                          <p:attrName>style.visibility</p:attrName>
                                        </p:attrNameLst>
                                      </p:cBhvr>
                                      <p:to>
                                        <p:strVal val="visible"/>
                                      </p:to>
                                    </p:set>
                                    <p:animEffect transition="in" filter="fade">
                                      <p:cBhvr>
                                        <p:cTn id="16" dur="1000"/>
                                        <p:tgtEl>
                                          <p:spTgt spid="12291">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291">
                                            <p:txEl>
                                              <p:pRg st="1" end="1"/>
                                            </p:txEl>
                                          </p:spTgt>
                                        </p:tgtEl>
                                        <p:attrNameLst>
                                          <p:attrName>style.visibility</p:attrName>
                                        </p:attrNameLst>
                                      </p:cBhvr>
                                      <p:to>
                                        <p:strVal val="visible"/>
                                      </p:to>
                                    </p:set>
                                    <p:animEffect transition="in" filter="fade">
                                      <p:cBhvr>
                                        <p:cTn id="21" dur="1000"/>
                                        <p:tgtEl>
                                          <p:spTgt spid="12291">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291">
                                            <p:txEl>
                                              <p:pRg st="2" end="2"/>
                                            </p:txEl>
                                          </p:spTgt>
                                        </p:tgtEl>
                                        <p:attrNameLst>
                                          <p:attrName>style.visibility</p:attrName>
                                        </p:attrNameLst>
                                      </p:cBhvr>
                                      <p:to>
                                        <p:strVal val="visible"/>
                                      </p:to>
                                    </p:set>
                                    <p:animEffect transition="in" filter="fade">
                                      <p:cBhvr>
                                        <p:cTn id="26" dur="1000"/>
                                        <p:tgtEl>
                                          <p:spTgt spid="12291">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291">
                                            <p:txEl>
                                              <p:pRg st="3" end="3"/>
                                            </p:txEl>
                                          </p:spTgt>
                                        </p:tgtEl>
                                        <p:attrNameLst>
                                          <p:attrName>style.visibility</p:attrName>
                                        </p:attrNameLst>
                                      </p:cBhvr>
                                      <p:to>
                                        <p:strVal val="visible"/>
                                      </p:to>
                                    </p:set>
                                    <p:animEffect transition="in" filter="fade">
                                      <p:cBhvr>
                                        <p:cTn id="31" dur="1000"/>
                                        <p:tgtEl>
                                          <p:spTgt spid="12291">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291">
                                            <p:txEl>
                                              <p:pRg st="4" end="4"/>
                                            </p:txEl>
                                          </p:spTgt>
                                        </p:tgtEl>
                                        <p:attrNameLst>
                                          <p:attrName>style.visibility</p:attrName>
                                        </p:attrNameLst>
                                      </p:cBhvr>
                                      <p:to>
                                        <p:strVal val="visible"/>
                                      </p:to>
                                    </p:set>
                                    <p:animEffect transition="in" filter="fade">
                                      <p:cBhvr>
                                        <p:cTn id="36" dur="1000"/>
                                        <p:tgtEl>
                                          <p:spTgt spid="122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build="p" bldLvl="5"/>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CA" altLang="en-US" smtClean="0"/>
              <a:t>Hot Water Sanitizing</a:t>
            </a:r>
          </a:p>
        </p:txBody>
      </p:sp>
      <p:sp>
        <p:nvSpPr>
          <p:cNvPr id="13315" name="Content Placeholder 2"/>
          <p:cNvSpPr>
            <a:spLocks noGrp="1"/>
          </p:cNvSpPr>
          <p:nvPr>
            <p:ph idx="1"/>
          </p:nvPr>
        </p:nvSpPr>
        <p:spPr/>
        <p:txBody>
          <a:bodyPr/>
          <a:lstStyle/>
          <a:p>
            <a:r>
              <a:rPr lang="en-CA" altLang="en-US" smtClean="0"/>
              <a:t>For manual washing immerse for at least 2 minutes in hot water at a temperature of 77°C (171°F).</a:t>
            </a:r>
            <a:endParaRPr lang="en-CA" altLang="en-US" smtClean="0">
              <a:solidFill>
                <a:srgbClr val="7F7F7F"/>
              </a:solidFill>
            </a:endParaRPr>
          </a:p>
          <a:p>
            <a:r>
              <a:rPr lang="en-CA" altLang="en-US" smtClean="0"/>
              <a:t>Rinse water must reach 74°C (165°F) for 10 seconds for single tank, stationary rack, single temperature machines;</a:t>
            </a:r>
            <a:endParaRPr lang="en-CA" altLang="en-US" smtClean="0">
              <a:solidFill>
                <a:srgbClr val="7F7F7F"/>
              </a:solidFill>
            </a:endParaRPr>
          </a:p>
          <a:p>
            <a:r>
              <a:rPr lang="en-CA" altLang="en-US" smtClean="0"/>
              <a:t>82°C (180°F) for 10 seconds for all other machines.</a:t>
            </a:r>
          </a:p>
        </p:txBody>
      </p:sp>
    </p:spTree>
    <p:custDataLst>
      <p:tags r:id="rId1"/>
    </p:custDataLst>
    <p:extLst>
      <p:ext uri="{BB962C8B-B14F-4D97-AF65-F5344CB8AC3E}">
        <p14:creationId xmlns:p14="http://schemas.microsoft.com/office/powerpoint/2010/main" val="3022674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3314"/>
                                        </p:tgtEl>
                                        <p:attrNameLst>
                                          <p:attrName>style.visibility</p:attrName>
                                        </p:attrNameLst>
                                      </p:cBhvr>
                                      <p:to>
                                        <p:strVal val="visible"/>
                                      </p:to>
                                    </p:set>
                                    <p:anim calcmode="lin" valueType="num">
                                      <p:cBhvr>
                                        <p:cTn id="7" dur="500" fill="hold"/>
                                        <p:tgtEl>
                                          <p:spTgt spid="133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314"/>
                                        </p:tgtEl>
                                        <p:attrNameLst>
                                          <p:attrName>ppt_y</p:attrName>
                                        </p:attrNameLst>
                                      </p:cBhvr>
                                      <p:tavLst>
                                        <p:tav tm="0">
                                          <p:val>
                                            <p:strVal val="#ppt_y"/>
                                          </p:val>
                                        </p:tav>
                                        <p:tav tm="100000">
                                          <p:val>
                                            <p:strVal val="#ppt_y"/>
                                          </p:val>
                                        </p:tav>
                                      </p:tavLst>
                                    </p:anim>
                                    <p:anim calcmode="lin" valueType="num">
                                      <p:cBhvr>
                                        <p:cTn id="9" dur="500" fill="hold"/>
                                        <p:tgtEl>
                                          <p:spTgt spid="133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3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31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315">
                                            <p:txEl>
                                              <p:pRg st="0" end="0"/>
                                            </p:txEl>
                                          </p:spTgt>
                                        </p:tgtEl>
                                        <p:attrNameLst>
                                          <p:attrName>style.visibility</p:attrName>
                                        </p:attrNameLst>
                                      </p:cBhvr>
                                      <p:to>
                                        <p:strVal val="visible"/>
                                      </p:to>
                                    </p:set>
                                    <p:animEffect transition="in" filter="fade">
                                      <p:cBhvr>
                                        <p:cTn id="16" dur="1000"/>
                                        <p:tgtEl>
                                          <p:spTgt spid="1331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315">
                                            <p:txEl>
                                              <p:pRg st="1" end="1"/>
                                            </p:txEl>
                                          </p:spTgt>
                                        </p:tgtEl>
                                        <p:attrNameLst>
                                          <p:attrName>style.visibility</p:attrName>
                                        </p:attrNameLst>
                                      </p:cBhvr>
                                      <p:to>
                                        <p:strVal val="visible"/>
                                      </p:to>
                                    </p:set>
                                    <p:animEffect transition="in" filter="fade">
                                      <p:cBhvr>
                                        <p:cTn id="21" dur="1000"/>
                                        <p:tgtEl>
                                          <p:spTgt spid="13315">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315">
                                            <p:txEl>
                                              <p:pRg st="2" end="2"/>
                                            </p:txEl>
                                          </p:spTgt>
                                        </p:tgtEl>
                                        <p:attrNameLst>
                                          <p:attrName>style.visibility</p:attrName>
                                        </p:attrNameLst>
                                      </p:cBhvr>
                                      <p:to>
                                        <p:strVal val="visible"/>
                                      </p:to>
                                    </p:set>
                                    <p:animEffect transition="in" filter="fade">
                                      <p:cBhvr>
                                        <p:cTn id="26" dur="1000"/>
                                        <p:tgtEl>
                                          <p:spTgt spid="133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build="p" bldLvl="5"/>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smtClean="0"/>
              <a:t>Factors Affecting Chemical Sanitizing</a:t>
            </a:r>
            <a:endParaRPr lang="en-CA" altLang="en-US" smtClean="0"/>
          </a:p>
        </p:txBody>
      </p:sp>
      <p:sp>
        <p:nvSpPr>
          <p:cNvPr id="4" name="Content Placeholder 3"/>
          <p:cNvSpPr>
            <a:spLocks noGrp="1"/>
          </p:cNvSpPr>
          <p:nvPr>
            <p:ph idx="1"/>
          </p:nvPr>
        </p:nvSpPr>
        <p:spPr/>
        <p:txBody>
          <a:bodyPr/>
          <a:lstStyle/>
          <a:p>
            <a:r>
              <a:rPr lang="en-US" altLang="en-US" smtClean="0"/>
              <a:t>Concentration</a:t>
            </a:r>
          </a:p>
          <a:p>
            <a:r>
              <a:rPr lang="en-US" altLang="en-US" smtClean="0"/>
              <a:t>Temperature</a:t>
            </a:r>
          </a:p>
          <a:p>
            <a:r>
              <a:rPr lang="en-US" altLang="en-US" smtClean="0"/>
              <a:t>Contact Time</a:t>
            </a:r>
            <a:endParaRPr lang="en-CA" altLang="en-US" smtClean="0"/>
          </a:p>
        </p:txBody>
      </p:sp>
      <p:pic>
        <p:nvPicPr>
          <p:cNvPr id="5" name="Picture 4" descr="iStock_000003039002Medium.jpg"/>
          <p:cNvPicPr>
            <a:picLocks noChangeAspect="1"/>
          </p:cNvPicPr>
          <p:nvPr/>
        </p:nvPicPr>
        <p:blipFill>
          <a:blip r:embed="rId3">
            <a:extLst>
              <a:ext uri="{28A0092B-C50C-407E-A947-70E740481C1C}">
                <a14:useLocalDpi xmlns:a14="http://schemas.microsoft.com/office/drawing/2010/main" val="0"/>
              </a:ext>
            </a:extLst>
          </a:blip>
          <a:srcRect r="24792" b="35458"/>
          <a:stretch>
            <a:fillRect/>
          </a:stretch>
        </p:blipFill>
        <p:spPr bwMode="auto">
          <a:xfrm>
            <a:off x="7319963" y="4706938"/>
            <a:ext cx="338455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7798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1000"/>
                                        <p:tgtEl>
                                          <p:spTgt spid="4">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CA" altLang="en-US" smtClean="0"/>
              <a:t>Safety</a:t>
            </a:r>
          </a:p>
        </p:txBody>
      </p:sp>
      <p:sp>
        <p:nvSpPr>
          <p:cNvPr id="15363" name="Content Placeholder 2"/>
          <p:cNvSpPr>
            <a:spLocks noGrp="1"/>
          </p:cNvSpPr>
          <p:nvPr>
            <p:ph idx="1"/>
          </p:nvPr>
        </p:nvSpPr>
        <p:spPr/>
        <p:txBody>
          <a:bodyPr/>
          <a:lstStyle/>
          <a:p>
            <a:r>
              <a:rPr lang="en-US" altLang="en-US" smtClean="0"/>
              <a:t>Read </a:t>
            </a:r>
            <a:r>
              <a:rPr lang="en-US" altLang="en-US" i="1" smtClean="0"/>
              <a:t>Material Safety Data Sheets</a:t>
            </a:r>
            <a:endParaRPr lang="en-US" altLang="en-US" i="1" smtClean="0">
              <a:solidFill>
                <a:srgbClr val="7F7F7F"/>
              </a:solidFill>
            </a:endParaRPr>
          </a:p>
          <a:p>
            <a:r>
              <a:rPr lang="en-US" altLang="en-US" smtClean="0"/>
              <a:t>Never mix chemicals</a:t>
            </a:r>
            <a:endParaRPr lang="en-US" altLang="en-US" smtClean="0">
              <a:solidFill>
                <a:srgbClr val="7F7F7F"/>
              </a:solidFill>
            </a:endParaRPr>
          </a:p>
          <a:p>
            <a:pPr lvl="1"/>
            <a:r>
              <a:rPr lang="en-US" altLang="en-US" smtClean="0"/>
              <a:t>Potential for dangerous reactions</a:t>
            </a:r>
            <a:endParaRPr lang="en-US" altLang="en-US" smtClean="0">
              <a:solidFill>
                <a:srgbClr val="7F7F7F"/>
              </a:solidFill>
            </a:endParaRPr>
          </a:p>
          <a:p>
            <a:pPr lvl="1"/>
            <a:endParaRPr lang="en-US" altLang="en-US" sz="400">
              <a:solidFill>
                <a:srgbClr val="7F7F7F"/>
              </a:solidFill>
            </a:endParaRPr>
          </a:p>
          <a:p>
            <a:r>
              <a:rPr lang="en-US" altLang="en-US" smtClean="0"/>
              <a:t>Wear personal protective equipment</a:t>
            </a:r>
            <a:endParaRPr lang="en-US" altLang="en-US" smtClean="0">
              <a:solidFill>
                <a:srgbClr val="7F7F7F"/>
              </a:solidFill>
            </a:endParaRPr>
          </a:p>
          <a:p>
            <a:pPr lvl="1"/>
            <a:r>
              <a:rPr lang="en-US" altLang="en-US" smtClean="0"/>
              <a:t>Gloves, safety shield, glasses, apron, boots</a:t>
            </a:r>
            <a:endParaRPr lang="en-US" altLang="en-US" smtClean="0">
              <a:solidFill>
                <a:srgbClr val="7F7F7F"/>
              </a:solidFill>
            </a:endParaRPr>
          </a:p>
          <a:p>
            <a:pPr lvl="1"/>
            <a:endParaRPr lang="en-US" altLang="en-US" sz="400">
              <a:solidFill>
                <a:srgbClr val="7F7F7F"/>
              </a:solidFill>
            </a:endParaRPr>
          </a:p>
          <a:p>
            <a:r>
              <a:rPr lang="en-US" altLang="en-US" smtClean="0"/>
              <a:t>Dispose of empty containers properly</a:t>
            </a:r>
            <a:endParaRPr lang="en-US" altLang="en-US" smtClean="0">
              <a:solidFill>
                <a:srgbClr val="7F7F7F"/>
              </a:solidFill>
            </a:endParaRPr>
          </a:p>
          <a:p>
            <a:endParaRPr lang="en-US" altLang="en-US" sz="400">
              <a:solidFill>
                <a:srgbClr val="7F7F7F"/>
              </a:solidFill>
            </a:endParaRPr>
          </a:p>
          <a:p>
            <a:r>
              <a:rPr lang="en-US" altLang="en-US" smtClean="0"/>
              <a:t>More is not always better</a:t>
            </a:r>
            <a:endParaRPr lang="en-US" altLang="en-US" smtClean="0">
              <a:solidFill>
                <a:srgbClr val="7F7F7F"/>
              </a:solidFill>
            </a:endParaRPr>
          </a:p>
          <a:p>
            <a:pPr lvl="1"/>
            <a:r>
              <a:rPr lang="en-US" altLang="en-US" smtClean="0"/>
              <a:t>Use recommended concentration</a:t>
            </a:r>
            <a:endParaRPr lang="en-US" altLang="en-US" smtClean="0">
              <a:solidFill>
                <a:srgbClr val="7F7F7F"/>
              </a:solidFill>
            </a:endParaRPr>
          </a:p>
          <a:p>
            <a:endParaRPr lang="en-CA" altLang="en-US" smtClean="0"/>
          </a:p>
        </p:txBody>
      </p:sp>
    </p:spTree>
    <p:custDataLst>
      <p:tags r:id="rId1"/>
    </p:custDataLst>
    <p:extLst>
      <p:ext uri="{BB962C8B-B14F-4D97-AF65-F5344CB8AC3E}">
        <p14:creationId xmlns:p14="http://schemas.microsoft.com/office/powerpoint/2010/main" val="3859812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5362"/>
                                        </p:tgtEl>
                                        <p:attrNameLst>
                                          <p:attrName>style.visibility</p:attrName>
                                        </p:attrNameLst>
                                      </p:cBhvr>
                                      <p:to>
                                        <p:strVal val="visible"/>
                                      </p:to>
                                    </p:set>
                                    <p:anim calcmode="lin" valueType="num">
                                      <p:cBhvr>
                                        <p:cTn id="7" dur="500" fill="hold"/>
                                        <p:tgtEl>
                                          <p:spTgt spid="1536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362"/>
                                        </p:tgtEl>
                                        <p:attrNameLst>
                                          <p:attrName>ppt_y</p:attrName>
                                        </p:attrNameLst>
                                      </p:cBhvr>
                                      <p:tavLst>
                                        <p:tav tm="0">
                                          <p:val>
                                            <p:strVal val="#ppt_y"/>
                                          </p:val>
                                        </p:tav>
                                        <p:tav tm="100000">
                                          <p:val>
                                            <p:strVal val="#ppt_y"/>
                                          </p:val>
                                        </p:tav>
                                      </p:tavLst>
                                    </p:anim>
                                    <p:anim calcmode="lin" valueType="num">
                                      <p:cBhvr>
                                        <p:cTn id="9" dur="500" fill="hold"/>
                                        <p:tgtEl>
                                          <p:spTgt spid="1536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36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36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363">
                                            <p:txEl>
                                              <p:pRg st="0" end="0"/>
                                            </p:txEl>
                                          </p:spTgt>
                                        </p:tgtEl>
                                        <p:attrNameLst>
                                          <p:attrName>style.visibility</p:attrName>
                                        </p:attrNameLst>
                                      </p:cBhvr>
                                      <p:to>
                                        <p:strVal val="visible"/>
                                      </p:to>
                                    </p:set>
                                    <p:animEffect transition="in" filter="fade">
                                      <p:cBhvr>
                                        <p:cTn id="16" dur="1000"/>
                                        <p:tgtEl>
                                          <p:spTgt spid="1536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363">
                                            <p:txEl>
                                              <p:pRg st="1" end="1"/>
                                            </p:txEl>
                                          </p:spTgt>
                                        </p:tgtEl>
                                        <p:attrNameLst>
                                          <p:attrName>style.visibility</p:attrName>
                                        </p:attrNameLst>
                                      </p:cBhvr>
                                      <p:to>
                                        <p:strVal val="visible"/>
                                      </p:to>
                                    </p:set>
                                    <p:animEffect transition="in" filter="fade">
                                      <p:cBhvr>
                                        <p:cTn id="21" dur="1000"/>
                                        <p:tgtEl>
                                          <p:spTgt spid="15363">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363">
                                            <p:txEl>
                                              <p:pRg st="2" end="2"/>
                                            </p:txEl>
                                          </p:spTgt>
                                        </p:tgtEl>
                                        <p:attrNameLst>
                                          <p:attrName>style.visibility</p:attrName>
                                        </p:attrNameLst>
                                      </p:cBhvr>
                                      <p:to>
                                        <p:strVal val="visible"/>
                                      </p:to>
                                    </p:set>
                                    <p:animEffect transition="in" filter="fade">
                                      <p:cBhvr>
                                        <p:cTn id="26" dur="1000"/>
                                        <p:tgtEl>
                                          <p:spTgt spid="1536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363">
                                            <p:txEl>
                                              <p:pRg st="4" end="4"/>
                                            </p:txEl>
                                          </p:spTgt>
                                        </p:tgtEl>
                                        <p:attrNameLst>
                                          <p:attrName>style.visibility</p:attrName>
                                        </p:attrNameLst>
                                      </p:cBhvr>
                                      <p:to>
                                        <p:strVal val="visible"/>
                                      </p:to>
                                    </p:set>
                                    <p:animEffect transition="in" filter="fade">
                                      <p:cBhvr>
                                        <p:cTn id="31" dur="1000"/>
                                        <p:tgtEl>
                                          <p:spTgt spid="15363">
                                            <p:txEl>
                                              <p:pRg st="4" end="4"/>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363">
                                            <p:txEl>
                                              <p:pRg st="5" end="5"/>
                                            </p:txEl>
                                          </p:spTgt>
                                        </p:tgtEl>
                                        <p:attrNameLst>
                                          <p:attrName>style.visibility</p:attrName>
                                        </p:attrNameLst>
                                      </p:cBhvr>
                                      <p:to>
                                        <p:strVal val="visible"/>
                                      </p:to>
                                    </p:set>
                                    <p:animEffect transition="in" filter="fade">
                                      <p:cBhvr>
                                        <p:cTn id="36" dur="1000"/>
                                        <p:tgtEl>
                                          <p:spTgt spid="15363">
                                            <p:txEl>
                                              <p:pRg st="5" end="5"/>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363">
                                            <p:txEl>
                                              <p:pRg st="7" end="7"/>
                                            </p:txEl>
                                          </p:spTgt>
                                        </p:tgtEl>
                                        <p:attrNameLst>
                                          <p:attrName>style.visibility</p:attrName>
                                        </p:attrNameLst>
                                      </p:cBhvr>
                                      <p:to>
                                        <p:strVal val="visible"/>
                                      </p:to>
                                    </p:set>
                                    <p:animEffect transition="in" filter="fade">
                                      <p:cBhvr>
                                        <p:cTn id="41" dur="1000"/>
                                        <p:tgtEl>
                                          <p:spTgt spid="15363">
                                            <p:txEl>
                                              <p:pRg st="7" end="7"/>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363">
                                            <p:txEl>
                                              <p:pRg st="9" end="9"/>
                                            </p:txEl>
                                          </p:spTgt>
                                        </p:tgtEl>
                                        <p:attrNameLst>
                                          <p:attrName>style.visibility</p:attrName>
                                        </p:attrNameLst>
                                      </p:cBhvr>
                                      <p:to>
                                        <p:strVal val="visible"/>
                                      </p:to>
                                    </p:set>
                                    <p:animEffect transition="in" filter="fade">
                                      <p:cBhvr>
                                        <p:cTn id="46" dur="1000"/>
                                        <p:tgtEl>
                                          <p:spTgt spid="15363">
                                            <p:txEl>
                                              <p:pRg st="9" end="9"/>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363">
                                            <p:txEl>
                                              <p:pRg st="10" end="10"/>
                                            </p:txEl>
                                          </p:spTgt>
                                        </p:tgtEl>
                                        <p:attrNameLst>
                                          <p:attrName>style.visibility</p:attrName>
                                        </p:attrNameLst>
                                      </p:cBhvr>
                                      <p:to>
                                        <p:strVal val="visible"/>
                                      </p:to>
                                    </p:set>
                                    <p:animEffect transition="in" filter="fade">
                                      <p:cBhvr>
                                        <p:cTn id="51" dur="1000"/>
                                        <p:tgtEl>
                                          <p:spTgt spid="1536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3" grpId="0" build="p" bldLvl="5"/>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Title 1"/>
          <p:cNvSpPr>
            <a:spLocks noGrp="1"/>
          </p:cNvSpPr>
          <p:nvPr>
            <p:ph type="title"/>
          </p:nvPr>
        </p:nvSpPr>
        <p:spPr>
          <a:xfrm>
            <a:off x="3429000" y="357188"/>
            <a:ext cx="7086600" cy="1143000"/>
          </a:xfrm>
        </p:spPr>
        <p:txBody>
          <a:bodyPr/>
          <a:lstStyle/>
          <a:p>
            <a:r>
              <a:rPr lang="en-US" altLang="en-US" smtClean="0"/>
              <a:t>Clean Food Equipment &amp; Utensils</a:t>
            </a:r>
            <a:endParaRPr lang="en-CA" altLang="en-US" smtClean="0"/>
          </a:p>
        </p:txBody>
      </p:sp>
      <p:sp>
        <p:nvSpPr>
          <p:cNvPr id="16387" name="Content Placeholder 2"/>
          <p:cNvSpPr>
            <a:spLocks noGrp="1"/>
          </p:cNvSpPr>
          <p:nvPr>
            <p:ph idx="1"/>
          </p:nvPr>
        </p:nvSpPr>
        <p:spPr>
          <a:xfrm>
            <a:off x="3810000" y="2071688"/>
            <a:ext cx="6858000" cy="4297362"/>
          </a:xfrm>
        </p:spPr>
        <p:txBody>
          <a:bodyPr/>
          <a:lstStyle/>
          <a:p>
            <a:pPr>
              <a:spcBef>
                <a:spcPts val="1800"/>
              </a:spcBef>
            </a:pPr>
            <a:r>
              <a:rPr lang="en-CA" altLang="en-US" smtClean="0"/>
              <a:t>Clean and sanitize equipment and utensils after each use;</a:t>
            </a:r>
            <a:endParaRPr lang="en-CA" altLang="en-US" smtClean="0">
              <a:solidFill>
                <a:srgbClr val="7F7F7F"/>
              </a:solidFill>
            </a:endParaRPr>
          </a:p>
          <a:p>
            <a:pPr>
              <a:spcBef>
                <a:spcPts val="1800"/>
              </a:spcBef>
            </a:pPr>
            <a:r>
              <a:rPr lang="en-CA" altLang="en-US" smtClean="0"/>
              <a:t>Food contact surfaces of cooking equipment must be cleaned and sanitized often to prevent the accumulation of grease;</a:t>
            </a:r>
            <a:endParaRPr lang="en-CA" altLang="en-US" smtClean="0">
              <a:solidFill>
                <a:srgbClr val="7F7F7F"/>
              </a:solidFill>
            </a:endParaRPr>
          </a:p>
          <a:p>
            <a:pPr>
              <a:spcBef>
                <a:spcPts val="1800"/>
              </a:spcBef>
            </a:pPr>
            <a:r>
              <a:rPr lang="en-CA" altLang="en-US" smtClean="0"/>
              <a:t>Equipment such as pizza pans or baking dishes may be cleaned less frequently.</a:t>
            </a:r>
          </a:p>
        </p:txBody>
      </p:sp>
    </p:spTree>
    <p:custDataLst>
      <p:tags r:id="rId1"/>
    </p:custDataLst>
    <p:extLst>
      <p:ext uri="{BB962C8B-B14F-4D97-AF65-F5344CB8AC3E}">
        <p14:creationId xmlns:p14="http://schemas.microsoft.com/office/powerpoint/2010/main" val="17071168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6386"/>
                                        </p:tgtEl>
                                        <p:attrNameLst>
                                          <p:attrName>style.visibility</p:attrName>
                                        </p:attrNameLst>
                                      </p:cBhvr>
                                      <p:to>
                                        <p:strVal val="visible"/>
                                      </p:to>
                                    </p:set>
                                    <p:anim calcmode="lin" valueType="num">
                                      <p:cBhvr>
                                        <p:cTn id="7" dur="500" fill="hold"/>
                                        <p:tgtEl>
                                          <p:spTgt spid="1638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386"/>
                                        </p:tgtEl>
                                        <p:attrNameLst>
                                          <p:attrName>ppt_y</p:attrName>
                                        </p:attrNameLst>
                                      </p:cBhvr>
                                      <p:tavLst>
                                        <p:tav tm="0">
                                          <p:val>
                                            <p:strVal val="#ppt_y"/>
                                          </p:val>
                                        </p:tav>
                                        <p:tav tm="100000">
                                          <p:val>
                                            <p:strVal val="#ppt_y"/>
                                          </p:val>
                                        </p:tav>
                                      </p:tavLst>
                                    </p:anim>
                                    <p:anim calcmode="lin" valueType="num">
                                      <p:cBhvr>
                                        <p:cTn id="9" dur="500" fill="hold"/>
                                        <p:tgtEl>
                                          <p:spTgt spid="1638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38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38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387">
                                            <p:txEl>
                                              <p:pRg st="0" end="0"/>
                                            </p:txEl>
                                          </p:spTgt>
                                        </p:tgtEl>
                                        <p:attrNameLst>
                                          <p:attrName>style.visibility</p:attrName>
                                        </p:attrNameLst>
                                      </p:cBhvr>
                                      <p:to>
                                        <p:strVal val="visible"/>
                                      </p:to>
                                    </p:set>
                                    <p:animEffect transition="in" filter="fade">
                                      <p:cBhvr>
                                        <p:cTn id="16" dur="1000"/>
                                        <p:tgtEl>
                                          <p:spTgt spid="16387">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387">
                                            <p:txEl>
                                              <p:pRg st="1" end="1"/>
                                            </p:txEl>
                                          </p:spTgt>
                                        </p:tgtEl>
                                        <p:attrNameLst>
                                          <p:attrName>style.visibility</p:attrName>
                                        </p:attrNameLst>
                                      </p:cBhvr>
                                      <p:to>
                                        <p:strVal val="visible"/>
                                      </p:to>
                                    </p:set>
                                    <p:animEffect transition="in" filter="fade">
                                      <p:cBhvr>
                                        <p:cTn id="21" dur="1000"/>
                                        <p:tgtEl>
                                          <p:spTgt spid="16387">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387">
                                            <p:txEl>
                                              <p:pRg st="2" end="2"/>
                                            </p:txEl>
                                          </p:spTgt>
                                        </p:tgtEl>
                                        <p:attrNameLst>
                                          <p:attrName>style.visibility</p:attrName>
                                        </p:attrNameLst>
                                      </p:cBhvr>
                                      <p:to>
                                        <p:strVal val="visible"/>
                                      </p:to>
                                    </p:set>
                                    <p:animEffect transition="in" filter="fade">
                                      <p:cBhvr>
                                        <p:cTn id="26" dur="1000"/>
                                        <p:tgtEl>
                                          <p:spTgt spid="163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7" grpId="0" build="p" bldLvl="5"/>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en-US" smtClean="0"/>
              <a:t>Clean-in-Place Equipment</a:t>
            </a:r>
          </a:p>
        </p:txBody>
      </p:sp>
      <p:sp>
        <p:nvSpPr>
          <p:cNvPr id="3" name="Content Placeholder 2"/>
          <p:cNvSpPr>
            <a:spLocks noGrp="1"/>
          </p:cNvSpPr>
          <p:nvPr>
            <p:ph idx="1"/>
          </p:nvPr>
        </p:nvSpPr>
        <p:spPr/>
        <p:txBody>
          <a:bodyPr/>
          <a:lstStyle/>
          <a:p>
            <a:pPr>
              <a:buFontTx/>
              <a:buNone/>
              <a:defRPr/>
            </a:pPr>
            <a:r>
              <a:rPr lang="en-CA" kern="1200" dirty="0" smtClean="0"/>
              <a:t>Cleaning and sanitizing solutions must:</a:t>
            </a:r>
            <a:endParaRPr lang="en-CA" kern="1200" dirty="0" smtClean="0">
              <a:solidFill>
                <a:srgbClr val="7F7F7F"/>
              </a:solidFill>
            </a:endParaRPr>
          </a:p>
          <a:p>
            <a:pPr>
              <a:spcBef>
                <a:spcPts val="600"/>
              </a:spcBef>
              <a:defRPr/>
            </a:pPr>
            <a:r>
              <a:rPr lang="en-CA" kern="1200" dirty="0" smtClean="0"/>
              <a:t>Remain within a fixed system of pipes for a predetermined amount of time;</a:t>
            </a:r>
            <a:endParaRPr lang="en-CA" kern="1200" dirty="0" smtClean="0">
              <a:solidFill>
                <a:srgbClr val="7F7F7F"/>
              </a:solidFill>
            </a:endParaRPr>
          </a:p>
          <a:p>
            <a:pPr>
              <a:spcBef>
                <a:spcPts val="600"/>
              </a:spcBef>
              <a:defRPr/>
            </a:pPr>
            <a:r>
              <a:rPr lang="en-CA" kern="1200" dirty="0" smtClean="0"/>
              <a:t>Not leak into the rest of the machine; and</a:t>
            </a:r>
            <a:endParaRPr lang="en-CA" kern="1200" dirty="0" smtClean="0">
              <a:solidFill>
                <a:srgbClr val="7F7F7F"/>
              </a:solidFill>
            </a:endParaRPr>
          </a:p>
          <a:p>
            <a:pPr>
              <a:spcBef>
                <a:spcPts val="600"/>
              </a:spcBef>
              <a:defRPr/>
            </a:pPr>
            <a:r>
              <a:rPr lang="en-CA" kern="1200" dirty="0" smtClean="0"/>
              <a:t>Reach all food-contact surfaces.</a:t>
            </a:r>
            <a:endParaRPr lang="en-CA" dirty="0" smtClean="0"/>
          </a:p>
        </p:txBody>
      </p:sp>
      <p:pic>
        <p:nvPicPr>
          <p:cNvPr id="4" name="Picture 3" descr="soft-ice-cream40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2825" y="4198939"/>
            <a:ext cx="200025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82255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CA" altLang="en-US" smtClean="0"/>
              <a:t>General Washing Guidelines</a:t>
            </a:r>
          </a:p>
        </p:txBody>
      </p:sp>
      <p:sp>
        <p:nvSpPr>
          <p:cNvPr id="17411" name="Content Placeholder 2"/>
          <p:cNvSpPr>
            <a:spLocks noGrp="1"/>
          </p:cNvSpPr>
          <p:nvPr>
            <p:ph idx="1"/>
          </p:nvPr>
        </p:nvSpPr>
        <p:spPr/>
        <p:txBody>
          <a:bodyPr/>
          <a:lstStyle/>
          <a:p>
            <a:r>
              <a:rPr lang="en-CA" altLang="en-US" smtClean="0"/>
              <a:t>Scrape and Pre-soak;</a:t>
            </a:r>
            <a:endParaRPr lang="en-CA" altLang="en-US" smtClean="0">
              <a:solidFill>
                <a:srgbClr val="7F7F7F"/>
              </a:solidFill>
            </a:endParaRPr>
          </a:p>
          <a:p>
            <a:r>
              <a:rPr lang="en-CA" altLang="en-US" smtClean="0"/>
              <a:t>Don’t use dish rags to wash;</a:t>
            </a:r>
            <a:endParaRPr lang="en-CA" altLang="en-US" smtClean="0">
              <a:solidFill>
                <a:srgbClr val="7F7F7F"/>
              </a:solidFill>
            </a:endParaRPr>
          </a:p>
          <a:p>
            <a:r>
              <a:rPr lang="en-CA" altLang="en-US" smtClean="0"/>
              <a:t>Rinse soap before sanitizing;</a:t>
            </a:r>
            <a:endParaRPr lang="en-CA" altLang="en-US" smtClean="0">
              <a:solidFill>
                <a:srgbClr val="7F7F7F"/>
              </a:solidFill>
            </a:endParaRPr>
          </a:p>
          <a:p>
            <a:r>
              <a:rPr lang="en-CA" altLang="en-US" smtClean="0"/>
              <a:t>Sanitize with heat or chemicals;</a:t>
            </a:r>
            <a:endParaRPr lang="en-CA" altLang="en-US" smtClean="0">
              <a:solidFill>
                <a:srgbClr val="7F7F7F"/>
              </a:solidFill>
            </a:endParaRPr>
          </a:p>
          <a:p>
            <a:r>
              <a:rPr lang="en-CA" altLang="en-US" smtClean="0"/>
              <a:t>Do not towel dry;</a:t>
            </a:r>
            <a:endParaRPr lang="en-CA" altLang="en-US" smtClean="0">
              <a:solidFill>
                <a:srgbClr val="7F7F7F"/>
              </a:solidFill>
            </a:endParaRPr>
          </a:p>
          <a:p>
            <a:r>
              <a:rPr lang="en-CA" altLang="en-US" smtClean="0"/>
              <a:t>Wash hands before touching clean wares;</a:t>
            </a:r>
            <a:endParaRPr lang="en-CA" altLang="en-US" smtClean="0">
              <a:solidFill>
                <a:srgbClr val="7F7F7F"/>
              </a:solidFill>
            </a:endParaRPr>
          </a:p>
          <a:p>
            <a:r>
              <a:rPr lang="en-CA" altLang="en-US" smtClean="0"/>
              <a:t>Wares should be dry and cool before storage.</a:t>
            </a:r>
          </a:p>
        </p:txBody>
      </p:sp>
    </p:spTree>
    <p:custDataLst>
      <p:tags r:id="rId1"/>
    </p:custDataLst>
    <p:extLst>
      <p:ext uri="{BB962C8B-B14F-4D97-AF65-F5344CB8AC3E}">
        <p14:creationId xmlns:p14="http://schemas.microsoft.com/office/powerpoint/2010/main" val="146373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7410"/>
                                        </p:tgtEl>
                                        <p:attrNameLst>
                                          <p:attrName>style.visibility</p:attrName>
                                        </p:attrNameLst>
                                      </p:cBhvr>
                                      <p:to>
                                        <p:strVal val="visible"/>
                                      </p:to>
                                    </p:set>
                                    <p:anim calcmode="lin" valueType="num">
                                      <p:cBhvr>
                                        <p:cTn id="7" dur="500" fill="hold"/>
                                        <p:tgtEl>
                                          <p:spTgt spid="174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410"/>
                                        </p:tgtEl>
                                        <p:attrNameLst>
                                          <p:attrName>ppt_y</p:attrName>
                                        </p:attrNameLst>
                                      </p:cBhvr>
                                      <p:tavLst>
                                        <p:tav tm="0">
                                          <p:val>
                                            <p:strVal val="#ppt_y"/>
                                          </p:val>
                                        </p:tav>
                                        <p:tav tm="100000">
                                          <p:val>
                                            <p:strVal val="#ppt_y"/>
                                          </p:val>
                                        </p:tav>
                                      </p:tavLst>
                                    </p:anim>
                                    <p:anim calcmode="lin" valueType="num">
                                      <p:cBhvr>
                                        <p:cTn id="9" dur="500" fill="hold"/>
                                        <p:tgtEl>
                                          <p:spTgt spid="174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4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4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411">
                                            <p:txEl>
                                              <p:pRg st="0" end="0"/>
                                            </p:txEl>
                                          </p:spTgt>
                                        </p:tgtEl>
                                        <p:attrNameLst>
                                          <p:attrName>style.visibility</p:attrName>
                                        </p:attrNameLst>
                                      </p:cBhvr>
                                      <p:to>
                                        <p:strVal val="visible"/>
                                      </p:to>
                                    </p:set>
                                    <p:animEffect transition="in" filter="fade">
                                      <p:cBhvr>
                                        <p:cTn id="16" dur="1000"/>
                                        <p:tgtEl>
                                          <p:spTgt spid="17411">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411">
                                            <p:txEl>
                                              <p:pRg st="1" end="1"/>
                                            </p:txEl>
                                          </p:spTgt>
                                        </p:tgtEl>
                                        <p:attrNameLst>
                                          <p:attrName>style.visibility</p:attrName>
                                        </p:attrNameLst>
                                      </p:cBhvr>
                                      <p:to>
                                        <p:strVal val="visible"/>
                                      </p:to>
                                    </p:set>
                                    <p:animEffect transition="in" filter="fade">
                                      <p:cBhvr>
                                        <p:cTn id="21" dur="1000"/>
                                        <p:tgtEl>
                                          <p:spTgt spid="17411">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411">
                                            <p:txEl>
                                              <p:pRg st="2" end="2"/>
                                            </p:txEl>
                                          </p:spTgt>
                                        </p:tgtEl>
                                        <p:attrNameLst>
                                          <p:attrName>style.visibility</p:attrName>
                                        </p:attrNameLst>
                                      </p:cBhvr>
                                      <p:to>
                                        <p:strVal val="visible"/>
                                      </p:to>
                                    </p:set>
                                    <p:animEffect transition="in" filter="fade">
                                      <p:cBhvr>
                                        <p:cTn id="26" dur="1000"/>
                                        <p:tgtEl>
                                          <p:spTgt spid="17411">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411">
                                            <p:txEl>
                                              <p:pRg st="3" end="3"/>
                                            </p:txEl>
                                          </p:spTgt>
                                        </p:tgtEl>
                                        <p:attrNameLst>
                                          <p:attrName>style.visibility</p:attrName>
                                        </p:attrNameLst>
                                      </p:cBhvr>
                                      <p:to>
                                        <p:strVal val="visible"/>
                                      </p:to>
                                    </p:set>
                                    <p:animEffect transition="in" filter="fade">
                                      <p:cBhvr>
                                        <p:cTn id="31" dur="1000"/>
                                        <p:tgtEl>
                                          <p:spTgt spid="17411">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411">
                                            <p:txEl>
                                              <p:pRg st="4" end="4"/>
                                            </p:txEl>
                                          </p:spTgt>
                                        </p:tgtEl>
                                        <p:attrNameLst>
                                          <p:attrName>style.visibility</p:attrName>
                                        </p:attrNameLst>
                                      </p:cBhvr>
                                      <p:to>
                                        <p:strVal val="visible"/>
                                      </p:to>
                                    </p:set>
                                    <p:animEffect transition="in" filter="fade">
                                      <p:cBhvr>
                                        <p:cTn id="36" dur="1000"/>
                                        <p:tgtEl>
                                          <p:spTgt spid="17411">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411">
                                            <p:txEl>
                                              <p:pRg st="5" end="5"/>
                                            </p:txEl>
                                          </p:spTgt>
                                        </p:tgtEl>
                                        <p:attrNameLst>
                                          <p:attrName>style.visibility</p:attrName>
                                        </p:attrNameLst>
                                      </p:cBhvr>
                                      <p:to>
                                        <p:strVal val="visible"/>
                                      </p:to>
                                    </p:set>
                                    <p:animEffect transition="in" filter="fade">
                                      <p:cBhvr>
                                        <p:cTn id="41" dur="1000"/>
                                        <p:tgtEl>
                                          <p:spTgt spid="17411">
                                            <p:txEl>
                                              <p:pRg st="5" end="5"/>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411">
                                            <p:txEl>
                                              <p:pRg st="6" end="6"/>
                                            </p:txEl>
                                          </p:spTgt>
                                        </p:tgtEl>
                                        <p:attrNameLst>
                                          <p:attrName>style.visibility</p:attrName>
                                        </p:attrNameLst>
                                      </p:cBhvr>
                                      <p:to>
                                        <p:strVal val="visible"/>
                                      </p:to>
                                    </p:set>
                                    <p:animEffect transition="in" filter="fade">
                                      <p:cBhvr>
                                        <p:cTn id="46" dur="1000"/>
                                        <p:tgtEl>
                                          <p:spTgt spid="174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1" grpId="0" build="p" bldLvl="5"/>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mtClean="0"/>
              <a:t>Manual Ware Washing</a:t>
            </a:r>
            <a:endParaRPr lang="en-CA" altLang="en-US" smtClean="0"/>
          </a:p>
        </p:txBody>
      </p:sp>
      <p:pic>
        <p:nvPicPr>
          <p:cNvPr id="51207" name="Picture 7" descr="C:\Users\KFREEB~1\AppData\Local\Temp\SNAGHTML1b653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2735264"/>
            <a:ext cx="8828087" cy="40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936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53" presetClass="entr" presetSubtype="0" fill="hold" nodeType="withEffect">
                                  <p:stCondLst>
                                    <p:cond delay="0"/>
                                  </p:stCondLst>
                                  <p:childTnLst>
                                    <p:set>
                                      <p:cBhvr>
                                        <p:cTn id="13" dur="1" fill="hold">
                                          <p:stCondLst>
                                            <p:cond delay="0"/>
                                          </p:stCondLst>
                                        </p:cTn>
                                        <p:tgtEl>
                                          <p:spTgt spid="51207"/>
                                        </p:tgtEl>
                                        <p:attrNameLst>
                                          <p:attrName>style.visibility</p:attrName>
                                        </p:attrNameLst>
                                      </p:cBhvr>
                                      <p:to>
                                        <p:strVal val="visible"/>
                                      </p:to>
                                    </p:set>
                                    <p:anim calcmode="lin" valueType="num">
                                      <p:cBhvr>
                                        <p:cTn id="14" dur="500" fill="hold"/>
                                        <p:tgtEl>
                                          <p:spTgt spid="51207"/>
                                        </p:tgtEl>
                                        <p:attrNameLst>
                                          <p:attrName>ppt_w</p:attrName>
                                        </p:attrNameLst>
                                      </p:cBhvr>
                                      <p:tavLst>
                                        <p:tav tm="0">
                                          <p:val>
                                            <p:fltVal val="0"/>
                                          </p:val>
                                        </p:tav>
                                        <p:tav tm="100000">
                                          <p:val>
                                            <p:strVal val="#ppt_w"/>
                                          </p:val>
                                        </p:tav>
                                      </p:tavLst>
                                    </p:anim>
                                    <p:anim calcmode="lin" valueType="num">
                                      <p:cBhvr>
                                        <p:cTn id="15" dur="500" fill="hold"/>
                                        <p:tgtEl>
                                          <p:spTgt spid="51207"/>
                                        </p:tgtEl>
                                        <p:attrNameLst>
                                          <p:attrName>ppt_h</p:attrName>
                                        </p:attrNameLst>
                                      </p:cBhvr>
                                      <p:tavLst>
                                        <p:tav tm="0">
                                          <p:val>
                                            <p:fltVal val="0"/>
                                          </p:val>
                                        </p:tav>
                                        <p:tav tm="100000">
                                          <p:val>
                                            <p:strVal val="#ppt_h"/>
                                          </p:val>
                                        </p:tav>
                                      </p:tavLst>
                                    </p:anim>
                                    <p:animEffect transition="in" filter="fade">
                                      <p:cBhvr>
                                        <p:cTn id="16" dur="500"/>
                                        <p:tgtEl>
                                          <p:spTgt spid="51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Mechanical Ware Washing</a:t>
            </a:r>
            <a:endParaRPr lang="en-CA" altLang="en-US" smtClean="0"/>
          </a:p>
        </p:txBody>
      </p:sp>
      <p:pic>
        <p:nvPicPr>
          <p:cNvPr id="5" name="Mechanical ware washing.wmv">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4151313" y="2060575"/>
            <a:ext cx="60579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5457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CA" altLang="en-US" smtClean="0"/>
              <a:t>Non-food Storage</a:t>
            </a:r>
          </a:p>
        </p:txBody>
      </p:sp>
      <p:sp>
        <p:nvSpPr>
          <p:cNvPr id="3" name="Content Placeholder 2"/>
          <p:cNvSpPr>
            <a:spLocks noGrp="1"/>
          </p:cNvSpPr>
          <p:nvPr>
            <p:ph idx="1"/>
          </p:nvPr>
        </p:nvSpPr>
        <p:spPr/>
        <p:txBody>
          <a:bodyPr>
            <a:normAutofit/>
          </a:bodyPr>
          <a:lstStyle/>
          <a:p>
            <a:pPr eaLnBrk="1" hangingPunct="1">
              <a:defRPr/>
            </a:pPr>
            <a:r>
              <a:rPr lang="en-CA" dirty="0" smtClean="0"/>
              <a:t>Keep linens, packaging, and single service utensils/containers away from contamination from food, equipment and non-food materials such as chemicals. </a:t>
            </a:r>
          </a:p>
          <a:p>
            <a:pPr eaLnBrk="1" hangingPunct="1">
              <a:defRPr/>
            </a:pPr>
            <a:r>
              <a:rPr lang="en-CA" dirty="0" smtClean="0"/>
              <a:t>Landscaping tools, marketing materials and posters must also be stored to minimize contamination of food. </a:t>
            </a:r>
          </a:p>
          <a:p>
            <a:pPr eaLnBrk="1" hangingPunct="1">
              <a:defRPr/>
            </a:pPr>
            <a:r>
              <a:rPr lang="en-CA" dirty="0" smtClean="0"/>
              <a:t>Store personal belongings of employees separately from food storage and food preparation areas. </a:t>
            </a:r>
          </a:p>
          <a:p>
            <a:pPr eaLnBrk="1" hangingPunct="1">
              <a:defRPr/>
            </a:pPr>
            <a:endParaRPr lang="en-CA" dirty="0"/>
          </a:p>
        </p:txBody>
      </p:sp>
    </p:spTree>
    <p:extLst>
      <p:ext uri="{BB962C8B-B14F-4D97-AF65-F5344CB8AC3E}">
        <p14:creationId xmlns:p14="http://schemas.microsoft.com/office/powerpoint/2010/main" val="849370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mtClean="0"/>
              <a:t>Cleaning the Machine</a:t>
            </a:r>
            <a:endParaRPr lang="en-CA" altLang="en-US" smtClean="0"/>
          </a:p>
        </p:txBody>
      </p:sp>
      <p:sp>
        <p:nvSpPr>
          <p:cNvPr id="3" name="Content Placeholder 2"/>
          <p:cNvSpPr>
            <a:spLocks noGrp="1"/>
          </p:cNvSpPr>
          <p:nvPr>
            <p:ph idx="1"/>
          </p:nvPr>
        </p:nvSpPr>
        <p:spPr/>
        <p:txBody>
          <a:bodyPr/>
          <a:lstStyle/>
          <a:p>
            <a:pPr marL="0" indent="0">
              <a:buNone/>
              <a:defRPr/>
            </a:pPr>
            <a:r>
              <a:rPr lang="en-CA" dirty="0" smtClean="0"/>
              <a:t>Some common steps for cleaning the machine include:</a:t>
            </a:r>
          </a:p>
          <a:p>
            <a:pPr>
              <a:defRPr/>
            </a:pPr>
            <a:r>
              <a:rPr lang="en-CA" dirty="0" smtClean="0"/>
              <a:t>Turn off power</a:t>
            </a:r>
          </a:p>
          <a:p>
            <a:pPr>
              <a:defRPr/>
            </a:pPr>
            <a:r>
              <a:rPr lang="en-CA" dirty="0" smtClean="0"/>
              <a:t>Check rinse nozzles are clean and free of lime deposits</a:t>
            </a:r>
          </a:p>
          <a:p>
            <a:pPr>
              <a:defRPr/>
            </a:pPr>
            <a:r>
              <a:rPr lang="en-CA" dirty="0" smtClean="0"/>
              <a:t>Drain the machine</a:t>
            </a:r>
          </a:p>
          <a:p>
            <a:pPr>
              <a:defRPr/>
            </a:pPr>
            <a:r>
              <a:rPr lang="en-CA" dirty="0" smtClean="0"/>
              <a:t>Clean wash arms</a:t>
            </a:r>
          </a:p>
          <a:p>
            <a:pPr>
              <a:defRPr/>
            </a:pPr>
            <a:r>
              <a:rPr lang="en-CA" dirty="0" smtClean="0"/>
              <a:t>Wash machine interior</a:t>
            </a:r>
          </a:p>
          <a:p>
            <a:pPr>
              <a:defRPr/>
            </a:pPr>
            <a:r>
              <a:rPr lang="en-CA" dirty="0" smtClean="0"/>
              <a:t>Empty &amp; wash strainer pans &amp; baskets</a:t>
            </a:r>
          </a:p>
          <a:p>
            <a:pPr>
              <a:defRPr/>
            </a:pPr>
            <a:endParaRPr lang="en-CA" dirty="0"/>
          </a:p>
        </p:txBody>
      </p:sp>
    </p:spTree>
    <p:extLst>
      <p:ext uri="{BB962C8B-B14F-4D97-AF65-F5344CB8AC3E}">
        <p14:creationId xmlns:p14="http://schemas.microsoft.com/office/powerpoint/2010/main" val="228568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4"/>
          <p:cNvSpPr>
            <a:spLocks noGrp="1"/>
          </p:cNvSpPr>
          <p:nvPr>
            <p:ph type="title"/>
          </p:nvPr>
        </p:nvSpPr>
        <p:spPr/>
        <p:txBody>
          <a:bodyPr/>
          <a:lstStyle/>
          <a:p>
            <a:r>
              <a:rPr lang="en-CA" altLang="en-US" smtClean="0"/>
              <a:t>Storing Equipment &amp; Utensils</a:t>
            </a:r>
          </a:p>
        </p:txBody>
      </p:sp>
      <p:pic>
        <p:nvPicPr>
          <p:cNvPr id="20483" name="Content Placeholder 7" descr="19812502.jpg"/>
          <p:cNvPicPr>
            <a:picLocks noGrp="1" noChangeAspect="1"/>
          </p:cNvPicPr>
          <p:nvPr>
            <p:ph sz="half" idx="1"/>
            <p:custDataLst>
              <p:tags r:id="rId2"/>
            </p:custDataLst>
          </p:nvPr>
        </p:nvPicPr>
        <p:blipFill>
          <a:blip r:embed="rId5">
            <a:extLst>
              <a:ext uri="{28A0092B-C50C-407E-A947-70E740481C1C}">
                <a14:useLocalDpi xmlns:a14="http://schemas.microsoft.com/office/drawing/2010/main" val="0"/>
              </a:ext>
            </a:extLst>
          </a:blip>
          <a:srcRect/>
          <a:stretch>
            <a:fillRect/>
          </a:stretch>
        </p:blipFill>
        <p:spPr>
          <a:xfrm>
            <a:off x="7810501" y="2071688"/>
            <a:ext cx="2500313" cy="3751262"/>
          </a:xfrm>
        </p:spPr>
      </p:pic>
      <p:sp>
        <p:nvSpPr>
          <p:cNvPr id="20484" name="Content Placeholder 6"/>
          <p:cNvSpPr>
            <a:spLocks noGrp="1"/>
          </p:cNvSpPr>
          <p:nvPr>
            <p:ph sz="half" idx="2"/>
          </p:nvPr>
        </p:nvSpPr>
        <p:spPr>
          <a:xfrm>
            <a:off x="3881438" y="1785938"/>
            <a:ext cx="3714750" cy="4297362"/>
          </a:xfrm>
        </p:spPr>
        <p:txBody>
          <a:bodyPr/>
          <a:lstStyle/>
          <a:p>
            <a:pPr marL="0" indent="0">
              <a:buNone/>
              <a:defRPr/>
            </a:pPr>
            <a:r>
              <a:rPr lang="en-CA" sz="2400" dirty="0"/>
              <a:t>After cleaning &amp; sanitizing store equipment:</a:t>
            </a:r>
            <a:endParaRPr lang="en-CA" sz="2400" dirty="0">
              <a:solidFill>
                <a:srgbClr val="7F7F7F"/>
              </a:solidFill>
            </a:endParaRPr>
          </a:p>
          <a:p>
            <a:pPr marL="180000" indent="-180000">
              <a:defRPr/>
            </a:pPr>
            <a:r>
              <a:rPr lang="en-CA" sz="2400" dirty="0"/>
              <a:t>on regularly cleaned &amp;   sanitized shelving</a:t>
            </a:r>
            <a:endParaRPr lang="en-CA" sz="2400" dirty="0">
              <a:solidFill>
                <a:srgbClr val="7F7F7F"/>
              </a:solidFill>
            </a:endParaRPr>
          </a:p>
          <a:p>
            <a:pPr marL="180000" indent="-180000">
              <a:defRPr/>
            </a:pPr>
            <a:r>
              <a:rPr lang="en-CA" sz="2400" dirty="0"/>
              <a:t>15 cm (6 inches) off the   floor</a:t>
            </a:r>
            <a:endParaRPr lang="en-CA" sz="2400" dirty="0">
              <a:solidFill>
                <a:srgbClr val="7F7F7F"/>
              </a:solidFill>
            </a:endParaRPr>
          </a:p>
          <a:p>
            <a:pPr marL="180000" indent="-180000">
              <a:defRPr/>
            </a:pPr>
            <a:r>
              <a:rPr lang="en-CA" sz="2400" dirty="0"/>
              <a:t>away from contaminants like garbage</a:t>
            </a:r>
          </a:p>
        </p:txBody>
      </p:sp>
    </p:spTree>
    <p:custDataLst>
      <p:tags r:id="rId1"/>
    </p:custDataLst>
    <p:extLst>
      <p:ext uri="{BB962C8B-B14F-4D97-AF65-F5344CB8AC3E}">
        <p14:creationId xmlns:p14="http://schemas.microsoft.com/office/powerpoint/2010/main" val="2688851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0482"/>
                                        </p:tgtEl>
                                        <p:attrNameLst>
                                          <p:attrName>style.visibility</p:attrName>
                                        </p:attrNameLst>
                                      </p:cBhvr>
                                      <p:to>
                                        <p:strVal val="visible"/>
                                      </p:to>
                                    </p:set>
                                    <p:anim calcmode="lin" valueType="num">
                                      <p:cBhvr>
                                        <p:cTn id="7" dur="500" fill="hold"/>
                                        <p:tgtEl>
                                          <p:spTgt spid="2048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482"/>
                                        </p:tgtEl>
                                        <p:attrNameLst>
                                          <p:attrName>ppt_y</p:attrName>
                                        </p:attrNameLst>
                                      </p:cBhvr>
                                      <p:tavLst>
                                        <p:tav tm="0">
                                          <p:val>
                                            <p:strVal val="#ppt_y"/>
                                          </p:val>
                                        </p:tav>
                                        <p:tav tm="100000">
                                          <p:val>
                                            <p:strVal val="#ppt_y"/>
                                          </p:val>
                                        </p:tav>
                                      </p:tavLst>
                                    </p:anim>
                                    <p:anim calcmode="lin" valueType="num">
                                      <p:cBhvr>
                                        <p:cTn id="9" dur="500" fill="hold"/>
                                        <p:tgtEl>
                                          <p:spTgt spid="2048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48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482"/>
                                        </p:tgtEl>
                                      </p:cBhvr>
                                    </p:animEffect>
                                  </p:childTnLst>
                                </p:cTn>
                              </p:par>
                              <p:par>
                                <p:cTn id="12" presetID="53" presetClass="entr" presetSubtype="0" fill="hold" nodeType="withEffect">
                                  <p:stCondLst>
                                    <p:cond delay="0"/>
                                  </p:stCondLst>
                                  <p:childTnLst>
                                    <p:set>
                                      <p:cBhvr>
                                        <p:cTn id="13" dur="1" fill="hold">
                                          <p:stCondLst>
                                            <p:cond delay="0"/>
                                          </p:stCondLst>
                                        </p:cTn>
                                        <p:tgtEl>
                                          <p:spTgt spid="20483"/>
                                        </p:tgtEl>
                                        <p:attrNameLst>
                                          <p:attrName>style.visibility</p:attrName>
                                        </p:attrNameLst>
                                      </p:cBhvr>
                                      <p:to>
                                        <p:strVal val="visible"/>
                                      </p:to>
                                    </p:set>
                                    <p:anim calcmode="lin" valueType="num">
                                      <p:cBhvr>
                                        <p:cTn id="14" dur="500" fill="hold"/>
                                        <p:tgtEl>
                                          <p:spTgt spid="20483"/>
                                        </p:tgtEl>
                                        <p:attrNameLst>
                                          <p:attrName>ppt_w</p:attrName>
                                        </p:attrNameLst>
                                      </p:cBhvr>
                                      <p:tavLst>
                                        <p:tav tm="0">
                                          <p:val>
                                            <p:fltVal val="0"/>
                                          </p:val>
                                        </p:tav>
                                        <p:tav tm="100000">
                                          <p:val>
                                            <p:strVal val="#ppt_w"/>
                                          </p:val>
                                        </p:tav>
                                      </p:tavLst>
                                    </p:anim>
                                    <p:anim calcmode="lin" valueType="num">
                                      <p:cBhvr>
                                        <p:cTn id="15" dur="500" fill="hold"/>
                                        <p:tgtEl>
                                          <p:spTgt spid="20483"/>
                                        </p:tgtEl>
                                        <p:attrNameLst>
                                          <p:attrName>ppt_h</p:attrName>
                                        </p:attrNameLst>
                                      </p:cBhvr>
                                      <p:tavLst>
                                        <p:tav tm="0">
                                          <p:val>
                                            <p:fltVal val="0"/>
                                          </p:val>
                                        </p:tav>
                                        <p:tav tm="100000">
                                          <p:val>
                                            <p:strVal val="#ppt_h"/>
                                          </p:val>
                                        </p:tav>
                                      </p:tavLst>
                                    </p:anim>
                                    <p:animEffect transition="in" filter="fade">
                                      <p:cBhvr>
                                        <p:cTn id="16" dur="500"/>
                                        <p:tgtEl>
                                          <p:spTgt spid="2048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484">
                                            <p:txEl>
                                              <p:pRg st="0" end="0"/>
                                            </p:txEl>
                                          </p:spTgt>
                                        </p:tgtEl>
                                        <p:attrNameLst>
                                          <p:attrName>style.visibility</p:attrName>
                                        </p:attrNameLst>
                                      </p:cBhvr>
                                      <p:to>
                                        <p:strVal val="visible"/>
                                      </p:to>
                                    </p:set>
                                    <p:animEffect transition="in" filter="fade">
                                      <p:cBhvr>
                                        <p:cTn id="21" dur="1000"/>
                                        <p:tgtEl>
                                          <p:spTgt spid="20484">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484">
                                            <p:txEl>
                                              <p:pRg st="1" end="1"/>
                                            </p:txEl>
                                          </p:spTgt>
                                        </p:tgtEl>
                                        <p:attrNameLst>
                                          <p:attrName>style.visibility</p:attrName>
                                        </p:attrNameLst>
                                      </p:cBhvr>
                                      <p:to>
                                        <p:strVal val="visible"/>
                                      </p:to>
                                    </p:set>
                                    <p:animEffect transition="in" filter="fade">
                                      <p:cBhvr>
                                        <p:cTn id="26" dur="1000"/>
                                        <p:tgtEl>
                                          <p:spTgt spid="20484">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484">
                                            <p:txEl>
                                              <p:pRg st="2" end="2"/>
                                            </p:txEl>
                                          </p:spTgt>
                                        </p:tgtEl>
                                        <p:attrNameLst>
                                          <p:attrName>style.visibility</p:attrName>
                                        </p:attrNameLst>
                                      </p:cBhvr>
                                      <p:to>
                                        <p:strVal val="visible"/>
                                      </p:to>
                                    </p:set>
                                    <p:animEffect transition="in" filter="fade">
                                      <p:cBhvr>
                                        <p:cTn id="31" dur="1000"/>
                                        <p:tgtEl>
                                          <p:spTgt spid="20484">
                                            <p:txEl>
                                              <p:pRg st="2" end="2"/>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484">
                                            <p:txEl>
                                              <p:pRg st="3" end="3"/>
                                            </p:txEl>
                                          </p:spTgt>
                                        </p:tgtEl>
                                        <p:attrNameLst>
                                          <p:attrName>style.visibility</p:attrName>
                                        </p:attrNameLst>
                                      </p:cBhvr>
                                      <p:to>
                                        <p:strVal val="visible"/>
                                      </p:to>
                                    </p:set>
                                    <p:animEffect transition="in" filter="fade">
                                      <p:cBhvr>
                                        <p:cTn id="36" dur="1000"/>
                                        <p:tgtEl>
                                          <p:spTgt spid="2048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4"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altLang="en-US" smtClean="0"/>
              <a:t>Single Service Utensils</a:t>
            </a:r>
          </a:p>
        </p:txBody>
      </p:sp>
      <p:sp>
        <p:nvSpPr>
          <p:cNvPr id="6" name="Content Placeholder 5"/>
          <p:cNvSpPr>
            <a:spLocks noGrp="1"/>
          </p:cNvSpPr>
          <p:nvPr>
            <p:ph idx="1"/>
          </p:nvPr>
        </p:nvSpPr>
        <p:spPr>
          <a:xfrm>
            <a:off x="3595689" y="2492375"/>
            <a:ext cx="6461125" cy="1512888"/>
          </a:xfrm>
        </p:spPr>
        <p:txBody>
          <a:bodyPr/>
          <a:lstStyle/>
          <a:p>
            <a:pPr marL="0" indent="0">
              <a:buNone/>
            </a:pPr>
            <a:r>
              <a:rPr lang="en-CA" altLang="en-US" smtClean="0"/>
              <a:t>Single-service utensils and containers must not be used more than once. </a:t>
            </a:r>
          </a:p>
        </p:txBody>
      </p:sp>
      <p:pic>
        <p:nvPicPr>
          <p:cNvPr id="4" name="Picture 3" descr="paper-plat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34250" y="3524250"/>
            <a:ext cx="33337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01830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Title 2"/>
          <p:cNvSpPr>
            <a:spLocks noGrp="1"/>
          </p:cNvSpPr>
          <p:nvPr>
            <p:ph type="title"/>
          </p:nvPr>
        </p:nvSpPr>
        <p:spPr/>
        <p:txBody>
          <a:bodyPr/>
          <a:lstStyle/>
          <a:p>
            <a:r>
              <a:rPr lang="en-CA" altLang="en-US" smtClean="0"/>
              <a:t>Use of Single Service Utensils</a:t>
            </a:r>
          </a:p>
        </p:txBody>
      </p:sp>
      <p:sp>
        <p:nvSpPr>
          <p:cNvPr id="21507" name="Content Placeholder 5"/>
          <p:cNvSpPr>
            <a:spLocks noGrp="1"/>
          </p:cNvSpPr>
          <p:nvPr>
            <p:ph idx="1"/>
          </p:nvPr>
        </p:nvSpPr>
        <p:spPr/>
        <p:txBody>
          <a:bodyPr/>
          <a:lstStyle/>
          <a:p>
            <a:pPr>
              <a:buFontTx/>
              <a:buNone/>
            </a:pPr>
            <a:r>
              <a:rPr lang="en-CA" altLang="en-US" smtClean="0"/>
              <a:t>Single-service utensils and containers should:</a:t>
            </a:r>
          </a:p>
          <a:p>
            <a:pPr>
              <a:spcBef>
                <a:spcPts val="1200"/>
              </a:spcBef>
            </a:pPr>
            <a:r>
              <a:rPr lang="en-CA" altLang="en-US" smtClean="0"/>
              <a:t>Be stored in closed cartons or containers and stored away from exposed sewer lines or water lines;</a:t>
            </a:r>
          </a:p>
          <a:p>
            <a:pPr>
              <a:spcBef>
                <a:spcPts val="1200"/>
              </a:spcBef>
            </a:pPr>
            <a:r>
              <a:rPr lang="en-CA" altLang="en-US" smtClean="0"/>
              <a:t>Be dispensed in a manner that prevents contamination of surfaces that come in contact with food or with the mouth of the user; and</a:t>
            </a:r>
          </a:p>
          <a:p>
            <a:pPr>
              <a:spcBef>
                <a:spcPts val="1200"/>
              </a:spcBef>
            </a:pPr>
            <a:r>
              <a:rPr lang="en-CA" altLang="en-US" smtClean="0"/>
              <a:t>Be disposed of properly, so they do not spread odour and disease or attract pests.</a:t>
            </a:r>
          </a:p>
        </p:txBody>
      </p:sp>
    </p:spTree>
    <p:custDataLst>
      <p:tags r:id="rId1"/>
    </p:custDataLst>
    <p:extLst>
      <p:ext uri="{BB962C8B-B14F-4D97-AF65-F5344CB8AC3E}">
        <p14:creationId xmlns:p14="http://schemas.microsoft.com/office/powerpoint/2010/main" val="2641670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1506"/>
                                        </p:tgtEl>
                                        <p:attrNameLst>
                                          <p:attrName>style.visibility</p:attrName>
                                        </p:attrNameLst>
                                      </p:cBhvr>
                                      <p:to>
                                        <p:strVal val="visible"/>
                                      </p:to>
                                    </p:set>
                                    <p:anim calcmode="lin" valueType="num">
                                      <p:cBhvr>
                                        <p:cTn id="7" dur="500" fill="hold"/>
                                        <p:tgtEl>
                                          <p:spTgt spid="2150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1506"/>
                                        </p:tgtEl>
                                        <p:attrNameLst>
                                          <p:attrName>ppt_y</p:attrName>
                                        </p:attrNameLst>
                                      </p:cBhvr>
                                      <p:tavLst>
                                        <p:tav tm="0">
                                          <p:val>
                                            <p:strVal val="#ppt_y"/>
                                          </p:val>
                                        </p:tav>
                                        <p:tav tm="100000">
                                          <p:val>
                                            <p:strVal val="#ppt_y"/>
                                          </p:val>
                                        </p:tav>
                                      </p:tavLst>
                                    </p:anim>
                                    <p:anim calcmode="lin" valueType="num">
                                      <p:cBhvr>
                                        <p:cTn id="9" dur="500" fill="hold"/>
                                        <p:tgtEl>
                                          <p:spTgt spid="2150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150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150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507">
                                            <p:txEl>
                                              <p:pRg st="0" end="0"/>
                                            </p:txEl>
                                          </p:spTgt>
                                        </p:tgtEl>
                                        <p:attrNameLst>
                                          <p:attrName>style.visibility</p:attrName>
                                        </p:attrNameLst>
                                      </p:cBhvr>
                                      <p:to>
                                        <p:strVal val="visible"/>
                                      </p:to>
                                    </p:set>
                                    <p:animEffect transition="in" filter="fade">
                                      <p:cBhvr>
                                        <p:cTn id="16" dur="1000"/>
                                        <p:tgtEl>
                                          <p:spTgt spid="21507">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507">
                                            <p:txEl>
                                              <p:pRg st="1" end="1"/>
                                            </p:txEl>
                                          </p:spTgt>
                                        </p:tgtEl>
                                        <p:attrNameLst>
                                          <p:attrName>style.visibility</p:attrName>
                                        </p:attrNameLst>
                                      </p:cBhvr>
                                      <p:to>
                                        <p:strVal val="visible"/>
                                      </p:to>
                                    </p:set>
                                    <p:animEffect transition="in" filter="fade">
                                      <p:cBhvr>
                                        <p:cTn id="21" dur="1000"/>
                                        <p:tgtEl>
                                          <p:spTgt spid="21507">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507">
                                            <p:txEl>
                                              <p:pRg st="2" end="2"/>
                                            </p:txEl>
                                          </p:spTgt>
                                        </p:tgtEl>
                                        <p:attrNameLst>
                                          <p:attrName>style.visibility</p:attrName>
                                        </p:attrNameLst>
                                      </p:cBhvr>
                                      <p:to>
                                        <p:strVal val="visible"/>
                                      </p:to>
                                    </p:set>
                                    <p:animEffect transition="in" filter="fade">
                                      <p:cBhvr>
                                        <p:cTn id="26" dur="1000"/>
                                        <p:tgtEl>
                                          <p:spTgt spid="21507">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507">
                                            <p:txEl>
                                              <p:pRg st="3" end="3"/>
                                            </p:txEl>
                                          </p:spTgt>
                                        </p:tgtEl>
                                        <p:attrNameLst>
                                          <p:attrName>style.visibility</p:attrName>
                                        </p:attrNameLst>
                                      </p:cBhvr>
                                      <p:to>
                                        <p:strVal val="visible"/>
                                      </p:to>
                                    </p:set>
                                    <p:animEffect transition="in" filter="fade">
                                      <p:cBhvr>
                                        <p:cTn id="31" dur="1000"/>
                                        <p:tgtEl>
                                          <p:spTgt spid="215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7" grpId="0" build="p" bldLvl="5"/>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CA" altLang="en-US" smtClean="0"/>
              <a:t>Wiping Cloths</a:t>
            </a:r>
          </a:p>
        </p:txBody>
      </p:sp>
      <p:sp>
        <p:nvSpPr>
          <p:cNvPr id="3" name="Content Placeholder 2"/>
          <p:cNvSpPr>
            <a:spLocks noGrp="1"/>
          </p:cNvSpPr>
          <p:nvPr>
            <p:ph idx="1"/>
          </p:nvPr>
        </p:nvSpPr>
        <p:spPr/>
        <p:txBody>
          <a:bodyPr/>
          <a:lstStyle/>
          <a:p>
            <a:pPr marL="0" indent="0">
              <a:buNone/>
              <a:defRPr/>
            </a:pPr>
            <a:r>
              <a:rPr lang="en-CA" dirty="0" smtClean="0"/>
              <a:t>Wiping cloths used for wiping food spills on food contact surfaces such as tables must be:</a:t>
            </a:r>
            <a:endParaRPr lang="en-CA" dirty="0" smtClean="0">
              <a:solidFill>
                <a:srgbClr val="7F7F7F"/>
              </a:solidFill>
            </a:endParaRPr>
          </a:p>
          <a:p>
            <a:pPr>
              <a:spcBef>
                <a:spcPts val="1200"/>
              </a:spcBef>
              <a:defRPr/>
            </a:pPr>
            <a:r>
              <a:rPr lang="en-CA" dirty="0" smtClean="0"/>
              <a:t>Routinely cleaned and, when not in use, kept in a separate sanitizing solution</a:t>
            </a:r>
            <a:endParaRPr lang="en-CA" i="1" dirty="0" smtClean="0">
              <a:solidFill>
                <a:srgbClr val="7F7F7F"/>
              </a:solidFill>
            </a:endParaRPr>
          </a:p>
          <a:p>
            <a:pPr>
              <a:spcBef>
                <a:spcPts val="1200"/>
              </a:spcBef>
              <a:defRPr/>
            </a:pPr>
            <a:r>
              <a:rPr lang="en-CA" dirty="0" smtClean="0"/>
              <a:t>Be disposed of properly, so they do not spread odour; and</a:t>
            </a:r>
            <a:endParaRPr lang="en-CA" dirty="0" smtClean="0">
              <a:solidFill>
                <a:srgbClr val="7F7F7F"/>
              </a:solidFill>
            </a:endParaRPr>
          </a:p>
          <a:p>
            <a:pPr>
              <a:spcBef>
                <a:spcPts val="1200"/>
              </a:spcBef>
              <a:defRPr/>
            </a:pPr>
            <a:r>
              <a:rPr lang="en-CA" dirty="0" smtClean="0"/>
              <a:t>Be used for no other purposes, such as wiping raw animal juices.</a:t>
            </a:r>
            <a:endParaRPr lang="en-CA" dirty="0"/>
          </a:p>
        </p:txBody>
      </p:sp>
    </p:spTree>
    <p:custDataLst>
      <p:tags r:id="rId1"/>
    </p:custDataLst>
    <p:extLst>
      <p:ext uri="{BB962C8B-B14F-4D97-AF65-F5344CB8AC3E}">
        <p14:creationId xmlns:p14="http://schemas.microsoft.com/office/powerpoint/2010/main" val="844565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2530"/>
                                        </p:tgtEl>
                                        <p:attrNameLst>
                                          <p:attrName>style.visibility</p:attrName>
                                        </p:attrNameLst>
                                      </p:cBhvr>
                                      <p:to>
                                        <p:strVal val="visible"/>
                                      </p:to>
                                    </p:set>
                                    <p:anim calcmode="lin" valueType="num">
                                      <p:cBhvr>
                                        <p:cTn id="7" dur="500" fill="hold"/>
                                        <p:tgtEl>
                                          <p:spTgt spid="2253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530"/>
                                        </p:tgtEl>
                                        <p:attrNameLst>
                                          <p:attrName>ppt_y</p:attrName>
                                        </p:attrNameLst>
                                      </p:cBhvr>
                                      <p:tavLst>
                                        <p:tav tm="0">
                                          <p:val>
                                            <p:strVal val="#ppt_y"/>
                                          </p:val>
                                        </p:tav>
                                        <p:tav tm="100000">
                                          <p:val>
                                            <p:strVal val="#ppt_y"/>
                                          </p:val>
                                        </p:tav>
                                      </p:tavLst>
                                    </p:anim>
                                    <p:anim calcmode="lin" valueType="num">
                                      <p:cBhvr>
                                        <p:cTn id="9" dur="500" fill="hold"/>
                                        <p:tgtEl>
                                          <p:spTgt spid="2253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53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53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3" grpId="0" build="p" bldLvl="5"/>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Housekeeping &amp; Maintenance Schedules</a:t>
            </a:r>
            <a:endParaRPr lang="en-CA" dirty="0"/>
          </a:p>
        </p:txBody>
      </p:sp>
      <p:sp>
        <p:nvSpPr>
          <p:cNvPr id="3" name="Content Placeholder 2"/>
          <p:cNvSpPr>
            <a:spLocks noGrp="1"/>
          </p:cNvSpPr>
          <p:nvPr>
            <p:ph idx="1"/>
          </p:nvPr>
        </p:nvSpPr>
        <p:spPr/>
        <p:txBody>
          <a:bodyPr/>
          <a:lstStyle/>
          <a:p>
            <a:pPr marL="0" indent="0">
              <a:buNone/>
              <a:defRPr/>
            </a:pPr>
            <a:r>
              <a:rPr lang="en-CA" kern="1200" dirty="0" smtClean="0"/>
              <a:t>Floors, walls and ceilings throughout the operation, must be cleaned often to prevent accumulation dirt.</a:t>
            </a:r>
            <a:endParaRPr lang="en-CA" kern="1200" dirty="0" smtClean="0">
              <a:solidFill>
                <a:srgbClr val="7F7F7F"/>
              </a:solidFill>
            </a:endParaRPr>
          </a:p>
          <a:p>
            <a:pPr marL="0" indent="0">
              <a:spcBef>
                <a:spcPts val="1200"/>
              </a:spcBef>
              <a:buNone/>
              <a:defRPr/>
            </a:pPr>
            <a:r>
              <a:rPr lang="en-CA" kern="1200" dirty="0" smtClean="0"/>
              <a:t>Establish a schedule and include:</a:t>
            </a:r>
            <a:endParaRPr lang="en-CA" kern="1200" dirty="0" smtClean="0">
              <a:solidFill>
                <a:srgbClr val="7F7F7F"/>
              </a:solidFill>
            </a:endParaRPr>
          </a:p>
          <a:p>
            <a:pPr>
              <a:defRPr/>
            </a:pPr>
            <a:r>
              <a:rPr lang="en-CA" dirty="0" smtClean="0"/>
              <a:t>Cleaning light fixtures, wall hangings, areas under booth cushions, highchair trays, windows and drapes; and</a:t>
            </a:r>
            <a:endParaRPr lang="en-CA" dirty="0" smtClean="0">
              <a:solidFill>
                <a:srgbClr val="7F7F7F"/>
              </a:solidFill>
            </a:endParaRPr>
          </a:p>
          <a:p>
            <a:pPr>
              <a:defRPr/>
            </a:pPr>
            <a:r>
              <a:rPr lang="en-CA" dirty="0" smtClean="0"/>
              <a:t>Cleaning and sanitizing tables, counters, and other work surfaces.</a:t>
            </a:r>
          </a:p>
        </p:txBody>
      </p:sp>
    </p:spTree>
    <p:custDataLst>
      <p:tags r:id="rId1"/>
    </p:custDataLst>
    <p:extLst>
      <p:ext uri="{BB962C8B-B14F-4D97-AF65-F5344CB8AC3E}">
        <p14:creationId xmlns:p14="http://schemas.microsoft.com/office/powerpoint/2010/main" val="757239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bldLvl="5"/>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CA" altLang="en-US" smtClean="0"/>
              <a:t>Housekeeping Tips</a:t>
            </a:r>
          </a:p>
        </p:txBody>
      </p:sp>
      <p:sp>
        <p:nvSpPr>
          <p:cNvPr id="24579" name="Content Placeholder 2"/>
          <p:cNvSpPr>
            <a:spLocks noGrp="1"/>
          </p:cNvSpPr>
          <p:nvPr>
            <p:ph idx="1"/>
          </p:nvPr>
        </p:nvSpPr>
        <p:spPr/>
        <p:txBody>
          <a:bodyPr/>
          <a:lstStyle/>
          <a:p>
            <a:r>
              <a:rPr lang="en-CA" altLang="en-US" smtClean="0"/>
              <a:t>Dry sweeping should be kept to a minimum to prevent dust in the air that can contaminate food contact surfaces</a:t>
            </a:r>
            <a:endParaRPr lang="en-CA" altLang="en-US" smtClean="0">
              <a:solidFill>
                <a:srgbClr val="7F7F7F"/>
              </a:solidFill>
            </a:endParaRPr>
          </a:p>
          <a:p>
            <a:r>
              <a:rPr lang="en-CA" altLang="en-US" smtClean="0"/>
              <a:t>A dust control type vacuum cleaner is the best method of dry cleaning floors.</a:t>
            </a:r>
            <a:endParaRPr lang="en-CA" altLang="en-US" smtClean="0">
              <a:solidFill>
                <a:srgbClr val="7F7F7F"/>
              </a:solidFill>
            </a:endParaRPr>
          </a:p>
          <a:p>
            <a:r>
              <a:rPr lang="en-CA" altLang="en-US" smtClean="0"/>
              <a:t>Remove dirt or refuse from under fixtures, in corners, and in hard-to-reach places.</a:t>
            </a:r>
            <a:endParaRPr lang="en-CA" altLang="en-US" smtClean="0">
              <a:solidFill>
                <a:srgbClr val="7F7F7F"/>
              </a:solidFill>
            </a:endParaRPr>
          </a:p>
          <a:p>
            <a:r>
              <a:rPr lang="en-CA" altLang="en-US" smtClean="0"/>
              <a:t>Daily cleaning should be done after closing or prior to opening.</a:t>
            </a:r>
          </a:p>
        </p:txBody>
      </p:sp>
    </p:spTree>
    <p:custDataLst>
      <p:tags r:id="rId1"/>
    </p:custDataLst>
    <p:extLst>
      <p:ext uri="{BB962C8B-B14F-4D97-AF65-F5344CB8AC3E}">
        <p14:creationId xmlns:p14="http://schemas.microsoft.com/office/powerpoint/2010/main" val="4012260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4578"/>
                                        </p:tgtEl>
                                        <p:attrNameLst>
                                          <p:attrName>style.visibility</p:attrName>
                                        </p:attrNameLst>
                                      </p:cBhvr>
                                      <p:to>
                                        <p:strVal val="visible"/>
                                      </p:to>
                                    </p:set>
                                    <p:anim calcmode="lin" valueType="num">
                                      <p:cBhvr>
                                        <p:cTn id="7" dur="500" fill="hold"/>
                                        <p:tgtEl>
                                          <p:spTgt spid="2457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578"/>
                                        </p:tgtEl>
                                        <p:attrNameLst>
                                          <p:attrName>ppt_y</p:attrName>
                                        </p:attrNameLst>
                                      </p:cBhvr>
                                      <p:tavLst>
                                        <p:tav tm="0">
                                          <p:val>
                                            <p:strVal val="#ppt_y"/>
                                          </p:val>
                                        </p:tav>
                                        <p:tav tm="100000">
                                          <p:val>
                                            <p:strVal val="#ppt_y"/>
                                          </p:val>
                                        </p:tav>
                                      </p:tavLst>
                                    </p:anim>
                                    <p:anim calcmode="lin" valueType="num">
                                      <p:cBhvr>
                                        <p:cTn id="9" dur="500" fill="hold"/>
                                        <p:tgtEl>
                                          <p:spTgt spid="2457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57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57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579">
                                            <p:txEl>
                                              <p:pRg st="0" end="0"/>
                                            </p:txEl>
                                          </p:spTgt>
                                        </p:tgtEl>
                                        <p:attrNameLst>
                                          <p:attrName>style.visibility</p:attrName>
                                        </p:attrNameLst>
                                      </p:cBhvr>
                                      <p:to>
                                        <p:strVal val="visible"/>
                                      </p:to>
                                    </p:set>
                                    <p:animEffect transition="in" filter="fade">
                                      <p:cBhvr>
                                        <p:cTn id="16" dur="1000"/>
                                        <p:tgtEl>
                                          <p:spTgt spid="2457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579">
                                            <p:txEl>
                                              <p:pRg st="1" end="1"/>
                                            </p:txEl>
                                          </p:spTgt>
                                        </p:tgtEl>
                                        <p:attrNameLst>
                                          <p:attrName>style.visibility</p:attrName>
                                        </p:attrNameLst>
                                      </p:cBhvr>
                                      <p:to>
                                        <p:strVal val="visible"/>
                                      </p:to>
                                    </p:set>
                                    <p:animEffect transition="in" filter="fade">
                                      <p:cBhvr>
                                        <p:cTn id="21" dur="1000"/>
                                        <p:tgtEl>
                                          <p:spTgt spid="24579">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579">
                                            <p:txEl>
                                              <p:pRg st="2" end="2"/>
                                            </p:txEl>
                                          </p:spTgt>
                                        </p:tgtEl>
                                        <p:attrNameLst>
                                          <p:attrName>style.visibility</p:attrName>
                                        </p:attrNameLst>
                                      </p:cBhvr>
                                      <p:to>
                                        <p:strVal val="visible"/>
                                      </p:to>
                                    </p:set>
                                    <p:animEffect transition="in" filter="fade">
                                      <p:cBhvr>
                                        <p:cTn id="26" dur="1000"/>
                                        <p:tgtEl>
                                          <p:spTgt spid="24579">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579">
                                            <p:txEl>
                                              <p:pRg st="3" end="3"/>
                                            </p:txEl>
                                          </p:spTgt>
                                        </p:tgtEl>
                                        <p:attrNameLst>
                                          <p:attrName>style.visibility</p:attrName>
                                        </p:attrNameLst>
                                      </p:cBhvr>
                                      <p:to>
                                        <p:strVal val="visible"/>
                                      </p:to>
                                    </p:set>
                                    <p:animEffect transition="in" filter="fade">
                                      <p:cBhvr>
                                        <p:cTn id="31" dur="1000"/>
                                        <p:tgtEl>
                                          <p:spTgt spid="245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build="p" bldLvl="5"/>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CA" altLang="en-US" smtClean="0"/>
              <a:t>Summary</a:t>
            </a:r>
          </a:p>
        </p:txBody>
      </p:sp>
      <p:sp>
        <p:nvSpPr>
          <p:cNvPr id="3" name="Content Placeholder 2"/>
          <p:cNvSpPr>
            <a:spLocks noGrp="1"/>
          </p:cNvSpPr>
          <p:nvPr>
            <p:ph idx="1"/>
          </p:nvPr>
        </p:nvSpPr>
        <p:spPr>
          <a:xfrm>
            <a:off x="3657600" y="1828800"/>
            <a:ext cx="6858000" cy="4979988"/>
          </a:xfrm>
        </p:spPr>
        <p:txBody>
          <a:bodyPr>
            <a:spAutoFit/>
          </a:bodyPr>
          <a:lstStyle/>
          <a:p>
            <a:pPr>
              <a:spcBef>
                <a:spcPts val="1200"/>
              </a:spcBef>
              <a:buFont typeface="Wingdings" pitchFamily="2" charset="2"/>
              <a:buChar char="ü"/>
              <a:defRPr/>
            </a:pPr>
            <a:r>
              <a:rPr lang="en-US" sz="2200" dirty="0"/>
              <a:t>Cleaning programs require written procedures for cleaning and sanitizing the facility and equipment.</a:t>
            </a:r>
            <a:endParaRPr lang="en-US" sz="2200" dirty="0">
              <a:solidFill>
                <a:srgbClr val="7F7F7F"/>
              </a:solidFill>
            </a:endParaRPr>
          </a:p>
          <a:p>
            <a:pPr>
              <a:spcBef>
                <a:spcPts val="1200"/>
              </a:spcBef>
              <a:buFont typeface="Wingdings" pitchFamily="2" charset="2"/>
              <a:buChar char="ü"/>
              <a:defRPr/>
            </a:pPr>
            <a:r>
              <a:rPr lang="en-CA" sz="2200" dirty="0"/>
              <a:t>Equipment and utensils that come in contact with food must be cleaned and sanitized after each use. </a:t>
            </a:r>
            <a:endParaRPr lang="en-CA" sz="2200" dirty="0">
              <a:solidFill>
                <a:srgbClr val="7F7F7F"/>
              </a:solidFill>
            </a:endParaRPr>
          </a:p>
          <a:p>
            <a:pPr>
              <a:spcBef>
                <a:spcPts val="1200"/>
              </a:spcBef>
              <a:buFont typeface="Wingdings" pitchFamily="2" charset="2"/>
              <a:buChar char="ü"/>
              <a:defRPr/>
            </a:pPr>
            <a:r>
              <a:rPr lang="en-CA" sz="2200" dirty="0"/>
              <a:t>Single use utensils must be protected from contamination and cannot be reused.</a:t>
            </a:r>
            <a:endParaRPr lang="en-CA" sz="2200" dirty="0">
              <a:solidFill>
                <a:srgbClr val="7F7F7F"/>
              </a:solidFill>
            </a:endParaRPr>
          </a:p>
          <a:p>
            <a:pPr>
              <a:spcBef>
                <a:spcPts val="1200"/>
              </a:spcBef>
              <a:buFont typeface="Wingdings" pitchFamily="2" charset="2"/>
              <a:buChar char="ü"/>
              <a:defRPr/>
            </a:pPr>
            <a:r>
              <a:rPr lang="en-CA" sz="2200" dirty="0"/>
              <a:t>Wiping cloths must be clean and kept sanitized between uses.</a:t>
            </a:r>
            <a:endParaRPr lang="en-CA" sz="2200" dirty="0">
              <a:solidFill>
                <a:srgbClr val="7F7F7F"/>
              </a:solidFill>
            </a:endParaRPr>
          </a:p>
          <a:p>
            <a:pPr>
              <a:spcBef>
                <a:spcPts val="1200"/>
              </a:spcBef>
              <a:buFont typeface="Wingdings" pitchFamily="2" charset="2"/>
              <a:buChar char="ü"/>
              <a:defRPr/>
            </a:pPr>
            <a:r>
              <a:rPr lang="en-CA" sz="2200" kern="1200" dirty="0"/>
              <a:t>The facility, must be cleaned often to prevent the accumulation of dust, dirt, food residue and debris.</a:t>
            </a:r>
            <a:endParaRPr lang="en-CA" sz="2200" dirty="0">
              <a:solidFill>
                <a:srgbClr val="7F7F7F"/>
              </a:solidFill>
            </a:endParaRPr>
          </a:p>
          <a:p>
            <a:pPr>
              <a:defRPr/>
            </a:pPr>
            <a:endParaRPr lang="en-US" dirty="0" smtClean="0">
              <a:solidFill>
                <a:srgbClr val="7F7F7F"/>
              </a:solidFill>
            </a:endParaRPr>
          </a:p>
          <a:p>
            <a:pPr>
              <a:defRPr/>
            </a:pPr>
            <a:endParaRPr lang="en-CA" dirty="0"/>
          </a:p>
        </p:txBody>
      </p:sp>
    </p:spTree>
    <p:custDataLst>
      <p:tags r:id="rId1"/>
    </p:custDataLst>
    <p:extLst>
      <p:ext uri="{BB962C8B-B14F-4D97-AF65-F5344CB8AC3E}">
        <p14:creationId xmlns:p14="http://schemas.microsoft.com/office/powerpoint/2010/main" val="2083183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5602"/>
                                        </p:tgtEl>
                                        <p:attrNameLst>
                                          <p:attrName>style.visibility</p:attrName>
                                        </p:attrNameLst>
                                      </p:cBhvr>
                                      <p:to>
                                        <p:strVal val="visible"/>
                                      </p:to>
                                    </p:set>
                                    <p:anim calcmode="lin" valueType="num">
                                      <p:cBhvr>
                                        <p:cTn id="7" dur="500" fill="hold"/>
                                        <p:tgtEl>
                                          <p:spTgt spid="2560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5602"/>
                                        </p:tgtEl>
                                        <p:attrNameLst>
                                          <p:attrName>ppt_y</p:attrName>
                                        </p:attrNameLst>
                                      </p:cBhvr>
                                      <p:tavLst>
                                        <p:tav tm="0">
                                          <p:val>
                                            <p:strVal val="#ppt_y"/>
                                          </p:val>
                                        </p:tav>
                                        <p:tav tm="100000">
                                          <p:val>
                                            <p:strVal val="#ppt_y"/>
                                          </p:val>
                                        </p:tav>
                                      </p:tavLst>
                                    </p:anim>
                                    <p:anim calcmode="lin" valueType="num">
                                      <p:cBhvr>
                                        <p:cTn id="9" dur="500" fill="hold"/>
                                        <p:tgtEl>
                                          <p:spTgt spid="2560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560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560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3" grpId="0" build="p" bldLvl="5"/>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altLang="en-US" smtClean="0"/>
              <a:t>Steps to Prevention</a:t>
            </a:r>
            <a:endParaRPr lang="en-CA" altLang="en-US" smtClean="0"/>
          </a:p>
        </p:txBody>
      </p:sp>
      <p:sp>
        <p:nvSpPr>
          <p:cNvPr id="3" name="Content Placeholder 2"/>
          <p:cNvSpPr>
            <a:spLocks noGrp="1"/>
          </p:cNvSpPr>
          <p:nvPr>
            <p:ph idx="1"/>
          </p:nvPr>
        </p:nvSpPr>
        <p:spPr/>
        <p:txBody>
          <a:bodyPr/>
          <a:lstStyle/>
          <a:p>
            <a:pPr eaLnBrk="1" hangingPunct="1"/>
            <a:r>
              <a:rPr lang="en-US" altLang="en-US" smtClean="0"/>
              <a:t>Inspect Incoming Supplies</a:t>
            </a:r>
          </a:p>
          <a:p>
            <a:pPr eaLnBrk="1" hangingPunct="1"/>
            <a:r>
              <a:rPr lang="en-US" altLang="en-US" smtClean="0"/>
              <a:t>Monitor Storage Areas</a:t>
            </a:r>
          </a:p>
          <a:p>
            <a:pPr eaLnBrk="1" hangingPunct="1"/>
            <a:r>
              <a:rPr lang="en-US" altLang="en-US" smtClean="0"/>
              <a:t>Stock Rotation</a:t>
            </a:r>
          </a:p>
          <a:p>
            <a:pPr eaLnBrk="1" hangingPunct="1"/>
            <a:r>
              <a:rPr lang="en-US" altLang="en-US" smtClean="0"/>
              <a:t>Keep Food off the Floor</a:t>
            </a:r>
          </a:p>
          <a:p>
            <a:pPr eaLnBrk="1" hangingPunct="1"/>
            <a:r>
              <a:rPr lang="en-US" altLang="en-US" smtClean="0"/>
              <a:t>Keep Storage Areas Clean</a:t>
            </a:r>
          </a:p>
          <a:p>
            <a:pPr eaLnBrk="1" hangingPunct="1"/>
            <a:r>
              <a:rPr lang="en-US" altLang="en-US" smtClean="0"/>
              <a:t>Seal Access Points</a:t>
            </a:r>
          </a:p>
          <a:p>
            <a:pPr eaLnBrk="1" hangingPunct="1"/>
            <a:r>
              <a:rPr lang="en-US" altLang="en-US" smtClean="0"/>
              <a:t>Remove Refuse</a:t>
            </a:r>
            <a:endParaRPr lang="en-CA" altLang="en-US" smtClean="0"/>
          </a:p>
        </p:txBody>
      </p:sp>
      <p:pic>
        <p:nvPicPr>
          <p:cNvPr id="4" name="Picture 3" descr="im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53225" y="4292600"/>
            <a:ext cx="387985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mageZoom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4638" y="3357564"/>
            <a:ext cx="4043362"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imageZoom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3695700"/>
            <a:ext cx="3810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imageZoom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80100" y="4037014"/>
            <a:ext cx="47625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mage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37400" y="4508500"/>
            <a:ext cx="35306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imageZoom6.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54864" y="2471738"/>
            <a:ext cx="3513137"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mage7.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896225" y="2405064"/>
            <a:ext cx="2768600" cy="44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6672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nodeType="clickEffect">
                                  <p:stCondLst>
                                    <p:cond delay="0"/>
                                  </p:stCondLst>
                                  <p:childTnLst>
                                    <p:animEffect transition="out" filter="fade">
                                      <p:cBhvr>
                                        <p:cTn id="23" dur="1000"/>
                                        <p:tgtEl>
                                          <p:spTgt spid="4"/>
                                        </p:tgtEl>
                                      </p:cBhvr>
                                    </p:animEffect>
                                    <p:set>
                                      <p:cBhvr>
                                        <p:cTn id="24" dur="1" fill="hold">
                                          <p:stCondLst>
                                            <p:cond delay="999"/>
                                          </p:stCondLst>
                                        </p:cTn>
                                        <p:tgtEl>
                                          <p:spTgt spid="4"/>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1000"/>
                                        <p:tgtEl>
                                          <p:spTgt spid="8"/>
                                        </p:tgtEl>
                                      </p:cBhvr>
                                    </p:animEffect>
                                    <p:set>
                                      <p:cBhvr>
                                        <p:cTn id="35" dur="1" fill="hold">
                                          <p:stCondLst>
                                            <p:cond delay="999"/>
                                          </p:stCondLst>
                                        </p:cTn>
                                        <p:tgtEl>
                                          <p:spTgt spid="8"/>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fade">
                                      <p:cBhvr>
                                        <p:cTn id="38" dur="1000"/>
                                        <p:tgtEl>
                                          <p:spTgt spid="3">
                                            <p:txEl>
                                              <p:pRg st="2" end="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nodeType="clickEffect">
                                  <p:stCondLst>
                                    <p:cond delay="0"/>
                                  </p:stCondLst>
                                  <p:childTnLst>
                                    <p:animEffect transition="out" filter="fade">
                                      <p:cBhvr>
                                        <p:cTn id="45" dur="1000"/>
                                        <p:tgtEl>
                                          <p:spTgt spid="9"/>
                                        </p:tgtEl>
                                      </p:cBhvr>
                                    </p:animEffect>
                                    <p:set>
                                      <p:cBhvr>
                                        <p:cTn id="46" dur="1" fill="hold">
                                          <p:stCondLst>
                                            <p:cond delay="999"/>
                                          </p:stCondLst>
                                        </p:cTn>
                                        <p:tgtEl>
                                          <p:spTgt spid="9"/>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Effect transition="in" filter="fade">
                                      <p:cBhvr>
                                        <p:cTn id="49" dur="1000"/>
                                        <p:tgtEl>
                                          <p:spTgt spid="3">
                                            <p:txEl>
                                              <p:pRg st="3" end="3"/>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nodeType="clickEffect">
                                  <p:stCondLst>
                                    <p:cond delay="0"/>
                                  </p:stCondLst>
                                  <p:childTnLst>
                                    <p:animEffect transition="out" filter="fade">
                                      <p:cBhvr>
                                        <p:cTn id="56" dur="1000"/>
                                        <p:tgtEl>
                                          <p:spTgt spid="10"/>
                                        </p:tgtEl>
                                      </p:cBhvr>
                                    </p:animEffect>
                                    <p:set>
                                      <p:cBhvr>
                                        <p:cTn id="57" dur="1" fill="hold">
                                          <p:stCondLst>
                                            <p:cond delay="999"/>
                                          </p:stCondLst>
                                        </p:cTn>
                                        <p:tgtEl>
                                          <p:spTgt spid="1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3">
                                            <p:txEl>
                                              <p:pRg st="4" end="4"/>
                                            </p:txEl>
                                          </p:spTgt>
                                        </p:tgtEl>
                                        <p:attrNameLst>
                                          <p:attrName>style.visibility</p:attrName>
                                        </p:attrNameLst>
                                      </p:cBhvr>
                                      <p:to>
                                        <p:strVal val="visible"/>
                                      </p:to>
                                    </p:set>
                                    <p:animEffect transition="in" filter="fade">
                                      <p:cBhvr>
                                        <p:cTn id="60" dur="1000"/>
                                        <p:tgtEl>
                                          <p:spTgt spid="3">
                                            <p:txEl>
                                              <p:pRg st="4" end="4"/>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2000"/>
                                        <p:tgtEl>
                                          <p:spTgt spid="5"/>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xit" presetSubtype="0" fill="hold" nodeType="clickEffect">
                                  <p:stCondLst>
                                    <p:cond delay="0"/>
                                  </p:stCondLst>
                                  <p:childTnLst>
                                    <p:animEffect transition="out" filter="fade">
                                      <p:cBhvr>
                                        <p:cTn id="67" dur="1000"/>
                                        <p:tgtEl>
                                          <p:spTgt spid="5"/>
                                        </p:tgtEl>
                                      </p:cBhvr>
                                    </p:animEffect>
                                    <p:set>
                                      <p:cBhvr>
                                        <p:cTn id="68" dur="1" fill="hold">
                                          <p:stCondLst>
                                            <p:cond delay="999"/>
                                          </p:stCondLst>
                                        </p:cTn>
                                        <p:tgtEl>
                                          <p:spTgt spid="5"/>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3">
                                            <p:txEl>
                                              <p:pRg st="5" end="5"/>
                                            </p:txEl>
                                          </p:spTgt>
                                        </p:tgtEl>
                                        <p:attrNameLst>
                                          <p:attrName>style.visibility</p:attrName>
                                        </p:attrNameLst>
                                      </p:cBhvr>
                                      <p:to>
                                        <p:strVal val="visible"/>
                                      </p:to>
                                    </p:set>
                                    <p:animEffect transition="in" filter="fade">
                                      <p:cBhvr>
                                        <p:cTn id="71" dur="1000"/>
                                        <p:tgtEl>
                                          <p:spTgt spid="3">
                                            <p:txEl>
                                              <p:pRg st="5" end="5"/>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00"/>
                                        <p:tgtEl>
                                          <p:spTgt spid="11"/>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xit" presetSubtype="0" fill="hold" nodeType="clickEffect">
                                  <p:stCondLst>
                                    <p:cond delay="0"/>
                                  </p:stCondLst>
                                  <p:childTnLst>
                                    <p:animEffect transition="out" filter="fade">
                                      <p:cBhvr>
                                        <p:cTn id="78" dur="1000"/>
                                        <p:tgtEl>
                                          <p:spTgt spid="11"/>
                                        </p:tgtEl>
                                      </p:cBhvr>
                                    </p:animEffect>
                                    <p:set>
                                      <p:cBhvr>
                                        <p:cTn id="79" dur="1" fill="hold">
                                          <p:stCondLst>
                                            <p:cond delay="999"/>
                                          </p:stCondLst>
                                        </p:cTn>
                                        <p:tgtEl>
                                          <p:spTgt spid="11"/>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3">
                                            <p:txEl>
                                              <p:pRg st="6" end="6"/>
                                            </p:txEl>
                                          </p:spTgt>
                                        </p:tgtEl>
                                        <p:attrNameLst>
                                          <p:attrName>style.visibility</p:attrName>
                                        </p:attrNameLst>
                                      </p:cBhvr>
                                      <p:to>
                                        <p:strVal val="visible"/>
                                      </p:to>
                                    </p:set>
                                    <p:animEffect transition="in" filter="fade">
                                      <p:cBhvr>
                                        <p:cTn id="82" dur="1000"/>
                                        <p:tgtEl>
                                          <p:spTgt spid="3">
                                            <p:txEl>
                                              <p:pRg st="6" end="6"/>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CA" altLang="en-US" smtClean="0"/>
              <a:t>Contaminated Food</a:t>
            </a:r>
          </a:p>
        </p:txBody>
      </p:sp>
      <p:sp>
        <p:nvSpPr>
          <p:cNvPr id="3" name="Content Placeholder 2"/>
          <p:cNvSpPr>
            <a:spLocks noGrp="1"/>
          </p:cNvSpPr>
          <p:nvPr>
            <p:ph idx="1"/>
          </p:nvPr>
        </p:nvSpPr>
        <p:spPr/>
        <p:txBody>
          <a:bodyPr/>
          <a:lstStyle/>
          <a:p>
            <a:pPr eaLnBrk="1" hangingPunct="1">
              <a:buFontTx/>
              <a:buNone/>
            </a:pPr>
            <a:r>
              <a:rPr lang="en-CA" altLang="en-US" smtClean="0"/>
              <a:t>When pests are found you must:</a:t>
            </a:r>
          </a:p>
          <a:p>
            <a:pPr eaLnBrk="1" hangingPunct="1"/>
            <a:r>
              <a:rPr lang="en-CA" altLang="en-US" smtClean="0"/>
              <a:t>Discard all food that has been contaminated;</a:t>
            </a:r>
          </a:p>
          <a:p>
            <a:pPr eaLnBrk="1" hangingPunct="1"/>
            <a:r>
              <a:rPr lang="en-CA" altLang="en-US" smtClean="0"/>
              <a:t>Clean and sanitize areas to prevent further contamination;</a:t>
            </a:r>
          </a:p>
          <a:p>
            <a:pPr eaLnBrk="1" hangingPunct="1"/>
            <a:r>
              <a:rPr lang="en-CA" altLang="en-US" smtClean="0"/>
              <a:t>Destroy nesting places and seal them off to prevent future use; and</a:t>
            </a:r>
          </a:p>
          <a:p>
            <a:pPr eaLnBrk="1" hangingPunct="1"/>
            <a:r>
              <a:rPr lang="en-CA" altLang="en-US" smtClean="0"/>
              <a:t>Consult a licensed pest control operator.</a:t>
            </a:r>
          </a:p>
        </p:txBody>
      </p:sp>
    </p:spTree>
    <p:custDataLst>
      <p:tags r:id="rId1"/>
    </p:custDataLst>
    <p:extLst>
      <p:ext uri="{BB962C8B-B14F-4D97-AF65-F5344CB8AC3E}">
        <p14:creationId xmlns:p14="http://schemas.microsoft.com/office/powerpoint/2010/main" val="372163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CA" altLang="en-US" smtClean="0"/>
              <a:t>Recyclables </a:t>
            </a:r>
          </a:p>
        </p:txBody>
      </p:sp>
      <p:sp>
        <p:nvSpPr>
          <p:cNvPr id="3" name="Content Placeholder 2"/>
          <p:cNvSpPr>
            <a:spLocks noGrp="1"/>
          </p:cNvSpPr>
          <p:nvPr>
            <p:ph idx="1"/>
          </p:nvPr>
        </p:nvSpPr>
        <p:spPr>
          <a:xfrm>
            <a:off x="3124200" y="1143000"/>
            <a:ext cx="7162800" cy="3149600"/>
          </a:xfrm>
        </p:spPr>
        <p:txBody>
          <a:bodyPr/>
          <a:lstStyle/>
          <a:p>
            <a:pPr eaLnBrk="1" hangingPunct="1"/>
            <a:r>
              <a:rPr lang="en-CA" altLang="en-US" smtClean="0"/>
              <a:t>Recyclables need to be stored in a sanitary manner and removed regularly to prevent pest infestations. </a:t>
            </a:r>
          </a:p>
          <a:p>
            <a:pPr eaLnBrk="1" hangingPunct="1"/>
            <a:r>
              <a:rPr lang="en-CA" altLang="en-US" smtClean="0"/>
              <a:t>Un-rinsed, improperly stored food containers can attract insects.</a:t>
            </a:r>
          </a:p>
        </p:txBody>
      </p:sp>
      <p:pic>
        <p:nvPicPr>
          <p:cNvPr id="4" name="Picture 3" descr="recycle-BXP2789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26" y="3994150"/>
            <a:ext cx="2809875"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313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6596064" y="106364"/>
          <a:ext cx="4071937" cy="6751637"/>
        </p:xfrm>
        <a:graphic>
          <a:graphicData uri="http://schemas.openxmlformats.org/presentationml/2006/ole">
            <mc:AlternateContent xmlns:mc="http://schemas.openxmlformats.org/markup-compatibility/2006">
              <mc:Choice xmlns:v="urn:schemas-microsoft-com:vml" Requires="v">
                <p:oleObj spid="_x0000_s1026" name="Photo Editor Photo" r:id="rId5" imgW="2371429" imgH="3933333" progId="">
                  <p:embed/>
                </p:oleObj>
              </mc:Choice>
              <mc:Fallback>
                <p:oleObj name="Photo Editor Photo" r:id="rId5" imgW="2371429" imgH="3933333" progId="">
                  <p:embed/>
                  <p:pic>
                    <p:nvPicPr>
                      <p:cNvPr id="0" name=""/>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6596064" y="106364"/>
                        <a:ext cx="4071937" cy="675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p:txBody>
          <a:bodyPr/>
          <a:lstStyle/>
          <a:p>
            <a:pPr eaLnBrk="1" hangingPunct="1"/>
            <a:r>
              <a:rPr lang="en-CA" altLang="en-US" smtClean="0"/>
              <a:t>Pest Control Operators</a:t>
            </a:r>
          </a:p>
        </p:txBody>
      </p:sp>
      <p:sp>
        <p:nvSpPr>
          <p:cNvPr id="3" name="Content Placeholder 2"/>
          <p:cNvSpPr>
            <a:spLocks noGrp="1"/>
          </p:cNvSpPr>
          <p:nvPr>
            <p:ph idx="1"/>
          </p:nvPr>
        </p:nvSpPr>
        <p:spPr/>
        <p:txBody>
          <a:bodyPr/>
          <a:lstStyle/>
          <a:p>
            <a:pPr eaLnBrk="1" hangingPunct="1"/>
            <a:r>
              <a:rPr lang="en-US" altLang="en-US" sz="2400"/>
              <a:t>Check experience and references</a:t>
            </a:r>
          </a:p>
          <a:p>
            <a:pPr eaLnBrk="1" hangingPunct="1"/>
            <a:r>
              <a:rPr lang="en-US" altLang="en-US" sz="2400"/>
              <a:t>Ensure you know the extent of services provided, including:</a:t>
            </a:r>
          </a:p>
          <a:p>
            <a:pPr lvl="1" eaLnBrk="1" hangingPunct="1"/>
            <a:r>
              <a:rPr lang="en-US" altLang="en-US" smtClean="0"/>
              <a:t>Frequency</a:t>
            </a:r>
          </a:p>
          <a:p>
            <a:pPr lvl="1" eaLnBrk="1" hangingPunct="1"/>
            <a:r>
              <a:rPr lang="en-US" altLang="en-US" smtClean="0"/>
              <a:t>Pests covered</a:t>
            </a:r>
          </a:p>
          <a:p>
            <a:pPr lvl="1" eaLnBrk="1" hangingPunct="1"/>
            <a:r>
              <a:rPr lang="en-US" altLang="en-US" smtClean="0"/>
              <a:t>Emergency response</a:t>
            </a:r>
          </a:p>
          <a:p>
            <a:pPr lvl="1" eaLnBrk="1" hangingPunct="1"/>
            <a:r>
              <a:rPr lang="en-US" altLang="en-US" smtClean="0"/>
              <a:t>Reporting</a:t>
            </a:r>
          </a:p>
          <a:p>
            <a:pPr lvl="1" eaLnBrk="1" hangingPunct="1"/>
            <a:r>
              <a:rPr lang="en-US" altLang="en-US" smtClean="0"/>
              <a:t>Inspection services and advice</a:t>
            </a:r>
          </a:p>
          <a:p>
            <a:pPr eaLnBrk="1" hangingPunct="1"/>
            <a:r>
              <a:rPr lang="en-US" altLang="en-US" sz="2400"/>
              <a:t>Obtain a list of the chemicals to be used and ensure that they meet Canadian standards for use in foodservice operations.</a:t>
            </a:r>
          </a:p>
        </p:txBody>
      </p:sp>
    </p:spTree>
    <p:custDataLst>
      <p:tags r:id="rId2"/>
    </p:custDataLst>
    <p:extLst>
      <p:ext uri="{BB962C8B-B14F-4D97-AF65-F5344CB8AC3E}">
        <p14:creationId xmlns:p14="http://schemas.microsoft.com/office/powerpoint/2010/main" val="2022623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1000"/>
                                        <p:tgtEl>
                                          <p:spTgt spid="3">
                                            <p:txEl>
                                              <p:pRg st="6" end="6"/>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bldLvl="2"/>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altLang="en-US" smtClean="0"/>
              <a:t>Methods of Pest Control</a:t>
            </a:r>
            <a:endParaRPr lang="en-CA" altLang="en-US" smtClean="0"/>
          </a:p>
        </p:txBody>
      </p:sp>
      <p:pic>
        <p:nvPicPr>
          <p:cNvPr id="4" name="Picture 3" descr="bug-zapp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6138" y="1484313"/>
            <a:ext cx="269875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ly-tape2.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1557338"/>
            <a:ext cx="8001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mouse-tra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56139" y="3741739"/>
            <a:ext cx="2700337"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Stock_000004969605XSmall.jpg"/>
          <p:cNvPicPr>
            <a:picLocks noChangeAspect="1"/>
          </p:cNvPicPr>
          <p:nvPr/>
        </p:nvPicPr>
        <p:blipFill>
          <a:blip r:embed="rId6">
            <a:extLst>
              <a:ext uri="{28A0092B-C50C-407E-A947-70E740481C1C}">
                <a14:useLocalDpi xmlns:a14="http://schemas.microsoft.com/office/drawing/2010/main" val="0"/>
              </a:ext>
            </a:extLst>
          </a:blip>
          <a:srcRect l="12979" t="5794" r="11790" b="1508"/>
          <a:stretch>
            <a:fillRect/>
          </a:stretch>
        </p:blipFill>
        <p:spPr bwMode="auto">
          <a:xfrm>
            <a:off x="2424113" y="1989139"/>
            <a:ext cx="1871662"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7"/>
          <p:cNvSpPr/>
          <p:nvPr/>
        </p:nvSpPr>
        <p:spPr>
          <a:xfrm>
            <a:off x="8904289" y="3644901"/>
            <a:ext cx="1728787" cy="1152525"/>
          </a:xfrm>
          <a:prstGeom prst="cloudCallout">
            <a:avLst/>
          </a:prstGeom>
          <a:solidFill>
            <a:srgbClr val="EFD6D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CA" sz="2000" dirty="0">
                <a:solidFill>
                  <a:srgbClr val="4C3C44"/>
                </a:solidFill>
              </a:rPr>
              <a:t>Yikes!</a:t>
            </a:r>
          </a:p>
        </p:txBody>
      </p:sp>
    </p:spTree>
    <p:extLst>
      <p:ext uri="{BB962C8B-B14F-4D97-AF65-F5344CB8AC3E}">
        <p14:creationId xmlns:p14="http://schemas.microsoft.com/office/powerpoint/2010/main" val="2476580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CA" altLang="en-US" smtClean="0"/>
              <a:t>Illness and Disease</a:t>
            </a:r>
          </a:p>
        </p:txBody>
      </p:sp>
      <p:sp>
        <p:nvSpPr>
          <p:cNvPr id="3" name="Content Placeholder 2"/>
          <p:cNvSpPr>
            <a:spLocks noGrp="1"/>
          </p:cNvSpPr>
          <p:nvPr>
            <p:ph idx="1"/>
          </p:nvPr>
        </p:nvSpPr>
        <p:spPr/>
        <p:txBody>
          <a:bodyPr/>
          <a:lstStyle/>
          <a:p>
            <a:pPr marL="0" indent="0" defTabSz="915001" eaLnBrk="1" hangingPunct="1">
              <a:buNone/>
              <a:defRPr/>
            </a:pPr>
            <a:r>
              <a:rPr lang="en-CA" dirty="0" smtClean="0"/>
              <a:t>Food handlers must be free </a:t>
            </a:r>
            <a:r>
              <a:rPr lang="en-CA" dirty="0"/>
              <a:t>from </a:t>
            </a:r>
            <a:r>
              <a:rPr lang="en-CA" dirty="0" smtClean="0"/>
              <a:t>any symptoms of </a:t>
            </a:r>
            <a:r>
              <a:rPr lang="en-CA" dirty="0"/>
              <a:t>illness or </a:t>
            </a:r>
            <a:r>
              <a:rPr lang="en-CA" dirty="0" smtClean="0"/>
              <a:t>disease </a:t>
            </a:r>
            <a:r>
              <a:rPr lang="en-CA" dirty="0"/>
              <a:t>that could be transmitted through </a:t>
            </a:r>
            <a:r>
              <a:rPr lang="en-CA" dirty="0" smtClean="0"/>
              <a:t>food.  </a:t>
            </a:r>
          </a:p>
          <a:p>
            <a:pPr marL="342231" indent="-342231" defTabSz="915001" eaLnBrk="1" hangingPunct="1">
              <a:buNone/>
              <a:defRPr/>
            </a:pPr>
            <a:endParaRPr lang="en-CA" dirty="0" smtClean="0"/>
          </a:p>
          <a:p>
            <a:pPr marL="0" indent="0" defTabSz="915001" eaLnBrk="1" hangingPunct="1">
              <a:buNone/>
              <a:defRPr/>
            </a:pPr>
            <a:r>
              <a:rPr lang="en-CA" dirty="0" smtClean="0"/>
              <a:t>The foodservice </a:t>
            </a:r>
            <a:r>
              <a:rPr lang="en-CA" dirty="0"/>
              <a:t>operation must have a program </a:t>
            </a:r>
            <a:r>
              <a:rPr lang="en-CA" dirty="0" smtClean="0"/>
              <a:t>to handle illnesses.</a:t>
            </a:r>
            <a:endParaRPr lang="en-CA" dirty="0"/>
          </a:p>
        </p:txBody>
      </p:sp>
    </p:spTree>
    <p:custDataLst>
      <p:tags r:id="rId1"/>
    </p:custDataLst>
    <p:extLst>
      <p:ext uri="{BB962C8B-B14F-4D97-AF65-F5344CB8AC3E}">
        <p14:creationId xmlns:p14="http://schemas.microsoft.com/office/powerpoint/2010/main" val="2051471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Jaundice copy.jpg"/>
          <p:cNvPicPr>
            <a:picLocks noChangeAspect="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1433513" y="-285750"/>
            <a:ext cx="259080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p:cNvSpPr>
            <a:spLocks noGrp="1"/>
          </p:cNvSpPr>
          <p:nvPr>
            <p:ph type="title"/>
          </p:nvPr>
        </p:nvSpPr>
        <p:spPr>
          <a:xfrm>
            <a:off x="1981200" y="-185738"/>
            <a:ext cx="8229600" cy="1143001"/>
          </a:xfrm>
        </p:spPr>
        <p:txBody>
          <a:bodyPr/>
          <a:lstStyle/>
          <a:p>
            <a:pPr eaLnBrk="1" hangingPunct="1"/>
            <a:r>
              <a:rPr lang="en-CA" altLang="en-US" smtClean="0">
                <a:solidFill>
                  <a:schemeClr val="bg1"/>
                </a:solidFill>
              </a:rPr>
              <a:t>Symptoms of Illness</a:t>
            </a:r>
          </a:p>
        </p:txBody>
      </p:sp>
      <p:pic>
        <p:nvPicPr>
          <p:cNvPr id="7" name="Picture 6" descr="diarrhea_iStock_0000052146.jpg"/>
          <p:cNvPicPr>
            <a:picLocks noChangeAspect="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a:off x="4024313" y="1"/>
            <a:ext cx="3751262"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vomit-iStock_000008428594XS.jpg"/>
          <p:cNvPicPr>
            <a:picLocks noChangeAspect="1"/>
          </p:cNvPicPr>
          <p:nvPr>
            <p:custDataLst>
              <p:tags r:id="rId4"/>
            </p:custDataLst>
          </p:nvPr>
        </p:nvPicPr>
        <p:blipFill>
          <a:blip r:embed="rId13">
            <a:extLst>
              <a:ext uri="{28A0092B-C50C-407E-A947-70E740481C1C}">
                <a14:useLocalDpi xmlns:a14="http://schemas.microsoft.com/office/drawing/2010/main" val="0"/>
              </a:ext>
            </a:extLst>
          </a:blip>
          <a:srcRect/>
          <a:stretch>
            <a:fillRect/>
          </a:stretch>
        </p:blipFill>
        <p:spPr bwMode="auto">
          <a:xfrm>
            <a:off x="8239126" y="14289"/>
            <a:ext cx="2297113"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fever-Stock_000010881238XSm.jpg"/>
          <p:cNvPicPr>
            <a:picLocks noChangeAspect="1"/>
          </p:cNvPicPr>
          <p:nvPr>
            <p:custDataLst>
              <p:tags r:id="rId5"/>
            </p:custDataLst>
          </p:nvPr>
        </p:nvPicPr>
        <p:blipFill>
          <a:blip r:embed="rId14">
            <a:extLst>
              <a:ext uri="{28A0092B-C50C-407E-A947-70E740481C1C}">
                <a14:useLocalDpi xmlns:a14="http://schemas.microsoft.com/office/drawing/2010/main" val="0"/>
              </a:ext>
            </a:extLst>
          </a:blip>
          <a:srcRect/>
          <a:stretch>
            <a:fillRect/>
          </a:stretch>
        </p:blipFill>
        <p:spPr bwMode="auto">
          <a:xfrm>
            <a:off x="7594600" y="3422650"/>
            <a:ext cx="307340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ore_throat-iStock_00000848.jpg"/>
          <p:cNvPicPr>
            <a:picLocks noChangeAspect="1"/>
          </p:cNvPicPr>
          <p:nvPr>
            <p:custDataLst>
              <p:tags r:id="rId6"/>
            </p:custDataLst>
          </p:nvPr>
        </p:nvPicPr>
        <p:blipFill>
          <a:blip r:embed="rId15">
            <a:extLst>
              <a:ext uri="{28A0092B-C50C-407E-A947-70E740481C1C}">
                <a14:useLocalDpi xmlns:a14="http://schemas.microsoft.com/office/drawing/2010/main" val="0"/>
              </a:ext>
            </a:extLst>
          </a:blip>
          <a:srcRect/>
          <a:stretch>
            <a:fillRect/>
          </a:stretch>
        </p:blipFill>
        <p:spPr bwMode="auto">
          <a:xfrm>
            <a:off x="1524001" y="3357564"/>
            <a:ext cx="2511425"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sneeze-iStock_000003466751.jpg"/>
          <p:cNvPicPr>
            <a:picLocks noChangeAspect="1"/>
          </p:cNvPicPr>
          <p:nvPr>
            <p:custDataLst>
              <p:tags r:id="rId7"/>
            </p:custDataLst>
          </p:nvPr>
        </p:nvPicPr>
        <p:blipFill>
          <a:blip r:embed="rId16">
            <a:extLst>
              <a:ext uri="{28A0092B-C50C-407E-A947-70E740481C1C}">
                <a14:useLocalDpi xmlns:a14="http://schemas.microsoft.com/office/drawing/2010/main" val="0"/>
              </a:ext>
            </a:extLst>
          </a:blip>
          <a:srcRect/>
          <a:stretch>
            <a:fillRect/>
          </a:stretch>
        </p:blipFill>
        <p:spPr bwMode="auto">
          <a:xfrm>
            <a:off x="4738689" y="3389313"/>
            <a:ext cx="2428875"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symptoms-1.gif"/>
          <p:cNvPicPr>
            <a:picLocks noChangeAspect="1"/>
          </p:cNvPicPr>
          <p:nvPr>
            <p:custDataLst>
              <p:tags r:id="rId8"/>
            </p:custDataLst>
          </p:nvPr>
        </p:nvPicPr>
        <p:blipFill>
          <a:blip r:embed="rId17">
            <a:extLst>
              <a:ext uri="{28A0092B-C50C-407E-A947-70E740481C1C}">
                <a14:useLocalDpi xmlns:a14="http://schemas.microsoft.com/office/drawing/2010/main" val="0"/>
              </a:ext>
            </a:extLst>
          </a:blip>
          <a:srcRect/>
          <a:stretch>
            <a:fillRect/>
          </a:stretch>
        </p:blipFill>
        <p:spPr bwMode="auto">
          <a:xfrm>
            <a:off x="2595564" y="122238"/>
            <a:ext cx="6715125" cy="673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44144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385" decel="100000"/>
                                        <p:tgtEl>
                                          <p:spTgt spid="16"/>
                                        </p:tgtEl>
                                      </p:cBhvr>
                                    </p:animEffect>
                                    <p:animScale>
                                      <p:cBhvr>
                                        <p:cTn id="8" dur="385" decel="100000"/>
                                        <p:tgtEl>
                                          <p:spTgt spid="16"/>
                                        </p:tgtEl>
                                      </p:cBhvr>
                                      <p:from x="10000" y="10000"/>
                                      <p:to x="200000" y="450000"/>
                                    </p:animScale>
                                    <p:animScale>
                                      <p:cBhvr>
                                        <p:cTn id="9" dur="615" accel="100000" fill="hold">
                                          <p:stCondLst>
                                            <p:cond delay="385"/>
                                          </p:stCondLst>
                                        </p:cTn>
                                        <p:tgtEl>
                                          <p:spTgt spid="16"/>
                                        </p:tgtEl>
                                      </p:cBhvr>
                                      <p:from x="200000" y="450000"/>
                                      <p:to x="100000" y="100000"/>
                                    </p:animScale>
                                    <p:set>
                                      <p:cBhvr>
                                        <p:cTn id="10" dur="385" fill="hold"/>
                                        <p:tgtEl>
                                          <p:spTgt spid="16"/>
                                        </p:tgtEl>
                                        <p:attrNameLst>
                                          <p:attrName>ppt_x</p:attrName>
                                        </p:attrNameLst>
                                      </p:cBhvr>
                                      <p:to>
                                        <p:strVal val="(0.5)"/>
                                      </p:to>
                                    </p:set>
                                    <p:anim from="(0.5)" to="(#ppt_x)" calcmode="lin" valueType="num">
                                      <p:cBhvr>
                                        <p:cTn id="11" dur="615" accel="100000" fill="hold">
                                          <p:stCondLst>
                                            <p:cond delay="385"/>
                                          </p:stCondLst>
                                        </p:cTn>
                                        <p:tgtEl>
                                          <p:spTgt spid="16"/>
                                        </p:tgtEl>
                                        <p:attrNameLst>
                                          <p:attrName>ppt_x</p:attrName>
                                        </p:attrNameLst>
                                      </p:cBhvr>
                                    </p:anim>
                                    <p:set>
                                      <p:cBhvr>
                                        <p:cTn id="12" dur="385" fill="hold"/>
                                        <p:tgtEl>
                                          <p:spTgt spid="16"/>
                                        </p:tgtEl>
                                        <p:attrNameLst>
                                          <p:attrName>ppt_y</p:attrName>
                                        </p:attrNameLst>
                                      </p:cBhvr>
                                      <p:to>
                                        <p:strVal val="(#ppt_y+0.4)"/>
                                      </p:to>
                                    </p:set>
                                    <p:anim from="(#ppt_y+0.4)" to="(#ppt_y)" calcmode="lin" valueType="num">
                                      <p:cBhvr>
                                        <p:cTn id="13" dur="615" accel="100000" fill="hold">
                                          <p:stCondLst>
                                            <p:cond delay="385"/>
                                          </p:stCondLst>
                                        </p:cTn>
                                        <p:tgtEl>
                                          <p:spTgt spid="1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770" decel="100000"/>
                                        <p:tgtEl>
                                          <p:spTgt spid="7"/>
                                        </p:tgtEl>
                                      </p:cBhvr>
                                    </p:animEffect>
                                    <p:animScale>
                                      <p:cBhvr>
                                        <p:cTn id="19" dur="770" decel="100000"/>
                                        <p:tgtEl>
                                          <p:spTgt spid="7"/>
                                        </p:tgtEl>
                                      </p:cBhvr>
                                      <p:from x="10000" y="10000"/>
                                      <p:to x="200000" y="450000"/>
                                    </p:animScale>
                                    <p:animScale>
                                      <p:cBhvr>
                                        <p:cTn id="20" dur="1230" accel="100000" fill="hold">
                                          <p:stCondLst>
                                            <p:cond delay="770"/>
                                          </p:stCondLst>
                                        </p:cTn>
                                        <p:tgtEl>
                                          <p:spTgt spid="7"/>
                                        </p:tgtEl>
                                      </p:cBhvr>
                                      <p:from x="200000" y="450000"/>
                                      <p:to x="100000" y="100000"/>
                                    </p:animScale>
                                    <p:set>
                                      <p:cBhvr>
                                        <p:cTn id="21" dur="770" fill="hold"/>
                                        <p:tgtEl>
                                          <p:spTgt spid="7"/>
                                        </p:tgtEl>
                                        <p:attrNameLst>
                                          <p:attrName>ppt_x</p:attrName>
                                        </p:attrNameLst>
                                      </p:cBhvr>
                                      <p:to>
                                        <p:strVal val="(0.5)"/>
                                      </p:to>
                                    </p:set>
                                    <p:anim from="(0.5)" to="(#ppt_x)" calcmode="lin" valueType="num">
                                      <p:cBhvr>
                                        <p:cTn id="22" dur="1230" accel="100000" fill="hold">
                                          <p:stCondLst>
                                            <p:cond delay="770"/>
                                          </p:stCondLst>
                                        </p:cTn>
                                        <p:tgtEl>
                                          <p:spTgt spid="7"/>
                                        </p:tgtEl>
                                        <p:attrNameLst>
                                          <p:attrName>ppt_x</p:attrName>
                                        </p:attrNameLst>
                                      </p:cBhvr>
                                    </p:anim>
                                    <p:set>
                                      <p:cBhvr>
                                        <p:cTn id="23" dur="770" fill="hold"/>
                                        <p:tgtEl>
                                          <p:spTgt spid="7"/>
                                        </p:tgtEl>
                                        <p:attrNameLst>
                                          <p:attrName>ppt_y</p:attrName>
                                        </p:attrNameLst>
                                      </p:cBhvr>
                                      <p:to>
                                        <p:strVal val="(#ppt_y+0.4)"/>
                                      </p:to>
                                    </p:set>
                                    <p:anim from="(#ppt_y+0.4)" to="(#ppt_y)" calcmode="lin" valueType="num">
                                      <p:cBhvr>
                                        <p:cTn id="24" dur="1230" accel="100000" fill="hold">
                                          <p:stCondLst>
                                            <p:cond delay="770"/>
                                          </p:stCondLst>
                                        </p:cTn>
                                        <p:tgtEl>
                                          <p:spTgt spid="7"/>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70" decel="100000"/>
                                        <p:tgtEl>
                                          <p:spTgt spid="8"/>
                                        </p:tgtEl>
                                      </p:cBhvr>
                                    </p:animEffect>
                                    <p:animScale>
                                      <p:cBhvr>
                                        <p:cTn id="30" dur="770" decel="100000"/>
                                        <p:tgtEl>
                                          <p:spTgt spid="8"/>
                                        </p:tgtEl>
                                      </p:cBhvr>
                                      <p:from x="10000" y="10000"/>
                                      <p:to x="200000" y="450000"/>
                                    </p:animScale>
                                    <p:animScale>
                                      <p:cBhvr>
                                        <p:cTn id="31" dur="1230" accel="100000" fill="hold">
                                          <p:stCondLst>
                                            <p:cond delay="770"/>
                                          </p:stCondLst>
                                        </p:cTn>
                                        <p:tgtEl>
                                          <p:spTgt spid="8"/>
                                        </p:tgtEl>
                                      </p:cBhvr>
                                      <p:from x="200000" y="450000"/>
                                      <p:to x="100000" y="100000"/>
                                    </p:animScale>
                                    <p:set>
                                      <p:cBhvr>
                                        <p:cTn id="32" dur="770" fill="hold"/>
                                        <p:tgtEl>
                                          <p:spTgt spid="8"/>
                                        </p:tgtEl>
                                        <p:attrNameLst>
                                          <p:attrName>ppt_x</p:attrName>
                                        </p:attrNameLst>
                                      </p:cBhvr>
                                      <p:to>
                                        <p:strVal val="(0.5)"/>
                                      </p:to>
                                    </p:set>
                                    <p:anim from="(0.5)" to="(#ppt_x)" calcmode="lin" valueType="num">
                                      <p:cBhvr>
                                        <p:cTn id="33" dur="1230" accel="100000" fill="hold">
                                          <p:stCondLst>
                                            <p:cond delay="770"/>
                                          </p:stCondLst>
                                        </p:cTn>
                                        <p:tgtEl>
                                          <p:spTgt spid="8"/>
                                        </p:tgtEl>
                                        <p:attrNameLst>
                                          <p:attrName>ppt_x</p:attrName>
                                        </p:attrNameLst>
                                      </p:cBhvr>
                                    </p:anim>
                                    <p:set>
                                      <p:cBhvr>
                                        <p:cTn id="34" dur="770" fill="hold"/>
                                        <p:tgtEl>
                                          <p:spTgt spid="8"/>
                                        </p:tgtEl>
                                        <p:attrNameLst>
                                          <p:attrName>ppt_y</p:attrName>
                                        </p:attrNameLst>
                                      </p:cBhvr>
                                      <p:to>
                                        <p:strVal val="(#ppt_y+0.4)"/>
                                      </p:to>
                                    </p:set>
                                    <p:anim from="(#ppt_y+0.4)" to="(#ppt_y)" calcmode="lin" valueType="num">
                                      <p:cBhvr>
                                        <p:cTn id="35" dur="1230" accel="100000" fill="hold">
                                          <p:stCondLst>
                                            <p:cond delay="770"/>
                                          </p:stCondLst>
                                        </p:cTn>
                                        <p:tgtEl>
                                          <p:spTgt spid="8"/>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770" decel="100000"/>
                                        <p:tgtEl>
                                          <p:spTgt spid="12"/>
                                        </p:tgtEl>
                                      </p:cBhvr>
                                    </p:animEffect>
                                    <p:animScale>
                                      <p:cBhvr>
                                        <p:cTn id="41" dur="770" decel="100000"/>
                                        <p:tgtEl>
                                          <p:spTgt spid="12"/>
                                        </p:tgtEl>
                                      </p:cBhvr>
                                      <p:from x="10000" y="10000"/>
                                      <p:to x="200000" y="450000"/>
                                    </p:animScale>
                                    <p:animScale>
                                      <p:cBhvr>
                                        <p:cTn id="42" dur="1230" accel="100000" fill="hold">
                                          <p:stCondLst>
                                            <p:cond delay="770"/>
                                          </p:stCondLst>
                                        </p:cTn>
                                        <p:tgtEl>
                                          <p:spTgt spid="12"/>
                                        </p:tgtEl>
                                      </p:cBhvr>
                                      <p:from x="200000" y="450000"/>
                                      <p:to x="100000" y="100000"/>
                                    </p:animScale>
                                    <p:set>
                                      <p:cBhvr>
                                        <p:cTn id="43" dur="770" fill="hold"/>
                                        <p:tgtEl>
                                          <p:spTgt spid="12"/>
                                        </p:tgtEl>
                                        <p:attrNameLst>
                                          <p:attrName>ppt_x</p:attrName>
                                        </p:attrNameLst>
                                      </p:cBhvr>
                                      <p:to>
                                        <p:strVal val="(0.5)"/>
                                      </p:to>
                                    </p:set>
                                    <p:anim from="(0.5)" to="(#ppt_x)" calcmode="lin" valueType="num">
                                      <p:cBhvr>
                                        <p:cTn id="44" dur="1230" accel="100000" fill="hold">
                                          <p:stCondLst>
                                            <p:cond delay="770"/>
                                          </p:stCondLst>
                                        </p:cTn>
                                        <p:tgtEl>
                                          <p:spTgt spid="12"/>
                                        </p:tgtEl>
                                        <p:attrNameLst>
                                          <p:attrName>ppt_x</p:attrName>
                                        </p:attrNameLst>
                                      </p:cBhvr>
                                    </p:anim>
                                    <p:set>
                                      <p:cBhvr>
                                        <p:cTn id="45" dur="770" fill="hold"/>
                                        <p:tgtEl>
                                          <p:spTgt spid="12"/>
                                        </p:tgtEl>
                                        <p:attrNameLst>
                                          <p:attrName>ppt_y</p:attrName>
                                        </p:attrNameLst>
                                      </p:cBhvr>
                                      <p:to>
                                        <p:strVal val="(#ppt_y+0.4)"/>
                                      </p:to>
                                    </p:set>
                                    <p:anim from="(#ppt_y+0.4)" to="(#ppt_y)" calcmode="lin" valueType="num">
                                      <p:cBhvr>
                                        <p:cTn id="46" dur="1230" accel="100000" fill="hold">
                                          <p:stCondLst>
                                            <p:cond delay="770"/>
                                          </p:stCondLst>
                                        </p:cTn>
                                        <p:tgtEl>
                                          <p:spTgt spid="12"/>
                                        </p:tgtEl>
                                        <p:attrNameLst>
                                          <p:attrName>ppt_y</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770" decel="100000"/>
                                        <p:tgtEl>
                                          <p:spTgt spid="14"/>
                                        </p:tgtEl>
                                      </p:cBhvr>
                                    </p:animEffect>
                                    <p:animScale>
                                      <p:cBhvr>
                                        <p:cTn id="52" dur="770" decel="100000"/>
                                        <p:tgtEl>
                                          <p:spTgt spid="14"/>
                                        </p:tgtEl>
                                      </p:cBhvr>
                                      <p:from x="10000" y="10000"/>
                                      <p:to x="200000" y="450000"/>
                                    </p:animScale>
                                    <p:animScale>
                                      <p:cBhvr>
                                        <p:cTn id="53" dur="1230" accel="100000" fill="hold">
                                          <p:stCondLst>
                                            <p:cond delay="770"/>
                                          </p:stCondLst>
                                        </p:cTn>
                                        <p:tgtEl>
                                          <p:spTgt spid="14"/>
                                        </p:tgtEl>
                                      </p:cBhvr>
                                      <p:from x="200000" y="450000"/>
                                      <p:to x="100000" y="100000"/>
                                    </p:animScale>
                                    <p:set>
                                      <p:cBhvr>
                                        <p:cTn id="54" dur="770" fill="hold"/>
                                        <p:tgtEl>
                                          <p:spTgt spid="14"/>
                                        </p:tgtEl>
                                        <p:attrNameLst>
                                          <p:attrName>ppt_x</p:attrName>
                                        </p:attrNameLst>
                                      </p:cBhvr>
                                      <p:to>
                                        <p:strVal val="(0.5)"/>
                                      </p:to>
                                    </p:set>
                                    <p:anim from="(0.5)" to="(#ppt_x)" calcmode="lin" valueType="num">
                                      <p:cBhvr>
                                        <p:cTn id="55" dur="1230" accel="100000" fill="hold">
                                          <p:stCondLst>
                                            <p:cond delay="770"/>
                                          </p:stCondLst>
                                        </p:cTn>
                                        <p:tgtEl>
                                          <p:spTgt spid="14"/>
                                        </p:tgtEl>
                                        <p:attrNameLst>
                                          <p:attrName>ppt_x</p:attrName>
                                        </p:attrNameLst>
                                      </p:cBhvr>
                                    </p:anim>
                                    <p:set>
                                      <p:cBhvr>
                                        <p:cTn id="56" dur="770" fill="hold"/>
                                        <p:tgtEl>
                                          <p:spTgt spid="14"/>
                                        </p:tgtEl>
                                        <p:attrNameLst>
                                          <p:attrName>ppt_y</p:attrName>
                                        </p:attrNameLst>
                                      </p:cBhvr>
                                      <p:to>
                                        <p:strVal val="(#ppt_y+0.4)"/>
                                      </p:to>
                                    </p:set>
                                    <p:anim from="(#ppt_y+0.4)" to="(#ppt_y)" calcmode="lin" valueType="num">
                                      <p:cBhvr>
                                        <p:cTn id="57" dur="1230" accel="100000" fill="hold">
                                          <p:stCondLst>
                                            <p:cond delay="770"/>
                                          </p:stCondLst>
                                        </p:cTn>
                                        <p:tgtEl>
                                          <p:spTgt spid="14"/>
                                        </p:tgtEl>
                                        <p:attrNameLst>
                                          <p:attrName>ppt_y</p:attrName>
                                        </p:attrNameLst>
                                      </p:cBhvr>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51"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770" decel="100000"/>
                                        <p:tgtEl>
                                          <p:spTgt spid="10"/>
                                        </p:tgtEl>
                                      </p:cBhvr>
                                    </p:animEffect>
                                    <p:animScale>
                                      <p:cBhvr>
                                        <p:cTn id="63" dur="770" decel="100000"/>
                                        <p:tgtEl>
                                          <p:spTgt spid="10"/>
                                        </p:tgtEl>
                                      </p:cBhvr>
                                      <p:from x="10000" y="10000"/>
                                      <p:to x="200000" y="450000"/>
                                    </p:animScale>
                                    <p:animScale>
                                      <p:cBhvr>
                                        <p:cTn id="64" dur="1230" accel="100000" fill="hold">
                                          <p:stCondLst>
                                            <p:cond delay="770"/>
                                          </p:stCondLst>
                                        </p:cTn>
                                        <p:tgtEl>
                                          <p:spTgt spid="10"/>
                                        </p:tgtEl>
                                      </p:cBhvr>
                                      <p:from x="200000" y="450000"/>
                                      <p:to x="100000" y="100000"/>
                                    </p:animScale>
                                    <p:set>
                                      <p:cBhvr>
                                        <p:cTn id="65" dur="770" fill="hold"/>
                                        <p:tgtEl>
                                          <p:spTgt spid="10"/>
                                        </p:tgtEl>
                                        <p:attrNameLst>
                                          <p:attrName>ppt_x</p:attrName>
                                        </p:attrNameLst>
                                      </p:cBhvr>
                                      <p:to>
                                        <p:strVal val="(0.5)"/>
                                      </p:to>
                                    </p:set>
                                    <p:anim from="(0.5)" to="(#ppt_x)" calcmode="lin" valueType="num">
                                      <p:cBhvr>
                                        <p:cTn id="66" dur="1230" accel="100000" fill="hold">
                                          <p:stCondLst>
                                            <p:cond delay="770"/>
                                          </p:stCondLst>
                                        </p:cTn>
                                        <p:tgtEl>
                                          <p:spTgt spid="10"/>
                                        </p:tgtEl>
                                        <p:attrNameLst>
                                          <p:attrName>ppt_x</p:attrName>
                                        </p:attrNameLst>
                                      </p:cBhvr>
                                    </p:anim>
                                    <p:set>
                                      <p:cBhvr>
                                        <p:cTn id="67" dur="770" fill="hold"/>
                                        <p:tgtEl>
                                          <p:spTgt spid="10"/>
                                        </p:tgtEl>
                                        <p:attrNameLst>
                                          <p:attrName>ppt_y</p:attrName>
                                        </p:attrNameLst>
                                      </p:cBhvr>
                                      <p:to>
                                        <p:strVal val="(#ppt_y+0.4)"/>
                                      </p:to>
                                    </p:set>
                                    <p:anim from="(#ppt_y+0.4)" to="(#ppt_y)" calcmode="lin" valueType="num">
                                      <p:cBhvr>
                                        <p:cTn id="68" dur="1230" accel="100000" fill="hold">
                                          <p:stCondLst>
                                            <p:cond delay="770"/>
                                          </p:stCondLst>
                                        </p:cTn>
                                        <p:tgtEl>
                                          <p:spTgt spid="10"/>
                                        </p:tgtEl>
                                        <p:attrNameLst>
                                          <p:attrName>ppt_y</p:attrName>
                                        </p:attrNameLst>
                                      </p:cBhvr>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52"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Scale>
                                      <p:cBhvr>
                                        <p:cTn id="73"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4" dur="1000" decel="50000" fill="hold">
                                          <p:stCondLst>
                                            <p:cond delay="0"/>
                                          </p:stCondLst>
                                        </p:cTn>
                                        <p:tgtEl>
                                          <p:spTgt spid="15"/>
                                        </p:tgtEl>
                                        <p:attrNameLst>
                                          <p:attrName>ppt_x</p:attrName>
                                          <p:attrName>ppt_y</p:attrName>
                                        </p:attrNameLst>
                                      </p:cBhvr>
                                    </p:animMotion>
                                    <p:animEffect transition="in" filter="fade">
                                      <p:cBhvr>
                                        <p:cTn id="7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CA" altLang="en-US" smtClean="0"/>
              <a:t>Asymptomatic carrier</a:t>
            </a:r>
          </a:p>
        </p:txBody>
      </p:sp>
      <p:pic>
        <p:nvPicPr>
          <p:cNvPr id="6" name="Content Placeholder 5" descr="Mallon-Mary_01.jpg"/>
          <p:cNvPicPr>
            <a:picLocks noGrp="1" noChangeAspect="1"/>
          </p:cNvPicPr>
          <p:nvPr>
            <p:ph sz="half" idx="1"/>
            <p:custDataLst>
              <p:tags r:id="rId2"/>
            </p:custDataLst>
          </p:nvPr>
        </p:nvPicPr>
        <p:blipFill>
          <a:blip r:embed="rId5">
            <a:extLst>
              <a:ext uri="{28A0092B-C50C-407E-A947-70E740481C1C}">
                <a14:useLocalDpi xmlns:a14="http://schemas.microsoft.com/office/drawing/2010/main" val="0"/>
              </a:ext>
            </a:extLst>
          </a:blip>
          <a:srcRect/>
          <a:stretch>
            <a:fillRect/>
          </a:stretch>
        </p:blipFill>
        <p:spPr>
          <a:xfrm>
            <a:off x="2714625" y="1363663"/>
            <a:ext cx="3252788" cy="5116512"/>
          </a:xfrm>
        </p:spPr>
      </p:pic>
      <p:sp>
        <p:nvSpPr>
          <p:cNvPr id="4" name="Content Placeholder 3"/>
          <p:cNvSpPr>
            <a:spLocks noGrp="1"/>
          </p:cNvSpPr>
          <p:nvPr>
            <p:ph sz="half" idx="2"/>
          </p:nvPr>
        </p:nvSpPr>
        <p:spPr>
          <a:xfrm>
            <a:off x="6164264" y="1514475"/>
            <a:ext cx="3817937" cy="4116388"/>
          </a:xfrm>
        </p:spPr>
        <p:txBody>
          <a:bodyPr/>
          <a:lstStyle/>
          <a:p>
            <a:pPr marL="0" indent="0" defTabSz="915001" eaLnBrk="1" hangingPunct="1">
              <a:buNone/>
              <a:defRPr/>
            </a:pPr>
            <a:r>
              <a:rPr lang="en-CA" dirty="0" smtClean="0"/>
              <a:t>Carriers have no symptoms but can transmit illness to others.</a:t>
            </a:r>
          </a:p>
          <a:p>
            <a:pPr marL="0" indent="0" defTabSz="915001" eaLnBrk="1" hangingPunct="1">
              <a:buNone/>
              <a:defRPr/>
            </a:pPr>
            <a:endParaRPr lang="en-CA" dirty="0" smtClean="0"/>
          </a:p>
          <a:p>
            <a:pPr marL="0" indent="0" defTabSz="915001" eaLnBrk="1" hangingPunct="1">
              <a:buNone/>
              <a:defRPr/>
            </a:pPr>
            <a:r>
              <a:rPr lang="en-CA" dirty="0" smtClean="0"/>
              <a:t>People with hepatitis A virus can spread the illness for weeks prior to any visible  symptoms</a:t>
            </a:r>
          </a:p>
          <a:p>
            <a:pPr marL="342231" indent="-342231" defTabSz="915001" eaLnBrk="1" hangingPunct="1">
              <a:defRPr/>
            </a:pPr>
            <a:endParaRPr lang="en-CA" dirty="0"/>
          </a:p>
        </p:txBody>
      </p:sp>
    </p:spTree>
    <p:custDataLst>
      <p:tags r:id="rId1"/>
    </p:custDataLst>
    <p:extLst>
      <p:ext uri="{BB962C8B-B14F-4D97-AF65-F5344CB8AC3E}">
        <p14:creationId xmlns:p14="http://schemas.microsoft.com/office/powerpoint/2010/main" val="3233575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1" hangingPunct="1"/>
            <a:r>
              <a:rPr lang="en-CA" altLang="en-US" smtClean="0"/>
              <a:t>Reporting Illness</a:t>
            </a:r>
          </a:p>
        </p:txBody>
      </p:sp>
      <p:sp>
        <p:nvSpPr>
          <p:cNvPr id="6" name="Content Placeholder 5"/>
          <p:cNvSpPr>
            <a:spLocks noGrp="1"/>
          </p:cNvSpPr>
          <p:nvPr>
            <p:ph idx="1"/>
          </p:nvPr>
        </p:nvSpPr>
        <p:spPr>
          <a:xfrm>
            <a:off x="2209801" y="1514475"/>
            <a:ext cx="8069263" cy="4324350"/>
          </a:xfrm>
        </p:spPr>
        <p:txBody>
          <a:bodyPr>
            <a:spAutoFit/>
          </a:bodyPr>
          <a:lstStyle/>
          <a:p>
            <a:pPr eaLnBrk="1" hangingPunct="1"/>
            <a:r>
              <a:rPr lang="en-CA" altLang="en-US" sz="2500"/>
              <a:t>Employees must report symptoms of illness</a:t>
            </a:r>
          </a:p>
          <a:p>
            <a:pPr eaLnBrk="1" hangingPunct="1"/>
            <a:r>
              <a:rPr lang="en-CA" altLang="en-US" sz="2500"/>
              <a:t>Employees with symptoms must not handle food or touch food contact surfaces</a:t>
            </a:r>
          </a:p>
          <a:p>
            <a:pPr eaLnBrk="1" hangingPunct="1"/>
            <a:r>
              <a:rPr lang="en-CA" altLang="en-US" sz="2500"/>
              <a:t>Sick employees should visit their doctor</a:t>
            </a:r>
          </a:p>
          <a:p>
            <a:pPr marL="341313" lvl="1" indent="-341313" eaLnBrk="1" hangingPunct="1">
              <a:buFontTx/>
              <a:buChar char="•"/>
            </a:pPr>
            <a:r>
              <a:rPr lang="en-CA" altLang="en-US" sz="2500"/>
              <a:t>Employees cannot work if diagnosed with reportable disease </a:t>
            </a:r>
            <a:r>
              <a:rPr lang="en-CA" altLang="en-US" smtClean="0"/>
              <a:t>(</a:t>
            </a:r>
            <a:r>
              <a:rPr lang="en-CA" altLang="en-US" sz="2200"/>
              <a:t>Hepatitis A, Shigella, E.coli 0157:H7, etc.</a:t>
            </a:r>
            <a:r>
              <a:rPr lang="en-CA" altLang="en-US" smtClean="0"/>
              <a:t>)</a:t>
            </a:r>
          </a:p>
          <a:p>
            <a:pPr marL="341313" lvl="1" indent="-341313" eaLnBrk="1" hangingPunct="1">
              <a:buFontTx/>
              <a:buChar char="•"/>
            </a:pPr>
            <a:r>
              <a:rPr lang="en-CA" altLang="en-US" sz="2500"/>
              <a:t>Contact the health department if an employee has a communicable disease</a:t>
            </a:r>
          </a:p>
          <a:p>
            <a:pPr marL="341313" lvl="1" indent="-341313" eaLnBrk="1" hangingPunct="1">
              <a:buFontTx/>
              <a:buChar char="•"/>
            </a:pPr>
            <a:r>
              <a:rPr lang="en-CA" altLang="en-US" sz="2500"/>
              <a:t>Employees must get a doctor’s written permission before returning to work</a:t>
            </a:r>
          </a:p>
        </p:txBody>
      </p:sp>
    </p:spTree>
    <p:custDataLst>
      <p:tags r:id="rId1"/>
    </p:custDataLst>
    <p:extLst>
      <p:ext uri="{BB962C8B-B14F-4D97-AF65-F5344CB8AC3E}">
        <p14:creationId xmlns:p14="http://schemas.microsoft.com/office/powerpoint/2010/main" val="2496367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1000"/>
                                        <p:tgtEl>
                                          <p:spTgt spid="6">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fade">
                                      <p:cBhvr>
                                        <p:cTn id="36" dur="1000"/>
                                        <p:tgtEl>
                                          <p:spTgt spid="6">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fade">
                                      <p:cBhvr>
                                        <p:cTn id="41"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bldLvl="2"/>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CA" altLang="en-US" smtClean="0"/>
              <a:t>Injuries</a:t>
            </a:r>
          </a:p>
        </p:txBody>
      </p:sp>
      <p:pic>
        <p:nvPicPr>
          <p:cNvPr id="11" name="Content Placeholder 10" descr="iStock_000003258311XSmall.jpg"/>
          <p:cNvPicPr>
            <a:picLocks noGrp="1" noChangeAspect="1"/>
          </p:cNvPicPr>
          <p:nvPr>
            <p:ph sz="half" idx="1"/>
            <p:custDataLst>
              <p:tags r:id="rId2"/>
            </p:custDataLst>
          </p:nvPr>
        </p:nvPicPr>
        <p:blipFill>
          <a:blip r:embed="rId7">
            <a:extLst>
              <a:ext uri="{28A0092B-C50C-407E-A947-70E740481C1C}">
                <a14:useLocalDpi xmlns:a14="http://schemas.microsoft.com/office/drawing/2010/main" val="0"/>
              </a:ext>
            </a:extLst>
          </a:blip>
          <a:srcRect/>
          <a:stretch>
            <a:fillRect/>
          </a:stretch>
        </p:blipFill>
        <p:spPr>
          <a:xfrm>
            <a:off x="2363788" y="3308350"/>
            <a:ext cx="2305050" cy="1735138"/>
          </a:xfrm>
        </p:spPr>
      </p:pic>
      <p:pic>
        <p:nvPicPr>
          <p:cNvPr id="12" name="Content Placeholder 11" descr="iStock_000009312636XSmall.jpg"/>
          <p:cNvPicPr>
            <a:picLocks noGrp="1" noChangeAspect="1"/>
          </p:cNvPicPr>
          <p:nvPr>
            <p:ph sz="half" idx="2"/>
            <p:custDataLst>
              <p:tags r:id="rId3"/>
            </p:custDataLst>
          </p:nvPr>
        </p:nvPicPr>
        <p:blipFill>
          <a:blip r:embed="rId8">
            <a:extLst>
              <a:ext uri="{28A0092B-C50C-407E-A947-70E740481C1C}">
                <a14:useLocalDpi xmlns:a14="http://schemas.microsoft.com/office/drawing/2010/main" val="0"/>
              </a:ext>
            </a:extLst>
          </a:blip>
          <a:srcRect/>
          <a:stretch>
            <a:fillRect/>
          </a:stretch>
        </p:blipFill>
        <p:spPr>
          <a:xfrm>
            <a:off x="2427289" y="1557339"/>
            <a:ext cx="2295525" cy="1527175"/>
          </a:xfrm>
        </p:spPr>
      </p:pic>
      <p:pic>
        <p:nvPicPr>
          <p:cNvPr id="14" name="Picture 13" descr="eczema-iStock_000011186668.jpg"/>
          <p:cNvPicPr>
            <a:picLocks noChangeAspect="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2363789" y="4922838"/>
            <a:ext cx="2636837"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5324476" y="1728789"/>
            <a:ext cx="4441825"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9" tIns="41239" rIns="82479" bIns="41239">
            <a:spAutoFit/>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CA" altLang="en-US">
                <a:solidFill>
                  <a:srgbClr val="000000"/>
                </a:solidFill>
              </a:rPr>
              <a:t>Food handlers working with cuts, burns, boils, open sores and wounds are a health hazard;</a:t>
            </a:r>
          </a:p>
          <a:p>
            <a:pPr eaLnBrk="1" fontAlgn="base" hangingPunct="1">
              <a:spcBef>
                <a:spcPct val="0"/>
              </a:spcBef>
              <a:spcAft>
                <a:spcPct val="0"/>
              </a:spcAft>
            </a:pPr>
            <a:endParaRPr lang="en-CA" altLang="en-US">
              <a:solidFill>
                <a:srgbClr val="000000"/>
              </a:solidFill>
            </a:endParaRPr>
          </a:p>
          <a:p>
            <a:pPr eaLnBrk="1" fontAlgn="base" hangingPunct="1">
              <a:spcBef>
                <a:spcPct val="0"/>
              </a:spcBef>
              <a:spcAft>
                <a:spcPct val="0"/>
              </a:spcAft>
            </a:pPr>
            <a:r>
              <a:rPr lang="en-CA" altLang="en-US">
                <a:solidFill>
                  <a:srgbClr val="000000"/>
                </a:solidFill>
              </a:rPr>
              <a:t>Cuts can produce Staphylococcus aureus germs which produces a heat-stable toxin;</a:t>
            </a:r>
          </a:p>
          <a:p>
            <a:pPr eaLnBrk="1" fontAlgn="base" hangingPunct="1">
              <a:spcBef>
                <a:spcPct val="0"/>
              </a:spcBef>
              <a:spcAft>
                <a:spcPct val="0"/>
              </a:spcAft>
            </a:pPr>
            <a:endParaRPr lang="en-CA" altLang="en-US">
              <a:solidFill>
                <a:srgbClr val="000000"/>
              </a:solidFill>
            </a:endParaRPr>
          </a:p>
          <a:p>
            <a:pPr eaLnBrk="1" fontAlgn="base" hangingPunct="1">
              <a:spcBef>
                <a:spcPct val="0"/>
              </a:spcBef>
              <a:spcAft>
                <a:spcPct val="0"/>
              </a:spcAft>
            </a:pPr>
            <a:r>
              <a:rPr lang="en-CA" altLang="en-US">
                <a:solidFill>
                  <a:srgbClr val="000000"/>
                </a:solidFill>
              </a:rPr>
              <a:t>Employees with exposed wounds must not handle food.</a:t>
            </a:r>
          </a:p>
        </p:txBody>
      </p:sp>
    </p:spTree>
    <p:custDataLst>
      <p:tags r:id="rId1"/>
    </p:custDataLst>
    <p:extLst>
      <p:ext uri="{BB962C8B-B14F-4D97-AF65-F5344CB8AC3E}">
        <p14:creationId xmlns:p14="http://schemas.microsoft.com/office/powerpoint/2010/main" val="3700212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 calcmode="lin" valueType="num">
                                      <p:cBhvr>
                                        <p:cTn id="27" dur="10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29" dur="1000"/>
                                        <p:tgtEl>
                                          <p:spTgt spid="16">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16">
                                            <p:txEl>
                                              <p:pRg st="2" end="2"/>
                                            </p:txEl>
                                          </p:spTgt>
                                        </p:tgtEl>
                                        <p:attrNameLst>
                                          <p:attrName>style.visibility</p:attrName>
                                        </p:attrNameLst>
                                      </p:cBhvr>
                                      <p:to>
                                        <p:strVal val="visible"/>
                                      </p:to>
                                    </p:set>
                                    <p:anim calcmode="lin" valueType="num">
                                      <p:cBhvr>
                                        <p:cTn id="34" dur="10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35" dur="10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36" dur="1000"/>
                                        <p:tgtEl>
                                          <p:spTgt spid="16">
                                            <p:txEl>
                                              <p:pRg st="2" end="2"/>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16">
                                            <p:txEl>
                                              <p:pRg st="4" end="4"/>
                                            </p:txEl>
                                          </p:spTgt>
                                        </p:tgtEl>
                                        <p:attrNameLst>
                                          <p:attrName>style.visibility</p:attrName>
                                        </p:attrNameLst>
                                      </p:cBhvr>
                                      <p:to>
                                        <p:strVal val="visible"/>
                                      </p:to>
                                    </p:set>
                                    <p:anim calcmode="lin" valueType="num">
                                      <p:cBhvr>
                                        <p:cTn id="41" dur="1000" fill="hold"/>
                                        <p:tgtEl>
                                          <p:spTgt spid="16">
                                            <p:txEl>
                                              <p:pRg st="4" end="4"/>
                                            </p:txEl>
                                          </p:spTgt>
                                        </p:tgtEl>
                                        <p:attrNameLst>
                                          <p:attrName>ppt_w</p:attrName>
                                        </p:attrNameLst>
                                      </p:cBhvr>
                                      <p:tavLst>
                                        <p:tav tm="0">
                                          <p:val>
                                            <p:fltVal val="0"/>
                                          </p:val>
                                        </p:tav>
                                        <p:tav tm="100000">
                                          <p:val>
                                            <p:strVal val="#ppt_w"/>
                                          </p:val>
                                        </p:tav>
                                      </p:tavLst>
                                    </p:anim>
                                    <p:anim calcmode="lin" valueType="num">
                                      <p:cBhvr>
                                        <p:cTn id="42" dur="1000" fill="hold"/>
                                        <p:tgtEl>
                                          <p:spTgt spid="16">
                                            <p:txEl>
                                              <p:pRg st="4" end="4"/>
                                            </p:txEl>
                                          </p:spTgt>
                                        </p:tgtEl>
                                        <p:attrNameLst>
                                          <p:attrName>ppt_h</p:attrName>
                                        </p:attrNameLst>
                                      </p:cBhvr>
                                      <p:tavLst>
                                        <p:tav tm="0">
                                          <p:val>
                                            <p:fltVal val="0"/>
                                          </p:val>
                                        </p:tav>
                                        <p:tav tm="100000">
                                          <p:val>
                                            <p:strVal val="#ppt_h"/>
                                          </p:val>
                                        </p:tav>
                                      </p:tavLst>
                                    </p:anim>
                                    <p:animEffect transition="in" filter="fade">
                                      <p:cBhvr>
                                        <p:cTn id="43" dur="10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altLang="en-US" b="0" smtClean="0"/>
              <a:t>Treating Injuries</a:t>
            </a:r>
            <a:endParaRPr lang="en-CA" altLang="en-US" b="0" smtClean="0"/>
          </a:p>
        </p:txBody>
      </p:sp>
      <p:sp>
        <p:nvSpPr>
          <p:cNvPr id="3" name="Content Placeholder 2"/>
          <p:cNvSpPr>
            <a:spLocks noGrp="1"/>
          </p:cNvSpPr>
          <p:nvPr>
            <p:ph idx="1"/>
          </p:nvPr>
        </p:nvSpPr>
        <p:spPr>
          <a:xfrm>
            <a:off x="2209800" y="1514476"/>
            <a:ext cx="7772400" cy="2201863"/>
          </a:xfrm>
        </p:spPr>
        <p:txBody>
          <a:bodyPr/>
          <a:lstStyle/>
          <a:p>
            <a:pPr eaLnBrk="1" hangingPunct="1"/>
            <a:r>
              <a:rPr lang="en-US" altLang="en-US" smtClean="0"/>
              <a:t>Clean</a:t>
            </a:r>
          </a:p>
          <a:p>
            <a:pPr eaLnBrk="1" hangingPunct="1"/>
            <a:r>
              <a:rPr lang="en-US" altLang="en-US" smtClean="0"/>
              <a:t>Stop food handling</a:t>
            </a:r>
          </a:p>
          <a:p>
            <a:pPr eaLnBrk="1" hangingPunct="1"/>
            <a:r>
              <a:rPr lang="en-US" altLang="en-US" smtClean="0"/>
              <a:t>Covering the Wound</a:t>
            </a:r>
            <a:endParaRPr lang="en-CA" altLang="en-US" smtClean="0"/>
          </a:p>
        </p:txBody>
      </p:sp>
      <p:pic>
        <p:nvPicPr>
          <p:cNvPr id="4" name="Picture 3" descr="clean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0376" y="3860801"/>
            <a:ext cx="1604963"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love-iStock_000002661818XSmall.jpg"/>
          <p:cNvPicPr>
            <a:picLocks noChangeAspect="1"/>
          </p:cNvPicPr>
          <p:nvPr/>
        </p:nvPicPr>
        <p:blipFill>
          <a:blip r:embed="rId4">
            <a:extLst>
              <a:ext uri="{28A0092B-C50C-407E-A947-70E740481C1C}">
                <a14:useLocalDpi xmlns:a14="http://schemas.microsoft.com/office/drawing/2010/main" val="0"/>
              </a:ext>
            </a:extLst>
          </a:blip>
          <a:srcRect l="12367" r="10336"/>
          <a:stretch>
            <a:fillRect/>
          </a:stretch>
        </p:blipFill>
        <p:spPr bwMode="auto">
          <a:xfrm>
            <a:off x="7535864" y="3860801"/>
            <a:ext cx="2725737"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bandage-iStock_000000579107XSmal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83114" y="3860801"/>
            <a:ext cx="29559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8817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5"/>
          <p:cNvGrpSpPr>
            <a:grpSpLocks/>
          </p:cNvGrpSpPr>
          <p:nvPr/>
        </p:nvGrpSpPr>
        <p:grpSpPr bwMode="auto">
          <a:xfrm>
            <a:off x="6672264" y="3862389"/>
            <a:ext cx="2592387" cy="2662237"/>
            <a:chOff x="4499992" y="3573016"/>
            <a:chExt cx="2592288" cy="2663135"/>
          </a:xfrm>
        </p:grpSpPr>
        <p:pic>
          <p:nvPicPr>
            <p:cNvPr id="7" name="Picture 6" descr="shoe.jpg"/>
            <p:cNvPicPr>
              <a:picLocks noChangeAspect="1"/>
            </p:cNvPicPr>
            <p:nvPr/>
          </p:nvPicPr>
          <p:blipFill>
            <a:blip r:embed="rId3"/>
            <a:stretch>
              <a:fillRect/>
            </a:stretch>
          </p:blipFill>
          <p:spPr>
            <a:xfrm>
              <a:off x="4499992" y="3573016"/>
              <a:ext cx="2547840" cy="2204193"/>
            </a:xfrm>
            <a:prstGeom prst="rect">
              <a:avLst/>
            </a:prstGeom>
            <a:ln w="15875">
              <a:solidFill>
                <a:schemeClr val="tx1">
                  <a:lumMod val="50000"/>
                  <a:lumOff val="50000"/>
                </a:schemeClr>
              </a:solidFill>
            </a:ln>
          </p:spPr>
        </p:pic>
        <p:sp>
          <p:nvSpPr>
            <p:cNvPr id="13334" name="Rectangle 14"/>
            <p:cNvSpPr>
              <a:spLocks noChangeArrowheads="1"/>
            </p:cNvSpPr>
            <p:nvPr/>
          </p:nvSpPr>
          <p:spPr bwMode="auto">
            <a:xfrm>
              <a:off x="4499992" y="5805264"/>
              <a:ext cx="25922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a:solidFill>
                    <a:srgbClr val="000000"/>
                  </a:solidFill>
                </a:rPr>
                <a:t>Safe Shoes</a:t>
              </a:r>
              <a:endParaRPr lang="en-CA" altLang="en-US">
                <a:solidFill>
                  <a:srgbClr val="000000"/>
                </a:solidFill>
              </a:endParaRPr>
            </a:p>
          </p:txBody>
        </p:sp>
      </p:grpSp>
      <p:pic>
        <p:nvPicPr>
          <p:cNvPr id="13315" name="Picture 3" descr="cook-iStock_000010588200Sma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92126"/>
            <a:ext cx="4248150" cy="636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eaLnBrk="1" hangingPunct="1"/>
            <a:r>
              <a:rPr lang="en-CA" altLang="en-US" smtClean="0"/>
              <a:t>Clean Clothing</a:t>
            </a:r>
          </a:p>
        </p:txBody>
      </p:sp>
      <p:sp>
        <p:nvSpPr>
          <p:cNvPr id="6" name="Rectangle 5"/>
          <p:cNvSpPr/>
          <p:nvPr/>
        </p:nvSpPr>
        <p:spPr>
          <a:xfrm>
            <a:off x="1524000" y="71439"/>
            <a:ext cx="755650" cy="477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CA" sz="2200">
              <a:solidFill>
                <a:srgbClr val="C0C0C0"/>
              </a:solidFill>
            </a:endParaRPr>
          </a:p>
        </p:txBody>
      </p:sp>
      <p:grpSp>
        <p:nvGrpSpPr>
          <p:cNvPr id="5" name="Group 13"/>
          <p:cNvGrpSpPr>
            <a:grpSpLocks/>
          </p:cNvGrpSpPr>
          <p:nvPr/>
        </p:nvGrpSpPr>
        <p:grpSpPr bwMode="auto">
          <a:xfrm>
            <a:off x="6672263" y="1844676"/>
            <a:ext cx="2736850" cy="4030663"/>
            <a:chOff x="4355976" y="1916832"/>
            <a:chExt cx="2736335" cy="4031287"/>
          </a:xfrm>
        </p:grpSpPr>
        <p:pic>
          <p:nvPicPr>
            <p:cNvPr id="3" name="Picture 2" descr="apron.jpg"/>
            <p:cNvPicPr>
              <a:picLocks noChangeAspect="1"/>
            </p:cNvPicPr>
            <p:nvPr/>
          </p:nvPicPr>
          <p:blipFill>
            <a:blip r:embed="rId5"/>
            <a:stretch>
              <a:fillRect/>
            </a:stretch>
          </p:blipFill>
          <p:spPr>
            <a:xfrm>
              <a:off x="4355976" y="1916832"/>
              <a:ext cx="2736335" cy="3572428"/>
            </a:xfrm>
            <a:prstGeom prst="rect">
              <a:avLst/>
            </a:prstGeom>
            <a:ln w="15875">
              <a:solidFill>
                <a:schemeClr val="tx1">
                  <a:lumMod val="50000"/>
                  <a:lumOff val="50000"/>
                </a:schemeClr>
              </a:solidFill>
            </a:ln>
          </p:spPr>
        </p:pic>
        <p:sp>
          <p:nvSpPr>
            <p:cNvPr id="13332" name="Rectangle 12"/>
            <p:cNvSpPr>
              <a:spLocks noChangeArrowheads="1"/>
            </p:cNvSpPr>
            <p:nvPr/>
          </p:nvSpPr>
          <p:spPr bwMode="auto">
            <a:xfrm>
              <a:off x="4355976" y="5517232"/>
              <a:ext cx="273630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a:solidFill>
                    <a:srgbClr val="000000"/>
                  </a:solidFill>
                </a:rPr>
                <a:t>Clean Apron</a:t>
              </a:r>
              <a:endParaRPr lang="en-CA" altLang="en-US">
                <a:solidFill>
                  <a:srgbClr val="000000"/>
                </a:solidFill>
              </a:endParaRPr>
            </a:p>
          </p:txBody>
        </p:sp>
      </p:grpSp>
      <p:grpSp>
        <p:nvGrpSpPr>
          <p:cNvPr id="8" name="Group 11"/>
          <p:cNvGrpSpPr>
            <a:grpSpLocks/>
          </p:cNvGrpSpPr>
          <p:nvPr/>
        </p:nvGrpSpPr>
        <p:grpSpPr bwMode="auto">
          <a:xfrm>
            <a:off x="6672263" y="1054101"/>
            <a:ext cx="1911350" cy="2951163"/>
            <a:chOff x="4716016" y="476672"/>
            <a:chExt cx="1911101" cy="2951167"/>
          </a:xfrm>
        </p:grpSpPr>
        <p:pic>
          <p:nvPicPr>
            <p:cNvPr id="58372" name="Picture 4" descr="C:\Users\KFREEB~1\AppData\Local\Temp\SNAGHTML150f202.PNG"/>
            <p:cNvPicPr>
              <a:picLocks noChangeAspect="1" noChangeArrowheads="1"/>
            </p:cNvPicPr>
            <p:nvPr/>
          </p:nvPicPr>
          <p:blipFill>
            <a:blip r:embed="rId6"/>
            <a:srcRect/>
            <a:stretch>
              <a:fillRect/>
            </a:stretch>
          </p:blipFill>
          <p:spPr bwMode="auto">
            <a:xfrm>
              <a:off x="4716016" y="476672"/>
              <a:ext cx="1909513" cy="2492378"/>
            </a:xfrm>
            <a:prstGeom prst="rect">
              <a:avLst/>
            </a:prstGeom>
            <a:noFill/>
            <a:ln w="15875">
              <a:solidFill>
                <a:schemeClr val="tx1">
                  <a:lumMod val="50000"/>
                  <a:lumOff val="50000"/>
                </a:schemeClr>
              </a:solidFill>
            </a:ln>
          </p:spPr>
        </p:pic>
        <p:sp>
          <p:nvSpPr>
            <p:cNvPr id="13330" name="Rectangle 10"/>
            <p:cNvSpPr>
              <a:spLocks noChangeArrowheads="1"/>
            </p:cNvSpPr>
            <p:nvPr/>
          </p:nvSpPr>
          <p:spPr bwMode="auto">
            <a:xfrm>
              <a:off x="4716016" y="2996952"/>
              <a:ext cx="19111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a:solidFill>
                    <a:srgbClr val="000000"/>
                  </a:solidFill>
                </a:rPr>
                <a:t>Hair Covering</a:t>
              </a:r>
              <a:endParaRPr lang="en-CA" altLang="en-US">
                <a:solidFill>
                  <a:srgbClr val="000000"/>
                </a:solidFill>
              </a:endParaRPr>
            </a:p>
          </p:txBody>
        </p:sp>
      </p:grpSp>
      <p:sp>
        <p:nvSpPr>
          <p:cNvPr id="17" name="Left Arrow 16"/>
          <p:cNvSpPr/>
          <p:nvPr/>
        </p:nvSpPr>
        <p:spPr>
          <a:xfrm>
            <a:off x="4223792" y="1196752"/>
            <a:ext cx="2448272" cy="576064"/>
          </a:xfrm>
          <a:prstGeom prst="leftArrow">
            <a:avLst/>
          </a:prstGeom>
          <a:solidFill>
            <a:schemeClr val="bg2"/>
          </a:solidFill>
          <a:ln>
            <a:solidFill>
              <a:schemeClr val="tx2">
                <a:lumMod val="65000"/>
                <a:lumOff val="35000"/>
              </a:schemeClr>
            </a:solidFill>
          </a:ln>
          <a:scene3d>
            <a:camera prst="orthographicFront"/>
            <a:lightRig rig="threePt" dir="t">
              <a:rot lat="0" lon="0" rev="1800000"/>
            </a:lightRig>
          </a:scene3d>
          <a:sp3d prstMaterial="metal">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CA" sz="2200">
              <a:solidFill>
                <a:srgbClr val="C0C0C0"/>
              </a:solidFill>
            </a:endParaRPr>
          </a:p>
        </p:txBody>
      </p:sp>
      <p:sp>
        <p:nvSpPr>
          <p:cNvPr id="18" name="Left Arrow 17"/>
          <p:cNvSpPr/>
          <p:nvPr/>
        </p:nvSpPr>
        <p:spPr>
          <a:xfrm>
            <a:off x="4295800" y="4005064"/>
            <a:ext cx="2376264" cy="576064"/>
          </a:xfrm>
          <a:prstGeom prst="leftArrow">
            <a:avLst/>
          </a:prstGeom>
          <a:solidFill>
            <a:schemeClr val="bg2"/>
          </a:solidFill>
          <a:ln>
            <a:solidFill>
              <a:schemeClr val="tx2">
                <a:lumMod val="65000"/>
                <a:lumOff val="35000"/>
              </a:schemeClr>
            </a:solidFill>
          </a:ln>
          <a:scene3d>
            <a:camera prst="orthographicFront"/>
            <a:lightRig rig="threePt" dir="t">
              <a:rot lat="0" lon="0" rev="1800000"/>
            </a:lightRig>
          </a:scene3d>
          <a:sp3d prstMaterial="metal">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CA" sz="2200">
              <a:solidFill>
                <a:srgbClr val="C0C0C0"/>
              </a:solidFill>
            </a:endParaRPr>
          </a:p>
        </p:txBody>
      </p:sp>
      <p:sp>
        <p:nvSpPr>
          <p:cNvPr id="19" name="Left Arrow 18"/>
          <p:cNvSpPr/>
          <p:nvPr/>
        </p:nvSpPr>
        <p:spPr>
          <a:xfrm>
            <a:off x="4799856" y="5949280"/>
            <a:ext cx="1872208" cy="576064"/>
          </a:xfrm>
          <a:prstGeom prst="leftArrow">
            <a:avLst/>
          </a:prstGeom>
          <a:solidFill>
            <a:schemeClr val="bg2"/>
          </a:solidFill>
          <a:ln>
            <a:solidFill>
              <a:schemeClr val="tx2">
                <a:lumMod val="65000"/>
                <a:lumOff val="35000"/>
              </a:schemeClr>
            </a:solidFill>
          </a:ln>
          <a:scene3d>
            <a:camera prst="orthographicFront"/>
            <a:lightRig rig="threePt" dir="t">
              <a:rot lat="0" lon="0" rev="1800000"/>
            </a:lightRig>
          </a:scene3d>
          <a:sp3d prstMaterial="metal">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CA" sz="2200">
              <a:solidFill>
                <a:srgbClr val="C0C0C0"/>
              </a:solidFill>
            </a:endParaRPr>
          </a:p>
        </p:txBody>
      </p:sp>
    </p:spTree>
    <p:extLst>
      <p:ext uri="{BB962C8B-B14F-4D97-AF65-F5344CB8AC3E}">
        <p14:creationId xmlns:p14="http://schemas.microsoft.com/office/powerpoint/2010/main" val="3523313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par>
                          <p:cTn id="17" fill="hold" nodeType="afterGroup">
                            <p:stCondLst>
                              <p:cond delay="1000"/>
                            </p:stCondLst>
                            <p:childTnLst>
                              <p:par>
                                <p:cTn id="18" presetID="22" presetClass="entr" presetSubtype="2"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childTnLst>
                                </p:cTn>
                              </p:par>
                              <p:par>
                                <p:cTn id="32" presetID="22" presetClass="entr" presetSubtype="2"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right)">
                                      <p:cBhvr>
                                        <p:cTn id="34" dur="500"/>
                                        <p:tgtEl>
                                          <p:spTgt spid="1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1000"/>
                                        <p:tgtEl>
                                          <p:spTgt spid="5"/>
                                        </p:tgtEl>
                                      </p:cBhvr>
                                    </p:animEffect>
                                    <p:set>
                                      <p:cBhvr>
                                        <p:cTn id="39" dur="1" fill="hold">
                                          <p:stCondLst>
                                            <p:cond delay="999"/>
                                          </p:stCondLst>
                                        </p:cTn>
                                        <p:tgtEl>
                                          <p:spTgt spid="5"/>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18"/>
                                        </p:tgtEl>
                                      </p:cBhvr>
                                    </p:animEffect>
                                    <p:set>
                                      <p:cBhvr>
                                        <p:cTn id="42" dur="1" fill="hold">
                                          <p:stCondLst>
                                            <p:cond delay="999"/>
                                          </p:stCondLst>
                                        </p:cTn>
                                        <p:tgtEl>
                                          <p:spTgt spid="18"/>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2000"/>
                                        <p:tgtEl>
                                          <p:spTgt spid="4"/>
                                        </p:tgtEl>
                                      </p:cBhvr>
                                    </p:animEffect>
                                  </p:childTnLst>
                                </p:cTn>
                              </p:par>
                              <p:par>
                                <p:cTn id="46" presetID="22" presetClass="entr" presetSubtype="2"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right)">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CA" altLang="en-US" smtClean="0">
                <a:solidFill>
                  <a:schemeClr val="bg1"/>
                </a:solidFill>
              </a:rPr>
              <a:t>Behaviours</a:t>
            </a:r>
          </a:p>
        </p:txBody>
      </p:sp>
      <p:pic>
        <p:nvPicPr>
          <p:cNvPr id="5" name="Picture 4" descr="drinking-iStock_00000163552.jpg"/>
          <p:cNvPicPr>
            <a:picLocks noChangeAspect="1"/>
          </p:cNvPicPr>
          <p:nvPr>
            <p:custDataLst>
              <p:tags r:id="rId2"/>
            </p:custDataLst>
          </p:nvPr>
        </p:nvPicPr>
        <p:blipFill>
          <a:blip r:embed="rId13">
            <a:extLst>
              <a:ext uri="{28A0092B-C50C-407E-A947-70E740481C1C}">
                <a14:useLocalDpi xmlns:a14="http://schemas.microsoft.com/office/drawing/2010/main" val="0"/>
              </a:ext>
            </a:extLst>
          </a:blip>
          <a:srcRect b="12331"/>
          <a:stretch>
            <a:fillRect/>
          </a:stretch>
        </p:blipFill>
        <p:spPr bwMode="auto">
          <a:xfrm>
            <a:off x="6224589" y="1"/>
            <a:ext cx="2058987"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moking-iStock_000005514462.jpg"/>
          <p:cNvPicPr>
            <a:picLocks noChangeAspect="1"/>
          </p:cNvPicPr>
          <p:nvPr>
            <p:custDataLst>
              <p:tags r:id="rId3"/>
            </p:custDataLst>
          </p:nvPr>
        </p:nvPicPr>
        <p:blipFill>
          <a:blip r:embed="rId14">
            <a:extLst>
              <a:ext uri="{28A0092B-C50C-407E-A947-70E740481C1C}">
                <a14:useLocalDpi xmlns:a14="http://schemas.microsoft.com/office/drawing/2010/main" val="0"/>
              </a:ext>
            </a:extLst>
          </a:blip>
          <a:srcRect l="14880"/>
          <a:stretch>
            <a:fillRect/>
          </a:stretch>
        </p:blipFill>
        <p:spPr bwMode="auto">
          <a:xfrm>
            <a:off x="1524001" y="-57150"/>
            <a:ext cx="2576513"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eating-iStock_000007060099X.jpg"/>
          <p:cNvPicPr>
            <a:picLocks noChangeAspect="1"/>
          </p:cNvPicPr>
          <p:nvPr>
            <p:custDataLst>
              <p:tags r:id="rId4"/>
            </p:custDataLst>
          </p:nvPr>
        </p:nvPicPr>
        <p:blipFill>
          <a:blip r:embed="rId15">
            <a:extLst>
              <a:ext uri="{28A0092B-C50C-407E-A947-70E740481C1C}">
                <a14:useLocalDpi xmlns:a14="http://schemas.microsoft.com/office/drawing/2010/main" val="0"/>
              </a:ext>
            </a:extLst>
          </a:blip>
          <a:srcRect b="1915"/>
          <a:stretch>
            <a:fillRect/>
          </a:stretch>
        </p:blipFill>
        <p:spPr bwMode="auto">
          <a:xfrm>
            <a:off x="4100513" y="1"/>
            <a:ext cx="2189162"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hewing-gum-iStock_00001099.jpg"/>
          <p:cNvPicPr>
            <a:picLocks noChangeAspect="1"/>
          </p:cNvPicPr>
          <p:nvPr>
            <p:custDataLst>
              <p:tags r:id="rId5"/>
            </p:custDataLst>
          </p:nvPr>
        </p:nvPicPr>
        <p:blipFill>
          <a:blip r:embed="rId16">
            <a:extLst>
              <a:ext uri="{28A0092B-C50C-407E-A947-70E740481C1C}">
                <a14:useLocalDpi xmlns:a14="http://schemas.microsoft.com/office/drawing/2010/main" val="0"/>
              </a:ext>
            </a:extLst>
          </a:blip>
          <a:srcRect r="12315"/>
          <a:stretch>
            <a:fillRect/>
          </a:stretch>
        </p:blipFill>
        <p:spPr bwMode="auto">
          <a:xfrm>
            <a:off x="8283576" y="1"/>
            <a:ext cx="238442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pitting-iStock_00000303054.jpg"/>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rcRect l="31461"/>
          <a:stretch>
            <a:fillRect/>
          </a:stretch>
        </p:blipFill>
        <p:spPr bwMode="auto">
          <a:xfrm>
            <a:off x="1482725" y="2847976"/>
            <a:ext cx="2103438"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runny nose-iStock_000005193307XSmall.jpg"/>
          <p:cNvPicPr>
            <a:picLocks noChangeAspect="1"/>
          </p:cNvPicPr>
          <p:nvPr>
            <p:custDataLst>
              <p:tags r:id="rId7"/>
            </p:custDataLst>
          </p:nvPr>
        </p:nvPicPr>
        <p:blipFill>
          <a:blip r:embed="rId18">
            <a:extLst>
              <a:ext uri="{28A0092B-C50C-407E-A947-70E740481C1C}">
                <a14:useLocalDpi xmlns:a14="http://schemas.microsoft.com/office/drawing/2010/main" val="0"/>
              </a:ext>
            </a:extLst>
          </a:blip>
          <a:srcRect l="16667" t="8238" r="8333"/>
          <a:stretch>
            <a:fillRect/>
          </a:stretch>
        </p:blipFill>
        <p:spPr bwMode="auto">
          <a:xfrm>
            <a:off x="6224588" y="2847976"/>
            <a:ext cx="233521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nail-polish-iStock_00000975.jpg"/>
          <p:cNvPicPr>
            <a:picLocks noChangeAspect="1"/>
          </p:cNvPicPr>
          <p:nvPr>
            <p:custDataLst>
              <p:tags r:id="rId8"/>
            </p:custDataLst>
          </p:nvPr>
        </p:nvPicPr>
        <p:blipFill>
          <a:blip r:embed="rId19" cstate="print">
            <a:extLst>
              <a:ext uri="{28A0092B-C50C-407E-A947-70E740481C1C}">
                <a14:useLocalDpi xmlns:a14="http://schemas.microsoft.com/office/drawing/2010/main" val="0"/>
              </a:ext>
            </a:extLst>
          </a:blip>
          <a:srcRect r="30400"/>
          <a:stretch>
            <a:fillRect/>
          </a:stretch>
        </p:blipFill>
        <p:spPr bwMode="auto">
          <a:xfrm>
            <a:off x="8540750" y="2847975"/>
            <a:ext cx="2211388" cy="400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neezing-iStock_00000346675.jpg"/>
          <p:cNvPicPr>
            <a:picLocks noChangeAspect="1"/>
          </p:cNvPicPr>
          <p:nvPr>
            <p:custDataLst>
              <p:tags r:id="rId9"/>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3586164" y="2847976"/>
            <a:ext cx="2638425"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banned-behavoiurs.gif"/>
          <p:cNvPicPr>
            <a:picLocks noChangeAspect="1"/>
          </p:cNvPicPr>
          <p:nvPr>
            <p:custDataLst>
              <p:tags r:id="rId10"/>
            </p:custDataLst>
          </p:nvPr>
        </p:nvPicPr>
        <p:blipFill>
          <a:blip r:embed="rId21">
            <a:extLst>
              <a:ext uri="{28A0092B-C50C-407E-A947-70E740481C1C}">
                <a14:useLocalDpi xmlns:a14="http://schemas.microsoft.com/office/drawing/2010/main" val="0"/>
              </a:ext>
            </a:extLst>
          </a:blip>
          <a:srcRect/>
          <a:stretch>
            <a:fillRect/>
          </a:stretch>
        </p:blipFill>
        <p:spPr bwMode="auto">
          <a:xfrm>
            <a:off x="2678114" y="0"/>
            <a:ext cx="6835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29546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2"/>
          <p:cNvSpPr>
            <a:spLocks noGrp="1" noChangeArrowheads="1"/>
          </p:cNvSpPr>
          <p:nvPr>
            <p:ph type="title"/>
          </p:nvPr>
        </p:nvSpPr>
        <p:spPr/>
        <p:txBody>
          <a:bodyPr/>
          <a:lstStyle/>
          <a:p>
            <a:pPr eaLnBrk="1" hangingPunct="1"/>
            <a:r>
              <a:rPr lang="en-US" altLang="en-US" smtClean="0"/>
              <a:t>Summary</a:t>
            </a:r>
          </a:p>
        </p:txBody>
      </p:sp>
      <p:sp>
        <p:nvSpPr>
          <p:cNvPr id="697347" name="Rectangle 3"/>
          <p:cNvSpPr>
            <a:spLocks noGrp="1" noChangeArrowheads="1"/>
          </p:cNvSpPr>
          <p:nvPr>
            <p:ph type="body" idx="1"/>
          </p:nvPr>
        </p:nvSpPr>
        <p:spPr/>
        <p:txBody>
          <a:bodyPr/>
          <a:lstStyle/>
          <a:p>
            <a:pPr eaLnBrk="1" hangingPunct="1">
              <a:lnSpc>
                <a:spcPct val="80000"/>
              </a:lnSpc>
              <a:spcAft>
                <a:spcPct val="20000"/>
              </a:spcAft>
              <a:buFont typeface="Wingdings" panose="05000000000000000000" pitchFamily="2" charset="2"/>
              <a:buChar char="ü"/>
            </a:pPr>
            <a:r>
              <a:rPr lang="en-US" altLang="en-US" sz="2200"/>
              <a:t>Locate buildings away from potential sources of contamination and design with a forward flow to reduce cross contamination;</a:t>
            </a:r>
          </a:p>
          <a:p>
            <a:pPr eaLnBrk="1" hangingPunct="1">
              <a:lnSpc>
                <a:spcPct val="80000"/>
              </a:lnSpc>
              <a:spcAft>
                <a:spcPct val="20000"/>
              </a:spcAft>
              <a:buFont typeface="Wingdings" panose="05000000000000000000" pitchFamily="2" charset="2"/>
              <a:buChar char="ü"/>
            </a:pPr>
            <a:r>
              <a:rPr lang="en-US" altLang="en-US" sz="2200"/>
              <a:t>Floors walls and ceilings must be easy to clean and maintain;</a:t>
            </a:r>
          </a:p>
          <a:p>
            <a:pPr eaLnBrk="1" hangingPunct="1">
              <a:lnSpc>
                <a:spcPct val="80000"/>
              </a:lnSpc>
              <a:spcAft>
                <a:spcPct val="20000"/>
              </a:spcAft>
              <a:buFont typeface="Wingdings" panose="05000000000000000000" pitchFamily="2" charset="2"/>
              <a:buChar char="ü"/>
            </a:pPr>
            <a:r>
              <a:rPr lang="en-US" altLang="en-US" sz="2200"/>
              <a:t>Utilities such as lighting, ventilation, plumbing, water supply and sewage must be safe and sufficient;</a:t>
            </a:r>
          </a:p>
          <a:p>
            <a:pPr eaLnBrk="1" hangingPunct="1">
              <a:lnSpc>
                <a:spcPct val="80000"/>
              </a:lnSpc>
              <a:spcAft>
                <a:spcPct val="20000"/>
              </a:spcAft>
              <a:buFont typeface="Wingdings" panose="05000000000000000000" pitchFamily="2" charset="2"/>
              <a:buChar char="ü"/>
            </a:pPr>
            <a:r>
              <a:rPr lang="en-US" altLang="en-US" sz="2200"/>
              <a:t>Garbage must be properly stored and frequently removed to prevent contamination of food and infestation of pests;</a:t>
            </a:r>
          </a:p>
          <a:p>
            <a:pPr eaLnBrk="1" hangingPunct="1">
              <a:lnSpc>
                <a:spcPct val="80000"/>
              </a:lnSpc>
              <a:spcAft>
                <a:spcPct val="20000"/>
              </a:spcAft>
              <a:buFont typeface="Wingdings" panose="05000000000000000000" pitchFamily="2" charset="2"/>
              <a:buChar char="ü"/>
            </a:pPr>
            <a:r>
              <a:rPr lang="en-US" altLang="en-US" sz="2200"/>
              <a:t>Personal hygiene must be supported with facilities such as hand wash stations, restrooms and dressing rooms; and</a:t>
            </a:r>
          </a:p>
          <a:p>
            <a:pPr eaLnBrk="1" hangingPunct="1">
              <a:lnSpc>
                <a:spcPct val="80000"/>
              </a:lnSpc>
              <a:spcAft>
                <a:spcPct val="20000"/>
              </a:spcAft>
              <a:buFont typeface="Wingdings" panose="05000000000000000000" pitchFamily="2" charset="2"/>
              <a:buChar char="ü"/>
            </a:pPr>
            <a:r>
              <a:rPr lang="en-US" altLang="en-US" sz="2200"/>
              <a:t>Food and non-food storage areas must be properly designed to prevent contamination of food.</a:t>
            </a:r>
          </a:p>
        </p:txBody>
      </p:sp>
    </p:spTree>
    <p:custDataLst>
      <p:tags r:id="rId1"/>
    </p:custDataLst>
    <p:extLst>
      <p:ext uri="{BB962C8B-B14F-4D97-AF65-F5344CB8AC3E}">
        <p14:creationId xmlns:p14="http://schemas.microsoft.com/office/powerpoint/2010/main" val="1577387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97346"/>
                                        </p:tgtEl>
                                        <p:attrNameLst>
                                          <p:attrName>style.visibility</p:attrName>
                                        </p:attrNameLst>
                                      </p:cBhvr>
                                      <p:to>
                                        <p:strVal val="visible"/>
                                      </p:to>
                                    </p:set>
                                    <p:anim calcmode="lin" valueType="num">
                                      <p:cBhvr>
                                        <p:cTn id="7" dur="500" fill="hold"/>
                                        <p:tgtEl>
                                          <p:spTgt spid="69734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97346"/>
                                        </p:tgtEl>
                                        <p:attrNameLst>
                                          <p:attrName>ppt_y</p:attrName>
                                        </p:attrNameLst>
                                      </p:cBhvr>
                                      <p:tavLst>
                                        <p:tav tm="0">
                                          <p:val>
                                            <p:strVal val="#ppt_y"/>
                                          </p:val>
                                        </p:tav>
                                        <p:tav tm="100000">
                                          <p:val>
                                            <p:strVal val="#ppt_y"/>
                                          </p:val>
                                        </p:tav>
                                      </p:tavLst>
                                    </p:anim>
                                    <p:anim calcmode="lin" valueType="num">
                                      <p:cBhvr>
                                        <p:cTn id="9" dur="500" fill="hold"/>
                                        <p:tgtEl>
                                          <p:spTgt spid="69734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9734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9734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97347">
                                            <p:txEl>
                                              <p:pRg st="0" end="0"/>
                                            </p:txEl>
                                          </p:spTgt>
                                        </p:tgtEl>
                                        <p:attrNameLst>
                                          <p:attrName>style.visibility</p:attrName>
                                        </p:attrNameLst>
                                      </p:cBhvr>
                                      <p:to>
                                        <p:strVal val="visible"/>
                                      </p:to>
                                    </p:set>
                                    <p:anim calcmode="lin" valueType="num">
                                      <p:cBhvr additive="base">
                                        <p:cTn id="16" dur="500" fill="hold"/>
                                        <p:tgtEl>
                                          <p:spTgt spid="697347">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973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97347">
                                            <p:txEl>
                                              <p:pRg st="1" end="1"/>
                                            </p:txEl>
                                          </p:spTgt>
                                        </p:tgtEl>
                                        <p:attrNameLst>
                                          <p:attrName>style.visibility</p:attrName>
                                        </p:attrNameLst>
                                      </p:cBhvr>
                                      <p:to>
                                        <p:strVal val="visible"/>
                                      </p:to>
                                    </p:set>
                                    <p:anim calcmode="lin" valueType="num">
                                      <p:cBhvr additive="base">
                                        <p:cTn id="22" dur="500" fill="hold"/>
                                        <p:tgtEl>
                                          <p:spTgt spid="697347">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97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97347">
                                            <p:txEl>
                                              <p:pRg st="2" end="2"/>
                                            </p:txEl>
                                          </p:spTgt>
                                        </p:tgtEl>
                                        <p:attrNameLst>
                                          <p:attrName>style.visibility</p:attrName>
                                        </p:attrNameLst>
                                      </p:cBhvr>
                                      <p:to>
                                        <p:strVal val="visible"/>
                                      </p:to>
                                    </p:set>
                                    <p:anim calcmode="lin" valueType="num">
                                      <p:cBhvr additive="base">
                                        <p:cTn id="28" dur="500" fill="hold"/>
                                        <p:tgtEl>
                                          <p:spTgt spid="697347">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973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97347">
                                            <p:txEl>
                                              <p:pRg st="3" end="3"/>
                                            </p:txEl>
                                          </p:spTgt>
                                        </p:tgtEl>
                                        <p:attrNameLst>
                                          <p:attrName>style.visibility</p:attrName>
                                        </p:attrNameLst>
                                      </p:cBhvr>
                                      <p:to>
                                        <p:strVal val="visible"/>
                                      </p:to>
                                    </p:set>
                                    <p:anim calcmode="lin" valueType="num">
                                      <p:cBhvr additive="base">
                                        <p:cTn id="34" dur="500" fill="hold"/>
                                        <p:tgtEl>
                                          <p:spTgt spid="697347">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6973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97347">
                                            <p:txEl>
                                              <p:pRg st="4" end="4"/>
                                            </p:txEl>
                                          </p:spTgt>
                                        </p:tgtEl>
                                        <p:attrNameLst>
                                          <p:attrName>style.visibility</p:attrName>
                                        </p:attrNameLst>
                                      </p:cBhvr>
                                      <p:to>
                                        <p:strVal val="visible"/>
                                      </p:to>
                                    </p:set>
                                    <p:anim calcmode="lin" valueType="num">
                                      <p:cBhvr additive="base">
                                        <p:cTn id="40" dur="500" fill="hold"/>
                                        <p:tgtEl>
                                          <p:spTgt spid="697347">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973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697347">
                                            <p:txEl>
                                              <p:pRg st="5" end="5"/>
                                            </p:txEl>
                                          </p:spTgt>
                                        </p:tgtEl>
                                        <p:attrNameLst>
                                          <p:attrName>style.visibility</p:attrName>
                                        </p:attrNameLst>
                                      </p:cBhvr>
                                      <p:to>
                                        <p:strVal val="visible"/>
                                      </p:to>
                                    </p:set>
                                    <p:anim calcmode="lin" valueType="num">
                                      <p:cBhvr additive="base">
                                        <p:cTn id="46" dur="500" fill="hold"/>
                                        <p:tgtEl>
                                          <p:spTgt spid="697347">
                                            <p:txEl>
                                              <p:pRg st="5" end="5"/>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69734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346" grpId="0"/>
      <p:bldP spid="697347"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CA" altLang="en-US" smtClean="0"/>
              <a:t>Sneezing &amp; Coughing</a:t>
            </a:r>
          </a:p>
        </p:txBody>
      </p:sp>
      <p:pic>
        <p:nvPicPr>
          <p:cNvPr id="5" name="Content Placeholder 4" descr="iStock_000010462469XSmall.jpg"/>
          <p:cNvPicPr>
            <a:picLocks noGrp="1" noChangeAspect="1"/>
          </p:cNvPicPr>
          <p:nvPr>
            <p:ph sz="half" idx="1"/>
            <p:custDataLst>
              <p:tags r:id="rId2"/>
            </p:custDataLst>
          </p:nvPr>
        </p:nvPicPr>
        <p:blipFill>
          <a:blip r:embed="rId6">
            <a:extLst>
              <a:ext uri="{28A0092B-C50C-407E-A947-70E740481C1C}">
                <a14:useLocalDpi xmlns:a14="http://schemas.microsoft.com/office/drawing/2010/main" val="0"/>
              </a:ext>
            </a:extLst>
          </a:blip>
          <a:srcRect/>
          <a:stretch>
            <a:fillRect/>
          </a:stretch>
        </p:blipFill>
        <p:spPr>
          <a:xfrm>
            <a:off x="2808288" y="1235075"/>
            <a:ext cx="3287712" cy="4706938"/>
          </a:xfrm>
        </p:spPr>
      </p:pic>
      <p:sp>
        <p:nvSpPr>
          <p:cNvPr id="4" name="Content Placeholder 3"/>
          <p:cNvSpPr>
            <a:spLocks noGrp="1"/>
          </p:cNvSpPr>
          <p:nvPr>
            <p:ph sz="half" idx="2"/>
          </p:nvPr>
        </p:nvSpPr>
        <p:spPr>
          <a:xfrm>
            <a:off x="6164264" y="1514475"/>
            <a:ext cx="3817937" cy="4116388"/>
          </a:xfrm>
        </p:spPr>
        <p:txBody>
          <a:bodyPr/>
          <a:lstStyle/>
          <a:p>
            <a:pPr marL="0" indent="0" eaLnBrk="1" hangingPunct="1">
              <a:buNone/>
            </a:pPr>
            <a:r>
              <a:rPr lang="en-CA" altLang="en-US" smtClean="0"/>
              <a:t>If sneezing and coughing are unavoidable, direct the sneeze or cough into the bend of your elbow and always away from the food.</a:t>
            </a:r>
          </a:p>
        </p:txBody>
      </p:sp>
      <p:pic>
        <p:nvPicPr>
          <p:cNvPr id="6" name="Picture 5" descr="PPP_CSHAP_CLP_3DCheckMark01_Green.png"/>
          <p:cNvPicPr>
            <a:picLocks noChangeAspect="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6418264" y="3300414"/>
            <a:ext cx="3671887"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77602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CA" altLang="en-US" smtClean="0"/>
              <a:t>Bathe Daily</a:t>
            </a:r>
          </a:p>
        </p:txBody>
      </p:sp>
      <p:sp>
        <p:nvSpPr>
          <p:cNvPr id="4" name="Content Placeholder 3"/>
          <p:cNvSpPr>
            <a:spLocks noGrp="1"/>
          </p:cNvSpPr>
          <p:nvPr>
            <p:ph idx="1"/>
          </p:nvPr>
        </p:nvSpPr>
        <p:spPr/>
        <p:txBody>
          <a:bodyPr/>
          <a:lstStyle/>
          <a:p>
            <a:pPr marL="0" indent="0" eaLnBrk="1" hangingPunct="1">
              <a:buNone/>
            </a:pPr>
            <a:r>
              <a:rPr lang="en-CA" altLang="en-US" smtClean="0"/>
              <a:t>Good hygiene habits include bathing and washing hair on a daily basis.</a:t>
            </a:r>
          </a:p>
        </p:txBody>
      </p:sp>
      <p:pic>
        <p:nvPicPr>
          <p:cNvPr id="6" name="washing_hair.wmv">
            <a:hlinkClick r:id="" action="ppaction://media"/>
          </p:cNvPr>
          <p:cNvPicPr>
            <a:picLocks noRot="1" noChangeAspect="1"/>
          </p:cNvPicPr>
          <p:nvPr>
            <a:videoFile r:link="rId2"/>
          </p:nvPr>
        </p:nvPicPr>
        <p:blipFill>
          <a:blip r:embed="rId5">
            <a:extLst>
              <a:ext uri="{28A0092B-C50C-407E-A947-70E740481C1C}">
                <a14:useLocalDpi xmlns:a14="http://schemas.microsoft.com/office/drawing/2010/main" val="0"/>
              </a:ext>
            </a:extLst>
          </a:blip>
          <a:srcRect/>
          <a:stretch>
            <a:fillRect/>
          </a:stretch>
        </p:blipFill>
        <p:spPr bwMode="auto">
          <a:xfrm>
            <a:off x="4583113" y="3357563"/>
            <a:ext cx="3048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02671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1" presetClass="mediacall" presetSubtype="0" fill="hold" nodeType="withEffect">
                                  <p:stCondLst>
                                    <p:cond delay="0"/>
                                  </p:stCondLst>
                                  <p:childTnLst>
                                    <p:cmd type="call" cmd="playFrom(0.0)">
                                      <p:cBhvr>
                                        <p:cTn id="13" dur="1" fill="hold"/>
                                        <p:tgtEl>
                                          <p:spTgt spid="6"/>
                                        </p:tgtEl>
                                      </p:cBhvr>
                                    </p:cmd>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9" fill="hold" display="0">
                  <p:stCondLst>
                    <p:cond delay="indefinite"/>
                  </p:stCondLst>
                  <p:endCondLst>
                    <p:cond evt="onPrev" delay="0">
                      <p:tgtEl>
                        <p:sldTgt/>
                      </p:tgtEl>
                    </p:cond>
                  </p:endCondLst>
                </p:cTn>
                <p:tgtEl>
                  <p:spTgt spid="6"/>
                </p:tgtEl>
              </p:cMediaNode>
            </p:video>
          </p:childTnLst>
        </p:cTn>
      </p:par>
    </p:tnLst>
    <p:bldLst>
      <p:bldP spid="2" grpId="0"/>
      <p:bldP spid="4"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CA" altLang="en-US" smtClean="0"/>
              <a:t>Jewellery Policy</a:t>
            </a:r>
          </a:p>
        </p:txBody>
      </p:sp>
      <p:sp>
        <p:nvSpPr>
          <p:cNvPr id="4" name="Content Placeholder 3"/>
          <p:cNvSpPr>
            <a:spLocks noGrp="1"/>
          </p:cNvSpPr>
          <p:nvPr>
            <p:ph sz="half" idx="2"/>
          </p:nvPr>
        </p:nvSpPr>
        <p:spPr>
          <a:xfrm>
            <a:off x="6164264" y="2571751"/>
            <a:ext cx="3817937" cy="3059113"/>
          </a:xfrm>
        </p:spPr>
        <p:txBody>
          <a:bodyPr/>
          <a:lstStyle/>
          <a:p>
            <a:pPr eaLnBrk="1" hangingPunct="1"/>
            <a:r>
              <a:rPr lang="en-CA" altLang="en-US" smtClean="0"/>
              <a:t>For everyone's safety, a "no jewellery" policy should be enforced.</a:t>
            </a:r>
          </a:p>
          <a:p>
            <a:pPr eaLnBrk="1" hangingPunct="1"/>
            <a:r>
              <a:rPr lang="en-CA" altLang="en-US" smtClean="0"/>
              <a:t>Medical alert bracelets or necklaces can be worn underneath clothing.</a:t>
            </a:r>
          </a:p>
        </p:txBody>
      </p:sp>
      <p:pic>
        <p:nvPicPr>
          <p:cNvPr id="17412" name="Content Placeholder 4" descr="rings"/>
          <p:cNvPicPr>
            <a:picLocks noGrp="1" noChangeAspect="1" noChangeArrowheads="1"/>
          </p:cNvPicPr>
          <p:nvPr>
            <p:ph sz="half" idx="1"/>
            <p:custDataLst>
              <p:tags r:id="rId2"/>
            </p:custDataLst>
          </p:nvPr>
        </p:nvPicPr>
        <p:blipFill>
          <a:blip r:embed="rId5">
            <a:extLst>
              <a:ext uri="{28A0092B-C50C-407E-A947-70E740481C1C}">
                <a14:useLocalDpi xmlns:a14="http://schemas.microsoft.com/office/drawing/2010/main" val="0"/>
              </a:ext>
            </a:extLst>
          </a:blip>
          <a:srcRect/>
          <a:stretch>
            <a:fillRect/>
          </a:stretch>
        </p:blipFill>
        <p:spPr>
          <a:xfrm>
            <a:off x="2328863" y="2430463"/>
            <a:ext cx="3581400" cy="2286000"/>
          </a:xfrm>
        </p:spPr>
      </p:pic>
    </p:spTree>
    <p:custDataLst>
      <p:tags r:id="rId1"/>
    </p:custDataLst>
    <p:extLst>
      <p:ext uri="{BB962C8B-B14F-4D97-AF65-F5344CB8AC3E}">
        <p14:creationId xmlns:p14="http://schemas.microsoft.com/office/powerpoint/2010/main" val="4228739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2000"/>
                                        <p:tgtEl>
                                          <p:spTgt spid="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altLang="en-US" b="0" smtClean="0"/>
              <a:t>Hand Washing</a:t>
            </a:r>
            <a:endParaRPr lang="en-CA" altLang="en-US" b="0" smtClean="0"/>
          </a:p>
        </p:txBody>
      </p:sp>
      <p:sp>
        <p:nvSpPr>
          <p:cNvPr id="18435" name="Content Placeholder 2"/>
          <p:cNvSpPr>
            <a:spLocks noGrp="1"/>
          </p:cNvSpPr>
          <p:nvPr>
            <p:ph idx="1"/>
          </p:nvPr>
        </p:nvSpPr>
        <p:spPr/>
        <p:txBody>
          <a:bodyPr/>
          <a:lstStyle/>
          <a:p>
            <a:pPr eaLnBrk="1" hangingPunct="1"/>
            <a:r>
              <a:rPr lang="en-US" altLang="en-US" smtClean="0"/>
              <a:t>Why</a:t>
            </a:r>
          </a:p>
          <a:p>
            <a:pPr eaLnBrk="1" hangingPunct="1"/>
            <a:r>
              <a:rPr lang="en-US" altLang="en-US" smtClean="0"/>
              <a:t>When</a:t>
            </a:r>
          </a:p>
          <a:p>
            <a:pPr eaLnBrk="1" hangingPunct="1"/>
            <a:r>
              <a:rPr lang="en-US" altLang="en-US" smtClean="0"/>
              <a:t>How</a:t>
            </a:r>
            <a:endParaRPr lang="en-CA" altLang="en-US" smtClean="0"/>
          </a:p>
        </p:txBody>
      </p:sp>
    </p:spTree>
    <p:extLst>
      <p:ext uri="{BB962C8B-B14F-4D97-AF65-F5344CB8AC3E}">
        <p14:creationId xmlns:p14="http://schemas.microsoft.com/office/powerpoint/2010/main" val="132162486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CA" altLang="en-US" smtClean="0"/>
              <a:t>How to Wash Hands</a:t>
            </a:r>
          </a:p>
        </p:txBody>
      </p:sp>
      <p:grpSp>
        <p:nvGrpSpPr>
          <p:cNvPr id="3" name="Group 20"/>
          <p:cNvGrpSpPr>
            <a:grpSpLocks/>
          </p:cNvGrpSpPr>
          <p:nvPr/>
        </p:nvGrpSpPr>
        <p:grpSpPr bwMode="auto">
          <a:xfrm>
            <a:off x="1703388" y="1196975"/>
            <a:ext cx="2087562" cy="2787650"/>
            <a:chOff x="179512" y="1196752"/>
            <a:chExt cx="2088000" cy="2788578"/>
          </a:xfrm>
        </p:grpSpPr>
        <p:pic>
          <p:nvPicPr>
            <p:cNvPr id="19481" name="Picture 2" descr="C:\Users\KFREEB~1\AppData\Local\Temp\SNAGHTML16c7d8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96752"/>
              <a:ext cx="2088000" cy="278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50964" y="1196752"/>
              <a:ext cx="1945096" cy="1446694"/>
            </a:xfrm>
            <a:prstGeom prst="rect">
              <a:avLst/>
            </a:prstGeom>
            <a:noFill/>
          </p:spPr>
          <p:txBody>
            <a:bodyPr>
              <a:spAutoFit/>
            </a:bodyPr>
            <a:lstStyle/>
            <a:p>
              <a:pPr algn="ctr" fontAlgn="base">
                <a:spcBef>
                  <a:spcPct val="0"/>
                </a:spcBef>
                <a:spcAft>
                  <a:spcPct val="0"/>
                </a:spcAft>
                <a:defRPr/>
              </a:pPr>
              <a:r>
                <a:rPr lang="en-CA" sz="2200" b="1" dirty="0">
                  <a:solidFill>
                    <a:srgbClr val="C0C0C0">
                      <a:lumMod val="20000"/>
                      <a:lumOff val="80000"/>
                    </a:srgbClr>
                  </a:solidFill>
                  <a:cs typeface="Arial" panose="020B0604020202020204" pitchFamily="34" charset="0"/>
                </a:rPr>
                <a:t>Wet hands with warm running water</a:t>
              </a:r>
            </a:p>
          </p:txBody>
        </p:sp>
      </p:grpSp>
      <p:grpSp>
        <p:nvGrpSpPr>
          <p:cNvPr id="4" name="Group 21"/>
          <p:cNvGrpSpPr>
            <a:grpSpLocks/>
          </p:cNvGrpSpPr>
          <p:nvPr/>
        </p:nvGrpSpPr>
        <p:grpSpPr bwMode="auto">
          <a:xfrm>
            <a:off x="3924301" y="1196976"/>
            <a:ext cx="2087563" cy="2790825"/>
            <a:chOff x="2399589" y="1196752"/>
            <a:chExt cx="2088000" cy="2790960"/>
          </a:xfrm>
        </p:grpSpPr>
        <p:pic>
          <p:nvPicPr>
            <p:cNvPr id="19479" name="Picture 4" descr="C:\Users\KFREEB~1\AppData\Local\Temp\SNAGHTML16d979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9589" y="1196752"/>
              <a:ext cx="2088000" cy="279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2636177" y="1196752"/>
              <a:ext cx="1708508" cy="430234"/>
            </a:xfrm>
            <a:prstGeom prst="rect">
              <a:avLst/>
            </a:prstGeom>
            <a:noFill/>
          </p:spPr>
          <p:txBody>
            <a:bodyPr wrap="none">
              <a:spAutoFit/>
            </a:bodyPr>
            <a:lstStyle/>
            <a:p>
              <a:pPr algn="ctr" fontAlgn="base">
                <a:spcBef>
                  <a:spcPct val="0"/>
                </a:spcBef>
                <a:spcAft>
                  <a:spcPct val="0"/>
                </a:spcAft>
                <a:defRPr/>
              </a:pPr>
              <a:r>
                <a:rPr lang="en-CA" sz="2200" b="1" dirty="0">
                  <a:solidFill>
                    <a:srgbClr val="C0C0C0">
                      <a:lumMod val="20000"/>
                      <a:lumOff val="80000"/>
                    </a:srgbClr>
                  </a:solidFill>
                  <a:cs typeface="Arial" panose="020B0604020202020204" pitchFamily="34" charset="0"/>
                </a:rPr>
                <a:t>Apply soap</a:t>
              </a:r>
            </a:p>
          </p:txBody>
        </p:sp>
      </p:grpSp>
      <p:grpSp>
        <p:nvGrpSpPr>
          <p:cNvPr id="5" name="Group 22"/>
          <p:cNvGrpSpPr>
            <a:grpSpLocks/>
          </p:cNvGrpSpPr>
          <p:nvPr/>
        </p:nvGrpSpPr>
        <p:grpSpPr bwMode="auto">
          <a:xfrm>
            <a:off x="6143626" y="1196976"/>
            <a:ext cx="2087563" cy="2792413"/>
            <a:chOff x="4619666" y="1196752"/>
            <a:chExt cx="2088000" cy="2793311"/>
          </a:xfrm>
        </p:grpSpPr>
        <p:pic>
          <p:nvPicPr>
            <p:cNvPr id="19477" name="Picture 6" descr="C:\Users\KFREEB~1\AppData\Local\Temp\SNAGHTML16e885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9666" y="1196752"/>
              <a:ext cx="2088000" cy="279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5148415" y="1196752"/>
              <a:ext cx="1047969" cy="430351"/>
            </a:xfrm>
            <a:prstGeom prst="rect">
              <a:avLst/>
            </a:prstGeom>
            <a:noFill/>
          </p:spPr>
          <p:txBody>
            <a:bodyPr wrap="none">
              <a:spAutoFit/>
            </a:bodyPr>
            <a:lstStyle/>
            <a:p>
              <a:pPr fontAlgn="base">
                <a:spcBef>
                  <a:spcPct val="0"/>
                </a:spcBef>
                <a:spcAft>
                  <a:spcPct val="0"/>
                </a:spcAft>
                <a:defRPr/>
              </a:pPr>
              <a:r>
                <a:rPr lang="en-CA" sz="2200" b="1" dirty="0">
                  <a:solidFill>
                    <a:srgbClr val="C0C0C0">
                      <a:lumMod val="20000"/>
                      <a:lumOff val="80000"/>
                    </a:srgbClr>
                  </a:solidFill>
                  <a:cs typeface="Arial" panose="020B0604020202020204" pitchFamily="34" charset="0"/>
                </a:rPr>
                <a:t>Lather</a:t>
              </a:r>
            </a:p>
          </p:txBody>
        </p:sp>
      </p:grpSp>
      <p:grpSp>
        <p:nvGrpSpPr>
          <p:cNvPr id="6" name="Group 23"/>
          <p:cNvGrpSpPr>
            <a:grpSpLocks/>
          </p:cNvGrpSpPr>
          <p:nvPr/>
        </p:nvGrpSpPr>
        <p:grpSpPr bwMode="auto">
          <a:xfrm>
            <a:off x="8328026" y="1196975"/>
            <a:ext cx="2124075" cy="2774950"/>
            <a:chOff x="6804248" y="1196752"/>
            <a:chExt cx="2123496" cy="2774751"/>
          </a:xfrm>
        </p:grpSpPr>
        <p:pic>
          <p:nvPicPr>
            <p:cNvPr id="19475" name="Picture 8" descr="C:\Users\KFREEB~1\AppData\Local\Temp\SNAGHTML16f743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9744" y="1196752"/>
              <a:ext cx="2088000" cy="277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6804248" y="1196752"/>
              <a:ext cx="2088581" cy="1446109"/>
            </a:xfrm>
            <a:prstGeom prst="rect">
              <a:avLst/>
            </a:prstGeom>
            <a:noFill/>
          </p:spPr>
          <p:txBody>
            <a:bodyPr>
              <a:spAutoFit/>
            </a:bodyPr>
            <a:lstStyle/>
            <a:p>
              <a:pPr algn="ctr" fontAlgn="base">
                <a:spcBef>
                  <a:spcPct val="0"/>
                </a:spcBef>
                <a:spcAft>
                  <a:spcPct val="0"/>
                </a:spcAft>
                <a:defRPr/>
              </a:pPr>
              <a:r>
                <a:rPr lang="en-CA" sz="2200" b="1" dirty="0">
                  <a:solidFill>
                    <a:srgbClr val="C0C0C0">
                      <a:lumMod val="20000"/>
                      <a:lumOff val="80000"/>
                    </a:srgbClr>
                  </a:solidFill>
                  <a:cs typeface="Arial" panose="020B0604020202020204" pitchFamily="34" charset="0"/>
                </a:rPr>
                <a:t>Scrub hands and arms for at least 20 seconds</a:t>
              </a:r>
            </a:p>
          </p:txBody>
        </p:sp>
      </p:grpSp>
      <p:grpSp>
        <p:nvGrpSpPr>
          <p:cNvPr id="7" name="Group 27"/>
          <p:cNvGrpSpPr>
            <a:grpSpLocks/>
          </p:cNvGrpSpPr>
          <p:nvPr/>
        </p:nvGrpSpPr>
        <p:grpSpPr bwMode="auto">
          <a:xfrm>
            <a:off x="1703388" y="4057650"/>
            <a:ext cx="2089150" cy="2800350"/>
            <a:chOff x="179512" y="4057664"/>
            <a:chExt cx="2088232" cy="2800336"/>
          </a:xfrm>
        </p:grpSpPr>
        <p:pic>
          <p:nvPicPr>
            <p:cNvPr id="19473" name="Picture 10" descr="C:\Users\KFREEB~1\AppData\Local\Temp\SNAGHTML1703a0a.PNG"/>
            <p:cNvPicPr>
              <a:picLocks noChangeAspect="1" noChangeArrowheads="1"/>
            </p:cNvPicPr>
            <p:nvPr/>
          </p:nvPicPr>
          <p:blipFill>
            <a:blip r:embed="rId7">
              <a:extLst>
                <a:ext uri="{28A0092B-C50C-407E-A947-70E740481C1C}">
                  <a14:useLocalDpi xmlns:a14="http://schemas.microsoft.com/office/drawing/2010/main" val="0"/>
                </a:ext>
              </a:extLst>
            </a:blip>
            <a:srcRect l="829"/>
            <a:stretch>
              <a:fillRect/>
            </a:stretch>
          </p:blipFill>
          <p:spPr bwMode="auto">
            <a:xfrm>
              <a:off x="179512" y="4057664"/>
              <a:ext cx="2088000" cy="280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250918" y="4076714"/>
              <a:ext cx="2016826" cy="1446206"/>
            </a:xfrm>
            <a:prstGeom prst="rect">
              <a:avLst/>
            </a:prstGeom>
            <a:noFill/>
          </p:spPr>
          <p:txBody>
            <a:bodyPr>
              <a:spAutoFit/>
            </a:bodyPr>
            <a:lstStyle/>
            <a:p>
              <a:pPr algn="ctr" fontAlgn="base">
                <a:spcBef>
                  <a:spcPct val="0"/>
                </a:spcBef>
                <a:spcAft>
                  <a:spcPct val="0"/>
                </a:spcAft>
                <a:defRPr/>
              </a:pPr>
              <a:r>
                <a:rPr lang="en-CA" sz="2200" b="1" dirty="0">
                  <a:solidFill>
                    <a:srgbClr val="C0C0C0">
                      <a:lumMod val="20000"/>
                      <a:lumOff val="80000"/>
                    </a:srgbClr>
                  </a:solidFill>
                  <a:cs typeface="Arial" panose="020B0604020202020204" pitchFamily="34" charset="0"/>
                </a:rPr>
                <a:t>Rinse under warm running water</a:t>
              </a:r>
            </a:p>
          </p:txBody>
        </p:sp>
      </p:grpSp>
      <p:grpSp>
        <p:nvGrpSpPr>
          <p:cNvPr id="8" name="Group 24"/>
          <p:cNvGrpSpPr>
            <a:grpSpLocks/>
          </p:cNvGrpSpPr>
          <p:nvPr/>
        </p:nvGrpSpPr>
        <p:grpSpPr bwMode="auto">
          <a:xfrm>
            <a:off x="3924301" y="4057651"/>
            <a:ext cx="2100263" cy="2771775"/>
            <a:chOff x="2399589" y="4057664"/>
            <a:chExt cx="2100403" cy="2772477"/>
          </a:xfrm>
        </p:grpSpPr>
        <p:pic>
          <p:nvPicPr>
            <p:cNvPr id="19471" name="Picture 12" descr="C:\Users\KFREEB~1\AppData\Local\Temp\SNAGHTML17169d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9589" y="4057664"/>
              <a:ext cx="2088000" cy="27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2412290" y="4076719"/>
              <a:ext cx="2087702" cy="1108356"/>
            </a:xfrm>
            <a:prstGeom prst="rect">
              <a:avLst/>
            </a:prstGeom>
            <a:noFill/>
          </p:spPr>
          <p:txBody>
            <a:bodyPr>
              <a:spAutoFit/>
            </a:bodyPr>
            <a:lstStyle/>
            <a:p>
              <a:pPr algn="ctr" fontAlgn="base">
                <a:spcBef>
                  <a:spcPct val="0"/>
                </a:spcBef>
                <a:spcAft>
                  <a:spcPct val="0"/>
                </a:spcAft>
                <a:defRPr/>
              </a:pPr>
              <a:r>
                <a:rPr lang="en-CA" sz="2200" b="1" dirty="0">
                  <a:solidFill>
                    <a:srgbClr val="C0C0C0">
                      <a:lumMod val="20000"/>
                      <a:lumOff val="80000"/>
                    </a:srgbClr>
                  </a:solidFill>
                  <a:cs typeface="Arial" panose="020B0604020202020204" pitchFamily="34" charset="0"/>
                </a:rPr>
                <a:t>Apply soap and lather again</a:t>
              </a:r>
            </a:p>
          </p:txBody>
        </p:sp>
      </p:grpSp>
      <p:grpSp>
        <p:nvGrpSpPr>
          <p:cNvPr id="9" name="Group 25"/>
          <p:cNvGrpSpPr>
            <a:grpSpLocks/>
          </p:cNvGrpSpPr>
          <p:nvPr/>
        </p:nvGrpSpPr>
        <p:grpSpPr bwMode="auto">
          <a:xfrm>
            <a:off x="6143626" y="4057650"/>
            <a:ext cx="2087563" cy="2795588"/>
            <a:chOff x="4619666" y="4057664"/>
            <a:chExt cx="2088000" cy="2795562"/>
          </a:xfrm>
        </p:grpSpPr>
        <p:pic>
          <p:nvPicPr>
            <p:cNvPr id="19469" name="Picture 14" descr="C:\Users\KFREEB~1\AppData\Local\Temp\SNAGHTML1723a1a.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9666" y="4057664"/>
              <a:ext cx="2088000" cy="27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4643484" y="4076714"/>
              <a:ext cx="2016547" cy="1446200"/>
            </a:xfrm>
            <a:prstGeom prst="rect">
              <a:avLst/>
            </a:prstGeom>
            <a:noFill/>
          </p:spPr>
          <p:txBody>
            <a:bodyPr>
              <a:spAutoFit/>
            </a:bodyPr>
            <a:lstStyle/>
            <a:p>
              <a:pPr algn="ctr" fontAlgn="base">
                <a:spcBef>
                  <a:spcPct val="0"/>
                </a:spcBef>
                <a:spcAft>
                  <a:spcPct val="0"/>
                </a:spcAft>
                <a:defRPr/>
              </a:pPr>
              <a:r>
                <a:rPr lang="en-CA" sz="2200" b="1" dirty="0">
                  <a:solidFill>
                    <a:srgbClr val="C0C0C0">
                      <a:lumMod val="20000"/>
                      <a:lumOff val="80000"/>
                    </a:srgbClr>
                  </a:solidFill>
                  <a:cs typeface="Arial" panose="020B0604020202020204" pitchFamily="34" charset="0"/>
                </a:rPr>
                <a:t>Rinse under warm running water</a:t>
              </a:r>
            </a:p>
          </p:txBody>
        </p:sp>
      </p:grpSp>
      <p:grpSp>
        <p:nvGrpSpPr>
          <p:cNvPr id="10" name="Group 26"/>
          <p:cNvGrpSpPr>
            <a:grpSpLocks/>
          </p:cNvGrpSpPr>
          <p:nvPr/>
        </p:nvGrpSpPr>
        <p:grpSpPr bwMode="auto">
          <a:xfrm>
            <a:off x="8364538" y="4057650"/>
            <a:ext cx="2087562" cy="2800350"/>
            <a:chOff x="6839744" y="4057664"/>
            <a:chExt cx="2088000" cy="2800336"/>
          </a:xfrm>
        </p:grpSpPr>
        <p:pic>
          <p:nvPicPr>
            <p:cNvPr id="19467" name="Picture 16" descr="C:\Users\KFREEB~1\AppData\Local\Temp\SNAGHTML1730e2a.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39744" y="4057664"/>
              <a:ext cx="2088000" cy="277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8" name="TextBox 19"/>
            <p:cNvSpPr txBox="1">
              <a:spLocks noChangeArrowheads="1"/>
            </p:cNvSpPr>
            <p:nvPr/>
          </p:nvSpPr>
          <p:spPr bwMode="auto">
            <a:xfrm>
              <a:off x="6876256" y="5072896"/>
              <a:ext cx="2016224"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CA" altLang="en-US" b="1">
                  <a:solidFill>
                    <a:srgbClr val="000000"/>
                  </a:solidFill>
                </a:rPr>
                <a:t>Dry hands with a paper towel and use it to shut off the taps</a:t>
              </a:r>
            </a:p>
          </p:txBody>
        </p:sp>
      </p:grpSp>
    </p:spTree>
    <p:extLst>
      <p:ext uri="{BB962C8B-B14F-4D97-AF65-F5344CB8AC3E}">
        <p14:creationId xmlns:p14="http://schemas.microsoft.com/office/powerpoint/2010/main" val="1968524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3"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3"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0"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p:cTn id="58" dur="500" fill="hold"/>
                                        <p:tgtEl>
                                          <p:spTgt spid="9"/>
                                        </p:tgtEl>
                                        <p:attrNameLst>
                                          <p:attrName>ppt_w</p:attrName>
                                        </p:attrNameLst>
                                      </p:cBhvr>
                                      <p:tavLst>
                                        <p:tav tm="0">
                                          <p:val>
                                            <p:fltVal val="0"/>
                                          </p:val>
                                        </p:tav>
                                        <p:tav tm="100000">
                                          <p:val>
                                            <p:strVal val="#ppt_w"/>
                                          </p:val>
                                        </p:tav>
                                      </p:tavLst>
                                    </p:anim>
                                    <p:anim calcmode="lin" valueType="num">
                                      <p:cBhvr>
                                        <p:cTn id="59" dur="500" fill="hold"/>
                                        <p:tgtEl>
                                          <p:spTgt spid="9"/>
                                        </p:tgtEl>
                                        <p:attrNameLst>
                                          <p:attrName>ppt_h</p:attrName>
                                        </p:attrNameLst>
                                      </p:cBhvr>
                                      <p:tavLst>
                                        <p:tav tm="0">
                                          <p:val>
                                            <p:fltVal val="0"/>
                                          </p:val>
                                        </p:tav>
                                        <p:tav tm="100000">
                                          <p:val>
                                            <p:strVal val="#ppt_h"/>
                                          </p:val>
                                        </p:tav>
                                      </p:tavLst>
                                    </p:anim>
                                    <p:animEffect transition="in" filter="fade">
                                      <p:cBhvr>
                                        <p:cTn id="60" dur="500"/>
                                        <p:tgtEl>
                                          <p:spTgt spid="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3"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500" fill="hold"/>
                                        <p:tgtEl>
                                          <p:spTgt spid="10"/>
                                        </p:tgtEl>
                                        <p:attrNameLst>
                                          <p:attrName>ppt_w</p:attrName>
                                        </p:attrNameLst>
                                      </p:cBhvr>
                                      <p:tavLst>
                                        <p:tav tm="0">
                                          <p:val>
                                            <p:fltVal val="0"/>
                                          </p:val>
                                        </p:tav>
                                        <p:tav tm="100000">
                                          <p:val>
                                            <p:strVal val="#ppt_w"/>
                                          </p:val>
                                        </p:tav>
                                      </p:tavLst>
                                    </p:anim>
                                    <p:anim calcmode="lin" valueType="num">
                                      <p:cBhvr>
                                        <p:cTn id="66" dur="500" fill="hold"/>
                                        <p:tgtEl>
                                          <p:spTgt spid="10"/>
                                        </p:tgtEl>
                                        <p:attrNameLst>
                                          <p:attrName>ppt_h</p:attrName>
                                        </p:attrNameLst>
                                      </p:cBhvr>
                                      <p:tavLst>
                                        <p:tav tm="0">
                                          <p:val>
                                            <p:fltVal val="0"/>
                                          </p:val>
                                        </p:tav>
                                        <p:tav tm="100000">
                                          <p:val>
                                            <p:strVal val="#ppt_h"/>
                                          </p:val>
                                        </p:tav>
                                      </p:tavLst>
                                    </p:anim>
                                    <p:animEffect transition="in" filter="fade">
                                      <p:cBhvr>
                                        <p:cTn id="6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CA" altLang="en-US" smtClean="0"/>
              <a:t>Glove Use</a:t>
            </a:r>
          </a:p>
        </p:txBody>
      </p:sp>
      <p:sp>
        <p:nvSpPr>
          <p:cNvPr id="4" name="Content Placeholder 3"/>
          <p:cNvSpPr>
            <a:spLocks noGrp="1"/>
          </p:cNvSpPr>
          <p:nvPr>
            <p:ph idx="1"/>
          </p:nvPr>
        </p:nvSpPr>
        <p:spPr>
          <a:xfrm>
            <a:off x="2209801" y="1514476"/>
            <a:ext cx="7847013" cy="4130675"/>
          </a:xfrm>
        </p:spPr>
        <p:txBody>
          <a:bodyPr>
            <a:spAutoFit/>
          </a:bodyPr>
          <a:lstStyle/>
          <a:p>
            <a:pPr eaLnBrk="1" hangingPunct="1"/>
            <a:r>
              <a:rPr lang="en-US" altLang="en-US" sz="3200"/>
              <a:t>Wash hands before putting on gloves</a:t>
            </a:r>
          </a:p>
          <a:p>
            <a:pPr eaLnBrk="1" hangingPunct="1"/>
            <a:r>
              <a:rPr lang="en-US" altLang="en-US" sz="3200"/>
              <a:t>Disposable gloves should be changed:</a:t>
            </a:r>
          </a:p>
          <a:p>
            <a:pPr lvl="1" eaLnBrk="1" hangingPunct="1"/>
            <a:r>
              <a:rPr lang="en-US" altLang="en-US" sz="3200"/>
              <a:t>after each use;</a:t>
            </a:r>
          </a:p>
          <a:p>
            <a:pPr lvl="1" eaLnBrk="1" hangingPunct="1"/>
            <a:r>
              <a:rPr lang="en-US" altLang="en-US" sz="3200"/>
              <a:t>after four hours of use;</a:t>
            </a:r>
          </a:p>
          <a:p>
            <a:pPr lvl="1" eaLnBrk="1" hangingPunct="1"/>
            <a:r>
              <a:rPr lang="en-US" altLang="en-US" sz="3200"/>
              <a:t>after interruptions and breaks;</a:t>
            </a:r>
          </a:p>
          <a:p>
            <a:pPr lvl="1" eaLnBrk="1" hangingPunct="1"/>
            <a:r>
              <a:rPr lang="en-US" altLang="en-US" sz="3200"/>
              <a:t>if torn, damaged or contaminated.</a:t>
            </a:r>
          </a:p>
          <a:p>
            <a:pPr eaLnBrk="1" hangingPunct="1"/>
            <a:r>
              <a:rPr lang="en-US" altLang="en-US" sz="3200"/>
              <a:t>Use nitrile gloves to avoid latex allergies</a:t>
            </a:r>
          </a:p>
        </p:txBody>
      </p:sp>
    </p:spTree>
    <p:custDataLst>
      <p:tags r:id="rId1"/>
    </p:custDataLst>
    <p:extLst>
      <p:ext uri="{BB962C8B-B14F-4D97-AF65-F5344CB8AC3E}">
        <p14:creationId xmlns:p14="http://schemas.microsoft.com/office/powerpoint/2010/main" val="1799831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1000"/>
                                        <p:tgtEl>
                                          <p:spTgt spid="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1000"/>
                                        <p:tgtEl>
                                          <p:spTgt spid="4">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1000"/>
                                        <p:tgtEl>
                                          <p:spTgt spid="4">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Effect transition="in" filter="fade">
                                      <p:cBhvr>
                                        <p:cTn id="41" dur="1000"/>
                                        <p:tgtEl>
                                          <p:spTgt spid="4">
                                            <p:txEl>
                                              <p:pRg st="5" end="5"/>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xEl>
                                              <p:pRg st="6" end="6"/>
                                            </p:txEl>
                                          </p:spTgt>
                                        </p:tgtEl>
                                        <p:attrNameLst>
                                          <p:attrName>style.visibility</p:attrName>
                                        </p:attrNameLst>
                                      </p:cBhvr>
                                      <p:to>
                                        <p:strVal val="visible"/>
                                      </p:to>
                                    </p:set>
                                    <p:animEffect transition="in" filter="fade">
                                      <p:cBhvr>
                                        <p:cTn id="46"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bldLvl="2"/>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CA" altLang="en-US" smtClean="0"/>
              <a:t>Visitor Policy</a:t>
            </a:r>
          </a:p>
        </p:txBody>
      </p:sp>
      <p:sp>
        <p:nvSpPr>
          <p:cNvPr id="3" name="Content Placeholder 2"/>
          <p:cNvSpPr>
            <a:spLocks noGrp="1"/>
          </p:cNvSpPr>
          <p:nvPr>
            <p:ph idx="1"/>
          </p:nvPr>
        </p:nvSpPr>
        <p:spPr/>
        <p:txBody>
          <a:bodyPr/>
          <a:lstStyle/>
          <a:p>
            <a:pPr eaLnBrk="1" hangingPunct="1">
              <a:buFontTx/>
              <a:buNone/>
            </a:pPr>
            <a:r>
              <a:rPr lang="en-CA" altLang="en-US" smtClean="0"/>
              <a:t>Visitors must:</a:t>
            </a:r>
          </a:p>
          <a:p>
            <a:pPr eaLnBrk="1" hangingPunct="1"/>
            <a:r>
              <a:rPr lang="en-CA" altLang="en-US" smtClean="0"/>
              <a:t>Wash hands when entering the operation;</a:t>
            </a:r>
          </a:p>
          <a:p>
            <a:pPr eaLnBrk="1" hangingPunct="1"/>
            <a:r>
              <a:rPr lang="en-CA" altLang="en-US" smtClean="0"/>
              <a:t>Wear hair nets;</a:t>
            </a:r>
          </a:p>
          <a:p>
            <a:pPr eaLnBrk="1" hangingPunct="1"/>
            <a:r>
              <a:rPr lang="en-CA" altLang="en-US" smtClean="0"/>
              <a:t>Wear an outer protective coat, provided by the food service operator;</a:t>
            </a:r>
          </a:p>
          <a:p>
            <a:pPr eaLnBrk="1" hangingPunct="1"/>
            <a:r>
              <a:rPr lang="en-CA" altLang="en-US" smtClean="0"/>
              <a:t>Not get close to food preparation;</a:t>
            </a:r>
          </a:p>
          <a:p>
            <a:pPr eaLnBrk="1" hangingPunct="1"/>
            <a:r>
              <a:rPr lang="en-CA" altLang="en-US" smtClean="0"/>
              <a:t>Not touch food or food contact surfaces.</a:t>
            </a:r>
          </a:p>
        </p:txBody>
      </p:sp>
    </p:spTree>
    <p:custDataLst>
      <p:tags r:id="rId1"/>
    </p:custDataLst>
    <p:extLst>
      <p:ext uri="{BB962C8B-B14F-4D97-AF65-F5344CB8AC3E}">
        <p14:creationId xmlns:p14="http://schemas.microsoft.com/office/powerpoint/2010/main" val="3392125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CA" altLang="en-US" smtClean="0"/>
              <a:t>Summary</a:t>
            </a:r>
          </a:p>
        </p:txBody>
      </p:sp>
      <p:sp>
        <p:nvSpPr>
          <p:cNvPr id="3" name="Content Placeholder 2"/>
          <p:cNvSpPr>
            <a:spLocks noGrp="1"/>
          </p:cNvSpPr>
          <p:nvPr>
            <p:ph idx="1"/>
          </p:nvPr>
        </p:nvSpPr>
        <p:spPr>
          <a:xfrm>
            <a:off x="2209800" y="1214439"/>
            <a:ext cx="7958138" cy="5360987"/>
          </a:xfrm>
        </p:spPr>
        <p:txBody>
          <a:bodyPr>
            <a:spAutoFit/>
          </a:bodyPr>
          <a:lstStyle/>
          <a:p>
            <a:pPr marL="342231" indent="-342231" defTabSz="915001" eaLnBrk="1" hangingPunct="1">
              <a:spcBef>
                <a:spcPts val="600"/>
              </a:spcBef>
              <a:spcAft>
                <a:spcPts val="1200"/>
              </a:spcAft>
              <a:buNone/>
              <a:defRPr/>
            </a:pPr>
            <a:r>
              <a:rPr lang="en-CA" sz="2600" dirty="0"/>
              <a:t>Food handlers must:</a:t>
            </a:r>
          </a:p>
          <a:p>
            <a:pPr marL="342231" indent="-342231" defTabSz="915001" eaLnBrk="1" hangingPunct="1">
              <a:buFont typeface="Wingdings" pitchFamily="2" charset="2"/>
              <a:buChar char="ü"/>
              <a:defRPr/>
            </a:pPr>
            <a:r>
              <a:rPr lang="en-CA" sz="2600" dirty="0"/>
              <a:t>Not work if they are sick;</a:t>
            </a:r>
          </a:p>
          <a:p>
            <a:pPr marL="342231" indent="-342231" defTabSz="915001" eaLnBrk="1" hangingPunct="1">
              <a:buFont typeface="Wingdings" pitchFamily="2" charset="2"/>
              <a:buChar char="ü"/>
              <a:defRPr/>
            </a:pPr>
            <a:r>
              <a:rPr lang="en-CA" sz="2600" dirty="0"/>
              <a:t>Report illness to management;</a:t>
            </a:r>
          </a:p>
          <a:p>
            <a:pPr marL="342231" indent="-342231" defTabSz="915001" eaLnBrk="1" hangingPunct="1">
              <a:buFont typeface="Wingdings" pitchFamily="2" charset="2"/>
              <a:buChar char="ü"/>
              <a:defRPr/>
            </a:pPr>
            <a:r>
              <a:rPr lang="en-CA" sz="2600" dirty="0"/>
              <a:t>Cover cuts, sores and rashes;</a:t>
            </a:r>
          </a:p>
          <a:p>
            <a:pPr marL="342231" indent="-342231" defTabSz="915001" eaLnBrk="1" hangingPunct="1">
              <a:buFont typeface="Wingdings" pitchFamily="2" charset="2"/>
              <a:buChar char="ü"/>
              <a:defRPr/>
            </a:pPr>
            <a:r>
              <a:rPr lang="en-CA" sz="2600" dirty="0"/>
              <a:t>Wear clean uniforms, aprons &amp; hair restraints;</a:t>
            </a:r>
          </a:p>
          <a:p>
            <a:pPr marL="342231" indent="-342231" defTabSz="915001" eaLnBrk="1" hangingPunct="1">
              <a:buFont typeface="Wingdings" pitchFamily="2" charset="2"/>
              <a:buChar char="ü"/>
              <a:defRPr/>
            </a:pPr>
            <a:r>
              <a:rPr lang="en-CA" sz="2600" dirty="0"/>
              <a:t>Practice good hygiene by bathing daily and washing their hands often;</a:t>
            </a:r>
          </a:p>
          <a:p>
            <a:pPr marL="342231" indent="-342231" defTabSz="915001" eaLnBrk="1" hangingPunct="1">
              <a:buFont typeface="Wingdings" pitchFamily="2" charset="2"/>
              <a:buChar char="ü"/>
              <a:defRPr/>
            </a:pPr>
            <a:r>
              <a:rPr lang="en-CA" sz="2600" dirty="0"/>
              <a:t>Not wear jewellery at work; and</a:t>
            </a:r>
          </a:p>
          <a:p>
            <a:pPr marL="342231" indent="-342231" defTabSz="915001" eaLnBrk="1" hangingPunct="1">
              <a:buFont typeface="Wingdings" pitchFamily="2" charset="2"/>
              <a:buChar char="ü"/>
              <a:defRPr/>
            </a:pPr>
            <a:r>
              <a:rPr lang="en-CA" sz="2600" dirty="0"/>
              <a:t>Follow proper procedures for wearing gloves.</a:t>
            </a:r>
          </a:p>
          <a:p>
            <a:pPr marL="0" indent="0" defTabSz="915001" eaLnBrk="1" hangingPunct="1">
              <a:spcBef>
                <a:spcPts val="1200"/>
              </a:spcBef>
              <a:buNone/>
              <a:defRPr/>
            </a:pPr>
            <a:r>
              <a:rPr lang="en-CA" sz="2600" dirty="0"/>
              <a:t>Visitors must follow the same hygiene policies including proper hand washing and hair restraints.</a:t>
            </a:r>
          </a:p>
        </p:txBody>
      </p:sp>
    </p:spTree>
    <p:custDataLst>
      <p:tags r:id="rId1"/>
    </p:custDataLst>
    <p:extLst>
      <p:ext uri="{BB962C8B-B14F-4D97-AF65-F5344CB8AC3E}">
        <p14:creationId xmlns:p14="http://schemas.microsoft.com/office/powerpoint/2010/main" val="369156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3">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3">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2" dur="500"/>
                                        <p:tgtEl>
                                          <p:spTgt spid="3">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p:cTn id="3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9" dur="500"/>
                                        <p:tgtEl>
                                          <p:spTgt spid="3">
                                            <p:txEl>
                                              <p:pRg st="3" end="3"/>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 calcmode="lin" valueType="num">
                                      <p:cBhvr>
                                        <p:cTn id="4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6" dur="500"/>
                                        <p:tgtEl>
                                          <p:spTgt spid="3">
                                            <p:txEl>
                                              <p:pRg st="4" end="4"/>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p:cTn id="51"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2"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3" dur="500"/>
                                        <p:tgtEl>
                                          <p:spTgt spid="3">
                                            <p:txEl>
                                              <p:pRg st="5" end="5"/>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0" fill="hold" grpId="0" nodeType="clickEffect">
                                  <p:stCondLst>
                                    <p:cond delay="0"/>
                                  </p:stCondLst>
                                  <p:childTnLst>
                                    <p:set>
                                      <p:cBhvr>
                                        <p:cTn id="57" dur="1" fill="hold">
                                          <p:stCondLst>
                                            <p:cond delay="0"/>
                                          </p:stCondLst>
                                        </p:cTn>
                                        <p:tgtEl>
                                          <p:spTgt spid="3">
                                            <p:txEl>
                                              <p:pRg st="6" end="6"/>
                                            </p:txEl>
                                          </p:spTgt>
                                        </p:tgtEl>
                                        <p:attrNameLst>
                                          <p:attrName>style.visibility</p:attrName>
                                        </p:attrNameLst>
                                      </p:cBhvr>
                                      <p:to>
                                        <p:strVal val="visible"/>
                                      </p:to>
                                    </p:set>
                                    <p:anim calcmode="lin" valueType="num">
                                      <p:cBhvr>
                                        <p:cTn id="5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60" dur="500"/>
                                        <p:tgtEl>
                                          <p:spTgt spid="3">
                                            <p:txEl>
                                              <p:pRg st="6" end="6"/>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3" presetClass="entr" presetSubtype="0" fill="hold" grpId="0" nodeType="clickEffect">
                                  <p:stCondLst>
                                    <p:cond delay="0"/>
                                  </p:stCondLst>
                                  <p:childTnLst>
                                    <p:set>
                                      <p:cBhvr>
                                        <p:cTn id="64" dur="1" fill="hold">
                                          <p:stCondLst>
                                            <p:cond delay="0"/>
                                          </p:stCondLst>
                                        </p:cTn>
                                        <p:tgtEl>
                                          <p:spTgt spid="3">
                                            <p:txEl>
                                              <p:pRg st="7" end="7"/>
                                            </p:txEl>
                                          </p:spTgt>
                                        </p:tgtEl>
                                        <p:attrNameLst>
                                          <p:attrName>style.visibility</p:attrName>
                                        </p:attrNameLst>
                                      </p:cBhvr>
                                      <p:to>
                                        <p:strVal val="visible"/>
                                      </p:to>
                                    </p:set>
                                    <p:anim calcmode="lin" valueType="num">
                                      <p:cBhvr>
                                        <p:cTn id="65"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6"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67" dur="500"/>
                                        <p:tgtEl>
                                          <p:spTgt spid="3">
                                            <p:txEl>
                                              <p:pRg st="7" end="7"/>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0" fill="hold" grpId="0" nodeType="clickEffect">
                                  <p:stCondLst>
                                    <p:cond delay="0"/>
                                  </p:stCondLst>
                                  <p:childTnLst>
                                    <p:set>
                                      <p:cBhvr>
                                        <p:cTn id="71" dur="1" fill="hold">
                                          <p:stCondLst>
                                            <p:cond delay="0"/>
                                          </p:stCondLst>
                                        </p:cTn>
                                        <p:tgtEl>
                                          <p:spTgt spid="3">
                                            <p:txEl>
                                              <p:pRg st="8" end="8"/>
                                            </p:txEl>
                                          </p:spTgt>
                                        </p:tgtEl>
                                        <p:attrNameLst>
                                          <p:attrName>style.visibility</p:attrName>
                                        </p:attrNameLst>
                                      </p:cBhvr>
                                      <p:to>
                                        <p:strVal val="visible"/>
                                      </p:to>
                                    </p:set>
                                    <p:anim calcmode="lin" valueType="num">
                                      <p:cBhvr>
                                        <p:cTn id="72"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73"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7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CA" altLang="en-US" smtClean="0"/>
              <a:t>Food Safety Training Courses</a:t>
            </a:r>
          </a:p>
        </p:txBody>
      </p:sp>
      <p:sp>
        <p:nvSpPr>
          <p:cNvPr id="3" name="Content Placeholder 2"/>
          <p:cNvSpPr>
            <a:spLocks noGrp="1"/>
          </p:cNvSpPr>
          <p:nvPr>
            <p:ph idx="1"/>
          </p:nvPr>
        </p:nvSpPr>
        <p:spPr>
          <a:xfrm>
            <a:off x="1981200" y="1600200"/>
            <a:ext cx="8229600" cy="5016500"/>
          </a:xfrm>
        </p:spPr>
        <p:txBody>
          <a:bodyPr rtlCol="0">
            <a:spAutoFit/>
          </a:bodyPr>
          <a:lstStyle/>
          <a:p>
            <a:pPr marL="0" indent="0" eaLnBrk="1" fontAlgn="auto" hangingPunct="1">
              <a:spcAft>
                <a:spcPts val="0"/>
              </a:spcAft>
              <a:buNone/>
              <a:defRPr/>
            </a:pPr>
            <a:r>
              <a:rPr lang="en-CA" dirty="0" smtClean="0"/>
              <a:t>Courses may be offered by public or private organizations.</a:t>
            </a:r>
          </a:p>
          <a:p>
            <a:pPr eaLnBrk="1" fontAlgn="auto" hangingPunct="1">
              <a:spcAft>
                <a:spcPts val="0"/>
              </a:spcAft>
              <a:buNone/>
              <a:defRPr/>
            </a:pPr>
            <a:r>
              <a:rPr lang="en-CA" dirty="0" smtClean="0"/>
              <a:t>These courses should be:</a:t>
            </a:r>
          </a:p>
          <a:p>
            <a:pPr eaLnBrk="1" fontAlgn="auto" hangingPunct="1">
              <a:spcAft>
                <a:spcPts val="0"/>
              </a:spcAft>
              <a:defRPr/>
            </a:pPr>
            <a:r>
              <a:rPr lang="en-CA" dirty="0" smtClean="0"/>
              <a:t>Valid for five years after completion of the certification course;</a:t>
            </a:r>
          </a:p>
          <a:p>
            <a:pPr eaLnBrk="1" fontAlgn="auto" hangingPunct="1">
              <a:spcAft>
                <a:spcPts val="0"/>
              </a:spcAft>
              <a:defRPr/>
            </a:pPr>
            <a:r>
              <a:rPr lang="en-CA" dirty="0" smtClean="0"/>
              <a:t>Based on national training standards; and</a:t>
            </a:r>
          </a:p>
          <a:p>
            <a:pPr eaLnBrk="1" fontAlgn="auto" hangingPunct="1">
              <a:spcAft>
                <a:spcPts val="0"/>
              </a:spcAft>
              <a:defRPr/>
            </a:pPr>
            <a:r>
              <a:rPr lang="en-CA" dirty="0" smtClean="0"/>
              <a:t>Recognized by the Health Authority in your jurisdiction.</a:t>
            </a:r>
          </a:p>
          <a:p>
            <a:pPr eaLnBrk="1" fontAlgn="auto" hangingPunct="1">
              <a:spcAft>
                <a:spcPts val="0"/>
              </a:spcAft>
              <a:defRPr/>
            </a:pPr>
            <a:endParaRPr lang="en-CA" dirty="0"/>
          </a:p>
        </p:txBody>
      </p:sp>
    </p:spTree>
    <p:custDataLst>
      <p:tags r:id="rId1"/>
    </p:custDataLst>
    <p:extLst>
      <p:ext uri="{BB962C8B-B14F-4D97-AF65-F5344CB8AC3E}">
        <p14:creationId xmlns:p14="http://schemas.microsoft.com/office/powerpoint/2010/main" val="2141672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CA" altLang="en-US" smtClean="0"/>
              <a:t>Operators</a:t>
            </a:r>
          </a:p>
        </p:txBody>
      </p:sp>
      <p:sp>
        <p:nvSpPr>
          <p:cNvPr id="3" name="Content Placeholder 2"/>
          <p:cNvSpPr>
            <a:spLocks noGrp="1"/>
          </p:cNvSpPr>
          <p:nvPr>
            <p:ph idx="1"/>
          </p:nvPr>
        </p:nvSpPr>
        <p:spPr/>
        <p:txBody>
          <a:bodyPr/>
          <a:lstStyle/>
          <a:p>
            <a:pPr indent="0" eaLnBrk="1" hangingPunct="1">
              <a:buNone/>
            </a:pPr>
            <a:r>
              <a:rPr lang="en-CA" altLang="en-US" smtClean="0"/>
              <a:t>Foodservice operators must hold a certificate confirming their completion of a food handler training program recognized by the regulatory authority.</a:t>
            </a:r>
          </a:p>
        </p:txBody>
      </p:sp>
    </p:spTree>
    <p:custDataLst>
      <p:tags r:id="rId1"/>
    </p:custDataLst>
    <p:extLst>
      <p:ext uri="{BB962C8B-B14F-4D97-AF65-F5344CB8AC3E}">
        <p14:creationId xmlns:p14="http://schemas.microsoft.com/office/powerpoint/2010/main" val="4076735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kNCycfo0_files\slide0001_image001.jpg"/>
</p:tagLst>
</file>

<file path=ppt/tags/tag1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0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101.xml><?xml version="1.0" encoding="utf-8"?>
<p:tagLst xmlns:a="http://schemas.openxmlformats.org/drawingml/2006/main" xmlns:r="http://schemas.openxmlformats.org/officeDocument/2006/relationships" xmlns:p="http://schemas.openxmlformats.org/presentationml/2006/main">
  <p:tag name="ARTICULATE_SLIDE_GUID" val="bb02842e-8917-453f-95a3-a7adfb3e14a4"/>
  <p:tag name="TIMELINE" val="0.5/4.2/12.4/16.1/24.8"/>
  <p:tag name="AUDIO_IMPORT" val="C:\Users\Kevin\Documents\My Articulate Projects\NFSTP Online Training\Lesson 7 Sanitation\Audio\Slide 21 - Housekeeping &amp; Maintenance Schedules.output.wav"/>
  <p:tag name="AUDIO_ID" val="277"/>
  <p:tag name="ELAPSEDTIME" val="31.347"/>
  <p:tag name="ARTICULATE_SLIDE_PAUSE" val="0"/>
  <p:tag name="ARTICULATE_NAV_LEVEL" val="1"/>
  <p:tag name="ARTICULATE_PLAYLIST_ID" val="-1"/>
  <p:tag name="ARTICULATE_LOCK_SLIDE" val="0"/>
  <p:tag name="ARTICULATE_SLIDE_NAV" val="21"/>
</p:tagLst>
</file>

<file path=ppt/tags/tag102.xml><?xml version="1.0" encoding="utf-8"?>
<p:tagLst xmlns:a="http://schemas.openxmlformats.org/drawingml/2006/main" xmlns:r="http://schemas.openxmlformats.org/officeDocument/2006/relationships" xmlns:p="http://schemas.openxmlformats.org/presentationml/2006/main">
  <p:tag name="ARTICULATE_SLIDE_GUID" val="39b8855d-3d31-4f81-a4d2-1d6ca8538508"/>
  <p:tag name="TIMELINE" val="0.6/2.4/9.7/16.6/22.9"/>
  <p:tag name="AUDIO_IMPORT" val="C:\Users\Kevin\Documents\My Articulate Projects\NFSTP Online Training\Lesson 7 Sanitation\Audio\Slide 22 - Housekeeping Tips.output.wav"/>
  <p:tag name="AUDIO_ID" val="278"/>
  <p:tag name="ELAPSEDTIME" val="29.258"/>
  <p:tag name="ARTICULATE_SLIDE_PAUSE" val="0"/>
  <p:tag name="ARTICULATE_NAV_LEVEL" val="2"/>
  <p:tag name="ARTICULATE_PLAYLIST_ID" val="-1"/>
  <p:tag name="ARTICULATE_LOCK_SLIDE" val="0"/>
  <p:tag name="ARTICULATE_SLIDE_NAV" val="22"/>
</p:tagLst>
</file>

<file path=ppt/tags/tag103.xml><?xml version="1.0" encoding="utf-8"?>
<p:tagLst xmlns:a="http://schemas.openxmlformats.org/drawingml/2006/main" xmlns:r="http://schemas.openxmlformats.org/officeDocument/2006/relationships" xmlns:p="http://schemas.openxmlformats.org/presentationml/2006/main">
  <p:tag name="ARTICULATE_SLIDE_GUID" val="9f1fd313-0ce3-438c-b50a-07df395dad9e"/>
  <p:tag name="TIMELINE" val="0.4/1.6/8.0/17.1/24.7/31.3"/>
  <p:tag name="AUDIO_IMPORT" val="C:\Users\Kevin\Documents\My Articulate Projects\NFSTP Online Training\Lesson 7 Sanitation\Audio\Slide 23 - Summary.output.wav"/>
  <p:tag name="AUDIO_ID" val="279"/>
  <p:tag name="ELAPSEDTIME" val="41.509"/>
  <p:tag name="ARTICULATE_SLIDE_PAUSE" val="0"/>
  <p:tag name="ARTICULATE_NAV_LEVEL" val="1"/>
  <p:tag name="ARTICULATE_PLAYLIST_ID" val="-1"/>
  <p:tag name="ARTICULATE_LOCK_SLIDE" val="0"/>
  <p:tag name="ARTICULATE_SLIDE_NAV" val="23"/>
</p:tagLst>
</file>

<file path=ppt/tags/tag104.xml><?xml version="1.0" encoding="utf-8"?>
<p:tagLst xmlns:a="http://schemas.openxmlformats.org/drawingml/2006/main" xmlns:r="http://schemas.openxmlformats.org/officeDocument/2006/relationships" xmlns:p="http://schemas.openxmlformats.org/presentationml/2006/main">
  <p:tag name="ARTICULATE_SLIDE_GUID" val="b4e10ae5-6ad4-448c-a09e-970545a3532b"/>
  <p:tag name="TIMELINE" val="0.5/2.0/3.9/6.3/11.9/18.0"/>
  <p:tag name="AUDIO_IMPORT" val="C:\Users\Kevin\Documents\My Articulate Projects\NFSTP Online Training\Lesson 8 Pest Control\Audio\Slide 5 - Contaminated Food.output.wav"/>
  <p:tag name="AUDIO_ID" val="261"/>
  <p:tag name="ELAPSEDTIME" val="40.412"/>
  <p:tag name="ARTICULATE_SLIDE_PAUSE" val="0"/>
  <p:tag name="ARTICULATE_NAV_LEVEL" val="1"/>
  <p:tag name="ARTICULATE_PLAYLIST_ID" val="-1"/>
  <p:tag name="ARTICULATE_LOCK_SLIDE" val="0"/>
  <p:tag name="ARTICULATE_SLIDE_NAV" val="5"/>
</p:tagLst>
</file>

<file path=ppt/tags/tag10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Lst>
</file>

<file path=ppt/tags/tag106.xml><?xml version="1.0" encoding="utf-8"?>
<p:tagLst xmlns:a="http://schemas.openxmlformats.org/drawingml/2006/main" xmlns:r="http://schemas.openxmlformats.org/officeDocument/2006/relationships" xmlns:p="http://schemas.openxmlformats.org/presentationml/2006/main">
  <p:tag name="ARTICULATE_SLIDE_GUID" val="cefe1681-cf40-437f-b197-cb8c4d7bfcb1"/>
  <p:tag name="TIMELINE" val="0.5/2.4/4.8/8.5/10.1/11.2/12.7/14.2/17.1"/>
  <p:tag name="AUDIO_IMPORT" val="C:\Users\Kevin\Documents\My Articulate Projects\NFSTP Online Training\Lesson 8 Pest Control\Audio\Slide 6 - Pest Control Operators.output.wav"/>
  <p:tag name="AUDIO_ID" val="262"/>
  <p:tag name="ELAPSEDTIME" val="42.188"/>
  <p:tag name="ARTICULATE_SLIDE_PAUSE" val="0"/>
  <p:tag name="ARTICULATE_NAV_LEVEL" val="1"/>
  <p:tag name="ARTICULATE_PLAYLIST_ID" val="-1"/>
  <p:tag name="ARTICULATE_LOCK_SLIDE" val="0"/>
  <p:tag name="ARTICULATE_SLIDE_NAV" val="6"/>
</p:tagLst>
</file>

<file path=ppt/tags/tag10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Lst>
</file>

<file path=ppt/tags/tag108.xml><?xml version="1.0" encoding="utf-8"?>
<p:tagLst xmlns:a="http://schemas.openxmlformats.org/drawingml/2006/main" xmlns:r="http://schemas.openxmlformats.org/officeDocument/2006/relationships" xmlns:p="http://schemas.openxmlformats.org/presentationml/2006/main">
  <p:tag name="ARTICULATE_SLIDE_GUID" val="d367a05f-a4ee-4ef0-a235-19811068fded"/>
  <p:tag name="TIMELINE" val="0.5/2.4/10.3"/>
  <p:tag name="AUDIO_IMPORT" val="C:\Users\Kevin\Documents\My Articulate Projects\NFSTP Online Training\Lesson 9 Illness and Hygiene\Audio\Slide 4 - Illness and Disease.output.wav"/>
  <p:tag name="AUDIO_ID" val="259"/>
  <p:tag name="ELAPSEDTIME" val="37.356"/>
  <p:tag name="ARTICULATE_SLIDE_PAUSE" val="0"/>
  <p:tag name="ARTICULATE_NAV_LEVEL" val="1"/>
  <p:tag name="ARTICULATE_PLAYLIST_ID" val="-1"/>
  <p:tag name="ARTICULATE_LOCK_SLIDE" val="0"/>
  <p:tag name="ARTICULATE_SLIDE_NAV" val="4"/>
</p:tagLst>
</file>

<file path=ppt/tags/tag10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2.47197"/>
  <p:tag name="MARGIN_3" val="64.94402"/>
  <p:tag name="MARGIN_4" val="97.41599"/>
  <p:tag name="MARGIN_5" val="129.888"/>
  <p:tag name="FONT_SIZE" val="12"/>
</p:tagLst>
</file>

<file path=ppt/tags/tag11.xml><?xml version="1.0" encoding="utf-8"?>
<p:tagLst xmlns:a="http://schemas.openxmlformats.org/drawingml/2006/main" xmlns:r="http://schemas.openxmlformats.org/officeDocument/2006/relationships" xmlns:p="http://schemas.openxmlformats.org/presentationml/2006/main">
  <p:tag name="ANNOTATION_COUNT" val="0"/>
  <p:tag name="ARTICULATE_SLIDE_GUID" val="c436cba4-b458-466c-b922-fa1f30e26783"/>
  <p:tag name="AUDIO_IMPORT" val="C:\Users\Kevin\Documents\My Articulate Projects\NFSTP Online Training\Lesson 6 Flow of Food\Audio\Processed\Slide 7 - Unapproved Sources.output.wav"/>
  <p:tag name="AUDIO_ID" val="262"/>
  <p:tag name="ELAPSEDTIME" val="22.649"/>
  <p:tag name="TIMELINE" val="0.40/1.80/3.30/6.20/11.70/18.00"/>
  <p:tag name="ARTICULATE_SLIDE_PAUSE" val="0"/>
  <p:tag name="ARTICULATE_NAV_LEVEL" val="2"/>
  <p:tag name="ARTICULATE_PLAYLIST_ID" val="-1"/>
  <p:tag name="ARTICULATE_LOCK_SLIDE" val="0"/>
  <p:tag name="ARTICULATE_SLIDE_NAV" val="7"/>
</p:tagLst>
</file>

<file path=ppt/tags/tag110.xml><?xml version="1.0" encoding="utf-8"?>
<p:tagLst xmlns:a="http://schemas.openxmlformats.org/drawingml/2006/main" xmlns:r="http://schemas.openxmlformats.org/officeDocument/2006/relationships" xmlns:p="http://schemas.openxmlformats.org/presentationml/2006/main">
  <p:tag name="ARTICULATE_SLIDE_GUID" val="c5e16e93-1ce7-49ba-9230-1484e2567576"/>
  <p:tag name="TIMELINE" val="0.7/3.3/5.8/8.2/10.5/13.2/17.7"/>
  <p:tag name="AUDIO_IMPORT" val="C:\Users\Kevin\Documents\My Articulate Projects\NFSTP Online Training\Lesson 9 Illness and Hygiene\Audio\Slide 5 - Symptoms of Illness.output.wav"/>
  <p:tag name="AUDIO_ID" val="260"/>
  <p:tag name="ELAPSEDTIME" val="30.224"/>
  <p:tag name="ARTICULATE_SLIDE_PAUSE" val="0"/>
  <p:tag name="ARTICULATE_NAV_LEVEL" val="2"/>
  <p:tag name="ARTICULATE_PLAYLIST_ID" val="-1"/>
  <p:tag name="ARTICULATE_LOCK_SLIDE" val="0"/>
  <p:tag name="ARTICULATE_SLIDE_NAV" val="5"/>
</p:tagLst>
</file>

<file path=ppt/tags/tag11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roYvglfy_files\slide0001_image001.jpg"/>
</p:tagLst>
</file>

<file path=ppt/tags/tag11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EAelPVEM_files\slide0001_image001.jpg"/>
</p:tagLst>
</file>

<file path=ppt/tags/tag11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ZdDbn22G_files\slide0001_image001.jpg"/>
</p:tagLst>
</file>

<file path=ppt/tags/tag1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3DtraNMp_files\slide0001_image001.jpg"/>
</p:tagLst>
</file>

<file path=ppt/tags/tag11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jiIHqYPL_files\slide0001_image001.jpg"/>
</p:tagLst>
</file>

<file path=ppt/tags/tag11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pfCslHOQ_files\slide0001_image001.jpg"/>
</p:tagLst>
</file>

<file path=ppt/tags/tag11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ZijqhRUx_files\slide0001_image001.gif"/>
</p:tagLst>
</file>

<file path=ppt/tags/tag11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Lst>
</file>

<file path=ppt/tags/tag119.xml><?xml version="1.0" encoding="utf-8"?>
<p:tagLst xmlns:a="http://schemas.openxmlformats.org/drawingml/2006/main" xmlns:r="http://schemas.openxmlformats.org/officeDocument/2006/relationships" xmlns:p="http://schemas.openxmlformats.org/presentationml/2006/main">
  <p:tag name="ARTICULATE_SLIDE_GUID" val="c7d934c7-4dee-4211-9e3d-9b1927000bea"/>
  <p:tag name="TIMELINE" val="0.5/2.6/4.5/8.7"/>
  <p:tag name="AUDIO_IMPORT" val="C:\Users\Kevin\Documents\My Articulate Projects\NFSTP Online Training\Lesson 9 Illness and Hygiene\Audio\Slide 6 - Asymptomatic carrier.output.wav"/>
  <p:tag name="AUDIO_ID" val="262"/>
  <p:tag name="ELAPSEDTIME" val="35.71"/>
  <p:tag name="ARTICULATE_SLIDE_PAUSE" val="0"/>
  <p:tag name="ARTICULATE_NAV_LEVEL" val="2"/>
  <p:tag name="ARTICULATE_PLAYLIST_ID" val="-1"/>
  <p:tag name="ARTICULATE_LOCK_SLIDE" val="0"/>
  <p:tag name="ARTICULATE_SLIDE_NAV" val="6"/>
</p:tagLst>
</file>

<file path=ppt/tags/tag12.xml><?xml version="1.0" encoding="utf-8"?>
<p:tagLst xmlns:a="http://schemas.openxmlformats.org/drawingml/2006/main" xmlns:r="http://schemas.openxmlformats.org/officeDocument/2006/relationships" xmlns:p="http://schemas.openxmlformats.org/presentationml/2006/main">
  <p:tag name="ANNOTATION_COUNT" val="0"/>
  <p:tag name="ARTICULATE_SLIDE_GUID" val="690172a7-c7ff-4900-8054-6a126c5b9432"/>
  <p:tag name="AUDIO_IMPORT" val="C:\Users\Kevin\Documents\My Articulate Projects\NFSTP Online Training\Lesson 6 Flow of Food\Audio\Processed\Slide 12 - Shipment Rejection.output.wav"/>
  <p:tag name="AUDIO_ID" val="267"/>
  <p:tag name="ELAPSEDTIME" val="20.271"/>
  <p:tag name="TIMELINE" val="0.50/3.00/7.10/9.50/13.70"/>
  <p:tag name="ARTICULATE_SLIDE_PAUSE" val="0"/>
  <p:tag name="ARTICULATE_NAV_LEVEL" val="2"/>
  <p:tag name="ARTICULATE_PLAYLIST_ID" val="-1"/>
  <p:tag name="ARTICULATE_LOCK_SLIDE" val="0"/>
  <p:tag name="ARTICULATE_SLIDE_NAV" val="12"/>
</p:tagLst>
</file>

<file path=ppt/tags/tag12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6b4FhG1p_files\slide0001_image001.jpg"/>
</p:tagLst>
</file>

<file path=ppt/tags/tag1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Lst>
</file>

<file path=ppt/tags/tag122.xml><?xml version="1.0" encoding="utf-8"?>
<p:tagLst xmlns:a="http://schemas.openxmlformats.org/drawingml/2006/main" xmlns:r="http://schemas.openxmlformats.org/officeDocument/2006/relationships" xmlns:p="http://schemas.openxmlformats.org/presentationml/2006/main">
  <p:tag name="ARTICULATE_SLIDE_GUID" val="f7a197dd-74cb-4613-b533-297838108144"/>
  <p:tag name="TIMELINE" val="0.5/2.5/5.6/11.2/14.3/27.4/32.3"/>
  <p:tag name="AUDIO_IMPORT" val="C:\Users\Kevin\Documents\My Articulate Projects\NFSTP Online Training\Lesson 9 Illness and Hygiene\Audio\Slide 7 - Reporting Illness.output.wav"/>
  <p:tag name="AUDIO_ID" val="261"/>
  <p:tag name="ELAPSEDTIME" val="51.331"/>
  <p:tag name="ARTICULATE_SLIDE_PAUSE" val="0"/>
  <p:tag name="ARTICULATE_NAV_LEVEL" val="2"/>
  <p:tag name="ARTICULATE_PLAYLIST_ID" val="-1"/>
  <p:tag name="ARTICULATE_LOCK_SLIDE" val="0"/>
  <p:tag name="ARTICULATE_SLIDE_NAV" val="7"/>
</p:tagLst>
</file>

<file path=ppt/tags/tag12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2.47197"/>
  <p:tag name="MARGIN_3" val="64.94402"/>
  <p:tag name="MARGIN_4" val="97.41599"/>
  <p:tag name="MARGIN_5" val="129.888"/>
  <p:tag name="FONT_SIZE" val="12"/>
</p:tagLst>
</file>

<file path=ppt/tags/tag124.xml><?xml version="1.0" encoding="utf-8"?>
<p:tagLst xmlns:a="http://schemas.openxmlformats.org/drawingml/2006/main" xmlns:r="http://schemas.openxmlformats.org/officeDocument/2006/relationships" xmlns:p="http://schemas.openxmlformats.org/presentationml/2006/main">
  <p:tag name="ARTICULATE_SLIDE_GUID" val="8a6f7b6f-40ef-4988-aa3d-83e0d35c7c7e"/>
  <p:tag name="TIMELINE" val="0.9/2.0/4.7/12.0/19.3"/>
  <p:tag name="AUDIO_IMPORT" val="C:\Users\Kevin\Documents\My Articulate Projects\NFSTP Online Training\Lesson 9 Illness and Hygiene\Audio\Slide 8 - Injuries.output.wav"/>
  <p:tag name="AUDIO_ID" val="263"/>
  <p:tag name="ELAPSEDTIME" val="25.809"/>
  <p:tag name="ARTICULATE_SLIDE_PAUSE" val="0"/>
  <p:tag name="ARTICULATE_NAV_LEVEL" val="1"/>
  <p:tag name="ARTICULATE_PLAYLIST_ID" val="-1"/>
  <p:tag name="ARTICULATE_LOCK_SLIDE" val="0"/>
  <p:tag name="ARTICULATE_SLIDE_NAV" val="8"/>
</p:tagLst>
</file>

<file path=ppt/tags/tag12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Dfe79l39_files\slide0001_image001.jpg"/>
</p:tagLst>
</file>

<file path=ppt/tags/tag12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A3tI1zpU_files\slide0001_image001.jpg"/>
</p:tagLst>
</file>

<file path=ppt/tags/tag12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MvtPJBw0_files\slide0001_image001.jpg"/>
</p:tagLst>
</file>

<file path=ppt/tags/tag128.xml><?xml version="1.0" encoding="utf-8"?>
<p:tagLst xmlns:a="http://schemas.openxmlformats.org/drawingml/2006/main" xmlns:r="http://schemas.openxmlformats.org/officeDocument/2006/relationships" xmlns:p="http://schemas.openxmlformats.org/presentationml/2006/main">
  <p:tag name="ARTICULATE_SLIDE_GUID" val="80e09380-8b98-4f09-a5cf-288edd54c288"/>
  <p:tag name="TIMELINE" val="0.6/1.5/2.7/3.9/5.2/6.2/7.3/8.4/31.5"/>
  <p:tag name="AUDIO_IMPORT" val="C:\Users\Kevin\Documents\My Articulate Projects\NFSTP Online Training\Lesson 9 Illness and Hygiene\Audio\Slide 11 - Behaviours.output.wav"/>
  <p:tag name="AUDIO_ID" val="266"/>
  <p:tag name="ELAPSEDTIME" val="56.947"/>
  <p:tag name="ARTICULATE_SLIDE_PAUSE" val="0"/>
  <p:tag name="ARTICULATE_NAV_LEVEL" val="1"/>
  <p:tag name="ARTICULATE_PLAYLIST_ID" val="-1"/>
  <p:tag name="ARTICULATE_LOCK_SLIDE" val="0"/>
  <p:tag name="ARTICULATE_SLIDE_NAV" val="11"/>
</p:tagLst>
</file>

<file path=ppt/tags/tag12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xml><?xml version="1.0" encoding="utf-8"?>
<p:tagLst xmlns:a="http://schemas.openxmlformats.org/drawingml/2006/main" xmlns:r="http://schemas.openxmlformats.org/officeDocument/2006/relationships" xmlns:p="http://schemas.openxmlformats.org/presentationml/2006/main">
  <p:tag name="ANNOTATION_TYPE_2" val="1"/>
  <p:tag name="ANNOTATION_START_2" val="24.7"/>
  <p:tag name="ANNOTATION_TOP_2" val="286.8"/>
  <p:tag name="ANNOTATION_LEFT_2" val="229.0"/>
  <p:tag name="ANNOTATION_WIDTH_2" val="214.0"/>
  <p:tag name="ANNOTATION_HEIGHT_2" val="24.5"/>
  <p:tag name="ANNOTATION_ANIMATION_2" val="5"/>
  <p:tag name="ANNOTATION_ROTATION_2" val="0"/>
  <p:tag name="ANNOTATION_SUB_TYPE_2" val="9"/>
  <p:tag name="ANNOTATION_LOOP_COUNT_2" val="1"/>
  <p:tag name="ANNOTATION_BOX_RADIUS_2" val="5"/>
  <p:tag name="ANNOTATION_SCALE_2" val="0"/>
  <p:tag name="ANNOTATION_BORDER_ALPHA_2" val="100"/>
  <p:tag name="ANNOTATION_BORDER_COLOR_2" val="0"/>
  <p:tag name="ANNOTATION_FILL_COLOR_2" val="255"/>
  <p:tag name="ANNOTATION_FILL_ALPHA_2" val="100"/>
  <p:tag name="ANNOTATION_BORDER_WIDTH_2" val="2"/>
  <p:tag name="ANNOTATION_TYPE_1" val="1"/>
  <p:tag name="ANNOTATION_START_1" val="16.5"/>
  <p:tag name="ANNOTATION_TOP_1" val="222.3"/>
  <p:tag name="ANNOTATION_LEFT_1" val="155.8"/>
  <p:tag name="ANNOTATION_WIDTH_1" val="237.4"/>
  <p:tag name="ANNOTATION_HEIGHT_1" val="26.3"/>
  <p:tag name="ANNOTATION_ANIMATION_1" val="2"/>
  <p:tag name="ANNOTATION_ROTATION_1" val="0"/>
  <p:tag name="ANNOTATION_SUB_TYPE_1" val="9"/>
  <p:tag name="ANNOTATION_LOOP_COUNT_1" val="3"/>
  <p:tag name="ANNOTATION_BOX_RADIUS_1" val="5"/>
  <p:tag name="ANNOTATION_SCALE_1" val="0"/>
  <p:tag name="ANNOTATION_BORDER_ALPHA_1" val="100"/>
  <p:tag name="ANNOTATION_BORDER_COLOR_1" val="0"/>
  <p:tag name="ANNOTATION_FILL_COLOR_1" val="255"/>
  <p:tag name="ANNOTATION_FILL_ALPHA_1" val="100"/>
  <p:tag name="ANNOTATION_BORDER_WIDTH_1" val="2"/>
  <p:tag name="ANNOTATION_COUNT" val="1"/>
  <p:tag name="ARTICULATE_SLIDE_GUID" val="93ac90d3-d796-4645-85e0-1653ecfbefc9"/>
  <p:tag name="AUDIO_IMPORT" val="C:\Users\Kevin\Documents\My Articulate Projects\NFSTP Online Training\Lesson 6 Flow of Food\Audio\Processed\Slide 13 - Disposal of Rejected Food.output.wav"/>
  <p:tag name="AUDIO_ID" val="268"/>
  <p:tag name="ELAPSEDTIME" val="31.452"/>
  <p:tag name="TIMELINE" val="0.50/3.20/10.10/12.10/18.00/24.80"/>
  <p:tag name="ARTICULATE_SLIDE_PAUSE" val="0"/>
  <p:tag name="ARTICULATE_NAV_LEVEL" val="2"/>
  <p:tag name="ARTICULATE_PLAYLIST_ID" val="-1"/>
  <p:tag name="ARTICULATE_LOCK_SLIDE" val="0"/>
  <p:tag name="ARTICULATE_SLIDE_NAV" val="13"/>
</p:tagLst>
</file>

<file path=ppt/tags/tag13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BIBM1OMe_files\slide0001_image001.jpg"/>
</p:tagLst>
</file>

<file path=ppt/tags/tag13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e17i0llL_files\slide0001_image001.gif"/>
</p:tagLst>
</file>

<file path=ppt/tags/tag13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Lst>
</file>

<file path=ppt/tags/tag139.xml><?xml version="1.0" encoding="utf-8"?>
<p:tagLst xmlns:a="http://schemas.openxmlformats.org/drawingml/2006/main" xmlns:r="http://schemas.openxmlformats.org/officeDocument/2006/relationships" xmlns:p="http://schemas.openxmlformats.org/presentationml/2006/main">
  <p:tag name="ARTICULATE_SLIDE_GUID" val="9d482d17-17fc-4ca1-bd35-95d6922f9e67"/>
  <p:tag name="TIMELINE" val="0.5/2.5/3.8/12.6"/>
  <p:tag name="AUDIO_IMPORT" val="C:\Users\Kevin\Documents\My Articulate Projects\NFSTP Online Training\Lesson 9 Illness and Hygiene\Audio\Slide 12 - Sneezing &amp; Coughing.output.wav"/>
  <p:tag name="AUDIO_ID" val="267"/>
  <p:tag name="ELAPSEDTIME" val="15.308"/>
  <p:tag name="ARTICULATE_SLIDE_PAUSE" val="0"/>
  <p:tag name="ARTICULATE_NAV_LEVEL" val="1"/>
  <p:tag name="ARTICULATE_PLAYLIST_ID" val="-1"/>
  <p:tag name="ARTICULATE_LOCK_SLIDE" val="0"/>
  <p:tag name="ARTICULATE_SLIDE_NAV" val="12"/>
</p:tagLst>
</file>

<file path=ppt/tags/tag14.xml><?xml version="1.0" encoding="utf-8"?>
<p:tagLst xmlns:a="http://schemas.openxmlformats.org/drawingml/2006/main" xmlns:r="http://schemas.openxmlformats.org/officeDocument/2006/relationships" xmlns:p="http://schemas.openxmlformats.org/presentationml/2006/main">
  <p:tag name="ANNOTATION_COUNT" val="0"/>
  <p:tag name="ARTICULATE_SLIDE_GUID" val="3fa1d39c-594c-44ee-b9c1-6e2084d3cb69"/>
  <p:tag name="AUDIO_IMPORT" val="C:\Users\Kevin\Documents\My Articulate Projects\NFSTP Online Training\Lesson 6 Flow of Food\Audio\Processed\Slide 14 - Storage.output.wav"/>
  <p:tag name="AUDIO_ID" val="269"/>
  <p:tag name="TIMELINE" val="0.70/2.80/10.00/5.00"/>
  <p:tag name="ELAPSEDTIME" val="18.125"/>
  <p:tag name="ARTICULATE_SLIDE_PAUSE" val="0"/>
  <p:tag name="ARTICULATE_NAV_LEVEL" val="1"/>
  <p:tag name="ARTICULATE_PLAYLIST_ID" val="-1"/>
  <p:tag name="ARTICULATE_LOCK_SLIDE" val="0"/>
  <p:tag name="ARTICULATE_SLIDE_NAV" val="14"/>
</p:tagLst>
</file>

<file path=ppt/tags/tag14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7lwZv0bf_files\slide0001_image001.jpg"/>
</p:tagLst>
</file>

<file path=ppt/tags/tag14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9alGFpkS_files\slide0001_image001.png"/>
</p:tagLst>
</file>

<file path=ppt/tags/tag142.xml><?xml version="1.0" encoding="utf-8"?>
<p:tagLst xmlns:a="http://schemas.openxmlformats.org/drawingml/2006/main" xmlns:r="http://schemas.openxmlformats.org/officeDocument/2006/relationships" xmlns:p="http://schemas.openxmlformats.org/presentationml/2006/main">
  <p:tag name="ARTICULATE_SLIDE_GUID" val="b8c48276-4f41-4661-b2e5-595d439baca9"/>
  <p:tag name="TIMELINE" val="1.3/3.1"/>
  <p:tag name="AUDIO_IMPORT" val="C:\Users\Kevin\Documents\My Articulate Projects\NFSTP Online Training\Lesson 9 Illness and Hygiene\Audio\Slide 13 - Bathe Daily.output.wav"/>
  <p:tag name="AUDIO_ID" val="268"/>
  <p:tag name="ELAPSEDTIME" val="12.33"/>
  <p:tag name="ARTICULATE_SLIDE_PAUSE" val="0"/>
  <p:tag name="ARTICULATE_NAV_LEVEL" val="1"/>
  <p:tag name="ARTICULATE_PLAYLIST_ID" val="-1"/>
  <p:tag name="ARTICULATE_LOCK_SLIDE" val="0"/>
  <p:tag name="ARTICULATE_SLIDE_NAV" val="13"/>
</p:tagLst>
</file>

<file path=ppt/tags/tag143.xml><?xml version="1.0" encoding="utf-8"?>
<p:tagLst xmlns:a="http://schemas.openxmlformats.org/drawingml/2006/main" xmlns:r="http://schemas.openxmlformats.org/officeDocument/2006/relationships" xmlns:p="http://schemas.openxmlformats.org/presentationml/2006/main">
  <p:tag name="ARTICULATE_SLIDE_GUID" val="61f1d1dd-f786-4e68-bbd8-a5ecb2b01589"/>
  <p:tag name="TIMELINE" val="0.8/2.6/7.4"/>
  <p:tag name="AUDIO_IMPORT" val="C:\Users\Kevin\Documents\My Articulate Projects\NFSTP Online Training\Lesson 9 Illness and Hygiene\Audio\Slide 14 - Jewellery Policy.output.wav"/>
  <p:tag name="AUDIO_ID" val="269"/>
  <p:tag name="ELAPSEDTIME" val="35.187"/>
  <p:tag name="ARTICULATE_SLIDE_PAUSE" val="0"/>
  <p:tag name="ARTICULATE_NAV_LEVEL" val="1"/>
  <p:tag name="ARTICULATE_PLAYLIST_ID" val="-1"/>
  <p:tag name="ARTICULATE_LOCK_SLIDE" val="0"/>
  <p:tag name="ARTICULATE_SLIDE_NAV" val="14"/>
</p:tagLst>
</file>

<file path=ppt/tags/tag14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g6LfHZR2_files\slide0001_image001.jpg"/>
</p:tagLst>
</file>

<file path=ppt/tags/tag14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2.47197"/>
  <p:tag name="MARGIN_3" val="64.94402"/>
  <p:tag name="MARGIN_4" val="97.41599"/>
  <p:tag name="MARGIN_5" val="129.888"/>
  <p:tag name="FONT_SIZE" val="11"/>
</p:tagLst>
</file>

<file path=ppt/tags/tag146.xml><?xml version="1.0" encoding="utf-8"?>
<p:tagLst xmlns:a="http://schemas.openxmlformats.org/drawingml/2006/main" xmlns:r="http://schemas.openxmlformats.org/officeDocument/2006/relationships" xmlns:p="http://schemas.openxmlformats.org/presentationml/2006/main">
  <p:tag name="ARTICULATE_SLIDE_GUID" val="1dc0001a-f8c0-4341-9301-b339d606b9e2"/>
  <p:tag name="TIMELINE" val="0.4/2.3/6.7/10.6/14.4/19.5/25.3/34.4"/>
  <p:tag name="AUDIO_IMPORT" val="C:\Users\Kevin\Documents\My Articulate Projects\NFSTP Online Training\Lesson 9 Illness and Hygiene\Audio\Slide 16 - Glove Use.output.wav"/>
  <p:tag name="AUDIO_ID" val="271"/>
  <p:tag name="ELAPSEDTIME" val="40.255"/>
  <p:tag name="ARTICULATE_SLIDE_PAUSE" val="0"/>
  <p:tag name="ARTICULATE_NAV_LEVEL" val="1"/>
  <p:tag name="ARTICULATE_PLAYLIST_ID" val="-1"/>
  <p:tag name="ARTICULATE_LOCK_SLIDE" val="0"/>
  <p:tag name="ARTICULATE_SLIDE_NAV" val="16"/>
</p:tagLst>
</file>

<file path=ppt/tags/tag14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MARGIN_1" val="0"/>
  <p:tag name="MARGIN_2" val="32.47197"/>
  <p:tag name="MARGIN_3" val="64.94402"/>
  <p:tag name="MARGIN_4" val="97.41599"/>
  <p:tag name="MARGIN_5" val="129.888"/>
  <p:tag name="FONT_SIZE" val="11"/>
</p:tagLst>
</file>

<file path=ppt/tags/tag148.xml><?xml version="1.0" encoding="utf-8"?>
<p:tagLst xmlns:a="http://schemas.openxmlformats.org/drawingml/2006/main" xmlns:r="http://schemas.openxmlformats.org/officeDocument/2006/relationships" xmlns:p="http://schemas.openxmlformats.org/presentationml/2006/main">
  <p:tag name="TIMELINE" val="0.4/1.8/3.0/4.7/6.4/10.1/13.6"/>
  <p:tag name="ARTICULATE_SLIDE_GUID" val="e5dfef9a-786e-4326-8abe-3259a4368b4d"/>
  <p:tag name="AUDIO_IMPORT" val="C:\Users\Kevin\Documents\My Articulate Projects\NFSTP Online Training\Lesson 9 Illness and Hygiene\Audio\Slide 17 - Visitor Policy.output.wav"/>
  <p:tag name="AUDIO_ID" val="272"/>
  <p:tag name="ELAPSEDTIME" val="42.789"/>
  <p:tag name="ARTICULATE_SLIDE_PAUSE" val="0"/>
  <p:tag name="ARTICULATE_NAV_LEVEL" val="1"/>
  <p:tag name="ARTICULATE_PLAYLIST_ID" val="-1"/>
  <p:tag name="ARTICULATE_LOCK_SLIDE" val="0"/>
  <p:tag name="ARTICULATE_SLIDE_NAV" val="17"/>
</p:tagLst>
</file>

<file path=ppt/tags/tag14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Lst>
</file>

<file path=ppt/tags/tag15.xml><?xml version="1.0" encoding="utf-8"?>
<p:tagLst xmlns:a="http://schemas.openxmlformats.org/drawingml/2006/main" xmlns:r="http://schemas.openxmlformats.org/officeDocument/2006/relationships" xmlns:p="http://schemas.openxmlformats.org/presentationml/2006/main">
  <p:tag name="ANNOTATION_COUNT" val="0"/>
  <p:tag name="ARTICULATE_SLIDE_GUID" val="d5e5c3ab-8fc4-48ae-9701-1cff93be44af"/>
  <p:tag name="AUDIO_IMPORT" val="C:\Users\Kevin\Documents\My Articulate Projects\NFSTP Online Training\Lesson 6 Flow of Food\Audio\Processed\Slide 15 - FIFO.output.wav"/>
  <p:tag name="AUDIO_ID" val="270"/>
  <p:tag name="ELAPSEDTIME" val="38.27"/>
  <p:tag name="TIMELINE" val="0.70/2.70/6.20/17.40/20.60/26.70"/>
  <p:tag name="ARTICULATE_SLIDE_PAUSE" val="0"/>
  <p:tag name="ARTICULATE_NAV_LEVEL" val="2"/>
  <p:tag name="ARTICULATE_PLAYLIST_ID" val="-1"/>
  <p:tag name="ARTICULATE_LOCK_SLIDE" val="0"/>
  <p:tag name="ARTICULATE_SLIDE_NAV" val="15"/>
</p:tagLst>
</file>

<file path=ppt/tags/tag150.xml><?xml version="1.0" encoding="utf-8"?>
<p:tagLst xmlns:a="http://schemas.openxmlformats.org/drawingml/2006/main" xmlns:r="http://schemas.openxmlformats.org/officeDocument/2006/relationships" xmlns:p="http://schemas.openxmlformats.org/presentationml/2006/main">
  <p:tag name="TIMELINE" val="0.8/2.2/3.5/5.4/8.0/10.4/14.3/18.7/22.2/26.6"/>
  <p:tag name="ARTICULATE_SLIDE_GUID" val="65bd4d32-0286-46bd-9d80-dc6c5097eb0b"/>
  <p:tag name="AUDIO_IMPORT" val="C:\Users\Kevin\Documents\My Articulate Projects\NFSTP Online Training\Lesson 9 Illness and Hygiene\Audio\Slide 18 - Summary.output.wav"/>
  <p:tag name="AUDIO_ID" val="273"/>
  <p:tag name="ELAPSEDTIME" val="35.292"/>
  <p:tag name="ARTICULATE_SLIDE_PAUSE" val="0"/>
  <p:tag name="ARTICULATE_NAV_LEVEL" val="1"/>
  <p:tag name="ARTICULATE_PLAYLIST_ID" val="-1"/>
  <p:tag name="ARTICULATE_LOCK_SLIDE" val="0"/>
  <p:tag name="ARTICULATE_SLIDE_NAV" val="18"/>
</p:tagLst>
</file>

<file path=ppt/tags/tag151.xml><?xml version="1.0" encoding="utf-8"?>
<p:tagLst xmlns:a="http://schemas.openxmlformats.org/drawingml/2006/main" xmlns:r="http://schemas.openxmlformats.org/officeDocument/2006/relationships" xmlns:p="http://schemas.openxmlformats.org/presentationml/2006/main">
  <p:tag name="TIMELINE" val="0.4/2.7/6.9/8.7/12.6/16.3"/>
  <p:tag name="ARTICULATE_SLIDE_GUID" val="2e6c0611-cfed-44b9-b1ec-68e5dd52d468"/>
  <p:tag name="AUDIO_IMPORT" val="C:\Users\Kevin\Documents\My Articulate Projects\NFSTP Online Training\Lesson 10 Training\Audio\Slide 4 - Food Safety Training Courses.output.wav"/>
  <p:tag name="AUDIO_ID" val="265"/>
  <p:tag name="ELAPSEDTIME" val="49.45"/>
  <p:tag name="ARTICULATE_SLIDE_PAUSE" val="0"/>
  <p:tag name="ARTICULATE_NAV_LEVEL" val="1"/>
  <p:tag name="ARTICULATE_PLAYLIST_ID" val="-1"/>
  <p:tag name="ARTICULATE_LOCK_SLIDE" val="0"/>
  <p:tag name="ARTICULATE_SLIDE_NAV" val="4"/>
</p:tagLst>
</file>

<file path=ppt/tags/tag15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153.xml><?xml version="1.0" encoding="utf-8"?>
<p:tagLst xmlns:a="http://schemas.openxmlformats.org/drawingml/2006/main" xmlns:r="http://schemas.openxmlformats.org/officeDocument/2006/relationships" xmlns:p="http://schemas.openxmlformats.org/presentationml/2006/main">
  <p:tag name="TIMELINE" val="0.4/1.9"/>
  <p:tag name="ARTICULATE_SLIDE_GUID" val="aa3cc181-c5cb-429a-8cb5-60ac20f25164"/>
  <p:tag name="AUDIO_IMPORT" val="C:\Users\Kevin\Documents\My Articulate Projects\NFSTP Online Training\Lesson 10 Training\Audio\Slide 5 - Operators.output.wav"/>
  <p:tag name="AUDIO_ID" val="259"/>
  <p:tag name="ELAPSEDTIME" val="13.506"/>
  <p:tag name="ARTICULATE_SLIDE_PAUSE" val="0"/>
  <p:tag name="ARTICULATE_NAV_LEVEL" val="1"/>
  <p:tag name="ARTICULATE_PLAYLIST_ID" val="-1"/>
  <p:tag name="ARTICULATE_LOCK_SLIDE" val="0"/>
  <p:tag name="ARTICULATE_SLIDE_NAV" val="5"/>
</p:tagLst>
</file>

<file path=ppt/tags/tag154.xml><?xml version="1.0" encoding="utf-8"?>
<p:tagLst xmlns:a="http://schemas.openxmlformats.org/drawingml/2006/main" xmlns:r="http://schemas.openxmlformats.org/officeDocument/2006/relationships" xmlns:p="http://schemas.openxmlformats.org/presentationml/2006/main">
  <p:tag name="TIMELINE" val="0.5/2.1/9.6"/>
  <p:tag name="ARTICULATE_SLIDE_GUID" val="63951c1c-ce82-4729-a878-f01c8a4476b3"/>
  <p:tag name="AUDIO_IMPORT" val="C:\Users\Kevin\Documents\My Articulate Projects\NFSTP Online Training\Lesson 10 Training\Audio\Slide 8 - Food Handlers.output.wav"/>
  <p:tag name="AUDIO_ID" val="260"/>
  <p:tag name="ELAPSEDTIME" val="49.816"/>
  <p:tag name="ARTICULATE_SLIDE_PAUSE" val="0"/>
  <p:tag name="ARTICULATE_NAV_LEVEL" val="1"/>
  <p:tag name="ARTICULATE_PLAYLIST_ID" val="-1"/>
  <p:tag name="ARTICULATE_LOCK_SLIDE" val="0"/>
  <p:tag name="ARTICULATE_SLIDE_NAV" val="8"/>
</p:tagLst>
</file>

<file path=ppt/tags/tag15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Lst>
</file>

<file path=ppt/tags/tag156.xml><?xml version="1.0" encoding="utf-8"?>
<p:tagLst xmlns:a="http://schemas.openxmlformats.org/drawingml/2006/main" xmlns:r="http://schemas.openxmlformats.org/officeDocument/2006/relationships" xmlns:p="http://schemas.openxmlformats.org/presentationml/2006/main">
  <p:tag name="TIMELINE" val="0.4/2.8/4.7/8.1/12.2/17.5/20.2/24.4/27.6"/>
  <p:tag name="ARTICULATE_SLIDE_GUID" val="3812ff18-8a40-422c-abec-32b7e8f83894"/>
  <p:tag name="AUDIO_IMPORT" val="C:\Users\Kevin\Documents\My Articulate Projects\NFSTP Online Training\Lesson 10 Training\Audio\Slide 9 - Food Handler Training Topics.output.wav"/>
  <p:tag name="AUDIO_ID" val="263"/>
  <p:tag name="ELAPSEDTIME" val="42.606"/>
  <p:tag name="ARTICULATE_SLIDE_PAUSE" val="0"/>
  <p:tag name="ARTICULATE_NAV_LEVEL" val="2"/>
  <p:tag name="ARTICULATE_PLAYLIST_ID" val="-1"/>
  <p:tag name="ARTICULATE_LOCK_SLIDE" val="0"/>
  <p:tag name="ARTICULATE_SLIDE_NAV" val="9"/>
</p:tagLst>
</file>

<file path=ppt/tags/tag15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58.xml><?xml version="1.0" encoding="utf-8"?>
<p:tagLst xmlns:a="http://schemas.openxmlformats.org/drawingml/2006/main" xmlns:r="http://schemas.openxmlformats.org/officeDocument/2006/relationships" xmlns:p="http://schemas.openxmlformats.org/presentationml/2006/main">
  <p:tag name="TIMELINE" val="0.4/2.0/7.3"/>
  <p:tag name="ARTICULATE_SLIDE_GUID" val="7accd0da-8b2f-46bb-89a0-87daddc523a9"/>
  <p:tag name="AUDIO_IMPORT" val="C:\Users\Kevin\Documents\My Articulate Projects\NFSTP Online Training\Lesson 10 Training\Audio\Slide 10 - Training Records.output.wav"/>
  <p:tag name="AUDIO_ID" val="264"/>
  <p:tag name="ELAPSEDTIME" val="22.492"/>
  <p:tag name="ARTICULATE_SLIDE_PAUSE" val="0"/>
  <p:tag name="ARTICULATE_NAV_LEVEL" val="1"/>
  <p:tag name="ARTICULATE_PLAYLIST_ID" val="-1"/>
  <p:tag name="ARTICULATE_LOCK_SLIDE" val="0"/>
  <p:tag name="ARTICULATE_SLIDE_NAV" val="10"/>
</p:tagLst>
</file>

<file path=ppt/tags/tag15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60.xml><?xml version="1.0" encoding="utf-8"?>
<p:tagLst xmlns:a="http://schemas.openxmlformats.org/drawingml/2006/main" xmlns:r="http://schemas.openxmlformats.org/officeDocument/2006/relationships" xmlns:p="http://schemas.openxmlformats.org/presentationml/2006/main">
  <p:tag name="TIMELINE" val="0.6/2.0/5.4/11.7/17.2"/>
  <p:tag name="ARTICULATE_SLIDE_GUID" val="533888dc-b0ad-4e73-9683-d7d09dd8d8f8"/>
  <p:tag name="AUDIO_IMPORT" val="C:\Users\Kevin\Documents\My Articulate Projects\NFSTP Online Training\Lesson 10 Training\Audio\Slide 11 - Summary.output.wav"/>
  <p:tag name="AUDIO_ID" val="266"/>
  <p:tag name="ELAPSEDTIME" val="21.969"/>
  <p:tag name="ARTICULATE_SLIDE_PAUSE" val="0"/>
  <p:tag name="ARTICULATE_NAV_LEVEL" val="1"/>
  <p:tag name="ARTICULATE_PLAYLIST_ID" val="-1"/>
  <p:tag name="ARTICULATE_LOCK_SLIDE" val="0"/>
  <p:tag name="ARTICULATE_SLIDE_NAV" val="11"/>
</p:tagLst>
</file>

<file path=ppt/tags/tag161.xml><?xml version="1.0" encoding="utf-8"?>
<p:tagLst xmlns:a="http://schemas.openxmlformats.org/drawingml/2006/main" xmlns:r="http://schemas.openxmlformats.org/officeDocument/2006/relationships" xmlns:p="http://schemas.openxmlformats.org/presentationml/2006/main">
  <p:tag name="TIMELINE" val="0.5/3.2/4.3/5.6/8.0/14.5"/>
  <p:tag name="ARTICULATE_SLIDE_GUID" val="3ac29a56-3c32-4295-aae6-47aea6ffb8ee"/>
  <p:tag name="AUDIO_IMPORT" val="C:\Users\Kevin\Documents\My Articulate Projects\NFSTP Online Training\Lesson 11 Progam Management\Audio\Slide 4 - Supervising Food Safety Programs.output.wav"/>
  <p:tag name="AUDIO_ID" val="259"/>
  <p:tag name="ELAPSEDTIME" val="28.866"/>
  <p:tag name="ARTICULATE_SLIDE_PAUSE" val="0"/>
  <p:tag name="ARTICULATE_NAV_LEVEL" val="1"/>
  <p:tag name="ARTICULATE_PLAYLIST_ID" val="-1"/>
  <p:tag name="ARTICULATE_LOCK_SLIDE" val="0"/>
  <p:tag name="ARTICULATE_SLIDE_NAV" val="4"/>
</p:tagLst>
</file>

<file path=ppt/tags/tag16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YOp77VM7_files\slide0001_image001.jpg"/>
</p:tagLst>
</file>

<file path=ppt/tags/tag16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64.xml><?xml version="1.0" encoding="utf-8"?>
<p:tagLst xmlns:a="http://schemas.openxmlformats.org/drawingml/2006/main" xmlns:r="http://schemas.openxmlformats.org/officeDocument/2006/relationships" xmlns:p="http://schemas.openxmlformats.org/presentationml/2006/main">
  <p:tag name="TIMELINE" val="0.5/3.2/9.9/18.4"/>
  <p:tag name="ARTICULATE_SLIDE_GUID" val="2e8bb311-f47a-4e74-8727-803394d3b395"/>
  <p:tag name="AUDIO_IMPORT" val="C:\Users\Kevin\Documents\My Articulate Projects\NFSTP Online Training\Lesson 11 Progam Management\Audio\Slide 5 - Components of Food Safety Programs.output.wav"/>
  <p:tag name="AUDIO_ID" val="260"/>
  <p:tag name="ELAPSEDTIME" val="28.448"/>
  <p:tag name="ARTICULATE_SLIDE_PAUSE" val="0"/>
  <p:tag name="ARTICULATE_NAV_LEVEL" val="1"/>
  <p:tag name="ARTICULATE_PLAYLIST_ID" val="-1"/>
  <p:tag name="ARTICULATE_LOCK_SLIDE" val="0"/>
  <p:tag name="ARTICULATE_SLIDE_NAV" val="5"/>
</p:tagLst>
</file>

<file path=ppt/tags/tag165.xml><?xml version="1.0" encoding="utf-8"?>
<p:tagLst xmlns:a="http://schemas.openxmlformats.org/drawingml/2006/main" xmlns:r="http://schemas.openxmlformats.org/officeDocument/2006/relationships" xmlns:p="http://schemas.openxmlformats.org/presentationml/2006/main">
  <p:tag name="TIMELINE" val="0.5/2.0/7.0/14.1"/>
  <p:tag name="ARTICULATE_SLIDE_GUID" val="24e27a85-56b0-45bc-8b72-9e282833cbb2"/>
  <p:tag name="AUDIO_IMPORT" val="C:\Users\Kevin\Documents\My Articulate Projects\NFSTP Online Training\Lesson 11 Progam Management\Audio\Slide 6 - What is HACCP_.output.wav"/>
  <p:tag name="AUDIO_ID" val="261"/>
  <p:tag name="ELAPSEDTIME" val="35.031"/>
  <p:tag name="ARTICULATE_SLIDE_PAUSE" val="0"/>
  <p:tag name="ARTICULATE_NAV_LEVEL" val="1"/>
  <p:tag name="ARTICULATE_PLAYLIST_ID" val="-1"/>
  <p:tag name="ARTICULATE_LOCK_SLIDE" val="0"/>
  <p:tag name="ARTICULATE_SLIDE_NAV" val="6"/>
</p:tagLst>
</file>

<file path=ppt/tags/tag166.xml><?xml version="1.0" encoding="utf-8"?>
<p:tagLst xmlns:a="http://schemas.openxmlformats.org/drawingml/2006/main" xmlns:r="http://schemas.openxmlformats.org/officeDocument/2006/relationships" xmlns:p="http://schemas.openxmlformats.org/presentationml/2006/main">
  <p:tag name="BULLET_1" val="8226"/>
</p:tagLst>
</file>

<file path=ppt/tags/tag167.xml><?xml version="1.0" encoding="utf-8"?>
<p:tagLst xmlns:a="http://schemas.openxmlformats.org/drawingml/2006/main" xmlns:r="http://schemas.openxmlformats.org/officeDocument/2006/relationships" xmlns:p="http://schemas.openxmlformats.org/presentationml/2006/main">
  <p:tag name="TIMELINE" val="0.5/1.5/6.4/14.8/20.0/24.5"/>
  <p:tag name="ARTICULATE_SLIDE_GUID" val="e9111f9c-b3b1-4459-aeac-644385d25210"/>
  <p:tag name="AUDIO_IMPORT" val="C:\Users\Kevin\Documents\My Articulate Projects\NFSTP Online Training\Lesson 11 Progam Management\Audio\Slide 9 - Summary.output.wav"/>
  <p:tag name="AUDIO_ID" val="264"/>
  <p:tag name="ELAPSEDTIME" val="31.452"/>
  <p:tag name="ARTICULATE_SLIDE_PAUSE" val="0"/>
  <p:tag name="ARTICULATE_NAV_LEVEL" val="1"/>
  <p:tag name="ARTICULATE_PLAYLIST_ID" val="-1"/>
  <p:tag name="ARTICULATE_LOCK_SLIDE" val="0"/>
  <p:tag name="ARTICULATE_SLIDE_NAV" val="9"/>
</p:tagLst>
</file>

<file path=ppt/tags/tag17.xml><?xml version="1.0" encoding="utf-8"?>
<p:tagLst xmlns:a="http://schemas.openxmlformats.org/drawingml/2006/main" xmlns:r="http://schemas.openxmlformats.org/officeDocument/2006/relationships" xmlns:p="http://schemas.openxmlformats.org/presentationml/2006/main">
  <p:tag name="ANNOTATION_TYPE_1" val="2"/>
  <p:tag name="ANNOTATION_START_1" val="8.4"/>
  <p:tag name="ANNOTATION_END_1" val="-8.4"/>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8355711"/>
  <p:tag name="ANNOTATION_FILL_COLOR_1" val="855309"/>
  <p:tag name="ANNOTATION_FILL_ALPHA_1" val="50"/>
  <p:tag name="ANNOTATION_BORDER_WIDTH_1" val="2"/>
  <p:tag name="ANNOTATION_TYPE_2" val="2"/>
  <p:tag name="ANNOTATION_START_2" val="8.4"/>
  <p:tag name="ANNOTATION_TOP_2" val="218.1"/>
  <p:tag name="ANNOTATION_LEFT_2" val="314.1"/>
  <p:tag name="ANNOTATION_WIDTH_2" val="183.4"/>
  <p:tag name="ANNOTATION_HEIGHT_2" val="196.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8355711"/>
  <p:tag name="ANNOTATION_FILL_COLOR_2" val="855309"/>
  <p:tag name="ANNOTATION_FILL_ALPHA_2" val="50"/>
  <p:tag name="ANNOTATION_BORDER_WIDTH_2" val="2"/>
  <p:tag name="ANNOTATION_COUNT" val="0"/>
  <p:tag name="ARTICULATE_SLIDE_GUID" val="3f19a01a-84ad-4574-a2d3-ae175fcd1832"/>
  <p:tag name="AUDIO_IMPORT" val="C:\Users\Kevin\Documents\My Articulate Projects\NFSTP Online Training\Lesson 6 Flow of Food\Audio\Processed\Slide 16 - Refrigerated Storage.output.wav"/>
  <p:tag name="AUDIO_ID" val="278"/>
  <p:tag name="ELAPSEDTIME" val="18.129"/>
  <p:tag name="TIMELINE" val="0.40/2.70"/>
  <p:tag name="ARTICULATE_SLIDE_PAUSE" val="0"/>
  <p:tag name="ARTICULATE_NAV_LEVEL" val="2"/>
  <p:tag name="ARTICULATE_PLAYLIST_ID" val="-1"/>
  <p:tag name="ARTICULATE_LOCK_SLIDE" val="0"/>
  <p:tag name="ARTICULATE_SLIDE_NAV" val="16"/>
</p:tagLst>
</file>

<file path=ppt/tags/tag1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ugKywHlF_files\slide0001_image001.jpg"/>
</p:tagLst>
</file>

<file path=ppt/tags/tag19.xml><?xml version="1.0" encoding="utf-8"?>
<p:tagLst xmlns:a="http://schemas.openxmlformats.org/drawingml/2006/main" xmlns:r="http://schemas.openxmlformats.org/officeDocument/2006/relationships" xmlns:p="http://schemas.openxmlformats.org/presentationml/2006/main">
  <p:tag name="ANNOTATION_COUNT" val="0"/>
  <p:tag name="ARTICULATE_SLIDE_GUID" val="16b0bcf8-37c6-45dc-baa7-8a78f6c83b7a"/>
  <p:tag name="AUDIO_IMPORT" val="C:\Users\Kevin\Documents\My Articulate Projects\NFSTP Online Training\Lesson 6 Flow of Food\Audio\Processed\Slide 17 - Refrigerated Storage Guidelines.output.wav"/>
  <p:tag name="AUDIO_ID" val="271"/>
  <p:tag name="ELAPSEDTIME" val="47.047"/>
  <p:tag name="TIMELINE" val="0.60/3.40/7.50/13.20/20.50/28.60"/>
  <p:tag name="ARTICULATE_SLIDE_PAUSE" val="0"/>
  <p:tag name="ARTICULATE_NAV_LEVEL" val="3"/>
  <p:tag name="ARTICULATE_PLAYLIST_ID" val="-1"/>
  <p:tag name="ARTICULATE_LOCK_SLIDE" val="0"/>
  <p:tag name="ARTICULATE_SLIDE_NAV" val="17"/>
</p:tagLst>
</file>

<file path=ppt/tags/tag2.xml><?xml version="1.0" encoding="utf-8"?>
<p:tagLst xmlns:a="http://schemas.openxmlformats.org/drawingml/2006/main" xmlns:r="http://schemas.openxmlformats.org/officeDocument/2006/relationships" xmlns:p="http://schemas.openxmlformats.org/presentationml/2006/main">
  <p:tag name="TIMELINE" val="0.5/2.3/13.0/20.4"/>
  <p:tag name="ANNOTATION_COUNT" val="0"/>
  <p:tag name="ARTICULATE_SLIDE_GUID" val="60b762a5-848b-4305-9a44-4a460e0e6eba"/>
  <p:tag name="AUDIO_IMPORT" val="C:\Users\Kevin\Documents\My Articulate Projects\NFSTP Online Training\Lesson 4 Construction Design and Facilities\Audio\Processed\Slide 30 - Dressing Rooms.output.wav"/>
  <p:tag name="AUDIO_ID" val="285"/>
  <p:tag name="ELAPSEDTIME" val="30.355"/>
  <p:tag name="ARTICULATE_SLIDE_PAUSE" val="0"/>
  <p:tag name="ARTICULATE_NAV_LEVEL" val="1"/>
  <p:tag name="ARTICULATE_PLAYLIST_ID" val="-1"/>
  <p:tag name="ARTICULATE_LOCK_SLIDE" val="0"/>
  <p:tag name="ARTICULATE_SLIDE_NAV" val="30"/>
</p:tagLst>
</file>

<file path=ppt/tags/tag20.xml><?xml version="1.0" encoding="utf-8"?>
<p:tagLst xmlns:a="http://schemas.openxmlformats.org/drawingml/2006/main" xmlns:r="http://schemas.openxmlformats.org/officeDocument/2006/relationships" xmlns:p="http://schemas.openxmlformats.org/presentationml/2006/main">
  <p:tag name="BULLET_3" val="8226"/>
  <p:tag name="BULLET_1" val="8226"/>
  <p:tag name="BULLET_2"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GUID" val="c5cde02c-72f8-4c30-9ea4-13cfcd0ebf3f"/>
  <p:tag name="AUDIO_IMPORT" val="C:\Users\Kevin\Documents\My Articulate Projects\NFSTP Online Training\Lesson 6 Flow of Food\Audio\Processed\Slide 18 - Top Down Storage.output.wav"/>
  <p:tag name="AUDIO_ID" val="273"/>
  <p:tag name="ELAPSEDTIME" val="21.029"/>
  <p:tag name="TIMELINE" val="1.00/3.20/4.90/6.30/9.90/12.30/15.40/16.80/19.00"/>
  <p:tag name="ARTICULATE_SLIDE_PAUSE" val="0"/>
  <p:tag name="ARTICULATE_NAV_LEVEL" val="3"/>
  <p:tag name="ARTICULATE_PLAYLIST_ID" val="-1"/>
  <p:tag name="ARTICULATE_LOCK_SLIDE" val="0"/>
  <p:tag name="ARTICULATE_SLIDE_NAV" val="18"/>
</p:tagLst>
</file>

<file path=ppt/tags/tag2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fsSXT3Mf_files\slide0001_image001.png"/>
</p:tagLst>
</file>

<file path=ppt/tags/tag2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O5Bl7hF9_files\slide0001_image001.png"/>
</p:tagLst>
</file>

<file path=ppt/tags/tag2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KyqGfT9B_files\slide0001_image001.png"/>
</p:tagLst>
</file>

<file path=ppt/tags/tag2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kwmQgJPf_files\slide0001_image001.png"/>
</p:tagLst>
</file>

<file path=ppt/tags/tag2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ijsDc8Yo_files\slide0001_image001.png"/>
</p:tagLst>
</file>

<file path=ppt/tags/tag27.xml><?xml version="1.0" encoding="utf-8"?>
<p:tagLst xmlns:a="http://schemas.openxmlformats.org/drawingml/2006/main" xmlns:r="http://schemas.openxmlformats.org/officeDocument/2006/relationships" xmlns:p="http://schemas.openxmlformats.org/presentationml/2006/main">
  <p:tag name="ARTICULATE_SLIDE_GUID" val="3025e339-2e58-4de2-8eb1-8b2c2f808023"/>
  <p:tag name="AUDIO_IMPORT" val="C:\Users\Kevin\Documents\My Articulate Projects\NFSTP Online Training\Lesson 6 Flow of Food\Audio\Processed\Slide 19 - Frozen Storage.output.wav"/>
  <p:tag name="AUDIO_ID" val="279"/>
  <p:tag name="ELAPSEDTIME" val="14.655"/>
  <p:tag name="TIMELINE" val="0.70/2.70"/>
  <p:tag name="ARTICULATE_SLIDE_PAUSE" val="0"/>
  <p:tag name="ARTICULATE_NAV_LEVEL" val="2"/>
  <p:tag name="ARTICULATE_PLAYLIST_ID" val="-1"/>
  <p:tag name="ARTICULATE_LOCK_SLIDE" val="0"/>
  <p:tag name="ARTICULATE_SLIDE_NAV" val="19"/>
</p:tagLst>
</file>

<file path=ppt/tags/tag28.xml><?xml version="1.0" encoding="utf-8"?>
<p:tagLst xmlns:a="http://schemas.openxmlformats.org/drawingml/2006/main" xmlns:r="http://schemas.openxmlformats.org/officeDocument/2006/relationships" xmlns:p="http://schemas.openxmlformats.org/presentationml/2006/main">
  <p:tag name="ARTICULATE_SLIDE_GUID" val="8248033e-6b55-4c87-a1f8-870bf2f02ba5"/>
  <p:tag name="AUDIO_IMPORT" val="C:\Users\Kevin\Documents\My Articulate Projects\NFSTP Online Training\Lesson 6 Flow of Food\Audio\Processed\Slide 20 - Frozen Storage Guidelines.output.wav"/>
  <p:tag name="AUDIO_ID" val="274"/>
  <p:tag name="ELAPSEDTIME" val="28.291"/>
  <p:tag name="TIMELINE" val="0.50/3.20/5.90/9.20/13.30/16.20"/>
  <p:tag name="ARTICULATE_SLIDE_PAUSE" val="0"/>
  <p:tag name="ARTICULATE_NAV_LEVEL" val="3"/>
  <p:tag name="ARTICULATE_PLAYLIST_ID" val="-1"/>
  <p:tag name="ARTICULATE_LOCK_SLIDE" val="0"/>
  <p:tag name="ARTICULATE_SLIDE_NAV" val="20"/>
</p:tagLst>
</file>

<file path=ppt/tags/tag2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xml><?xml version="1.0" encoding="utf-8"?>
<p:tagLst xmlns:a="http://schemas.openxmlformats.org/drawingml/2006/main" xmlns:r="http://schemas.openxmlformats.org/officeDocument/2006/relationships" xmlns:p="http://schemas.openxmlformats.org/presentationml/2006/main">
  <p:tag name="TIMELINE" val="0.5/2.5/6.5/9.6/15.6/23.8"/>
  <p:tag name="ANNOTATION_COUNT" val="0"/>
  <p:tag name="ARTICULATE_SLIDE_GUID" val="a7a7e7fc-133f-45c1-bef6-31c6d430d764"/>
  <p:tag name="AUDIO_IMPORT" val="C:\Users\Kevin\Documents\My Articulate Projects\NFSTP Online Training\Lesson 4 Construction Design and Facilities\Audio\Processed\Slide 32 - Janitorial Facilities.output.wav"/>
  <p:tag name="AUDIO_ID" val="287"/>
  <p:tag name="ELAPSEDTIME" val="61.649"/>
  <p:tag name="ARTICULATE_SLIDE_PAUSE" val="0"/>
  <p:tag name="ARTICULATE_NAV_LEVEL" val="1"/>
  <p:tag name="ARTICULATE_PLAYLIST_ID" val="-1"/>
  <p:tag name="ARTICULATE_LOCK_SLIDE" val="0"/>
  <p:tag name="ARTICULATE_SLIDE_NAV" val="32"/>
</p:tagLst>
</file>

<file path=ppt/tags/tag30.xml><?xml version="1.0" encoding="utf-8"?>
<p:tagLst xmlns:a="http://schemas.openxmlformats.org/drawingml/2006/main" xmlns:r="http://schemas.openxmlformats.org/officeDocument/2006/relationships" xmlns:p="http://schemas.openxmlformats.org/presentationml/2006/main">
  <p:tag name="ARTICULATE_SLIDE_GUID" val="a439d7c9-1a03-444a-8f78-06c5b481d1d4"/>
  <p:tag name="AUDIO_IMPORT" val="C:\Users\Kevin\Documents\My Articulate Projects\NFSTP Online Training\Lesson 6 Flow of Food\Audio\Processed\Slide 21 - Dry Food Storage.output.wav"/>
  <p:tag name="AUDIO_ID" val="280"/>
  <p:tag name="ELAPSEDTIME" val="17.111"/>
  <p:tag name="TIMELINE" val="0.50/2.40"/>
  <p:tag name="ARTICULATE_SLIDE_PAUSE" val="0"/>
  <p:tag name="ARTICULATE_NAV_LEVEL" val="2"/>
  <p:tag name="ARTICULATE_PLAYLIST_ID" val="-1"/>
  <p:tag name="ARTICULATE_LOCK_SLIDE" val="0"/>
  <p:tag name="ARTICULATE_SLIDE_NAV" val="21"/>
</p:tagLst>
</file>

<file path=ppt/tags/tag3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aFSdQyoE_files\slide0001_image001.png"/>
</p:tagLst>
</file>

<file path=ppt/tags/tag3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33.xml><?xml version="1.0" encoding="utf-8"?>
<p:tagLst xmlns:a="http://schemas.openxmlformats.org/drawingml/2006/main" xmlns:r="http://schemas.openxmlformats.org/officeDocument/2006/relationships" xmlns:p="http://schemas.openxmlformats.org/presentationml/2006/main">
  <p:tag name="ARTICULATE_SLIDE_GUID" val="754e05ac-1f57-4dd6-aa1c-b48cda779906"/>
  <p:tag name="AUDIO_IMPORT" val="C:\Users\Kevin\Documents\My Articulate Projects\NFSTP Online Training\Lesson 6 Flow of Food\Audio\Processed\Slide 22 - Dry Food Storage Guidelines.output.wav"/>
  <p:tag name="AUDIO_ID" val="275"/>
  <p:tag name="ELAPSEDTIME" val="27.351"/>
  <p:tag name="TIMELINE" val="0.50/2.20/10.80/14.00/19.60/22.40"/>
  <p:tag name="ARTICULATE_SLIDE_PAUSE" val="0"/>
  <p:tag name="ARTICULATE_NAV_LEVEL" val="3"/>
  <p:tag name="ARTICULATE_PLAYLIST_ID" val="-1"/>
  <p:tag name="ARTICULATE_LOCK_SLIDE" val="0"/>
  <p:tag name="ARTICULATE_SLIDE_NAV" val="22"/>
</p:tagLst>
</file>

<file path=ppt/tags/tag34.xml><?xml version="1.0" encoding="utf-8"?>
<p:tagLst xmlns:a="http://schemas.openxmlformats.org/drawingml/2006/main" xmlns:r="http://schemas.openxmlformats.org/officeDocument/2006/relationships" xmlns:p="http://schemas.openxmlformats.org/presentationml/2006/main">
  <p:tag name="ARTICULATE_SLIDE_GUID" val="078c1517-59dc-4b7c-a174-12ec9c95c3a7"/>
  <p:tag name="AUDIO_IMPORT" val="C:\Users\Kevin\Documents\My Articulate Projects\NFSTP Online Training\Lesson 6 Flow of Food\Audio\Processed\Slide 25 - Chemical Storage Guidelines.output.wav"/>
  <p:tag name="AUDIO_ID" val="281"/>
  <p:tag name="ELAPSEDTIME" val="19.331"/>
  <p:tag name="TIMELINE" val="0.40/2.60/5.40/9.10/12.70"/>
  <p:tag name="ARTICULATE_SLIDE_PAUSE" val="0"/>
  <p:tag name="ARTICULATE_NAV_LEVEL" val="3"/>
  <p:tag name="ARTICULATE_PLAYLIST_ID" val="-1"/>
  <p:tag name="ARTICULATE_LOCK_SLIDE" val="0"/>
  <p:tag name="ARTICULATE_SLIDE_NAV" val="25"/>
</p:tagLst>
</file>

<file path=ppt/tags/tag35.xml><?xml version="1.0" encoding="utf-8"?>
<p:tagLst xmlns:a="http://schemas.openxmlformats.org/drawingml/2006/main" xmlns:r="http://schemas.openxmlformats.org/officeDocument/2006/relationships" xmlns:p="http://schemas.openxmlformats.org/presentationml/2006/main">
  <p:tag name="ARTICULATE_SLIDE_GUID" val="7207ef85-8e48-4c68-a28d-8b6b746e9269"/>
  <p:tag name="AUDIO_IMPORT" val="C:\Users\Kevin\Documents\My Articulate Projects\NFSTP Online Training\Lesson 6 Flow of Food\Audio\Processed\Slide 26 - Food Preparation.output.wav"/>
  <p:tag name="AUDIO_ID" val="283"/>
  <p:tag name="ELAPSEDTIME" val="67.266"/>
  <p:tag name="TIMELINE" val="0.60/1.90/18.60"/>
  <p:tag name="ARTICULATE_SLIDE_PAUSE" val="0"/>
  <p:tag name="ARTICULATE_NAV_LEVEL" val="1"/>
  <p:tag name="ARTICULATE_PLAYLIST_ID" val="-1"/>
  <p:tag name="ARTICULATE_LOCK_SLIDE" val="0"/>
  <p:tag name="ARTICULATE_SLIDE_NAV" val="26"/>
</p:tagLst>
</file>

<file path=ppt/tags/tag3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37.xml><?xml version="1.0" encoding="utf-8"?>
<p:tagLst xmlns:a="http://schemas.openxmlformats.org/drawingml/2006/main" xmlns:r="http://schemas.openxmlformats.org/officeDocument/2006/relationships" xmlns:p="http://schemas.openxmlformats.org/presentationml/2006/main">
  <p:tag name="ARTICULATE_SLIDE_GUID" val="19997103-eb05-4705-b505-20554cbf8864"/>
  <p:tag name="AUDIO_IMPORT" val="C:\Users\Kevin\Documents\My Articulate Projects\NFSTP Online Training\Lesson 6 Flow of Food\Audio\Processed\Slide 27 - Preparation Guidelines.output.wav"/>
  <p:tag name="AUDIO_ID" val="284"/>
  <p:tag name="ELAPSEDTIME" val="27.925"/>
  <p:tag name="TIMELINE" val="0.50/2.50/6.50/11.00/17.90/21.70"/>
  <p:tag name="ARTICULATE_SLIDE_PAUSE" val="0"/>
  <p:tag name="ARTICULATE_NAV_LEVEL" val="2"/>
  <p:tag name="ARTICULATE_PLAYLIST_ID" val="-1"/>
  <p:tag name="ARTICULATE_LOCK_SLIDE" val="0"/>
  <p:tag name="ARTICULATE_SLIDE_NAV" val="27"/>
</p:tagLst>
</file>

<file path=ppt/tags/tag38.xml><?xml version="1.0" encoding="utf-8"?>
<p:tagLst xmlns:a="http://schemas.openxmlformats.org/drawingml/2006/main" xmlns:r="http://schemas.openxmlformats.org/officeDocument/2006/relationships" xmlns:p="http://schemas.openxmlformats.org/presentationml/2006/main">
  <p:tag name="ARTICULATE_SLIDE_GUID" val="9ea2382d-22c9-4ce8-a330-0d6b2a74217c"/>
  <p:tag name="AUDIO_IMPORT" val="C:\Users\Kevin\Documents\My Articulate Projects\NFSTP Online Training\Lesson 6 Flow of Food\Audio\Processed\Slide 29 - Thawing.output.wav"/>
  <p:tag name="AUDIO_ID" val="286"/>
  <p:tag name="ELAPSEDTIME" val="10.867"/>
  <p:tag name="TIMELINE" val="0.50/1.90"/>
  <p:tag name="ARTICULATE_SLIDE_PAUSE" val="0"/>
  <p:tag name="ARTICULATE_NAV_LEVEL" val="1"/>
  <p:tag name="ARTICULATE_PLAYLIST_ID" val="-1"/>
  <p:tag name="ARTICULATE_LOCK_SLIDE" val="0"/>
  <p:tag name="ARTICULATE_SLIDE_NAV" val="29"/>
</p:tagLst>
</file>

<file path=ppt/tags/tag39.xml><?xml version="1.0" encoding="utf-8"?>
<p:tagLst xmlns:a="http://schemas.openxmlformats.org/drawingml/2006/main" xmlns:r="http://schemas.openxmlformats.org/officeDocument/2006/relationships" xmlns:p="http://schemas.openxmlformats.org/presentationml/2006/main">
  <p:tag name="ARTICULATE_SLIDE_GUID" val="b1d61a32-f647-4be5-ba6d-b3b936e1be32"/>
  <p:tag name="AUDIO_IMPORT" val="C:\Users\Kevin\Documents\My Articulate Projects\NFSTP Online Training\Lesson 6 Flow of Food\Audio\Processed\Slide 33 - Cooking.output.wav"/>
  <p:tag name="AUDIO_ID" val="293"/>
  <p:tag name="ELAPSEDTIME" val="17.346"/>
  <p:tag name="TIMELINE" val="0.50"/>
  <p:tag name="ARTICULATE_SLIDE_PAUSE" val="0"/>
  <p:tag name="ARTICULATE_NAV_LEVEL" val="2"/>
  <p:tag name="ARTICULATE_PLAYLIST_ID" val="-1"/>
  <p:tag name="ARTICULATE_LOCK_SLIDE" val="0"/>
  <p:tag name="ARTICULATE_SLIDE_NAV" val="33"/>
</p:tagLst>
</file>

<file path=ppt/tags/tag4.xml><?xml version="1.0" encoding="utf-8"?>
<p:tagLst xmlns:a="http://schemas.openxmlformats.org/drawingml/2006/main" xmlns:r="http://schemas.openxmlformats.org/officeDocument/2006/relationships" xmlns:p="http://schemas.openxmlformats.org/presentationml/2006/main">
  <p:tag name="BULLET_1" val="8226"/>
</p:tagLst>
</file>

<file path=ppt/tags/tag40.xml><?xml version="1.0" encoding="utf-8"?>
<p:tagLst xmlns:a="http://schemas.openxmlformats.org/drawingml/2006/main" xmlns:r="http://schemas.openxmlformats.org/officeDocument/2006/relationships" xmlns:p="http://schemas.openxmlformats.org/presentationml/2006/main">
  <p:tag name="ARTICULATE_SLIDE_GUID" val="68c25d4c-b73e-461a-bac9-041c396b2512"/>
  <p:tag name="AUDIO_IMPORT" val="C:\Users\Kevin\Documents\My Articulate Projects\NFSTP Online Training\Lesson 6 Flow of Food\Audio\Processed\Slide 34 - Cooking Guidelines.output.wav"/>
  <p:tag name="AUDIO_ID" val="291"/>
  <p:tag name="ELAPSEDTIME" val="30.25"/>
  <p:tag name="TIMELINE" val="0.80/2.80/6.90/10.10/13.60/20.60"/>
  <p:tag name="ARTICULATE_SLIDE_PAUSE" val="0"/>
  <p:tag name="ARTICULATE_NAV_LEVEL" val="2"/>
  <p:tag name="ARTICULATE_PLAYLIST_ID" val="-1"/>
  <p:tag name="ARTICULATE_LOCK_SLIDE" val="0"/>
  <p:tag name="ARTICULATE_SLIDE_NAV" val="34"/>
</p:tagLst>
</file>

<file path=ppt/tags/tag41.xml><?xml version="1.0" encoding="utf-8"?>
<p:tagLst xmlns:a="http://schemas.openxmlformats.org/drawingml/2006/main" xmlns:r="http://schemas.openxmlformats.org/officeDocument/2006/relationships" xmlns:p="http://schemas.openxmlformats.org/presentationml/2006/main">
  <p:tag name="ARTICULATE_SLIDE_GUID" val="949cde47-3ed1-43c4-968a-c8bf0748645b"/>
  <p:tag name="AUDIO_IMPORT" val="C:\Users\Kevin\Documents\My Articulate Projects\NFSTP Online Training\Lesson 6 Flow of Food\Audio\Processed\Slide 36 - Microwave cooking &amp; reheating.output.wav"/>
  <p:tag name="AUDIO_ID" val="294"/>
  <p:tag name="ELAPSEDTIME" val="72.151"/>
  <p:tag name="TIMELINE" val="0.50/2.30/6.20/15.00"/>
  <p:tag name="ARTICULATE_SLIDE_PAUSE" val="0"/>
  <p:tag name="ARTICULATE_NAV_LEVEL" val="1"/>
  <p:tag name="ARTICULATE_PLAYLIST_ID" val="-1"/>
  <p:tag name="ARTICULATE_LOCK_SLIDE" val="0"/>
  <p:tag name="ARTICULATE_SLIDE_NAV" val="36"/>
</p:tagLst>
</file>

<file path=ppt/tags/tag4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Ha9U0jzL_files\slide0001_image001.jpg"/>
</p:tagLst>
</file>

<file path=ppt/tags/tag4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Lst>
</file>

<file path=ppt/tags/tag44.xml><?xml version="1.0" encoding="utf-8"?>
<p:tagLst xmlns:a="http://schemas.openxmlformats.org/drawingml/2006/main" xmlns:r="http://schemas.openxmlformats.org/officeDocument/2006/relationships" xmlns:p="http://schemas.openxmlformats.org/presentationml/2006/main">
  <p:tag name="ARTICULATE_SLIDE_GUID" val="ae4eda50-b57a-46b0-b122-af879cdce05e"/>
  <p:tag name="AUDIO_IMPORT" val="C:\Users\Kevin\Documents\My Articulate Projects\NFSTP Online Training\Lesson 6 Flow of Food\Audio\Processed\Slide 37 - Microwave Guidelines.output.wav"/>
  <p:tag name="AUDIO_ID" val="295"/>
  <p:tag name="ELAPSEDTIME" val="28.787"/>
  <p:tag name="TIMELINE" val="0.40/2.30/5.00/7.40/11.60/19.40"/>
  <p:tag name="ARTICULATE_SLIDE_PAUSE" val="0"/>
  <p:tag name="ARTICULATE_NAV_LEVEL" val="2"/>
  <p:tag name="ARTICULATE_PLAYLIST_ID" val="-1"/>
  <p:tag name="ARTICULATE_LOCK_SLIDE" val="0"/>
  <p:tag name="ARTICULATE_SLIDE_NAV" val="37"/>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89e461b8-acba-4cb9-a0c9-006f7e5bf5a0"/>
  <p:tag name="AUDIO_IMPORT" val="C:\Users\Kevin\Documents\My Articulate Projects\NFSTP Online Training\Lesson 6 Flow of Food\Audio\Processed\Slide 38a Holding.output.wav"/>
  <p:tag name="AUDIO_ID" val="314"/>
  <p:tag name="ELAPSEDTIME" val="7.445"/>
  <p:tag name="ARTICULATE_SLIDE_PAUSE" val="0"/>
  <p:tag name="ARTICULATE_NAV_LEVEL" val="1"/>
  <p:tag name="ARTICULATE_PLAYLIST_ID" val="-1"/>
  <p:tag name="ARTICULATE_LOCK_SLIDE" val="0"/>
  <p:tag name="ARTICULATE_SLIDE_NAV" val="38"/>
</p:tagLst>
</file>

<file path=ppt/tags/tag46.xml><?xml version="1.0" encoding="utf-8"?>
<p:tagLst xmlns:a="http://schemas.openxmlformats.org/drawingml/2006/main" xmlns:r="http://schemas.openxmlformats.org/officeDocument/2006/relationships" xmlns:p="http://schemas.openxmlformats.org/presentationml/2006/main">
  <p:tag name="ARTICULATE_SLIDE_GUID" val="1a178680-7319-4c17-a489-6166ee224985"/>
  <p:tag name="AUDIO_IMPORT" val="C:\Users\Kevin\Documents\My Articulate Projects\NFSTP Online Training\Lesson 6 Flow of Food\Audio\Processed\Slide 38 - Hot Holding.output.wav"/>
  <p:tag name="AUDIO_ID" val="296"/>
  <p:tag name="ELAPSEDTIME" val="63.347"/>
  <p:tag name="TIMELINE" val="0.50/1.50/2.40/16.10/29.20"/>
  <p:tag name="ARTICULATE_SLIDE_PAUSE" val="0"/>
  <p:tag name="ARTICULATE_NAV_LEVEL" val="2"/>
  <p:tag name="ARTICULATE_PLAYLIST_ID" val="-1"/>
  <p:tag name="ARTICULATE_LOCK_SLIDE" val="0"/>
  <p:tag name="ARTICULATE_SLIDE_NAV" val="39"/>
</p:tagLst>
</file>

<file path=ppt/tags/tag4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gT8XqPRZ_files\slide0001_image001.png"/>
</p:tagLst>
</file>

<file path=ppt/tags/tag4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49.xml><?xml version="1.0" encoding="utf-8"?>
<p:tagLst xmlns:a="http://schemas.openxmlformats.org/drawingml/2006/main" xmlns:r="http://schemas.openxmlformats.org/officeDocument/2006/relationships" xmlns:p="http://schemas.openxmlformats.org/presentationml/2006/main">
  <p:tag name="ARTICULATE_SLIDE_GUID" val="c41b32e2-3086-4375-950a-a6ecb4f22b22"/>
  <p:tag name="AUDIO_IMPORT" val="C:\Users\Kevin\Documents\My Articulate Projects\NFSTP Online Training\Lesson 6 Flow of Food\Audio\Processed\Slide 39 - Hot Holding Guidelines.output.wav"/>
  <p:tag name="AUDIO_ID" val="297"/>
  <p:tag name="ELAPSEDTIME" val="29.989"/>
  <p:tag name="TIMELINE" val="0.40/1.70/2.80/5.60/10.80/15.30/19.30/25.20"/>
  <p:tag name="ARTICULATE_SLIDE_PAUSE" val="0"/>
  <p:tag name="ARTICULATE_NAV_LEVEL" val="3"/>
  <p:tag name="ARTICULATE_PLAYLIST_ID" val="-1"/>
  <p:tag name="ARTICULATE_LOCK_SLIDE" val="0"/>
  <p:tag name="ARTICULATE_SLIDE_NAV" val="40"/>
</p:tagLst>
</file>

<file path=ppt/tags/tag5.xml><?xml version="1.0" encoding="utf-8"?>
<p:tagLst xmlns:a="http://schemas.openxmlformats.org/drawingml/2006/main" xmlns:r="http://schemas.openxmlformats.org/officeDocument/2006/relationships" xmlns:p="http://schemas.openxmlformats.org/presentationml/2006/main">
  <p:tag name="TIMELINE" val="0.5/2.0/11.4/15.7/23.8/32.1/41.4"/>
  <p:tag name="ANNOTATION_COUNT" val="0"/>
  <p:tag name="ARTICULATE_SLIDE_GUID" val="ffa32e5a-b6a3-45f1-9631-5a64d013859c"/>
  <p:tag name="AUDIO_IMPORT" val="C:\Users\Kevin\Documents\My Articulate Projects\NFSTP Online Training\Lesson 4 Construction Design and Facilities\Audio\Processed\Slide 34 - Summary.output.wav"/>
  <p:tag name="AUDIO_ID" val="292"/>
  <p:tag name="ELAPSEDTIME" val="49.346"/>
  <p:tag name="ARTICULATE_SLIDE_PAUSE" val="0"/>
  <p:tag name="ARTICULATE_NAV_LEVEL" val="1"/>
  <p:tag name="ARTICULATE_PLAYLIST_ID" val="-1"/>
  <p:tag name="ARTICULATE_LOCK_SLIDE" val="0"/>
  <p:tag name="ARTICULATE_SLIDE_NAV" val="34"/>
</p:tagLst>
</file>

<file path=ppt/tags/tag5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VCPNPQEb_files\slide0001_image001.png"/>
</p:tagLst>
</file>

<file path=ppt/tags/tag51.xml><?xml version="1.0" encoding="utf-8"?>
<p:tagLst xmlns:a="http://schemas.openxmlformats.org/drawingml/2006/main" xmlns:r="http://schemas.openxmlformats.org/officeDocument/2006/relationships" xmlns:p="http://schemas.openxmlformats.org/presentationml/2006/main">
  <p:tag name="ARTICULATE_SLIDE_GUID" val="4e0f0bb2-9698-4e54-949b-276dfada5c76"/>
  <p:tag name="AUDIO_IMPORT" val="C:\Users\Kevin\Documents\My Articulate Projects\NFSTP Online Training\Lesson 6 Flow of Food\Audio\Processed\Slide 40 - Cold-Holding.output.wav"/>
  <p:tag name="AUDIO_ID" val="298"/>
  <p:tag name="ELAPSEDTIME" val="35.631"/>
  <p:tag name="TIMELINE" val="0.50/1.60/2.60"/>
  <p:tag name="ARTICULATE_SLIDE_PAUSE" val="0"/>
  <p:tag name="ARTICULATE_NAV_LEVEL" val="2"/>
  <p:tag name="ARTICULATE_PLAYLIST_ID" val="-1"/>
  <p:tag name="ARTICULATE_LOCK_SLIDE" val="0"/>
  <p:tag name="ARTICULATE_SLIDE_NAV" val="41"/>
</p:tagLst>
</file>

<file path=ppt/tags/tag5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0OlRpNj1_files\slide0001_image001.jpg"/>
</p:tagLst>
</file>

<file path=ppt/tags/tag5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YbYqG2k1_files\slide0001_image001.png"/>
</p:tagLst>
</file>

<file path=ppt/tags/tag5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55.xml><?xml version="1.0" encoding="utf-8"?>
<p:tagLst xmlns:a="http://schemas.openxmlformats.org/drawingml/2006/main" xmlns:r="http://schemas.openxmlformats.org/officeDocument/2006/relationships" xmlns:p="http://schemas.openxmlformats.org/presentationml/2006/main">
  <p:tag name="ARTICULATE_SLIDE_GUID" val="87be5a03-da24-4477-ba62-a9137dc650c2"/>
  <p:tag name="AUDIO_IMPORT" val="C:\Users\Kevin\Documents\My Articulate Projects\NFSTP Online Training\Lesson 6 Flow of Food\Audio\Processed\Slide 41 - Cold-Holding Guidelines.output.wav"/>
  <p:tag name="AUDIO_ID" val="299"/>
  <p:tag name="ELAPSEDTIME" val="25.391"/>
  <p:tag name="TIMELINE" val="0.40/1.80/2.70/4.80/10.80/20.90"/>
  <p:tag name="ARTICULATE_SLIDE_PAUSE" val="0"/>
  <p:tag name="ARTICULATE_NAV_LEVEL" val="3"/>
  <p:tag name="ARTICULATE_PLAYLIST_ID" val="-1"/>
  <p:tag name="ARTICULATE_LOCK_SLIDE" val="0"/>
  <p:tag name="ARTICULATE_SLIDE_NAV" val="42"/>
</p:tagLst>
</file>

<file path=ppt/tags/tag5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2IXEc0Pu_files\slide0001_image001.png"/>
</p:tagLst>
</file>

<file path=ppt/tags/tag57.xml><?xml version="1.0" encoding="utf-8"?>
<p:tagLst xmlns:a="http://schemas.openxmlformats.org/drawingml/2006/main" xmlns:r="http://schemas.openxmlformats.org/officeDocument/2006/relationships" xmlns:p="http://schemas.openxmlformats.org/presentationml/2006/main">
  <p:tag name="ARTICULATE_SLIDE_GUID" val="5913baa0-b517-458e-b100-cc3541ea13d4"/>
  <p:tag name="AUDIO_IMPORT" val="C:\Users\Kevin\Documents\My Articulate Projects\NFSTP Online Training\Lesson 6 Flow of Food\Audio\Processed\Slide 42 - Room Temperature Holding.output.wav"/>
  <p:tag name="AUDIO_ID" val="300"/>
  <p:tag name="ELAPSEDTIME" val="57.914"/>
  <p:tag name="TIMELINE" val="0.40/1.10/3.80/11.40"/>
  <p:tag name="ARTICULATE_SLIDE_PAUSE" val="0"/>
  <p:tag name="ARTICULATE_NAV_LEVEL" val="2"/>
  <p:tag name="ARTICULATE_PLAYLIST_ID" val="-1"/>
  <p:tag name="ARTICULATE_LOCK_SLIDE" val="0"/>
  <p:tag name="ARTICULATE_SLIDE_NAV" val="43"/>
</p:tagLst>
</file>

<file path=ppt/tags/tag5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9.xml><?xml version="1.0" encoding="utf-8"?>
<p:tagLst xmlns:a="http://schemas.openxmlformats.org/drawingml/2006/main" xmlns:r="http://schemas.openxmlformats.org/officeDocument/2006/relationships" xmlns:p="http://schemas.openxmlformats.org/presentationml/2006/main">
  <p:tag name="ARTICULATE_SLIDE_GUID" val="49f43a07-9d0e-4ae8-bd0b-7279a78fb109"/>
  <p:tag name="ARTICULATE_TITLE_TAG" val="Room Temperature Holding Continued"/>
  <p:tag name="AUDIO_IMPORT" val="C:\Users\Kevin\Documents\My Articulate Projects\NFSTP Online Training\Lesson 6 Flow of Food\Audio\Processed\Slide 43 - Room Temperature Holding.output.wav"/>
  <p:tag name="AUDIO_ID" val="301"/>
  <p:tag name="ELAPSEDTIME" val="65.568"/>
  <p:tag name="TIMELINE" val="0.40/5.30/8.90"/>
  <p:tag name="ARTICULATE_SLIDE_PAUSE" val="0"/>
  <p:tag name="ARTICULATE_NAV_LEVEL" val="2"/>
  <p:tag name="ARTICULATE_PLAYLIST_ID" val="-1"/>
  <p:tag name="ARTICULATE_LOCK_SLIDE" val="0"/>
  <p:tag name="ARTICULATE_SLIDE_NAV" val="44"/>
</p:tagLst>
</file>

<file path=ppt/tags/tag6.xml><?xml version="1.0" encoding="utf-8"?>
<p:tagLst xmlns:a="http://schemas.openxmlformats.org/drawingml/2006/main" xmlns:r="http://schemas.openxmlformats.org/officeDocument/2006/relationships" xmlns:p="http://schemas.openxmlformats.org/presentationml/2006/main">
  <p:tag name="TIMELINE" val="0.7/3.4/8.1/14.7/21.6"/>
  <p:tag name="ANNOTATION_COUNT" val="0"/>
  <p:tag name="ARTICULATE_SLIDE_GUID" val="1e69b7e4-4ee0-4550-90ce-943dea7473ba"/>
  <p:tag name="AUDIO_IMPORT" val="C:\Users\Kevin\Documents\My Articulate Projects\NFSTP Online Training\Lesson 5 Equipment and Utensils\Audio\Slide 5 - Equipment Installation.output.wav"/>
  <p:tag name="AUDIO_ID" val="260"/>
  <p:tag name="ELAPSEDTIME" val="31.896"/>
  <p:tag name="ARTICULATE_SLIDE_PAUSE" val="0"/>
  <p:tag name="ARTICULATE_NAV_LEVEL" val="1"/>
  <p:tag name="ARTICULATE_PLAYLIST_ID" val="-1"/>
  <p:tag name="ARTICULATE_LOCK_SLIDE" val="0"/>
  <p:tag name="ARTICULATE_SLIDE_NAV" val="5"/>
</p:tagLst>
</file>

<file path=ppt/tags/tag6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61.xml><?xml version="1.0" encoding="utf-8"?>
<p:tagLst xmlns:a="http://schemas.openxmlformats.org/drawingml/2006/main" xmlns:r="http://schemas.openxmlformats.org/officeDocument/2006/relationships" xmlns:p="http://schemas.openxmlformats.org/presentationml/2006/main">
  <p:tag name="ARTICULATE_SLIDE_GUID" val="e61da07a-98b2-4edf-bef9-c359690bb798"/>
  <p:tag name="ANNOTATION_TYPE_1" val="2"/>
  <p:tag name="ANNOTATION_START_1" val="32.3"/>
  <p:tag name="ANNOTATION_END_1" val="-32.3"/>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8355711"/>
  <p:tag name="ANNOTATION_FILL_COLOR_1" val="855309"/>
  <p:tag name="ANNOTATION_FILL_ALPHA_1" val="50"/>
  <p:tag name="ANNOTATION_BORDER_WIDTH_1" val="2"/>
  <p:tag name="ANNOTATION_TYPE_2" val="2"/>
  <p:tag name="ANNOTATION_START_2" val="32.3"/>
  <p:tag name="ANNOTATION_TOP_2" val="245.6"/>
  <p:tag name="ANNOTATION_LEFT_2" val="338.6"/>
  <p:tag name="ANNOTATION_WIDTH_2" val="171.4"/>
  <p:tag name="ANNOTATION_HEIGHT_2" val="172.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8355711"/>
  <p:tag name="ANNOTATION_FILL_COLOR_2" val="855309"/>
  <p:tag name="ANNOTATION_FILL_ALPHA_2" val="50"/>
  <p:tag name="ANNOTATION_BORDER_WIDTH_2" val="2"/>
  <p:tag name="ANNOTATION_COUNT" val="2"/>
  <p:tag name="AUDIO_IMPORT" val="C:\Users\Kevin\Documents\My Articulate Projects\NFSTP Online Training\Lesson 6 Flow of Food\Audio\Processed\Slide 44 - Cooling after Cooking.output.wav"/>
  <p:tag name="AUDIO_ID" val="302"/>
  <p:tag name="ELAPSEDTIME" val="58.436"/>
  <p:tag name="TIMELINE" val="0.50/2.40/9.50/19.50"/>
  <p:tag name="ARTICULATE_SLIDE_PAUSE" val="0"/>
  <p:tag name="ARTICULATE_NAV_LEVEL" val="1"/>
  <p:tag name="ARTICULATE_PLAYLIST_ID" val="-1"/>
  <p:tag name="ARTICULATE_LOCK_SLIDE" val="0"/>
  <p:tag name="ARTICULATE_SLIDE_NAV" val="45"/>
</p:tagLst>
</file>

<file path=ppt/tags/tag6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Yc1Sv8q6_files\slide0001_image001.png"/>
</p:tagLst>
</file>

<file path=ppt/tags/tag6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64.xml><?xml version="1.0" encoding="utf-8"?>
<p:tagLst xmlns:a="http://schemas.openxmlformats.org/drawingml/2006/main" xmlns:r="http://schemas.openxmlformats.org/officeDocument/2006/relationships" xmlns:p="http://schemas.openxmlformats.org/presentationml/2006/main">
  <p:tag name="ANNOTATION_COUNT" val="0"/>
  <p:tag name="ARTICULATE_SLIDE_GUID" val="3de82234-ebb4-4b72-8570-cb55c0846396"/>
  <p:tag name="AUDIO_IMPORT" val="C:\Users\Kevin\Documents\My Articulate Projects\NFSTP Online Training\Lesson 6 Flow of Food\Audio\Processed\Slide 45 - Cooling from Room Temperature.output.wav"/>
  <p:tag name="AUDIO_ID" val="303"/>
  <p:tag name="ELAPSEDTIME" val="25.809"/>
  <p:tag name="TIMELINE" val="0.50/3.30"/>
  <p:tag name="ARTICULATE_SLIDE_PAUSE" val="0"/>
  <p:tag name="ARTICULATE_NAV_LEVEL" val="2"/>
  <p:tag name="ARTICULATE_PLAYLIST_ID" val="-1"/>
  <p:tag name="ARTICULATE_LOCK_SLIDE" val="0"/>
  <p:tag name="ARTICULATE_SLIDE_NAV" val="46"/>
</p:tagLst>
</file>

<file path=ppt/tags/tag6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eBmqhw1n_files\slide0001_image001.jpg"/>
</p:tagLst>
</file>

<file path=ppt/tags/tag66.xml><?xml version="1.0" encoding="utf-8"?>
<p:tagLst xmlns:a="http://schemas.openxmlformats.org/drawingml/2006/main" xmlns:r="http://schemas.openxmlformats.org/officeDocument/2006/relationships" xmlns:p="http://schemas.openxmlformats.org/presentationml/2006/main">
  <p:tag name="ANNOTATION_TYPE_1" val="2"/>
  <p:tag name="ANNOTATION_START_1" val="22.7"/>
  <p:tag name="ANNOTATION_END_1" val="-22.7"/>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8355711"/>
  <p:tag name="ANNOTATION_FILL_COLOR_1" val="855309"/>
  <p:tag name="ANNOTATION_FILL_ALPHA_1" val="50"/>
  <p:tag name="ANNOTATION_BORDER_WIDTH_1" val="2"/>
  <p:tag name="ANNOTATION_TYPE_2" val="2"/>
  <p:tag name="ANNOTATION_START_2" val="22.7"/>
  <p:tag name="ANNOTATION_TOP_2" val="247.4"/>
  <p:tag name="ANNOTATION_LEFT_2" val="360.2"/>
  <p:tag name="ANNOTATION_WIDTH_2" val="161.2"/>
  <p:tag name="ANNOTATION_HEIGHT_2" val="165.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8355711"/>
  <p:tag name="ANNOTATION_FILL_COLOR_2" val="855309"/>
  <p:tag name="ANNOTATION_FILL_ALPHA_2" val="50"/>
  <p:tag name="ANNOTATION_BORDER_WIDTH_2" val="2"/>
  <p:tag name="ANNOTATION_COUNT" val="2"/>
  <p:tag name="ARTICULATE_SLIDE_GUID" val="3065d58c-f4c6-4e6a-a4d0-45dec283c2fc"/>
  <p:tag name="AUDIO_IMPORT" val="C:\Users\Kevin\Documents\My Articulate Projects\NFSTP Online Training\Lesson 6 Flow of Food\Audio\Processed\Slide 47 - Reheating.output.wav"/>
  <p:tag name="AUDIO_ID" val="305"/>
  <p:tag name="ELAPSEDTIME" val="52.167"/>
  <p:tag name="TIMELINE" val="0.40/1.40/9.70"/>
  <p:tag name="ARTICULATE_SLIDE_PAUSE" val="0"/>
  <p:tag name="ARTICULATE_NAV_LEVEL" val="1"/>
  <p:tag name="ARTICULATE_PLAYLIST_ID" val="-1"/>
  <p:tag name="ARTICULATE_LOCK_SLIDE" val="0"/>
  <p:tag name="ARTICULATE_SLIDE_NAV" val="48"/>
</p:tagLst>
</file>

<file path=ppt/tags/tag6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xvVoP26R_files\slide0001_image001.jpg"/>
</p:tagLst>
</file>

<file path=ppt/tags/tag6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Lst>
</file>

<file path=ppt/tags/tag69.xml><?xml version="1.0" encoding="utf-8"?>
<p:tagLst xmlns:a="http://schemas.openxmlformats.org/drawingml/2006/main" xmlns:r="http://schemas.openxmlformats.org/officeDocument/2006/relationships" xmlns:p="http://schemas.openxmlformats.org/presentationml/2006/main">
  <p:tag name="ARTICULATE_SLIDE_GUID" val="4e6d1c3f-e29d-42d6-80a1-39996e33d972"/>
  <p:tag name="AUDIO_IMPORT" val="C:\Users\Kevin\Documents\My Articulate Projects\NFSTP Online Training\Lesson 6 Flow of Food\Audio\Processed\Slide 49 - Serving Reheated Food.output.wav"/>
  <p:tag name="AUDIO_ID" val="307"/>
  <p:tag name="ELAPSEDTIME" val="22.727"/>
  <p:tag name="TIMELINE" val="0.40/2.00/9.60"/>
  <p:tag name="ARTICULATE_SLIDE_PAUSE" val="0"/>
  <p:tag name="ARTICULATE_NAV_LEVEL" val="2"/>
  <p:tag name="ARTICULATE_PLAYLIST_ID" val="-1"/>
  <p:tag name="ARTICULATE_LOCK_SLIDE" val="0"/>
  <p:tag name="ARTICULATE_SLIDE_NAV" val="50"/>
</p:tagLst>
</file>

<file path=ppt/tags/tag7.xml><?xml version="1.0" encoding="utf-8"?>
<p:tagLst xmlns:a="http://schemas.openxmlformats.org/drawingml/2006/main" xmlns:r="http://schemas.openxmlformats.org/officeDocument/2006/relationships" xmlns:p="http://schemas.openxmlformats.org/presentationml/2006/main">
  <p:tag name="TIMELINE" val="0.7/2.0/6.0/14.2/19.4/26.3"/>
  <p:tag name="ANNOTATION_COUNT" val="0"/>
  <p:tag name="ARTICULATE_SLIDE_GUID" val="7b54e2b7-a24f-4927-b46b-5698346e380b"/>
  <p:tag name="AUDIO_IMPORT" val="C:\Users\Kevin\Documents\My Articulate Projects\NFSTP Online Training\Lesson 5 Equipment and Utensils\Audio\Slide 9 - Summary.output.wav"/>
  <p:tag name="AUDIO_ID" val="265"/>
  <p:tag name="ELAPSEDTIME" val="33.437"/>
  <p:tag name="ARTICULATE_SLIDE_PAUSE" val="0"/>
  <p:tag name="ARTICULATE_NAV_LEVEL" val="1"/>
  <p:tag name="ARTICULATE_PLAYLIST_ID" val="-1"/>
  <p:tag name="ARTICULATE_LOCK_SLIDE" val="0"/>
  <p:tag name="ARTICULATE_SLIDE_NAV" val="9"/>
</p:tagLst>
</file>

<file path=ppt/tags/tag70.xml><?xml version="1.0" encoding="utf-8"?>
<p:tagLst xmlns:a="http://schemas.openxmlformats.org/drawingml/2006/main" xmlns:r="http://schemas.openxmlformats.org/officeDocument/2006/relationships" xmlns:p="http://schemas.openxmlformats.org/presentationml/2006/main">
  <p:tag name="ARTICULATE_SLIDE_GUID" val="7768aabb-b9bd-4952-8c36-94710c555050"/>
  <p:tag name="AUDIO_IMPORT" val="C:\Users\Kevin\Documents\My Articulate Projects\NFSTP Online Training\Lesson 6 Flow of Food\Audio\Processed\Slide 50 - Service.output.wav"/>
  <p:tag name="AUDIO_ID" val="308"/>
  <p:tag name="ELAPSEDTIME" val="47.334"/>
  <p:tag name="TIMELINE" val="0.40/1.50/8.30/13.20"/>
  <p:tag name="ARTICULATE_SLIDE_PAUSE" val="0"/>
  <p:tag name="ARTICULATE_NAV_LEVEL" val="1"/>
  <p:tag name="ARTICULATE_PLAYLIST_ID" val="-1"/>
  <p:tag name="ARTICULATE_LOCK_SLIDE" val="0"/>
  <p:tag name="ARTICULATE_SLIDE_NAV" val="51"/>
</p:tagLst>
</file>

<file path=ppt/tags/tag7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Lst>
</file>

<file path=ppt/tags/tag72.xml><?xml version="1.0" encoding="utf-8"?>
<p:tagLst xmlns:a="http://schemas.openxmlformats.org/drawingml/2006/main" xmlns:r="http://schemas.openxmlformats.org/officeDocument/2006/relationships" xmlns:p="http://schemas.openxmlformats.org/presentationml/2006/main">
  <p:tag name="ANNOTATION_TYPE_1" val="2"/>
  <p:tag name="ANNOTATION_START_1" val="15.5"/>
  <p:tag name="ANNOTATION_END_1" val="-15.5"/>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8355711"/>
  <p:tag name="ANNOTATION_FILL_COLOR_1" val="855309"/>
  <p:tag name="ANNOTATION_FILL_ALPHA_1" val="50"/>
  <p:tag name="ANNOTATION_BORDER_WIDTH_1" val="2"/>
  <p:tag name="ANNOTATION_TYPE_2" val="2"/>
  <p:tag name="ANNOTATION_START_2" val="15.5"/>
  <p:tag name="ANNOTATION_TOP_2" val="107.0"/>
  <p:tag name="ANNOTATION_LEFT_2" val="311.1"/>
  <p:tag name="ANNOTATION_WIDTH_2" val="185.8"/>
  <p:tag name="ANNOTATION_HEIGHT_2" val="317.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8355711"/>
  <p:tag name="ANNOTATION_FILL_COLOR_2" val="855309"/>
  <p:tag name="ANNOTATION_FILL_ALPHA_2" val="50"/>
  <p:tag name="ANNOTATION_BORDER_WIDTH_2" val="2"/>
  <p:tag name="ANNOTATION_COUNT" val="2"/>
  <p:tag name="ARTICULATE_SLIDE_GUID" val="a3202c94-bd66-4b48-8b27-1a2ede0772f8"/>
  <p:tag name="AUDIO_IMPORT" val="C:\Users\Kevin\Documents\My Articulate Projects\NFSTP Online Training\Lesson 6 Flow of Food\Audio\Processed\Slide 52 - Distribution.output.wav"/>
  <p:tag name="AUDIO_ID" val="310"/>
  <p:tag name="ELAPSEDTIME" val="37.826"/>
  <p:tag name="TIMELINE" val="0.50/2.00/3.10/4.30/7.20/10.80"/>
  <p:tag name="ARTICULATE_SLIDE_PAUSE" val="0"/>
  <p:tag name="ARTICULATE_NAV_LEVEL" val="1"/>
  <p:tag name="ARTICULATE_PLAYLIST_ID" val="-1"/>
  <p:tag name="ARTICULATE_LOCK_SLIDE" val="0"/>
  <p:tag name="ARTICULATE_SLIDE_NAV" val="53"/>
</p:tagLst>
</file>

<file path=ppt/tags/tag7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RzpIcJRw_files\slide0001_image001.jpg"/>
</p:tagLst>
</file>

<file path=ppt/tags/tag7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75.xml><?xml version="1.0" encoding="utf-8"?>
<p:tagLst xmlns:a="http://schemas.openxmlformats.org/drawingml/2006/main" xmlns:r="http://schemas.openxmlformats.org/officeDocument/2006/relationships" xmlns:p="http://schemas.openxmlformats.org/presentationml/2006/main">
  <p:tag name="ARTICULATE_SLIDE_GUID" val="674e2e69-5955-4a59-adfd-d3b28e8dd0d0"/>
  <p:tag name="AUDIO_IMPORT" val="C:\Users\Kevin\Documents\My Articulate Projects\NFSTP Online Training\Lesson 6 Flow of Food\Audio\Processed\Slide 53 - Summary.output.wav"/>
  <p:tag name="AUDIO_ID" val="312"/>
  <p:tag name="ELAPSEDTIME" val="56.007"/>
  <p:tag name="TIMELINE" val="0.50/1.80/3.80/7.00/15.00/19.20/22.20/25.40/35.70/38.70/44.50/49.20"/>
  <p:tag name="ARTICULATE_SLIDE_PAUSE" val="0"/>
  <p:tag name="ARTICULATE_NAV_LEVEL" val="1"/>
  <p:tag name="ARTICULATE_PLAYLIST_ID" val="-1"/>
  <p:tag name="ARTICULATE_LOCK_SLIDE" val="0"/>
  <p:tag name="ARTICULATE_SLIDE_NAV" val="54"/>
</p:tagLst>
</file>

<file path=ppt/tags/tag76.xml><?xml version="1.0" encoding="utf-8"?>
<p:tagLst xmlns:a="http://schemas.openxmlformats.org/drawingml/2006/main" xmlns:r="http://schemas.openxmlformats.org/officeDocument/2006/relationships" xmlns:p="http://schemas.openxmlformats.org/presentationml/2006/main">
  <p:tag name="ARTICULATE_SLIDE_GUID" val="8fd5f474-e499-473e-9b9a-209e384c8ae0"/>
  <p:tag name="TIMELINE" val="0.8/2.3/3.7/6.0/8.8/12.1/13.6/18.6"/>
  <p:tag name="AUDIO_IMPORT" val="C:\Users\Kevin\Documents\My Articulate Projects\NFSTP Online Training\Lesson 7 Sanitation\Audio\Slide 4 - Definitions.output.wav"/>
  <p:tag name="AUDIO_ID" val="261"/>
  <p:tag name="ELAPSEDTIME" val="25.418"/>
  <p:tag name="ARTICULATE_SLIDE_PAUSE" val="0"/>
  <p:tag name="ARTICULATE_NAV_LEVEL" val="1"/>
  <p:tag name="ARTICULATE_PLAYLIST_ID" val="-1"/>
  <p:tag name="ARTICULATE_LOCK_SLIDE" val="0"/>
  <p:tag name="ARTICULATE_SLIDE_NAV" val="4"/>
</p:tagLst>
</file>

<file path=ppt/tags/tag77.xml><?xml version="1.0" encoding="utf-8"?>
<p:tagLst xmlns:a="http://schemas.openxmlformats.org/drawingml/2006/main" xmlns:r="http://schemas.openxmlformats.org/officeDocument/2006/relationships" xmlns:p="http://schemas.openxmlformats.org/presentationml/2006/main">
  <p:tag name="ARTICULATE_SLIDE_GUID" val="3dfd5f99-aacb-48e5-8a70-c11cda81924c"/>
  <p:tag name="TIMELINE" val="0.5/2.2/4.6/7.6/11.6/16.1/19.0/22.5/26.2"/>
  <p:tag name="AUDIO_IMPORT" val="C:\Users\Kevin\Documents\My Articulate Projects\NFSTP Online Training\Lesson 7 Sanitation\Audio\Slide 5 - Cleaning Program.output.wav"/>
  <p:tag name="AUDIO_ID" val="259"/>
  <p:tag name="ELAPSEDTIME" val="46.185"/>
  <p:tag name="ARTICULATE_SLIDE_PAUSE" val="0"/>
  <p:tag name="ARTICULATE_NAV_LEVEL" val="1"/>
  <p:tag name="ARTICULATE_PLAYLIST_ID" val="-1"/>
  <p:tag name="ARTICULATE_LOCK_SLIDE" val="0"/>
  <p:tag name="ARTICULATE_SLIDE_NAV" val="5"/>
</p:tagLst>
</file>

<file path=ppt/tags/tag7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79.xml><?xml version="1.0" encoding="utf-8"?>
<p:tagLst xmlns:a="http://schemas.openxmlformats.org/drawingml/2006/main" xmlns:r="http://schemas.openxmlformats.org/officeDocument/2006/relationships" xmlns:p="http://schemas.openxmlformats.org/presentationml/2006/main">
  <p:tag name="ARTICULATE_SLIDE_GUID" val="cb345a2c-9190-4ae8-b5f1-01885a8b6a9f"/>
  <p:tag name="TIMELINE" val="0.5/2.2/6.0/13.3/19.2/22.6"/>
  <p:tag name="AUDIO_IMPORT" val="C:\Users\Kevin\Documents\My Articulate Projects\NFSTP Online Training\Lesson 7 Sanitation\Audio\Slide 6 - Points to Include.output.wav"/>
  <p:tag name="AUDIO_ID" val="272"/>
  <p:tag name="ELAPSEDTIME" val="39.916"/>
  <p:tag name="ARTICULATE_SLIDE_PAUSE" val="0"/>
  <p:tag name="ARTICULATE_NAV_LEVEL" val="2"/>
  <p:tag name="ARTICULATE_PLAYLIST_ID" val="-1"/>
  <p:tag name="ARTICULATE_LOCK_SLIDE" val="0"/>
  <p:tag name="ARTICULATE_SLIDE_NAV" val="6"/>
</p:tagLst>
</file>

<file path=ppt/tags/tag8.xml><?xml version="1.0" encoding="utf-8"?>
<p:tagLst xmlns:a="http://schemas.openxmlformats.org/drawingml/2006/main" xmlns:r="http://schemas.openxmlformats.org/officeDocument/2006/relationships" xmlns:p="http://schemas.openxmlformats.org/presentationml/2006/main">
  <p:tag name="ANNOTATION_COUNT" val="0"/>
  <p:tag name="ARTICULATE_SLIDE_GUID" val="12895e19-279e-41a9-ba68-a3993d38eaf9"/>
  <p:tag name="AUDIO_IMPORT" val="C:\Users\Kevin\Documents\My Articulate Projects\NFSTP Online Training\Lesson 6 Flow of Food\Audio\Processed\Slide 5 - Choosing a supplier.output.wav"/>
  <p:tag name="AUDIO_ID" val="260"/>
  <p:tag name="ELAPSEDTIME" val="25.418"/>
  <p:tag name="TIMELINE" val="0.50/2.50/3.70/4.90/6.30/7.90/11.90/15.80/19.00"/>
  <p:tag name="ARTICULATE_SLIDE_PAUSE" val="0"/>
  <p:tag name="ARTICULATE_NAV_LEVEL" val="2"/>
  <p:tag name="ARTICULATE_PLAYLIST_ID" val="-1"/>
  <p:tag name="ARTICULATE_LOCK_SLIDE" val="0"/>
  <p:tag name="ARTICULATE_SLIDE_NAV" val="5"/>
</p:tagLst>
</file>

<file path=ppt/tags/tag8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1.xml><?xml version="1.0" encoding="utf-8"?>
<p:tagLst xmlns:a="http://schemas.openxmlformats.org/drawingml/2006/main" xmlns:r="http://schemas.openxmlformats.org/officeDocument/2006/relationships" xmlns:p="http://schemas.openxmlformats.org/presentationml/2006/main">
  <p:tag name="ARTICULATE_SLIDE_GUID" val="4b94a76e-5fd4-4653-a931-1ea323cbfd33"/>
  <p:tag name="TIMELINE" val="0.5/2.4/4.5/6.1/7.3/8.4"/>
  <p:tag name="AUDIO_IMPORT" val="C:\Users\Kevin\Documents\My Articulate Projects\NFSTP Online Training\Lesson 7 Sanitation\Audio\Slide 8 - Methods of Sanitizing.output.wav"/>
  <p:tag name="AUDIO_ID" val="263"/>
  <p:tag name="ELAPSEDTIME" val="25.627"/>
  <p:tag name="ARTICULATE_SLIDE_PAUSE" val="0"/>
  <p:tag name="ARTICULATE_NAV_LEVEL" val="1"/>
  <p:tag name="ARTICULATE_PLAYLIST_ID" val="-1"/>
  <p:tag name="ARTICULATE_LOCK_SLIDE" val="0"/>
  <p:tag name="ARTICULATE_SLIDE_NAV" val="8"/>
</p:tagLst>
</file>

<file path=ppt/tags/tag82.xml><?xml version="1.0" encoding="utf-8"?>
<p:tagLst xmlns:a="http://schemas.openxmlformats.org/drawingml/2006/main" xmlns:r="http://schemas.openxmlformats.org/officeDocument/2006/relationships" xmlns:p="http://schemas.openxmlformats.org/presentationml/2006/main">
  <p:tag name="BULLET_1" val="8226"/>
</p:tagLst>
</file>

<file path=ppt/tags/tag83.xml><?xml version="1.0" encoding="utf-8"?>
<p:tagLst xmlns:a="http://schemas.openxmlformats.org/drawingml/2006/main" xmlns:r="http://schemas.openxmlformats.org/officeDocument/2006/relationships" xmlns:p="http://schemas.openxmlformats.org/presentationml/2006/main">
  <p:tag name="ARTICULATE_SLIDE_GUID" val="8172c031-397b-417e-9496-f5ff886221a6"/>
  <p:tag name="TIMELINE" val="0.4/2.1/12.7/26.2"/>
  <p:tag name="AUDIO_IMPORT" val="C:\Users\Kevin\Documents\My Articulate Projects\NFSTP Online Training\Lesson 7 Sanitation\Audio\Slide 9 - Hot Water Sanitizing.output.wav"/>
  <p:tag name="AUDIO_ID" val="265"/>
  <p:tag name="ELAPSEDTIME" val="39.21"/>
  <p:tag name="ARTICULATE_SLIDE_PAUSE" val="0"/>
  <p:tag name="ARTICULATE_NAV_LEVEL" val="2"/>
  <p:tag name="ARTICULATE_PLAYLIST_ID" val="-1"/>
  <p:tag name="ARTICULATE_LOCK_SLIDE" val="0"/>
  <p:tag name="ARTICULATE_SLIDE_NAV" val="9"/>
</p:tagLst>
</file>

<file path=ppt/tags/tag84.xml><?xml version="1.0" encoding="utf-8"?>
<p:tagLst xmlns:a="http://schemas.openxmlformats.org/drawingml/2006/main" xmlns:r="http://schemas.openxmlformats.org/officeDocument/2006/relationships" xmlns:p="http://schemas.openxmlformats.org/presentationml/2006/main">
  <p:tag name="BULLET_1" val="8226"/>
</p:tagLst>
</file>

<file path=ppt/tags/tag85.xml><?xml version="1.0" encoding="utf-8"?>
<p:tagLst xmlns:a="http://schemas.openxmlformats.org/drawingml/2006/main" xmlns:r="http://schemas.openxmlformats.org/officeDocument/2006/relationships" xmlns:p="http://schemas.openxmlformats.org/presentationml/2006/main">
  <p:tag name="ARTICULATE_SLIDE_GUID" val="cbfced3b-9bb8-41e2-a0d0-701439615487"/>
  <p:tag name="TIMELINE" val="0.5/1.7/4.2/6.6/9.3/12.7/17.6/19.9/23.6"/>
  <p:tag name="AUDIO_IMPORT" val="C:\Users\Kevin\Documents\My Articulate Projects\NFSTP Online Training\Lesson 7 Sanitation\Audio\Slide 11 - Safety.output.wav"/>
  <p:tag name="AUDIO_ID" val="267"/>
  <p:tag name="ELAPSEDTIME" val="37.329"/>
  <p:tag name="ARTICULATE_SLIDE_PAUSE" val="0"/>
  <p:tag name="ARTICULATE_NAV_LEVEL" val="3"/>
  <p:tag name="ARTICULATE_PLAYLIST_ID" val="-1"/>
  <p:tag name="ARTICULATE_LOCK_SLIDE" val="0"/>
  <p:tag name="ARTICULATE_SLIDE_NAV" val="11"/>
</p:tagLst>
</file>

<file path=ppt/tags/tag8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7.xml><?xml version="1.0" encoding="utf-8"?>
<p:tagLst xmlns:a="http://schemas.openxmlformats.org/drawingml/2006/main" xmlns:r="http://schemas.openxmlformats.org/officeDocument/2006/relationships" xmlns:p="http://schemas.openxmlformats.org/presentationml/2006/main">
  <p:tag name="ARTICULATE_SLIDE_GUID" val="99c4e038-0699-4c55-a298-7f44d7f2ab76"/>
  <p:tag name="TIMELINE" val="0.4/2.8/7.2/16.4"/>
  <p:tag name="AUDIO_IMPORT" val="C:\Users\Kevin\Documents\My Articulate Projects\NFSTP Online Training\Lesson 7 Sanitation\Audio\Slide 12 - Clean Food Equipment &amp; Utensils.output.wav"/>
  <p:tag name="AUDIO_ID" val="266"/>
  <p:tag name="ELAPSEDTIME" val="22.988"/>
  <p:tag name="ARTICULATE_SLIDE_PAUSE" val="0"/>
  <p:tag name="ARTICULATE_NAV_LEVEL" val="1"/>
  <p:tag name="ARTICULATE_PLAYLIST_ID" val="-1"/>
  <p:tag name="ARTICULATE_LOCK_SLIDE" val="0"/>
  <p:tag name="ARTICULATE_SLIDE_NAV" val="12"/>
</p:tagLst>
</file>

<file path=ppt/tags/tag8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2"/>
</p:tagLst>
</file>

<file path=ppt/tags/tag89.xml><?xml version="1.0" encoding="utf-8"?>
<p:tagLst xmlns:a="http://schemas.openxmlformats.org/drawingml/2006/main" xmlns:r="http://schemas.openxmlformats.org/officeDocument/2006/relationships" xmlns:p="http://schemas.openxmlformats.org/presentationml/2006/main">
  <p:tag name="ARTICULATE_SLIDE_GUID" val="40762e76-5226-4357-b665-2d15a2a59e4f"/>
  <p:tag name="TIMELINE" val="0.5/1.6/6.3/11.5/15.4"/>
  <p:tag name="AUDIO_IMPORT" val="C:\Users\Kevin\Documents\My Articulate Projects\NFSTP Online Training\Lesson 7 Sanitation\Audio\Slide 13 - Clean-in-Place Equipment.output.wav"/>
  <p:tag name="AUDIO_ID" val="281"/>
  <p:tag name="ELAPSEDTIME" val="36.415"/>
  <p:tag name="ARTICULATE_SLIDE_PAUSE" val="0"/>
  <p:tag name="ARTICULATE_NAV_LEVEL" val="2"/>
  <p:tag name="ARTICULATE_PLAYLIST_ID" val="-1"/>
  <p:tag name="ARTICULATE_LOCK_SLIDE" val="0"/>
  <p:tag name="ARTICULATE_SLIDE_NAV" val="13"/>
</p:tagLst>
</file>

<file path=ppt/tags/tag9.xml><?xml version="1.0" encoding="utf-8"?>
<p:tagLst xmlns:a="http://schemas.openxmlformats.org/drawingml/2006/main" xmlns:r="http://schemas.openxmlformats.org/officeDocument/2006/relationships" xmlns:p="http://schemas.openxmlformats.org/presentationml/2006/main">
  <p:tag name="ANNOTATION_TYPE_1" val="2"/>
  <p:tag name="ANNOTATION_START_1" val="32.1"/>
  <p:tag name="ANNOTATION_END_1" val="32.1"/>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2.1"/>
  <p:tag name="ANNOTATION_TOP_2" val="343.0"/>
  <p:tag name="ANNOTATION_LEFT_2" val="163.6"/>
  <p:tag name="ANNOTATION_WIDTH_2" val="235.0"/>
  <p:tag name="ANNOTATION_HEIGHT_2" val="81.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GUID" val="030c31bb-2c55-405e-87eb-dddd518107c1"/>
  <p:tag name="AUDIO_IMPORT" val="C:\Users\Kevin\Documents\My Articulate Projects\NFSTP Online Training\Lesson 6 Flow of Food\Audio\Processed\Slide 6 - Approved Suppliers.output.wav"/>
  <p:tag name="AUDIO_ID" val="261"/>
  <p:tag name="ELAPSEDTIME" val="37.956"/>
  <p:tag name="TIMELINE" val="0.80/2.40/6.10/12.00/18.20/24.30/26.20"/>
  <p:tag name="ARTICULATE_SLIDE_PAUSE" val="0"/>
  <p:tag name="ARTICULATE_NAV_LEVEL" val="2"/>
  <p:tag name="ARTICULATE_PLAYLIST_ID" val="-1"/>
  <p:tag name="ARTICULATE_LOCK_SLIDE" val="0"/>
  <p:tag name="ARTICULATE_SLIDE_NAV" val="6"/>
</p:tagLst>
</file>

<file path=ppt/tags/tag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91.xml><?xml version="1.0" encoding="utf-8"?>
<p:tagLst xmlns:a="http://schemas.openxmlformats.org/drawingml/2006/main" xmlns:r="http://schemas.openxmlformats.org/officeDocument/2006/relationships" xmlns:p="http://schemas.openxmlformats.org/presentationml/2006/main">
  <p:tag name="ARTICULATE_SLIDE_GUID" val="73736e03-e645-4551-9942-8e7bc0668653"/>
  <p:tag name="TIMELINE" val="0.5/2.5/12.1/20.3/28.5/32.9/40.8/50.7"/>
  <p:tag name="AUDIO_IMPORT" val="C:\Users\Kevin\Documents\My Articulate Projects\NFSTP Online Training\Lesson 7 Sanitation\Audio\Slide 14 - General Washing Guidelines.output.wav"/>
  <p:tag name="AUDIO_ID" val="269"/>
  <p:tag name="ELAPSEDTIME" val="62.59"/>
  <p:tag name="ARTICULATE_SLIDE_PAUSE" val="0"/>
  <p:tag name="ARTICULATE_NAV_LEVEL" val="2"/>
  <p:tag name="ARTICULATE_PLAYLIST_ID" val="-1"/>
  <p:tag name="ARTICULATE_LOCK_SLIDE" val="0"/>
  <p:tag name="ARTICULATE_SLIDE_NAV" val="14"/>
</p:tagLst>
</file>

<file path=ppt/tags/tag9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Lst>
</file>

<file path=ppt/tags/tag93.xml><?xml version="1.0" encoding="utf-8"?>
<p:tagLst xmlns:a="http://schemas.openxmlformats.org/drawingml/2006/main" xmlns:r="http://schemas.openxmlformats.org/officeDocument/2006/relationships" xmlns:p="http://schemas.openxmlformats.org/presentationml/2006/main">
  <p:tag name="ARTICULATE_SLIDE_GUID" val="26e3a2b6-2ec8-46e5-aed3-2e9caddfaa4c"/>
  <p:tag name="TIMELINE" val="0.5/3.0/6.2/9.9/13.9"/>
  <p:tag name="AUDIO_IMPORT" val="C:\Users\Kevin\Documents\My Articulate Projects\NFSTP Online Training\Lesson 7 Sanitation\Audio\Slide 17 - Storing Equipment &amp; Utensils.output.wav"/>
  <p:tag name="AUDIO_ID" val="276"/>
  <p:tag name="ELAPSEDTIME" val="27.168"/>
  <p:tag name="ARTICULATE_SLIDE_PAUSE" val="0"/>
  <p:tag name="ARTICULATE_NAV_LEVEL" val="1"/>
  <p:tag name="ARTICULATE_PLAYLIST_ID" val="-1"/>
  <p:tag name="ARTICULATE_LOCK_SLIDE" val="0"/>
  <p:tag name="ARTICULATE_SLIDE_NAV" val="17"/>
</p:tagLst>
</file>

<file path=ppt/tags/tag9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Kevin\AppData\Local\Temp\articulate\presenter\imgtemp\n95fSTSp_files\slide0001_image001.jpg"/>
</p:tagLst>
</file>

<file path=ppt/tags/tag9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6.xml><?xml version="1.0" encoding="utf-8"?>
<p:tagLst xmlns:a="http://schemas.openxmlformats.org/drawingml/2006/main" xmlns:r="http://schemas.openxmlformats.org/officeDocument/2006/relationships" xmlns:p="http://schemas.openxmlformats.org/presentationml/2006/main">
  <p:tag name="TIMELINE" val="0.7/2.9"/>
  <p:tag name="ARTICULATE_SLIDE_GUID" val="fa9b4a71-7365-456c-9b2f-4ddccb48448f"/>
  <p:tag name="AUDIO_IMPORT" val="C:\Users\Kevin\Documents\My Articulate Projects\NFSTP Online Training\Lesson 7 Sanitation\Audio\Slide 18 - Single Service Utensils.output.wav"/>
  <p:tag name="AUDIO_ID" val="282"/>
  <p:tag name="ELAPSEDTIME" val="25.574"/>
  <p:tag name="ARTICULATE_SLIDE_PAUSE" val="0"/>
  <p:tag name="ARTICULATE_NAV_LEVEL" val="1"/>
  <p:tag name="ARTICULATE_PLAYLIST_ID" val="-1"/>
  <p:tag name="ARTICULATE_LOCK_SLIDE" val="0"/>
  <p:tag name="ARTICULATE_SLIDE_NAV" val="18"/>
</p:tagLst>
</file>

<file path=ppt/tags/tag9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98.xml><?xml version="1.0" encoding="utf-8"?>
<p:tagLst xmlns:a="http://schemas.openxmlformats.org/drawingml/2006/main" xmlns:r="http://schemas.openxmlformats.org/officeDocument/2006/relationships" xmlns:p="http://schemas.openxmlformats.org/presentationml/2006/main">
  <p:tag name="ARTICULATE_SLIDE_GUID" val="beedd328-9ec6-4470-b705-a1e565cb0274"/>
  <p:tag name="TIMELINE" val="0.4/2.2/6.0/12.8/23.2"/>
  <p:tag name="ARTICULATE_TITLE_TAG" val="Guidelines for Single Service Utensils"/>
  <p:tag name="AUDIO_IMPORT" val="C:\Users\Kevin\Documents\My Articulate Projects\NFSTP Online Training\Lesson 7 Sanitation\Audio\Slide 19 - Single Service Utensils.output.wav"/>
  <p:tag name="AUDIO_ID" val="274"/>
  <p:tag name="ELAPSEDTIME" val="30.616"/>
  <p:tag name="ARTICULATE_SLIDE_PAUSE" val="0"/>
  <p:tag name="ARTICULATE_NAV_LEVEL" val="2"/>
  <p:tag name="ARTICULATE_PLAYLIST_ID" val="-1"/>
  <p:tag name="ARTICULATE_LOCK_SLIDE" val="0"/>
  <p:tag name="ARTICULATE_SLIDE_NAV" val="19"/>
</p:tagLst>
</file>

<file path=ppt/tags/tag99.xml><?xml version="1.0" encoding="utf-8"?>
<p:tagLst xmlns:a="http://schemas.openxmlformats.org/drawingml/2006/main" xmlns:r="http://schemas.openxmlformats.org/officeDocument/2006/relationships" xmlns:p="http://schemas.openxmlformats.org/presentationml/2006/main">
  <p:tag name="ARTICULATE_SLIDE_GUID" val="c8cc29aa-5ed9-48d8-8257-d1818d49141a"/>
  <p:tag name="TIMELINE" val="0.5/2.2/9.0/13.4/18.6"/>
  <p:tag name="AUDIO_IMPORT" val="C:\Users\Kevin\Documents\My Articulate Projects\NFSTP Online Training\Lesson 7 Sanitation\Audio\Slide 20 - Wiping Cloths.output.wav"/>
  <p:tag name="AUDIO_ID" val="275"/>
  <p:tag name="ELAPSEDTIME" val="45.767"/>
  <p:tag name="ARTICULATE_SLIDE_PAUSE" val="0"/>
  <p:tag name="ARTICULATE_NAV_LEVEL" val="1"/>
  <p:tag name="ARTICULATE_PLAYLIST_ID" val="-1"/>
  <p:tag name="ARTICULATE_LOCK_SLIDE" val="0"/>
  <p:tag name="ARTICULATE_SLIDE_NAV" val="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P_SGENE_PRT_Mouse">
  <a:themeElements>
    <a:clrScheme name="Office Theme 14">
      <a:dk1>
        <a:srgbClr val="000000"/>
      </a:dk1>
      <a:lt1>
        <a:srgbClr val="FFFFFF"/>
      </a:lt1>
      <a:dk2>
        <a:srgbClr val="8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660033"/>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14">
        <a:dk1>
          <a:srgbClr val="000000"/>
        </a:dk1>
        <a:lt1>
          <a:srgbClr val="FFFFFF"/>
        </a:lt1>
        <a:dk2>
          <a:srgbClr val="8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PP_SCARE_PRT_Schneider_Aqua">
  <a:themeElements>
    <a:clrScheme name="PPP_SCARE_PRT_Schneider_Aqu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P_SCARE_PRT_Schneider_Aqu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P_SCARE_PRT_Schneider_Aqu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P_SCARE_PRT_Schneider_Aqu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P_SCARE_PRT_Schneider_Aqu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P_SCARE_PRT_Schneider_Aqu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P_SCARE_PRT_Schneider_Aqu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P_SCARE_PRT_Schneider_Aqu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P_SCARE_PRT_Schneider_Aqu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P_SCARE_PRT_Schneider_Aqu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P_SCARE_PRT_Schneider_Aqu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P_SCARE_PRT_Schneider_Aqu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P_SCARE_PRT_Schneider_Aqu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P_SCARE_PRT_Schneider_Aqu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PP_SFOOD_PRT_Dining">
  <a:themeElements>
    <a:clrScheme name="">
      <a:dk1>
        <a:srgbClr val="000000"/>
      </a:dk1>
      <a:lt1>
        <a:srgbClr val="C0C0C0"/>
      </a:lt1>
      <a:dk2>
        <a:srgbClr val="000000"/>
      </a:dk2>
      <a:lt2>
        <a:srgbClr val="808080"/>
      </a:lt2>
      <a:accent1>
        <a:srgbClr val="00CC99"/>
      </a:accent1>
      <a:accent2>
        <a:srgbClr val="3333CC"/>
      </a:accent2>
      <a:accent3>
        <a:srgbClr val="DCDCDC"/>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4BA1669898C84A9D0A7CD88DD86DEE" ma:contentTypeVersion="7" ma:contentTypeDescription="Create a new document." ma:contentTypeScope="" ma:versionID="c3bc4c656b89b926000d545e7200fcba">
  <xsd:schema xmlns:xsd="http://www.w3.org/2001/XMLSchema" xmlns:xs="http://www.w3.org/2001/XMLSchema" xmlns:p="http://schemas.microsoft.com/office/2006/metadata/properties" xmlns:ns1="http://schemas.microsoft.com/sharepoint/v3" xmlns:ns2="3c924a6b-2f35-4917-a7f8-b3e917a78ebf" targetNamespace="http://schemas.microsoft.com/office/2006/metadata/properties" ma:root="true" ma:fieldsID="7f94b65606a0d36bb6a04bca121ff855" ns1:_="" ns2:_="">
    <xsd:import namespace="http://schemas.microsoft.com/sharepoint/v3"/>
    <xsd:import namespace="3c924a6b-2f35-4917-a7f8-b3e917a78ebf"/>
    <xsd:element name="properties">
      <xsd:complexType>
        <xsd:sequence>
          <xsd:element name="documentManagement">
            <xsd:complexType>
              <xsd:all>
                <xsd:element ref="ns1:PublishingStartDate" minOccurs="0"/>
                <xsd:element ref="ns1:PublishingExpirationDate" minOccurs="0"/>
                <xsd:element ref="ns2:Blog_x0020_Category"/>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hidden="true" ma:internalName="PublishingStartDate">
      <xsd:simpleType>
        <xsd:restriction base="dms:Unknown"/>
      </xsd:simpleType>
    </xsd:element>
    <xsd:element name="PublishingExpirationDate" ma:index="5"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c924a6b-2f35-4917-a7f8-b3e917a78ebf" elementFormDefault="qualified">
    <xsd:import namespace="http://schemas.microsoft.com/office/2006/documentManagement/types"/>
    <xsd:import namespace="http://schemas.microsoft.com/office/infopath/2007/PartnerControls"/>
    <xsd:element name="Blog_x0020_Category" ma:index="6" ma:displayName="Blog Category" ma:list="{5ce769ce-cfb9-46d6-b0af-6a04f9ac84e5}" ma:internalName="Blog_x0020_Category" ma:readOnly="false" ma:showField="Title" ma:web="3c924a6b-2f35-4917-a7f8-b3e917a78ebf">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log_x0020_Category xmlns="3c924a6b-2f35-4917-a7f8-b3e917a78ebf">58</Blog_x0020_Category>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DC6165E-3179-4A30-8929-025CDBA7CA09}"/>
</file>

<file path=customXml/itemProps2.xml><?xml version="1.0" encoding="utf-8"?>
<ds:datastoreItem xmlns:ds="http://schemas.openxmlformats.org/officeDocument/2006/customXml" ds:itemID="{FD33301F-CE1E-44CD-88CF-6C05F6423480}"/>
</file>

<file path=customXml/itemProps3.xml><?xml version="1.0" encoding="utf-8"?>
<ds:datastoreItem xmlns:ds="http://schemas.openxmlformats.org/officeDocument/2006/customXml" ds:itemID="{6EC35A43-A54D-4F75-918F-3B436E496819}"/>
</file>

<file path=docProps/app.xml><?xml version="1.0" encoding="utf-8"?>
<Properties xmlns="http://schemas.openxmlformats.org/officeDocument/2006/extended-properties" xmlns:vt="http://schemas.openxmlformats.org/officeDocument/2006/docPropsVTypes">
  <TotalTime>27</TotalTime>
  <Words>7257</Words>
  <Application>Microsoft Office PowerPoint</Application>
  <PresentationFormat>Widescreen</PresentationFormat>
  <Paragraphs>1531</Paragraphs>
  <Slides>109</Slides>
  <Notes>108</Notes>
  <HiddenSlides>0</HiddenSlides>
  <MMClips>2</MMClips>
  <ScaleCrop>false</ScaleCrop>
  <HeadingPairs>
    <vt:vector size="8" baseType="variant">
      <vt:variant>
        <vt:lpstr>Fonts Used</vt:lpstr>
      </vt:variant>
      <vt:variant>
        <vt:i4>9</vt:i4>
      </vt:variant>
      <vt:variant>
        <vt:lpstr>Theme</vt:lpstr>
      </vt:variant>
      <vt:variant>
        <vt:i4>7</vt:i4>
      </vt:variant>
      <vt:variant>
        <vt:lpstr>Embedded OLE Servers</vt:lpstr>
      </vt:variant>
      <vt:variant>
        <vt:i4>1</vt:i4>
      </vt:variant>
      <vt:variant>
        <vt:lpstr>Slide Titles</vt:lpstr>
      </vt:variant>
      <vt:variant>
        <vt:i4>109</vt:i4>
      </vt:variant>
    </vt:vector>
  </HeadingPairs>
  <TitlesOfParts>
    <vt:vector size="126" baseType="lpstr">
      <vt:lpstr>MS Mincho</vt:lpstr>
      <vt:lpstr>Arial</vt:lpstr>
      <vt:lpstr>Articulate</vt:lpstr>
      <vt:lpstr>Calibri</vt:lpstr>
      <vt:lpstr>Calibri Light</vt:lpstr>
      <vt:lpstr>Symbol</vt:lpstr>
      <vt:lpstr>Times New Roman</vt:lpstr>
      <vt:lpstr>Wingdings</vt:lpstr>
      <vt:lpstr>Wingdings 2</vt:lpstr>
      <vt:lpstr>Office Theme</vt:lpstr>
      <vt:lpstr>PPP_SGENE_PRT_Mouse</vt:lpstr>
      <vt:lpstr>PPP_SCARE_PRT_Schneider_Aqua</vt:lpstr>
      <vt:lpstr>PPP_SFOOD_PRT_Dining</vt:lpstr>
      <vt:lpstr>1_Office Theme</vt:lpstr>
      <vt:lpstr>2_Office Theme</vt:lpstr>
      <vt:lpstr>3_Office Theme</vt:lpstr>
      <vt:lpstr>Photo Editor Photo</vt:lpstr>
      <vt:lpstr>Procedure for boiling water</vt:lpstr>
      <vt:lpstr>Hand Wash Station</vt:lpstr>
      <vt:lpstr>Dressing Rooms</vt:lpstr>
      <vt:lpstr>Janitorial Facilities</vt:lpstr>
      <vt:lpstr>Storage Areas</vt:lpstr>
      <vt:lpstr>Storage Guidelines</vt:lpstr>
      <vt:lpstr>Non-food Storage</vt:lpstr>
      <vt:lpstr>Recyclables </vt:lpstr>
      <vt:lpstr>Summary</vt:lpstr>
      <vt:lpstr>Equipment Installation</vt:lpstr>
      <vt:lpstr>Food Contact Surfaces</vt:lpstr>
      <vt:lpstr>Wooden Food Contact Surfaces</vt:lpstr>
      <vt:lpstr>Clean in Place Equipment</vt:lpstr>
      <vt:lpstr>Heating &amp; Cooling Equipment</vt:lpstr>
      <vt:lpstr>Calibration</vt:lpstr>
      <vt:lpstr>Summary</vt:lpstr>
      <vt:lpstr>Choosing a supplier</vt:lpstr>
      <vt:lpstr>Approved Suppliers</vt:lpstr>
      <vt:lpstr>Unapproved Sources</vt:lpstr>
      <vt:lpstr>Steps to Receiving</vt:lpstr>
      <vt:lpstr>Shipment Rejection</vt:lpstr>
      <vt:lpstr>Disposal of Rejected Food</vt:lpstr>
      <vt:lpstr>Storage </vt:lpstr>
      <vt:lpstr>FIFO</vt:lpstr>
      <vt:lpstr>Refrigerated Storage</vt:lpstr>
      <vt:lpstr>Refrigerated Storage Guidelines</vt:lpstr>
      <vt:lpstr>Top Down Storage</vt:lpstr>
      <vt:lpstr>Frozen Storage</vt:lpstr>
      <vt:lpstr>Frozen Storage Guidelines</vt:lpstr>
      <vt:lpstr>Dry Food Storage</vt:lpstr>
      <vt:lpstr>Dry Food Storage Guidelines</vt:lpstr>
      <vt:lpstr>Chemical Storage Guidelines </vt:lpstr>
      <vt:lpstr>Food Preparation</vt:lpstr>
      <vt:lpstr>Preparation Guidelines</vt:lpstr>
      <vt:lpstr>Thawing</vt:lpstr>
      <vt:lpstr>Thawing Methods</vt:lpstr>
      <vt:lpstr>Cooking Meat</vt:lpstr>
      <vt:lpstr>Cooking Guidelines</vt:lpstr>
      <vt:lpstr>Cooking Guidelines for Different Foods</vt:lpstr>
      <vt:lpstr>Microwave Cooking &amp; Reheating</vt:lpstr>
      <vt:lpstr>Microwave Guidelines</vt:lpstr>
      <vt:lpstr>Holding</vt:lpstr>
      <vt:lpstr>Hot Holding</vt:lpstr>
      <vt:lpstr>Hot Holding Guidelines</vt:lpstr>
      <vt:lpstr>Cold-Holding</vt:lpstr>
      <vt:lpstr>Cold-Holding Guidelines</vt:lpstr>
      <vt:lpstr>Room Temperature Holding</vt:lpstr>
      <vt:lpstr>Room Temperature Holding</vt:lpstr>
      <vt:lpstr>Cooling</vt:lpstr>
      <vt:lpstr>Cooling from Room Temperature</vt:lpstr>
      <vt:lpstr>Methods of Cooling</vt:lpstr>
      <vt:lpstr>Reheating</vt:lpstr>
      <vt:lpstr>Serving Reheated Food</vt:lpstr>
      <vt:lpstr>Service</vt:lpstr>
      <vt:lpstr>Distribution</vt:lpstr>
      <vt:lpstr>Summary</vt:lpstr>
      <vt:lpstr>Definitions</vt:lpstr>
      <vt:lpstr>Cleaning Program</vt:lpstr>
      <vt:lpstr>Points to Include </vt:lpstr>
      <vt:lpstr>Factors Affecting Cleaning</vt:lpstr>
      <vt:lpstr>Methods of Sanitizing</vt:lpstr>
      <vt:lpstr>Hot Water Sanitizing</vt:lpstr>
      <vt:lpstr>Factors Affecting Chemical Sanitizing</vt:lpstr>
      <vt:lpstr>Safety</vt:lpstr>
      <vt:lpstr>Clean Food Equipment &amp; Utensils</vt:lpstr>
      <vt:lpstr>Clean-in-Place Equipment</vt:lpstr>
      <vt:lpstr>General Washing Guidelines</vt:lpstr>
      <vt:lpstr>Manual Ware Washing</vt:lpstr>
      <vt:lpstr>Mechanical Ware Washing</vt:lpstr>
      <vt:lpstr>Cleaning the Machine</vt:lpstr>
      <vt:lpstr>Storing Equipment &amp; Utensils</vt:lpstr>
      <vt:lpstr>Single Service Utensils</vt:lpstr>
      <vt:lpstr>Use of Single Service Utensils</vt:lpstr>
      <vt:lpstr>Wiping Cloths</vt:lpstr>
      <vt:lpstr>Housekeeping &amp; Maintenance Schedules</vt:lpstr>
      <vt:lpstr>Housekeeping Tips</vt:lpstr>
      <vt:lpstr>Summary</vt:lpstr>
      <vt:lpstr>Steps to Prevention</vt:lpstr>
      <vt:lpstr>Contaminated Food</vt:lpstr>
      <vt:lpstr>Pest Control Operators</vt:lpstr>
      <vt:lpstr>Methods of Pest Control</vt:lpstr>
      <vt:lpstr>Illness and Disease</vt:lpstr>
      <vt:lpstr>Symptoms of Illness</vt:lpstr>
      <vt:lpstr>Asymptomatic carrier</vt:lpstr>
      <vt:lpstr>Reporting Illness</vt:lpstr>
      <vt:lpstr>Injuries</vt:lpstr>
      <vt:lpstr>Treating Injuries</vt:lpstr>
      <vt:lpstr>Clean Clothing</vt:lpstr>
      <vt:lpstr>Behaviours</vt:lpstr>
      <vt:lpstr>Sneezing &amp; Coughing</vt:lpstr>
      <vt:lpstr>Bathe Daily</vt:lpstr>
      <vt:lpstr>Jewellery Policy</vt:lpstr>
      <vt:lpstr>Hand Washing</vt:lpstr>
      <vt:lpstr>How to Wash Hands</vt:lpstr>
      <vt:lpstr>Glove Use</vt:lpstr>
      <vt:lpstr>Visitor Policy</vt:lpstr>
      <vt:lpstr>Summary</vt:lpstr>
      <vt:lpstr>Food Safety Training Courses</vt:lpstr>
      <vt:lpstr>Operators</vt:lpstr>
      <vt:lpstr>Food Handlers</vt:lpstr>
      <vt:lpstr>Food Handler Training Topics</vt:lpstr>
      <vt:lpstr>Training Records</vt:lpstr>
      <vt:lpstr>Summary</vt:lpstr>
      <vt:lpstr>Supervising Food Safety Programs</vt:lpstr>
      <vt:lpstr>Components of Food Safety Programs</vt:lpstr>
      <vt:lpstr>What is HACCP?</vt:lpstr>
      <vt:lpstr>HACCP Preparation</vt:lpstr>
      <vt:lpstr>HACCP Plans</vt:lpstr>
      <vt:lpstr>Summary</vt:lpstr>
    </vt:vector>
  </TitlesOfParts>
  <Company>Anglophone South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Procedure for boiling water</dc:title>
  <dc:creator>Hanscomb, Darren     (ASD-W)</dc:creator>
  <cp:lastModifiedBy>Hanscomb, Darren     (ASD-W)</cp:lastModifiedBy>
  <cp:revision>5</cp:revision>
  <dcterms:created xsi:type="dcterms:W3CDTF">2018-10-01T13:19:13Z</dcterms:created>
  <dcterms:modified xsi:type="dcterms:W3CDTF">2018-10-01T13:46:38Z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0x010100C54BA1669898C84A9D0A7CD88DD86DEE</vt:lpwstr>
  </property>
</Properties>
</file>