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71" r:id="rId16"/>
    <p:sldId id="267" r:id="rId17"/>
    <p:sldId id="268" r:id="rId18"/>
    <p:sldId id="269" r:id="rId19"/>
    <p:sldId id="270"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79E11E-AD20-4D83-815A-1E5D697709A7}" v="1504" dt="2020-02-24T23:50:59.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killiter, Kimberly" userId="S::kimberly.skilliter@nbed.nb.ca::dac82950-97bf-4f87-9f93-ca5670b12050" providerId="AD" clId="Web-{7779E11E-AD20-4D83-815A-1E5D697709A7}"/>
    <pc:docChg chg="addSld modSld">
      <pc:chgData name="Skilliter, Kimberly" userId="S::kimberly.skilliter@nbed.nb.ca::dac82950-97bf-4f87-9f93-ca5670b12050" providerId="AD" clId="Web-{7779E11E-AD20-4D83-815A-1E5D697709A7}" dt="2020-02-24T23:50:59.478" v="1501" actId="20577"/>
      <pc:docMkLst>
        <pc:docMk/>
      </pc:docMkLst>
      <pc:sldChg chg="modSp">
        <pc:chgData name="Skilliter, Kimberly" userId="S::kimberly.skilliter@nbed.nb.ca::dac82950-97bf-4f87-9f93-ca5670b12050" providerId="AD" clId="Web-{7779E11E-AD20-4D83-815A-1E5D697709A7}" dt="2020-02-24T22:53:27.080" v="306" actId="20577"/>
        <pc:sldMkLst>
          <pc:docMk/>
          <pc:sldMk cId="553726541" sldId="256"/>
        </pc:sldMkLst>
        <pc:spChg chg="mod">
          <ac:chgData name="Skilliter, Kimberly" userId="S::kimberly.skilliter@nbed.nb.ca::dac82950-97bf-4f87-9f93-ca5670b12050" providerId="AD" clId="Web-{7779E11E-AD20-4D83-815A-1E5D697709A7}" dt="2020-02-24T22:53:27.080" v="306" actId="20577"/>
          <ac:spMkLst>
            <pc:docMk/>
            <pc:sldMk cId="553726541" sldId="256"/>
            <ac:spMk id="2" creationId="{9FB28281-3783-403A-B1AB-0182A003DFE3}"/>
          </ac:spMkLst>
        </pc:spChg>
      </pc:sldChg>
      <pc:sldChg chg="modSp new">
        <pc:chgData name="Skilliter, Kimberly" userId="S::kimberly.skilliter@nbed.nb.ca::dac82950-97bf-4f87-9f93-ca5670b12050" providerId="AD" clId="Web-{7779E11E-AD20-4D83-815A-1E5D697709A7}" dt="2020-02-24T22:54:22.424" v="327" actId="20577"/>
        <pc:sldMkLst>
          <pc:docMk/>
          <pc:sldMk cId="1288625457" sldId="257"/>
        </pc:sldMkLst>
        <pc:spChg chg="mod">
          <ac:chgData name="Skilliter, Kimberly" userId="S::kimberly.skilliter@nbed.nb.ca::dac82950-97bf-4f87-9f93-ca5670b12050" providerId="AD" clId="Web-{7779E11E-AD20-4D83-815A-1E5D697709A7}" dt="2020-02-24T22:54:22.424" v="327" actId="20577"/>
          <ac:spMkLst>
            <pc:docMk/>
            <pc:sldMk cId="1288625457" sldId="257"/>
            <ac:spMk id="2" creationId="{1E03BBED-28D4-4B5B-8541-67F517587CE7}"/>
          </ac:spMkLst>
        </pc:spChg>
        <pc:spChg chg="mod">
          <ac:chgData name="Skilliter, Kimberly" userId="S::kimberly.skilliter@nbed.nb.ca::dac82950-97bf-4f87-9f93-ca5670b12050" providerId="AD" clId="Web-{7779E11E-AD20-4D83-815A-1E5D697709A7}" dt="2020-02-24T22:50:07.423" v="215" actId="20577"/>
          <ac:spMkLst>
            <pc:docMk/>
            <pc:sldMk cId="1288625457" sldId="257"/>
            <ac:spMk id="3" creationId="{BB0ECAFE-4B54-46CE-984A-0F6CE6E6B4EE}"/>
          </ac:spMkLst>
        </pc:spChg>
      </pc:sldChg>
      <pc:sldChg chg="modSp new">
        <pc:chgData name="Skilliter, Kimberly" userId="S::kimberly.skilliter@nbed.nb.ca::dac82950-97bf-4f87-9f93-ca5670b12050" providerId="AD" clId="Web-{7779E11E-AD20-4D83-815A-1E5D697709A7}" dt="2020-02-24T22:57:21.003" v="704" actId="20577"/>
        <pc:sldMkLst>
          <pc:docMk/>
          <pc:sldMk cId="1130104109" sldId="258"/>
        </pc:sldMkLst>
        <pc:spChg chg="mod">
          <ac:chgData name="Skilliter, Kimberly" userId="S::kimberly.skilliter@nbed.nb.ca::dac82950-97bf-4f87-9f93-ca5670b12050" providerId="AD" clId="Web-{7779E11E-AD20-4D83-815A-1E5D697709A7}" dt="2020-02-24T22:51:00.704" v="278" actId="20577"/>
          <ac:spMkLst>
            <pc:docMk/>
            <pc:sldMk cId="1130104109" sldId="258"/>
            <ac:spMk id="2" creationId="{C5377200-E3F5-4B08-AF8D-63E99C73237C}"/>
          </ac:spMkLst>
        </pc:spChg>
        <pc:spChg chg="mod">
          <ac:chgData name="Skilliter, Kimberly" userId="S::kimberly.skilliter@nbed.nb.ca::dac82950-97bf-4f87-9f93-ca5670b12050" providerId="AD" clId="Web-{7779E11E-AD20-4D83-815A-1E5D697709A7}" dt="2020-02-24T22:57:21.003" v="704" actId="20577"/>
          <ac:spMkLst>
            <pc:docMk/>
            <pc:sldMk cId="1130104109" sldId="258"/>
            <ac:spMk id="3" creationId="{03151351-7366-4A24-8F71-3639DD59038A}"/>
          </ac:spMkLst>
        </pc:spChg>
      </pc:sldChg>
      <pc:sldChg chg="modSp new">
        <pc:chgData name="Skilliter, Kimberly" userId="S::kimberly.skilliter@nbed.nb.ca::dac82950-97bf-4f87-9f93-ca5670b12050" providerId="AD" clId="Web-{7779E11E-AD20-4D83-815A-1E5D697709A7}" dt="2020-02-24T22:57:55.800" v="789" actId="20577"/>
        <pc:sldMkLst>
          <pc:docMk/>
          <pc:sldMk cId="1579756330" sldId="259"/>
        </pc:sldMkLst>
        <pc:spChg chg="mod">
          <ac:chgData name="Skilliter, Kimberly" userId="S::kimberly.skilliter@nbed.nb.ca::dac82950-97bf-4f87-9f93-ca5670b12050" providerId="AD" clId="Web-{7779E11E-AD20-4D83-815A-1E5D697709A7}" dt="2020-02-24T22:54:13.330" v="324" actId="20577"/>
          <ac:spMkLst>
            <pc:docMk/>
            <pc:sldMk cId="1579756330" sldId="259"/>
            <ac:spMk id="2" creationId="{4E5F1B67-9F3F-40E9-801E-16C97B3D6159}"/>
          </ac:spMkLst>
        </pc:spChg>
        <pc:spChg chg="mod">
          <ac:chgData name="Skilliter, Kimberly" userId="S::kimberly.skilliter@nbed.nb.ca::dac82950-97bf-4f87-9f93-ca5670b12050" providerId="AD" clId="Web-{7779E11E-AD20-4D83-815A-1E5D697709A7}" dt="2020-02-24T22:57:55.800" v="789" actId="20577"/>
          <ac:spMkLst>
            <pc:docMk/>
            <pc:sldMk cId="1579756330" sldId="259"/>
            <ac:spMk id="3" creationId="{521A1E48-4147-4FC0-867B-27960174A242}"/>
          </ac:spMkLst>
        </pc:spChg>
      </pc:sldChg>
      <pc:sldChg chg="modSp new">
        <pc:chgData name="Skilliter, Kimberly" userId="S::kimberly.skilliter@nbed.nb.ca::dac82950-97bf-4f87-9f93-ca5670b12050" providerId="AD" clId="Web-{7779E11E-AD20-4D83-815A-1E5D697709A7}" dt="2020-02-24T23:00:58.113" v="831" actId="20577"/>
        <pc:sldMkLst>
          <pc:docMk/>
          <pc:sldMk cId="1232826818" sldId="260"/>
        </pc:sldMkLst>
        <pc:spChg chg="mod">
          <ac:chgData name="Skilliter, Kimberly" userId="S::kimberly.skilliter@nbed.nb.ca::dac82950-97bf-4f87-9f93-ca5670b12050" providerId="AD" clId="Web-{7779E11E-AD20-4D83-815A-1E5D697709A7}" dt="2020-02-24T23:00:12.613" v="810" actId="20577"/>
          <ac:spMkLst>
            <pc:docMk/>
            <pc:sldMk cId="1232826818" sldId="260"/>
            <ac:spMk id="2" creationId="{9F979B1D-2E7E-444B-AA48-ED5947D91D09}"/>
          </ac:spMkLst>
        </pc:spChg>
        <pc:spChg chg="mod">
          <ac:chgData name="Skilliter, Kimberly" userId="S::kimberly.skilliter@nbed.nb.ca::dac82950-97bf-4f87-9f93-ca5670b12050" providerId="AD" clId="Web-{7779E11E-AD20-4D83-815A-1E5D697709A7}" dt="2020-02-24T23:00:58.113" v="831" actId="20577"/>
          <ac:spMkLst>
            <pc:docMk/>
            <pc:sldMk cId="1232826818" sldId="260"/>
            <ac:spMk id="3" creationId="{95051B6F-3FFA-41E4-919C-6633C6AD0F14}"/>
          </ac:spMkLst>
        </pc:spChg>
      </pc:sldChg>
      <pc:sldChg chg="modSp new">
        <pc:chgData name="Skilliter, Kimberly" userId="S::kimberly.skilliter@nbed.nb.ca::dac82950-97bf-4f87-9f93-ca5670b12050" providerId="AD" clId="Web-{7779E11E-AD20-4D83-815A-1E5D697709A7}" dt="2020-02-24T23:09:50.600" v="1083" actId="20577"/>
        <pc:sldMkLst>
          <pc:docMk/>
          <pc:sldMk cId="72478802" sldId="261"/>
        </pc:sldMkLst>
        <pc:spChg chg="mod">
          <ac:chgData name="Skilliter, Kimberly" userId="S::kimberly.skilliter@nbed.nb.ca::dac82950-97bf-4f87-9f93-ca5670b12050" providerId="AD" clId="Web-{7779E11E-AD20-4D83-815A-1E5D697709A7}" dt="2020-02-24T23:09:50.600" v="1083" actId="20577"/>
          <ac:spMkLst>
            <pc:docMk/>
            <pc:sldMk cId="72478802" sldId="261"/>
            <ac:spMk id="2" creationId="{3BC39113-1A6F-4166-A317-9E273B67890D}"/>
          </ac:spMkLst>
        </pc:spChg>
        <pc:spChg chg="mod">
          <ac:chgData name="Skilliter, Kimberly" userId="S::kimberly.skilliter@nbed.nb.ca::dac82950-97bf-4f87-9f93-ca5670b12050" providerId="AD" clId="Web-{7779E11E-AD20-4D83-815A-1E5D697709A7}" dt="2020-02-24T23:04:43.333" v="855" actId="20577"/>
          <ac:spMkLst>
            <pc:docMk/>
            <pc:sldMk cId="72478802" sldId="261"/>
            <ac:spMk id="3" creationId="{929044A0-8188-46DF-A562-17A566A06B00}"/>
          </ac:spMkLst>
        </pc:spChg>
      </pc:sldChg>
      <pc:sldChg chg="modSp new">
        <pc:chgData name="Skilliter, Kimberly" userId="S::kimberly.skilliter@nbed.nb.ca::dac82950-97bf-4f87-9f93-ca5670b12050" providerId="AD" clId="Web-{7779E11E-AD20-4D83-815A-1E5D697709A7}" dt="2020-02-24T23:09:27.350" v="1070" actId="14100"/>
        <pc:sldMkLst>
          <pc:docMk/>
          <pc:sldMk cId="2679873354" sldId="262"/>
        </pc:sldMkLst>
        <pc:spChg chg="mod">
          <ac:chgData name="Skilliter, Kimberly" userId="S::kimberly.skilliter@nbed.nb.ca::dac82950-97bf-4f87-9f93-ca5670b12050" providerId="AD" clId="Web-{7779E11E-AD20-4D83-815A-1E5D697709A7}" dt="2020-02-24T23:09:27.350" v="1070" actId="14100"/>
          <ac:spMkLst>
            <pc:docMk/>
            <pc:sldMk cId="2679873354" sldId="262"/>
            <ac:spMk id="2" creationId="{BD9C1319-C124-4500-ABDA-93779294F50F}"/>
          </ac:spMkLst>
        </pc:spChg>
        <pc:spChg chg="mod">
          <ac:chgData name="Skilliter, Kimberly" userId="S::kimberly.skilliter@nbed.nb.ca::dac82950-97bf-4f87-9f93-ca5670b12050" providerId="AD" clId="Web-{7779E11E-AD20-4D83-815A-1E5D697709A7}" dt="2020-02-24T23:08:31.084" v="937" actId="20577"/>
          <ac:spMkLst>
            <pc:docMk/>
            <pc:sldMk cId="2679873354" sldId="262"/>
            <ac:spMk id="3" creationId="{F199D5C7-A98A-4972-B73A-C5D3C0203B7E}"/>
          </ac:spMkLst>
        </pc:spChg>
      </pc:sldChg>
      <pc:sldChg chg="modSp new">
        <pc:chgData name="Skilliter, Kimberly" userId="S::kimberly.skilliter@nbed.nb.ca::dac82950-97bf-4f87-9f93-ca5670b12050" providerId="AD" clId="Web-{7779E11E-AD20-4D83-815A-1E5D697709A7}" dt="2020-02-24T23:31:26.329" v="1192" actId="20577"/>
        <pc:sldMkLst>
          <pc:docMk/>
          <pc:sldMk cId="1927820067" sldId="263"/>
        </pc:sldMkLst>
        <pc:spChg chg="mod">
          <ac:chgData name="Skilliter, Kimberly" userId="S::kimberly.skilliter@nbed.nb.ca::dac82950-97bf-4f87-9f93-ca5670b12050" providerId="AD" clId="Web-{7779E11E-AD20-4D83-815A-1E5D697709A7}" dt="2020-02-24T23:31:26.329" v="1192" actId="20577"/>
          <ac:spMkLst>
            <pc:docMk/>
            <pc:sldMk cId="1927820067" sldId="263"/>
            <ac:spMk id="2" creationId="{BB9B8E5A-1B57-4EB6-A4BC-43C45A0647C8}"/>
          </ac:spMkLst>
        </pc:spChg>
        <pc:spChg chg="mod">
          <ac:chgData name="Skilliter, Kimberly" userId="S::kimberly.skilliter@nbed.nb.ca::dac82950-97bf-4f87-9f93-ca5670b12050" providerId="AD" clId="Web-{7779E11E-AD20-4D83-815A-1E5D697709A7}" dt="2020-02-24T23:31:11.907" v="1175" actId="20577"/>
          <ac:spMkLst>
            <pc:docMk/>
            <pc:sldMk cId="1927820067" sldId="263"/>
            <ac:spMk id="3" creationId="{FE8811F1-C8B5-4A68-ABE0-7C483F93CF6E}"/>
          </ac:spMkLst>
        </pc:spChg>
      </pc:sldChg>
      <pc:sldChg chg="modSp new">
        <pc:chgData name="Skilliter, Kimberly" userId="S::kimberly.skilliter@nbed.nb.ca::dac82950-97bf-4f87-9f93-ca5670b12050" providerId="AD" clId="Web-{7779E11E-AD20-4D83-815A-1E5D697709A7}" dt="2020-02-24T23:39:50.630" v="1348" actId="20577"/>
        <pc:sldMkLst>
          <pc:docMk/>
          <pc:sldMk cId="1991071687" sldId="264"/>
        </pc:sldMkLst>
        <pc:spChg chg="mod">
          <ac:chgData name="Skilliter, Kimberly" userId="S::kimberly.skilliter@nbed.nb.ca::dac82950-97bf-4f87-9f93-ca5670b12050" providerId="AD" clId="Web-{7779E11E-AD20-4D83-815A-1E5D697709A7}" dt="2020-02-24T23:37:37.050" v="1317" actId="20577"/>
          <ac:spMkLst>
            <pc:docMk/>
            <pc:sldMk cId="1991071687" sldId="264"/>
            <ac:spMk id="2" creationId="{0D3BF2FE-FD78-4A2C-B7E1-48031DB1C524}"/>
          </ac:spMkLst>
        </pc:spChg>
        <pc:spChg chg="mod">
          <ac:chgData name="Skilliter, Kimberly" userId="S::kimberly.skilliter@nbed.nb.ca::dac82950-97bf-4f87-9f93-ca5670b12050" providerId="AD" clId="Web-{7779E11E-AD20-4D83-815A-1E5D697709A7}" dt="2020-02-24T23:39:50.630" v="1348" actId="20577"/>
          <ac:spMkLst>
            <pc:docMk/>
            <pc:sldMk cId="1991071687" sldId="264"/>
            <ac:spMk id="3" creationId="{7A0F4AD2-776D-4AB4-85E8-82376CB2DDB8}"/>
          </ac:spMkLst>
        </pc:spChg>
      </pc:sldChg>
      <pc:sldChg chg="modSp new">
        <pc:chgData name="Skilliter, Kimberly" userId="S::kimberly.skilliter@nbed.nb.ca::dac82950-97bf-4f87-9f93-ca5670b12050" providerId="AD" clId="Web-{7779E11E-AD20-4D83-815A-1E5D697709A7}" dt="2020-02-24T23:43:56.553" v="1429" actId="20577"/>
        <pc:sldMkLst>
          <pc:docMk/>
          <pc:sldMk cId="3519111118" sldId="265"/>
        </pc:sldMkLst>
        <pc:spChg chg="mod">
          <ac:chgData name="Skilliter, Kimberly" userId="S::kimberly.skilliter@nbed.nb.ca::dac82950-97bf-4f87-9f93-ca5670b12050" providerId="AD" clId="Web-{7779E11E-AD20-4D83-815A-1E5D697709A7}" dt="2020-02-24T23:42:10.131" v="1399" actId="20577"/>
          <ac:spMkLst>
            <pc:docMk/>
            <pc:sldMk cId="3519111118" sldId="265"/>
            <ac:spMk id="2" creationId="{EE3D103D-58E3-4AA9-9CDA-FEA5D9054291}"/>
          </ac:spMkLst>
        </pc:spChg>
        <pc:spChg chg="mod">
          <ac:chgData name="Skilliter, Kimberly" userId="S::kimberly.skilliter@nbed.nb.ca::dac82950-97bf-4f87-9f93-ca5670b12050" providerId="AD" clId="Web-{7779E11E-AD20-4D83-815A-1E5D697709A7}" dt="2020-02-24T23:43:56.553" v="1429" actId="20577"/>
          <ac:spMkLst>
            <pc:docMk/>
            <pc:sldMk cId="3519111118" sldId="265"/>
            <ac:spMk id="3" creationId="{BDE23420-C45F-4488-BED3-533DB4875F33}"/>
          </ac:spMkLst>
        </pc:spChg>
      </pc:sldChg>
      <pc:sldChg chg="modSp new">
        <pc:chgData name="Skilliter, Kimberly" userId="S::kimberly.skilliter@nbed.nb.ca::dac82950-97bf-4f87-9f93-ca5670b12050" providerId="AD" clId="Web-{7779E11E-AD20-4D83-815A-1E5D697709A7}" dt="2020-02-24T23:48:52.384" v="1499" actId="20577"/>
        <pc:sldMkLst>
          <pc:docMk/>
          <pc:sldMk cId="3040994074" sldId="266"/>
        </pc:sldMkLst>
        <pc:spChg chg="mod">
          <ac:chgData name="Skilliter, Kimberly" userId="S::kimberly.skilliter@nbed.nb.ca::dac82950-97bf-4f87-9f93-ca5670b12050" providerId="AD" clId="Web-{7779E11E-AD20-4D83-815A-1E5D697709A7}" dt="2020-02-24T23:48:52.384" v="1499" actId="20577"/>
          <ac:spMkLst>
            <pc:docMk/>
            <pc:sldMk cId="3040994074" sldId="266"/>
            <ac:spMk id="2" creationId="{E7AE532B-3B64-44ED-87BF-A6D44B82DC3A}"/>
          </ac:spMkLst>
        </pc:spChg>
        <pc:spChg chg="mod">
          <ac:chgData name="Skilliter, Kimberly" userId="S::kimberly.skilliter@nbed.nb.ca::dac82950-97bf-4f87-9f93-ca5670b12050" providerId="AD" clId="Web-{7779E11E-AD20-4D83-815A-1E5D697709A7}" dt="2020-02-24T23:48:19.852" v="1466" actId="20577"/>
          <ac:spMkLst>
            <pc:docMk/>
            <pc:sldMk cId="3040994074" sldId="266"/>
            <ac:spMk id="3" creationId="{08C80514-7A91-4980-BD0E-257B8266A16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rIns="45720"/>
          <a:lstStyle/>
          <a:p>
            <a:fld id="{600CBFCC-E1FF-473E-BF42-70E7405CF173}" type="slidenum">
              <a:rPr lang="tr-TR" smtClean="0"/>
              <a:t>‹#›</a:t>
            </a:fld>
            <a:endParaRPr lang="tr-TR"/>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2987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6178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116423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7810A5-1A13-4087-8DFA-155E6E5B5D73}" type="datetimeFigureOut">
              <a:rPr lang="tr-TR" smtClean="0"/>
              <a:t>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a:t>
            </a:fld>
            <a:endParaRPr lang="tr-TR"/>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7202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7810A5-1A13-4087-8DFA-155E6E5B5D73}" type="datetimeFigureOut">
              <a:rPr lang="tr-TR" smtClean="0"/>
              <a:t>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363646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7810A5-1A13-4087-8DFA-155E6E5B5D73}" type="datetimeFigureOut">
              <a:rPr lang="tr-TR" smtClean="0"/>
              <a:t>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a:t>
            </a:fld>
            <a:endParaRPr lang="tr-TR"/>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62605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7810A5-1A13-4087-8DFA-155E6E5B5D73}" type="datetimeFigureOut">
              <a:rPr lang="tr-TR" smtClean="0"/>
              <a:t>9.03.2020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422361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7810A5-1A13-4087-8DFA-155E6E5B5D73}" type="datetimeFigureOut">
              <a:rPr lang="tr-TR" smtClean="0"/>
              <a:t>9.03.2020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0CBFCC-E1FF-473E-BF42-70E7405CF173}" type="slidenum">
              <a:rPr lang="tr-TR" smtClean="0"/>
              <a:t>‹#›</a:t>
            </a:fld>
            <a:endParaRPr lang="tr-TR"/>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8666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B7810A5-1A13-4087-8DFA-155E6E5B5D73}" type="datetimeFigureOut">
              <a:rPr lang="tr-TR" smtClean="0"/>
              <a:t>9.03.2020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292467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t>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165036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t>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t>‹#›</a:t>
            </a:fld>
            <a:endParaRPr lang="tr-TR"/>
          </a:p>
        </p:txBody>
      </p:sp>
    </p:spTree>
    <p:extLst>
      <p:ext uri="{BB962C8B-B14F-4D97-AF65-F5344CB8AC3E}">
        <p14:creationId xmlns:p14="http://schemas.microsoft.com/office/powerpoint/2010/main" val="7467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7B7810A5-1A13-4087-8DFA-155E6E5B5D73}" type="datetimeFigureOut">
              <a:rPr lang="tr-TR" smtClean="0"/>
              <a:t>9.03.2020</a:t>
            </a:fld>
            <a:endParaRPr lang="tr-TR"/>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00CBFCC-E1FF-473E-BF42-70E7405CF173}" type="slidenum">
              <a:rPr lang="tr-TR" smtClean="0"/>
              <a:t>‹#›</a:t>
            </a:fld>
            <a:endParaRPr lang="tr-TR"/>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17581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kovGM1ZrCc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8281-3783-403A-B1AB-0182A003DFE3}"/>
              </a:ext>
            </a:extLst>
          </p:cNvPr>
          <p:cNvSpPr>
            <a:spLocks noGrp="1"/>
          </p:cNvSpPr>
          <p:nvPr>
            <p:ph type="ctrTitle"/>
          </p:nvPr>
        </p:nvSpPr>
        <p:spPr/>
        <p:txBody>
          <a:bodyPr>
            <a:normAutofit fontScale="90000"/>
          </a:bodyPr>
          <a:lstStyle/>
          <a:p>
            <a:r>
              <a:rPr lang="tr-TR" b="1" dirty="0" err="1">
                <a:solidFill>
                  <a:srgbClr val="00B050"/>
                </a:solidFill>
                <a:cs typeface="Arial"/>
              </a:rPr>
              <a:t>The</a:t>
            </a:r>
            <a:r>
              <a:rPr lang="tr-TR" b="1" dirty="0">
                <a:solidFill>
                  <a:srgbClr val="00B050"/>
                </a:solidFill>
                <a:cs typeface="Arial"/>
              </a:rPr>
              <a:t> </a:t>
            </a:r>
            <a:r>
              <a:rPr lang="tr-TR" b="1" dirty="0" err="1">
                <a:solidFill>
                  <a:srgbClr val="00B050"/>
                </a:solidFill>
                <a:cs typeface="Arial"/>
              </a:rPr>
              <a:t>African</a:t>
            </a:r>
            <a:r>
              <a:rPr lang="tr-TR" b="1" dirty="0">
                <a:solidFill>
                  <a:srgbClr val="00B050"/>
                </a:solidFill>
                <a:cs typeface="Arial"/>
              </a:rPr>
              <a:t> </a:t>
            </a:r>
            <a:r>
              <a:rPr lang="tr-TR" b="1" dirty="0" err="1">
                <a:solidFill>
                  <a:srgbClr val="00B050"/>
                </a:solidFill>
                <a:cs typeface="Arial"/>
              </a:rPr>
              <a:t>American</a:t>
            </a:r>
            <a:r>
              <a:rPr lang="tr-TR" b="1" dirty="0">
                <a:solidFill>
                  <a:srgbClr val="00B050"/>
                </a:solidFill>
                <a:cs typeface="Arial"/>
              </a:rPr>
              <a:t> Lens</a:t>
            </a:r>
          </a:p>
        </p:txBody>
      </p:sp>
      <p:sp>
        <p:nvSpPr>
          <p:cNvPr id="3" name="Subtitle 2">
            <a:extLst>
              <a:ext uri="{FF2B5EF4-FFF2-40B4-BE49-F238E27FC236}">
                <a16:creationId xmlns:a16="http://schemas.microsoft.com/office/drawing/2014/main" id="{C4542EAC-8BF3-4BFD-9891-145BC49409C2}"/>
              </a:ext>
            </a:extLst>
          </p:cNvPr>
          <p:cNvSpPr>
            <a:spLocks noGrp="1"/>
          </p:cNvSpPr>
          <p:nvPr>
            <p:ph type="subTitle" idx="1"/>
          </p:nvPr>
        </p:nvSpPr>
        <p:spPr>
          <a:xfrm>
            <a:off x="2325189" y="2268786"/>
            <a:ext cx="5804685" cy="1160213"/>
          </a:xfrm>
        </p:spPr>
        <p:txBody>
          <a:bodyPr/>
          <a:lstStyle/>
          <a:p>
            <a:r>
              <a:rPr lang="en-US" dirty="0" smtClean="0"/>
              <a:t>(Information from Lois Tyson’s </a:t>
            </a:r>
            <a:r>
              <a:rPr lang="en-US" i="1" dirty="0" smtClean="0"/>
              <a:t>Critical Theory Today)</a:t>
            </a:r>
            <a:endParaRPr lang="tr-TR" i="1" dirty="0"/>
          </a:p>
        </p:txBody>
      </p:sp>
    </p:spTree>
    <p:extLst>
      <p:ext uri="{BB962C8B-B14F-4D97-AF65-F5344CB8AC3E}">
        <p14:creationId xmlns:p14="http://schemas.microsoft.com/office/powerpoint/2010/main" val="553726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D103D-58E3-4AA9-9CDA-FEA5D9054291}"/>
              </a:ext>
            </a:extLst>
          </p:cNvPr>
          <p:cNvSpPr>
            <a:spLocks noGrp="1"/>
          </p:cNvSpPr>
          <p:nvPr>
            <p:ph type="title"/>
          </p:nvPr>
        </p:nvSpPr>
        <p:spPr>
          <a:xfrm>
            <a:off x="812989" y="545728"/>
            <a:ext cx="9907051" cy="1077229"/>
          </a:xfrm>
        </p:spPr>
        <p:txBody>
          <a:bodyPr/>
          <a:lstStyle/>
          <a:p>
            <a:r>
              <a:rPr lang="en-US" b="1" dirty="0" smtClean="0">
                <a:cs typeface="Arial"/>
              </a:rPr>
              <a:t>A FEW OF THE BASIC </a:t>
            </a:r>
            <a:r>
              <a:rPr lang="en-US" b="1" dirty="0">
                <a:cs typeface="Arial"/>
              </a:rPr>
              <a:t>BELIEFS OF </a:t>
            </a:r>
            <a:r>
              <a:rPr lang="en-US" b="1" dirty="0" smtClean="0">
                <a:cs typeface="Arial"/>
              </a:rPr>
              <a:t/>
            </a:r>
            <a:br>
              <a:rPr lang="en-US" b="1" dirty="0" smtClean="0">
                <a:cs typeface="Arial"/>
              </a:rPr>
            </a:br>
            <a:r>
              <a:rPr lang="en-US" b="1" dirty="0" smtClean="0">
                <a:cs typeface="Arial"/>
              </a:rPr>
              <a:t>CRITICAL </a:t>
            </a:r>
            <a:r>
              <a:rPr lang="en-US" b="1" dirty="0">
                <a:cs typeface="Arial"/>
              </a:rPr>
              <a:t>RACE THEORY</a:t>
            </a:r>
            <a:endParaRPr lang="en-US" b="1" dirty="0"/>
          </a:p>
        </p:txBody>
      </p:sp>
      <p:sp>
        <p:nvSpPr>
          <p:cNvPr id="3" name="Content Placeholder 2">
            <a:extLst>
              <a:ext uri="{FF2B5EF4-FFF2-40B4-BE49-F238E27FC236}">
                <a16:creationId xmlns:a16="http://schemas.microsoft.com/office/drawing/2014/main" id="{BDE23420-C45F-4488-BED3-533DB4875F33}"/>
              </a:ext>
            </a:extLst>
          </p:cNvPr>
          <p:cNvSpPr>
            <a:spLocks noGrp="1"/>
          </p:cNvSpPr>
          <p:nvPr>
            <p:ph idx="1"/>
          </p:nvPr>
        </p:nvSpPr>
        <p:spPr>
          <a:xfrm>
            <a:off x="1536911" y="1202674"/>
            <a:ext cx="9557884" cy="5446876"/>
          </a:xfrm>
        </p:spPr>
        <p:txBody>
          <a:bodyPr>
            <a:normAutofit fontScale="92500" lnSpcReduction="10000"/>
          </a:bodyPr>
          <a:lstStyle/>
          <a:p>
            <a:pPr marL="344170" indent="-344170"/>
            <a:endParaRPr lang="en-US" sz="2400" b="1" dirty="0">
              <a:cs typeface="Arial" panose="020B0604020202020204"/>
            </a:endParaRPr>
          </a:p>
          <a:p>
            <a:pPr marL="344170" indent="-344170"/>
            <a:r>
              <a:rPr lang="en-US" sz="2400" b="1" i="1" dirty="0" smtClean="0">
                <a:solidFill>
                  <a:srgbClr val="00B050"/>
                </a:solidFill>
                <a:ea typeface="+mn-lt"/>
                <a:cs typeface="+mn-lt"/>
              </a:rPr>
              <a:t>Everyday </a:t>
            </a:r>
            <a:r>
              <a:rPr lang="en-US" sz="2400" b="1" i="1" dirty="0">
                <a:solidFill>
                  <a:srgbClr val="00B050"/>
                </a:solidFill>
                <a:ea typeface="+mn-lt"/>
                <a:cs typeface="+mn-lt"/>
              </a:rPr>
              <a:t>racism </a:t>
            </a:r>
            <a:r>
              <a:rPr lang="en-US" sz="2400" b="1" dirty="0">
                <a:solidFill>
                  <a:srgbClr val="00B050"/>
                </a:solidFill>
                <a:ea typeface="+mn-lt"/>
                <a:cs typeface="+mn-lt"/>
              </a:rPr>
              <a:t>is a common, ordinary experience for people of color.</a:t>
            </a:r>
            <a:endParaRPr lang="en-US" sz="2400" b="1" dirty="0">
              <a:solidFill>
                <a:srgbClr val="00B050"/>
              </a:solidFill>
              <a:cs typeface="Arial"/>
            </a:endParaRPr>
          </a:p>
          <a:p>
            <a:pPr marL="344170" indent="-344170"/>
            <a:r>
              <a:rPr lang="en-US" sz="2400" b="1" dirty="0">
                <a:solidFill>
                  <a:srgbClr val="00B050"/>
                </a:solidFill>
                <a:ea typeface="+mn-lt"/>
                <a:cs typeface="+mn-lt"/>
              </a:rPr>
              <a:t> Race is </a:t>
            </a:r>
            <a:r>
              <a:rPr lang="en-US" sz="2400" b="1" i="1" dirty="0">
                <a:solidFill>
                  <a:srgbClr val="00B050"/>
                </a:solidFill>
                <a:ea typeface="+mn-lt"/>
                <a:cs typeface="+mn-lt"/>
              </a:rPr>
              <a:t>socially </a:t>
            </a:r>
            <a:r>
              <a:rPr lang="en-US" sz="2400" b="1" i="1" dirty="0" smtClean="0">
                <a:solidFill>
                  <a:srgbClr val="00B050"/>
                </a:solidFill>
                <a:ea typeface="+mn-lt"/>
                <a:cs typeface="+mn-lt"/>
              </a:rPr>
              <a:t>constructed</a:t>
            </a:r>
            <a:r>
              <a:rPr lang="en-US" sz="2400" b="1" dirty="0" smtClean="0">
                <a:solidFill>
                  <a:srgbClr val="00B050"/>
                </a:solidFill>
                <a:ea typeface="+mn-lt"/>
                <a:cs typeface="+mn-lt"/>
              </a:rPr>
              <a:t>- not biologically determined. </a:t>
            </a:r>
            <a:endParaRPr lang="en-US" sz="2400" b="1" dirty="0">
              <a:solidFill>
                <a:srgbClr val="00B050"/>
              </a:solidFill>
              <a:cs typeface="Arial"/>
            </a:endParaRPr>
          </a:p>
          <a:p>
            <a:pPr marL="344170" indent="-344170"/>
            <a:r>
              <a:rPr lang="en-US" sz="2400" b="1" dirty="0" smtClean="0">
                <a:solidFill>
                  <a:srgbClr val="00B050"/>
                </a:solidFill>
                <a:ea typeface="+mn-lt"/>
                <a:cs typeface="+mn-lt"/>
              </a:rPr>
              <a:t>Racism </a:t>
            </a:r>
            <a:r>
              <a:rPr lang="en-US" sz="2400" b="1" dirty="0">
                <a:solidFill>
                  <a:srgbClr val="00B050"/>
                </a:solidFill>
                <a:ea typeface="+mn-lt"/>
                <a:cs typeface="+mn-lt"/>
              </a:rPr>
              <a:t>often takes the form of </a:t>
            </a:r>
            <a:r>
              <a:rPr lang="en-US" sz="2400" b="1" i="1" dirty="0">
                <a:solidFill>
                  <a:srgbClr val="00B050"/>
                </a:solidFill>
                <a:ea typeface="+mn-lt"/>
                <a:cs typeface="+mn-lt"/>
              </a:rPr>
              <a:t>differential racialization</a:t>
            </a:r>
            <a:r>
              <a:rPr lang="en-US" sz="2400" b="1" dirty="0">
                <a:solidFill>
                  <a:srgbClr val="00B050"/>
                </a:solidFill>
                <a:ea typeface="+mn-lt"/>
                <a:cs typeface="+mn-lt"/>
              </a:rPr>
              <a:t>. </a:t>
            </a:r>
            <a:r>
              <a:rPr lang="en-US" sz="2400" b="1" dirty="0" smtClean="0">
                <a:solidFill>
                  <a:srgbClr val="00B050"/>
                </a:solidFill>
                <a:ea typeface="+mn-lt"/>
                <a:cs typeface="+mn-lt"/>
              </a:rPr>
              <a:t> This means that stereotyping serves the needs of the dominant society at the time: Black Americans during slavery were stereotyped as simple-minded, in need of supervision, to justify their enslavement by white owners. </a:t>
            </a:r>
            <a:endParaRPr lang="en-US" sz="2400" b="1" dirty="0">
              <a:solidFill>
                <a:srgbClr val="00B050"/>
              </a:solidFill>
              <a:cs typeface="Arial"/>
            </a:endParaRPr>
          </a:p>
          <a:p>
            <a:pPr>
              <a:buFont typeface="Arial" panose="020B0604020202020204" pitchFamily="34" charset="0"/>
              <a:buChar char="•"/>
            </a:pPr>
            <a:r>
              <a:rPr lang="en-US" sz="2400" b="1" dirty="0" smtClean="0">
                <a:solidFill>
                  <a:srgbClr val="00B050"/>
                </a:solidFill>
                <a:ea typeface="+mn-lt"/>
                <a:cs typeface="+mn-lt"/>
              </a:rPr>
              <a:t>Everyone’s </a:t>
            </a:r>
            <a:r>
              <a:rPr lang="en-US" sz="2400" b="1" dirty="0">
                <a:solidFill>
                  <a:srgbClr val="00B050"/>
                </a:solidFill>
                <a:ea typeface="+mn-lt"/>
                <a:cs typeface="+mn-lt"/>
              </a:rPr>
              <a:t>identity is a product of </a:t>
            </a:r>
            <a:r>
              <a:rPr lang="en-US" sz="2400" b="1" i="1" dirty="0">
                <a:solidFill>
                  <a:srgbClr val="00B050"/>
                </a:solidFill>
                <a:ea typeface="+mn-lt"/>
                <a:cs typeface="+mn-lt"/>
              </a:rPr>
              <a:t>intersectionality</a:t>
            </a:r>
            <a:r>
              <a:rPr lang="en-US" sz="2400" b="1" dirty="0">
                <a:solidFill>
                  <a:srgbClr val="00B050"/>
                </a:solidFill>
                <a:ea typeface="+mn-lt"/>
                <a:cs typeface="+mn-lt"/>
              </a:rPr>
              <a:t>. </a:t>
            </a:r>
            <a:r>
              <a:rPr lang="en-US" sz="2400" b="1" dirty="0" smtClean="0">
                <a:solidFill>
                  <a:srgbClr val="00B050"/>
                </a:solidFill>
                <a:ea typeface="+mn-lt"/>
                <a:cs typeface="+mn-lt"/>
              </a:rPr>
              <a:t> For example, not all Black Americans have the same experiences- many factors have to be considered. </a:t>
            </a:r>
            <a:endParaRPr lang="en-US" sz="2400" b="1" dirty="0">
              <a:solidFill>
                <a:srgbClr val="00B050"/>
              </a:solidFill>
              <a:cs typeface="Arial"/>
            </a:endParaRPr>
          </a:p>
          <a:p>
            <a:pPr marL="344170" indent="-344170"/>
            <a:endParaRPr lang="en-US" dirty="0">
              <a:cs typeface="Arial"/>
            </a:endParaRPr>
          </a:p>
        </p:txBody>
      </p:sp>
    </p:spTree>
    <p:extLst>
      <p:ext uri="{BB962C8B-B14F-4D97-AF65-F5344CB8AC3E}">
        <p14:creationId xmlns:p14="http://schemas.microsoft.com/office/powerpoint/2010/main" val="3519111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E532B-3B64-44ED-87BF-A6D44B82DC3A}"/>
              </a:ext>
            </a:extLst>
          </p:cNvPr>
          <p:cNvSpPr>
            <a:spLocks noGrp="1"/>
          </p:cNvSpPr>
          <p:nvPr>
            <p:ph type="title"/>
          </p:nvPr>
        </p:nvSpPr>
        <p:spPr/>
        <p:txBody>
          <a:bodyPr/>
          <a:lstStyle/>
          <a:p>
            <a:r>
              <a:rPr lang="en-US" b="1">
                <a:cs typeface="Arial"/>
              </a:rPr>
              <a:t>RACE AS SOCIAL CONSTRUCTION</a:t>
            </a:r>
            <a:endParaRPr lang="en-US" b="1"/>
          </a:p>
        </p:txBody>
      </p:sp>
      <p:sp>
        <p:nvSpPr>
          <p:cNvPr id="3" name="Content Placeholder 2">
            <a:extLst>
              <a:ext uri="{FF2B5EF4-FFF2-40B4-BE49-F238E27FC236}">
                <a16:creationId xmlns:a16="http://schemas.microsoft.com/office/drawing/2014/main" id="{08C80514-7A91-4980-BD0E-257B8266A168}"/>
              </a:ext>
            </a:extLst>
          </p:cNvPr>
          <p:cNvSpPr>
            <a:spLocks noGrp="1"/>
          </p:cNvSpPr>
          <p:nvPr>
            <p:ph idx="1"/>
          </p:nvPr>
        </p:nvSpPr>
        <p:spPr/>
        <p:txBody>
          <a:bodyPr>
            <a:normAutofit/>
          </a:bodyPr>
          <a:lstStyle/>
          <a:p>
            <a:pPr marL="344170" indent="-344170"/>
            <a:r>
              <a:rPr lang="en-US" sz="2800" b="1" dirty="0">
                <a:solidFill>
                  <a:srgbClr val="00B050"/>
                </a:solidFill>
                <a:ea typeface="+mn-lt"/>
                <a:cs typeface="+mn-lt"/>
              </a:rPr>
              <a:t>A look at the racial categories used by the U.S. Census Bureau between 1790 and 1920 (the census is taken every ten years) should show us rather clearly that racial categorization doesn’t reflect biological reality but rather the current beliefs about race at different times. </a:t>
            </a:r>
            <a:endParaRPr lang="en-US" sz="2800" b="1" dirty="0" smtClean="0">
              <a:solidFill>
                <a:srgbClr val="00B050"/>
              </a:solidFill>
              <a:ea typeface="+mn-lt"/>
              <a:cs typeface="+mn-lt"/>
            </a:endParaRPr>
          </a:p>
        </p:txBody>
      </p:sp>
    </p:spTree>
    <p:extLst>
      <p:ext uri="{BB962C8B-B14F-4D97-AF65-F5344CB8AC3E}">
        <p14:creationId xmlns:p14="http://schemas.microsoft.com/office/powerpoint/2010/main" val="3040994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a:solidFill>
                  <a:srgbClr val="00B050"/>
                </a:solidFill>
                <a:ea typeface="+mn-lt"/>
                <a:cs typeface="+mn-lt"/>
              </a:rPr>
              <a:t>For example, from 1790 to 1810, the Census Bureau designated the following populations as different races: (1) free whites, (2) all other free persons except Indians not taxed, and (3) slaves. </a:t>
            </a:r>
            <a:endParaRPr lang="en-US" sz="2800" b="1" dirty="0" smtClean="0">
              <a:solidFill>
                <a:srgbClr val="00B050"/>
              </a:solidFill>
              <a:ea typeface="+mn-lt"/>
              <a:cs typeface="+mn-lt"/>
            </a:endParaRPr>
          </a:p>
          <a:p>
            <a:pPr marL="0" indent="0">
              <a:buNone/>
            </a:pPr>
            <a:r>
              <a:rPr lang="en-US" sz="2800" b="1" dirty="0" smtClean="0">
                <a:solidFill>
                  <a:srgbClr val="00B050"/>
                </a:solidFill>
                <a:ea typeface="+mn-lt"/>
                <a:cs typeface="+mn-lt"/>
              </a:rPr>
              <a:t>(</a:t>
            </a:r>
            <a:r>
              <a:rPr lang="en-US" sz="2800" b="1" dirty="0">
                <a:solidFill>
                  <a:srgbClr val="00B050"/>
                </a:solidFill>
                <a:ea typeface="+mn-lt"/>
                <a:cs typeface="+mn-lt"/>
              </a:rPr>
              <a:t>3 RACES)</a:t>
            </a:r>
            <a:endParaRPr lang="en-US" sz="2800" b="1" dirty="0">
              <a:cs typeface="Arial"/>
            </a:endParaRPr>
          </a:p>
          <a:p>
            <a:endParaRPr lang="en-US" dirty="0"/>
          </a:p>
        </p:txBody>
      </p:sp>
    </p:spTree>
    <p:extLst>
      <p:ext uri="{BB962C8B-B14F-4D97-AF65-F5344CB8AC3E}">
        <p14:creationId xmlns:p14="http://schemas.microsoft.com/office/powerpoint/2010/main" val="316537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344170" indent="-344170"/>
            <a:r>
              <a:rPr lang="en-US" sz="2800" b="1" dirty="0">
                <a:solidFill>
                  <a:srgbClr val="00B050"/>
                </a:solidFill>
                <a:ea typeface="+mn-lt"/>
                <a:cs typeface="+mn-lt"/>
              </a:rPr>
              <a:t>From 1820 to 1840 racial categories were as follows: (1) free whites, (2) </a:t>
            </a:r>
            <a:r>
              <a:rPr lang="en-US" sz="2800" b="1" dirty="0" err="1">
                <a:solidFill>
                  <a:srgbClr val="00B050"/>
                </a:solidFill>
                <a:ea typeface="+mn-lt"/>
                <a:cs typeface="+mn-lt"/>
              </a:rPr>
              <a:t>unnaturalized</a:t>
            </a:r>
            <a:r>
              <a:rPr lang="en-US" sz="2800" b="1" dirty="0">
                <a:solidFill>
                  <a:srgbClr val="00B050"/>
                </a:solidFill>
                <a:ea typeface="+mn-lt"/>
                <a:cs typeface="+mn-lt"/>
              </a:rPr>
              <a:t> foreigners (foreigners who were not U.S. citizens), (3) free colored, and (4) slaves. </a:t>
            </a:r>
            <a:endParaRPr lang="en-US" sz="2800" b="1" dirty="0" smtClean="0">
              <a:solidFill>
                <a:srgbClr val="00B050"/>
              </a:solidFill>
              <a:ea typeface="+mn-lt"/>
              <a:cs typeface="+mn-lt"/>
            </a:endParaRPr>
          </a:p>
          <a:p>
            <a:pPr marL="0" indent="0">
              <a:buNone/>
            </a:pPr>
            <a:r>
              <a:rPr lang="en-US" sz="2800" b="1" dirty="0" smtClean="0">
                <a:solidFill>
                  <a:srgbClr val="00B050"/>
                </a:solidFill>
                <a:ea typeface="+mn-lt"/>
                <a:cs typeface="+mn-lt"/>
              </a:rPr>
              <a:t>(4 RACES)</a:t>
            </a:r>
            <a:endParaRPr lang="en-US" sz="2800" dirty="0">
              <a:cs typeface="Arial"/>
            </a:endParaRPr>
          </a:p>
          <a:p>
            <a:endParaRPr lang="en-US" dirty="0"/>
          </a:p>
        </p:txBody>
      </p:sp>
    </p:spTree>
    <p:extLst>
      <p:ext uri="{BB962C8B-B14F-4D97-AF65-F5344CB8AC3E}">
        <p14:creationId xmlns:p14="http://schemas.microsoft.com/office/powerpoint/2010/main" val="4078514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a:solidFill>
                  <a:srgbClr val="00B050"/>
                </a:solidFill>
                <a:ea typeface="+mn-lt"/>
                <a:cs typeface="+mn-lt"/>
              </a:rPr>
              <a:t>In 1850 and 1860 we had (1) whites, (2) blacks, (3) mulattos (half‐white, half‐black), (4) mulatto slaves, and (5) black slaves. </a:t>
            </a:r>
            <a:r>
              <a:rPr lang="en-US" sz="2800" b="1" dirty="0" smtClean="0">
                <a:solidFill>
                  <a:srgbClr val="00B050"/>
                </a:solidFill>
                <a:ea typeface="+mn-lt"/>
                <a:cs typeface="+mn-lt"/>
              </a:rPr>
              <a:t>(5 RACES)</a:t>
            </a:r>
            <a:endParaRPr lang="en-US" sz="2800" dirty="0"/>
          </a:p>
        </p:txBody>
      </p:sp>
    </p:spTree>
    <p:extLst>
      <p:ext uri="{BB962C8B-B14F-4D97-AF65-F5344CB8AC3E}">
        <p14:creationId xmlns:p14="http://schemas.microsoft.com/office/powerpoint/2010/main" val="30151815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a:solidFill>
                  <a:srgbClr val="00B050"/>
                </a:solidFill>
                <a:ea typeface="+mn-lt"/>
                <a:cs typeface="+mn-lt"/>
              </a:rPr>
              <a:t>From 1870 to 1920 we had (1) whites, (2) blacks, (3) mulattos, (4) quadroons (one‐quarter black), (5) octoroons (one‐eighth black), (6) Chinese, (7) Japanese, and (8) </a:t>
            </a:r>
            <a:r>
              <a:rPr lang="en-US" sz="2800" b="1" dirty="0" smtClean="0">
                <a:solidFill>
                  <a:srgbClr val="00B050"/>
                </a:solidFill>
                <a:ea typeface="+mn-lt"/>
                <a:cs typeface="+mn-lt"/>
              </a:rPr>
              <a:t>Indians</a:t>
            </a:r>
            <a:r>
              <a:rPr lang="en-US" sz="2800" b="1" dirty="0">
                <a:solidFill>
                  <a:srgbClr val="00B050"/>
                </a:solidFill>
                <a:ea typeface="+mn-lt"/>
                <a:cs typeface="+mn-lt"/>
              </a:rPr>
              <a:t>. </a:t>
            </a:r>
            <a:r>
              <a:rPr lang="en-US" sz="2800" b="1" dirty="0" smtClean="0">
                <a:solidFill>
                  <a:srgbClr val="00B050"/>
                </a:solidFill>
                <a:ea typeface="+mn-lt"/>
                <a:cs typeface="+mn-lt"/>
              </a:rPr>
              <a:t>(8 RACES)</a:t>
            </a:r>
            <a:endParaRPr lang="en-US" sz="2800" dirty="0"/>
          </a:p>
        </p:txBody>
      </p:sp>
    </p:spTree>
    <p:extLst>
      <p:ext uri="{BB962C8B-B14F-4D97-AF65-F5344CB8AC3E}">
        <p14:creationId xmlns:p14="http://schemas.microsoft.com/office/powerpoint/2010/main" val="2163090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350" y="808056"/>
            <a:ext cx="8488790" cy="1077229"/>
          </a:xfrm>
        </p:spPr>
        <p:txBody>
          <a:bodyPr/>
          <a:lstStyle/>
          <a:p>
            <a:r>
              <a:rPr lang="en-US" b="1" dirty="0" smtClean="0"/>
              <a:t>RACES ARE NOT FIXED CATEGORIES</a:t>
            </a:r>
            <a:endParaRPr lang="en-US" b="1" dirty="0"/>
          </a:p>
        </p:txBody>
      </p:sp>
      <p:sp>
        <p:nvSpPr>
          <p:cNvPr id="3" name="Content Placeholder 2"/>
          <p:cNvSpPr>
            <a:spLocks noGrp="1"/>
          </p:cNvSpPr>
          <p:nvPr>
            <p:ph idx="1"/>
          </p:nvPr>
        </p:nvSpPr>
        <p:spPr/>
        <p:txBody>
          <a:bodyPr>
            <a:normAutofit/>
          </a:bodyPr>
          <a:lstStyle/>
          <a:p>
            <a:r>
              <a:rPr lang="en-US" sz="2800" b="1" dirty="0">
                <a:solidFill>
                  <a:srgbClr val="00B050"/>
                </a:solidFill>
                <a:ea typeface="+mn-lt"/>
                <a:cs typeface="+mn-lt"/>
              </a:rPr>
              <a:t>In short, our definitions of race change as economic and social pressures </a:t>
            </a:r>
            <a:r>
              <a:rPr lang="en-US" sz="2800" b="1" dirty="0" smtClean="0">
                <a:solidFill>
                  <a:srgbClr val="00B050"/>
                </a:solidFill>
                <a:ea typeface="+mn-lt"/>
                <a:cs typeface="+mn-lt"/>
              </a:rPr>
              <a:t>change.</a:t>
            </a:r>
          </a:p>
          <a:p>
            <a:r>
              <a:rPr lang="en-US" sz="2800" b="1" dirty="0" smtClean="0">
                <a:solidFill>
                  <a:srgbClr val="00B050"/>
                </a:solidFill>
                <a:ea typeface="+mn-lt"/>
                <a:cs typeface="+mn-lt"/>
              </a:rPr>
              <a:t>The </a:t>
            </a:r>
            <a:r>
              <a:rPr lang="en-US" sz="2800" b="1" dirty="0">
                <a:solidFill>
                  <a:srgbClr val="00B050"/>
                </a:solidFill>
                <a:ea typeface="+mn-lt"/>
                <a:cs typeface="+mn-lt"/>
              </a:rPr>
              <a:t>dominant culture claims that “races” are fixed categories, but our history shows us that race in this country has always been a matter of definition. </a:t>
            </a:r>
            <a:endParaRPr lang="en-US" sz="2800" b="1" dirty="0">
              <a:solidFill>
                <a:srgbClr val="00B050"/>
              </a:solidFill>
              <a:cs typeface="Arial" panose="020B0604020202020204"/>
            </a:endParaRPr>
          </a:p>
          <a:p>
            <a:endParaRPr lang="en-US" dirty="0"/>
          </a:p>
        </p:txBody>
      </p:sp>
    </p:spTree>
    <p:extLst>
      <p:ext uri="{BB962C8B-B14F-4D97-AF65-F5344CB8AC3E}">
        <p14:creationId xmlns:p14="http://schemas.microsoft.com/office/powerpoint/2010/main" val="3963327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QUESTIONS TO ASK WHEN EXAMINING CULTURAL PRODUCTIONS THROUGH AN AFRICAN AMERICAN LENS</a:t>
            </a:r>
            <a:endParaRPr lang="en-US" b="1" dirty="0"/>
          </a:p>
        </p:txBody>
      </p:sp>
      <p:sp>
        <p:nvSpPr>
          <p:cNvPr id="3" name="Content Placeholder 2"/>
          <p:cNvSpPr>
            <a:spLocks noGrp="1"/>
          </p:cNvSpPr>
          <p:nvPr>
            <p:ph idx="1"/>
          </p:nvPr>
        </p:nvSpPr>
        <p:spPr>
          <a:xfrm>
            <a:off x="1602377" y="2052116"/>
            <a:ext cx="8839200" cy="3997828"/>
          </a:xfrm>
        </p:spPr>
        <p:txBody>
          <a:bodyPr/>
          <a:lstStyle/>
          <a:p>
            <a:r>
              <a:rPr lang="en-US" b="1" dirty="0" smtClean="0">
                <a:solidFill>
                  <a:srgbClr val="00B050"/>
                </a:solidFill>
              </a:rPr>
              <a:t>WHAT DOES THE WORK TELL US ABOUT THE AFRICAN AMERICAN EXPERIENCE- (</a:t>
            </a:r>
            <a:r>
              <a:rPr lang="en-US" b="1" dirty="0" smtClean="0">
                <a:solidFill>
                  <a:srgbClr val="00B050"/>
                </a:solidFill>
              </a:rPr>
              <a:t>CULTURE/TRADITIONS/MARGINALIZATION)?</a:t>
            </a:r>
            <a:endParaRPr lang="en-US" b="1" dirty="0" smtClean="0">
              <a:solidFill>
                <a:srgbClr val="00B050"/>
              </a:solidFill>
            </a:endParaRPr>
          </a:p>
          <a:p>
            <a:r>
              <a:rPr lang="en-US" b="1" dirty="0" smtClean="0">
                <a:solidFill>
                  <a:srgbClr val="00B050"/>
                </a:solidFill>
              </a:rPr>
              <a:t>DOES THE WORK REINFORCE OR RESIST RACIST IDEOLOGIES? </a:t>
            </a:r>
            <a:r>
              <a:rPr lang="en-US" b="1" dirty="0" smtClean="0">
                <a:solidFill>
                  <a:srgbClr val="00B050"/>
                </a:solidFill>
              </a:rPr>
              <a:t>(</a:t>
            </a:r>
            <a:r>
              <a:rPr lang="en-US" b="1" dirty="0" smtClean="0">
                <a:solidFill>
                  <a:srgbClr val="00B050"/>
                </a:solidFill>
              </a:rPr>
              <a:t>IS IT RACIST OR NOT?)</a:t>
            </a:r>
          </a:p>
          <a:p>
            <a:r>
              <a:rPr lang="en-US" b="1" dirty="0" smtClean="0">
                <a:solidFill>
                  <a:srgbClr val="00B050"/>
                </a:solidFill>
              </a:rPr>
              <a:t>IS THE LANGUAGE STANDARD (EUROCENTRIC) ENGLISH?</a:t>
            </a:r>
            <a:endParaRPr lang="en-US" b="1" dirty="0">
              <a:solidFill>
                <a:srgbClr val="00B050"/>
              </a:solidFill>
            </a:endParaRPr>
          </a:p>
        </p:txBody>
      </p:sp>
    </p:spTree>
    <p:extLst>
      <p:ext uri="{BB962C8B-B14F-4D97-AF65-F5344CB8AC3E}">
        <p14:creationId xmlns:p14="http://schemas.microsoft.com/office/powerpoint/2010/main" val="1634371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3BBED-28D4-4B5B-8541-67F517587CE7}"/>
              </a:ext>
            </a:extLst>
          </p:cNvPr>
          <p:cNvSpPr>
            <a:spLocks noGrp="1"/>
          </p:cNvSpPr>
          <p:nvPr>
            <p:ph type="title"/>
          </p:nvPr>
        </p:nvSpPr>
        <p:spPr>
          <a:xfrm>
            <a:off x="1612464" y="808056"/>
            <a:ext cx="8957675" cy="1077229"/>
          </a:xfrm>
        </p:spPr>
        <p:txBody>
          <a:bodyPr/>
          <a:lstStyle/>
          <a:p>
            <a:r>
              <a:rPr lang="en-US" b="1" dirty="0">
                <a:cs typeface="Arial"/>
              </a:rPr>
              <a:t>MAINTAINING CULTURAL HEGEMONY</a:t>
            </a:r>
          </a:p>
        </p:txBody>
      </p:sp>
      <p:sp>
        <p:nvSpPr>
          <p:cNvPr id="3" name="Content Placeholder 2">
            <a:extLst>
              <a:ext uri="{FF2B5EF4-FFF2-40B4-BE49-F238E27FC236}">
                <a16:creationId xmlns:a16="http://schemas.microsoft.com/office/drawing/2014/main" id="{BB0ECAFE-4B54-46CE-984A-0F6CE6E6B4EE}"/>
              </a:ext>
            </a:extLst>
          </p:cNvPr>
          <p:cNvSpPr>
            <a:spLocks noGrp="1"/>
          </p:cNvSpPr>
          <p:nvPr>
            <p:ph idx="1"/>
          </p:nvPr>
        </p:nvSpPr>
        <p:spPr/>
        <p:txBody>
          <a:bodyPr/>
          <a:lstStyle/>
          <a:p>
            <a:pPr marL="344170" indent="-344170"/>
            <a:r>
              <a:rPr lang="en-US" sz="2800" b="1" dirty="0">
                <a:solidFill>
                  <a:srgbClr val="00B050"/>
                </a:solidFill>
                <a:ea typeface="+mn-lt"/>
                <a:cs typeface="+mn-lt"/>
              </a:rPr>
              <a:t>Only over the past few decades have </a:t>
            </a:r>
            <a:r>
              <a:rPr lang="en-US" sz="2800" b="1" dirty="0" smtClean="0">
                <a:solidFill>
                  <a:srgbClr val="00B050"/>
                </a:solidFill>
                <a:ea typeface="+mn-lt"/>
                <a:cs typeface="+mn-lt"/>
              </a:rPr>
              <a:t>history </a:t>
            </a:r>
            <a:r>
              <a:rPr lang="en-US" sz="2800" b="1" dirty="0">
                <a:solidFill>
                  <a:srgbClr val="00B050"/>
                </a:solidFill>
                <a:ea typeface="+mn-lt"/>
                <a:cs typeface="+mn-lt"/>
              </a:rPr>
              <a:t>books begun to include information about </a:t>
            </a:r>
            <a:r>
              <a:rPr lang="en-US" sz="2800" b="1" dirty="0" smtClean="0">
                <a:solidFill>
                  <a:srgbClr val="00B050"/>
                </a:solidFill>
                <a:ea typeface="+mn-lt"/>
                <a:cs typeface="+mn-lt"/>
              </a:rPr>
              <a:t>(b)Black </a:t>
            </a:r>
            <a:r>
              <a:rPr lang="en-US" sz="2800" b="1" dirty="0">
                <a:solidFill>
                  <a:srgbClr val="00B050"/>
                </a:solidFill>
                <a:ea typeface="+mn-lt"/>
                <a:cs typeface="+mn-lt"/>
              </a:rPr>
              <a:t>Americans that had been repressed in order to maintain the cultural </a:t>
            </a:r>
            <a:r>
              <a:rPr lang="en-US" sz="2800" b="1" i="1" dirty="0">
                <a:solidFill>
                  <a:srgbClr val="00B050"/>
                </a:solidFill>
                <a:ea typeface="+mn-lt"/>
                <a:cs typeface="+mn-lt"/>
              </a:rPr>
              <a:t>hegemony</a:t>
            </a:r>
            <a:r>
              <a:rPr lang="en-US" sz="2800" b="1" dirty="0">
                <a:solidFill>
                  <a:srgbClr val="00B050"/>
                </a:solidFill>
                <a:ea typeface="+mn-lt"/>
                <a:cs typeface="+mn-lt"/>
              </a:rPr>
              <a:t>, or dominance, of white America. </a:t>
            </a:r>
            <a:endParaRPr lang="en-US" sz="2800" b="1" dirty="0">
              <a:solidFill>
                <a:srgbClr val="00B050"/>
              </a:solidFill>
              <a:cs typeface="Arial" panose="020B0604020202020204"/>
            </a:endParaRPr>
          </a:p>
          <a:p>
            <a:pPr marL="344170" indent="-344170"/>
            <a:endParaRPr lang="en-US" dirty="0">
              <a:cs typeface="Arial"/>
            </a:endParaRPr>
          </a:p>
        </p:txBody>
      </p:sp>
    </p:spTree>
    <p:extLst>
      <p:ext uri="{BB962C8B-B14F-4D97-AF65-F5344CB8AC3E}">
        <p14:creationId xmlns:p14="http://schemas.microsoft.com/office/powerpoint/2010/main" val="1288625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200-E3F5-4B08-AF8D-63E99C73237C}"/>
              </a:ext>
            </a:extLst>
          </p:cNvPr>
          <p:cNvSpPr>
            <a:spLocks noGrp="1"/>
          </p:cNvSpPr>
          <p:nvPr>
            <p:ph type="title"/>
          </p:nvPr>
        </p:nvSpPr>
        <p:spPr/>
        <p:txBody>
          <a:bodyPr/>
          <a:lstStyle/>
          <a:p>
            <a:r>
              <a:rPr lang="en-US" b="1" dirty="0">
                <a:cs typeface="Arial"/>
              </a:rPr>
              <a:t>WHY DON'T WE KNOW?</a:t>
            </a:r>
            <a:endParaRPr lang="en-US" b="1" dirty="0"/>
          </a:p>
        </p:txBody>
      </p:sp>
      <p:sp>
        <p:nvSpPr>
          <p:cNvPr id="3" name="Content Placeholder 2">
            <a:extLst>
              <a:ext uri="{FF2B5EF4-FFF2-40B4-BE49-F238E27FC236}">
                <a16:creationId xmlns:a16="http://schemas.microsoft.com/office/drawing/2014/main" id="{03151351-7366-4A24-8F71-3639DD59038A}"/>
              </a:ext>
            </a:extLst>
          </p:cNvPr>
          <p:cNvSpPr>
            <a:spLocks noGrp="1"/>
          </p:cNvSpPr>
          <p:nvPr>
            <p:ph idx="1"/>
          </p:nvPr>
        </p:nvSpPr>
        <p:spPr>
          <a:xfrm>
            <a:off x="2074058" y="2164542"/>
            <a:ext cx="7796540" cy="3997828"/>
          </a:xfrm>
        </p:spPr>
        <p:txBody>
          <a:bodyPr>
            <a:normAutofit fontScale="62500" lnSpcReduction="20000"/>
          </a:bodyPr>
          <a:lstStyle/>
          <a:p>
            <a:pPr marL="0" indent="0">
              <a:buNone/>
            </a:pPr>
            <a:r>
              <a:rPr lang="en-US" sz="3400" b="1" dirty="0">
                <a:solidFill>
                  <a:srgbClr val="00B050"/>
                </a:solidFill>
                <a:ea typeface="+mn-lt"/>
                <a:cs typeface="+mn-lt"/>
              </a:rPr>
              <a:t>Textbooks </a:t>
            </a:r>
            <a:r>
              <a:rPr lang="en-US" sz="3400" b="1" dirty="0" smtClean="0">
                <a:solidFill>
                  <a:srgbClr val="00B050"/>
                </a:solidFill>
                <a:ea typeface="+mn-lt"/>
                <a:cs typeface="+mn-lt"/>
              </a:rPr>
              <a:t>said </a:t>
            </a:r>
            <a:r>
              <a:rPr lang="en-US" sz="3400" b="1" dirty="0">
                <a:solidFill>
                  <a:srgbClr val="00B050"/>
                </a:solidFill>
                <a:ea typeface="+mn-lt"/>
                <a:cs typeface="+mn-lt"/>
              </a:rPr>
              <a:t>little or nothing about </a:t>
            </a:r>
            <a:endParaRPr lang="en-US" sz="3400" b="1" dirty="0" smtClean="0">
              <a:solidFill>
                <a:srgbClr val="00B050"/>
              </a:solidFill>
              <a:ea typeface="+mn-lt"/>
              <a:cs typeface="+mn-lt"/>
            </a:endParaRPr>
          </a:p>
          <a:p>
            <a:r>
              <a:rPr lang="en-US" sz="3400" b="1" dirty="0" smtClean="0">
                <a:solidFill>
                  <a:srgbClr val="00B050"/>
                </a:solidFill>
                <a:ea typeface="+mn-lt"/>
                <a:cs typeface="+mn-lt"/>
              </a:rPr>
              <a:t>the </a:t>
            </a:r>
            <a:r>
              <a:rPr lang="en-US" sz="3400" b="1" dirty="0">
                <a:solidFill>
                  <a:srgbClr val="00B050"/>
                </a:solidFill>
                <a:ea typeface="+mn-lt"/>
                <a:cs typeface="+mn-lt"/>
              </a:rPr>
              <a:t>slave uprisings during the horrific Middle Passage (the transportation of slaves from Africa to America), </a:t>
            </a:r>
            <a:endParaRPr lang="en-US" sz="3400" b="1" dirty="0" smtClean="0">
              <a:solidFill>
                <a:srgbClr val="00B050"/>
              </a:solidFill>
              <a:ea typeface="+mn-lt"/>
              <a:cs typeface="+mn-lt"/>
            </a:endParaRPr>
          </a:p>
          <a:p>
            <a:r>
              <a:rPr lang="en-US" sz="3400" b="1" dirty="0" smtClean="0">
                <a:solidFill>
                  <a:srgbClr val="00B050"/>
                </a:solidFill>
                <a:ea typeface="+mn-lt"/>
                <a:cs typeface="+mn-lt"/>
              </a:rPr>
              <a:t>the </a:t>
            </a:r>
            <a:r>
              <a:rPr lang="en-US" sz="3400" b="1" dirty="0">
                <a:solidFill>
                  <a:srgbClr val="00B050"/>
                </a:solidFill>
                <a:ea typeface="+mn-lt"/>
                <a:cs typeface="+mn-lt"/>
              </a:rPr>
              <a:t>numerous slave rebellions on the </a:t>
            </a:r>
            <a:r>
              <a:rPr lang="en-US" sz="3400" b="1" dirty="0" smtClean="0">
                <a:solidFill>
                  <a:srgbClr val="00B050"/>
                </a:solidFill>
                <a:ea typeface="+mn-lt"/>
                <a:cs typeface="+mn-lt"/>
              </a:rPr>
              <a:t>plantations</a:t>
            </a:r>
          </a:p>
          <a:p>
            <a:r>
              <a:rPr lang="en-US" sz="3400" b="1" dirty="0" smtClean="0">
                <a:solidFill>
                  <a:srgbClr val="00B050"/>
                </a:solidFill>
                <a:ea typeface="+mn-lt"/>
                <a:cs typeface="+mn-lt"/>
              </a:rPr>
              <a:t>the </a:t>
            </a:r>
            <a:r>
              <a:rPr lang="en-US" sz="3400" b="1" dirty="0">
                <a:solidFill>
                  <a:srgbClr val="00B050"/>
                </a:solidFill>
                <a:ea typeface="+mn-lt"/>
                <a:cs typeface="+mn-lt"/>
              </a:rPr>
              <a:t>network of communication and resistance developed by slaves right under the noses of the </a:t>
            </a:r>
            <a:r>
              <a:rPr lang="en-US" sz="3400" b="1" dirty="0" err="1">
                <a:solidFill>
                  <a:srgbClr val="00B050"/>
                </a:solidFill>
                <a:ea typeface="+mn-lt"/>
                <a:cs typeface="+mn-lt"/>
              </a:rPr>
              <a:t>slavemasters</a:t>
            </a:r>
            <a:r>
              <a:rPr lang="en-US" sz="3400" b="1" dirty="0">
                <a:solidFill>
                  <a:srgbClr val="00B050"/>
                </a:solidFill>
                <a:ea typeface="+mn-lt"/>
                <a:cs typeface="+mn-lt"/>
              </a:rPr>
              <a:t>. </a:t>
            </a:r>
          </a:p>
          <a:p>
            <a:pPr marL="0" indent="0">
              <a:buNone/>
            </a:pPr>
            <a:r>
              <a:rPr lang="en-US" sz="3400" b="1" dirty="0">
                <a:cs typeface="Arial"/>
              </a:rPr>
              <a:t>Why is it important for us to know this history?</a:t>
            </a:r>
          </a:p>
          <a:p>
            <a:pPr marL="0" indent="0">
              <a:buNone/>
            </a:pPr>
            <a:endParaRPr lang="en-US" dirty="0">
              <a:cs typeface="Arial"/>
            </a:endParaRPr>
          </a:p>
          <a:p>
            <a:pPr marL="344170" indent="-344170"/>
            <a:endParaRPr lang="en-US" dirty="0">
              <a:cs typeface="Arial"/>
            </a:endParaRPr>
          </a:p>
        </p:txBody>
      </p:sp>
    </p:spTree>
    <p:extLst>
      <p:ext uri="{BB962C8B-B14F-4D97-AF65-F5344CB8AC3E}">
        <p14:creationId xmlns:p14="http://schemas.microsoft.com/office/powerpoint/2010/main" val="1130104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F1B67-9F3F-40E9-801E-16C97B3D6159}"/>
              </a:ext>
            </a:extLst>
          </p:cNvPr>
          <p:cNvSpPr>
            <a:spLocks noGrp="1"/>
          </p:cNvSpPr>
          <p:nvPr>
            <p:ph type="title"/>
          </p:nvPr>
        </p:nvSpPr>
        <p:spPr/>
        <p:txBody>
          <a:bodyPr/>
          <a:lstStyle/>
          <a:p>
            <a:r>
              <a:rPr lang="en-US" b="1" dirty="0">
                <a:cs typeface="Arial"/>
              </a:rPr>
              <a:t>AN UNBALANCED CURRICULUM</a:t>
            </a:r>
            <a:endParaRPr lang="en-US" b="1" dirty="0"/>
          </a:p>
        </p:txBody>
      </p:sp>
      <p:sp>
        <p:nvSpPr>
          <p:cNvPr id="3" name="Content Placeholder 2">
            <a:extLst>
              <a:ext uri="{FF2B5EF4-FFF2-40B4-BE49-F238E27FC236}">
                <a16:creationId xmlns:a16="http://schemas.microsoft.com/office/drawing/2014/main" id="{521A1E48-4147-4FC0-867B-27960174A242}"/>
              </a:ext>
            </a:extLst>
          </p:cNvPr>
          <p:cNvSpPr>
            <a:spLocks noGrp="1"/>
          </p:cNvSpPr>
          <p:nvPr>
            <p:ph idx="1"/>
          </p:nvPr>
        </p:nvSpPr>
        <p:spPr/>
        <p:txBody>
          <a:bodyPr>
            <a:noAutofit/>
          </a:bodyPr>
          <a:lstStyle/>
          <a:p>
            <a:pPr marL="344170" indent="-344170"/>
            <a:r>
              <a:rPr lang="en-US" sz="2800" b="1" dirty="0">
                <a:solidFill>
                  <a:srgbClr val="00B050"/>
                </a:solidFill>
                <a:cs typeface="Arial" panose="020B0604020202020204"/>
              </a:rPr>
              <a:t>The tremendous outpouring of creative </a:t>
            </a:r>
            <a:r>
              <a:rPr lang="en-US" sz="2800" b="1" dirty="0" smtClean="0">
                <a:solidFill>
                  <a:srgbClr val="00B050"/>
                </a:solidFill>
                <a:cs typeface="Arial" panose="020B0604020202020204"/>
              </a:rPr>
              <a:t>enterprises—including black</a:t>
            </a:r>
            <a:r>
              <a:rPr lang="en-US" sz="2800" b="1" dirty="0">
                <a:solidFill>
                  <a:srgbClr val="00B050"/>
                </a:solidFill>
                <a:cs typeface="Arial" panose="020B0604020202020204"/>
              </a:rPr>
              <a:t> literature, music, painting, sculpture, philosophy, and political </a:t>
            </a:r>
            <a:r>
              <a:rPr lang="en-US" sz="2800" b="1" dirty="0" smtClean="0">
                <a:solidFill>
                  <a:srgbClr val="00B050"/>
                </a:solidFill>
                <a:cs typeface="Arial" panose="020B0604020202020204"/>
              </a:rPr>
              <a:t>debate-known </a:t>
            </a:r>
            <a:r>
              <a:rPr lang="en-US" sz="2800" b="1" dirty="0">
                <a:solidFill>
                  <a:srgbClr val="00B050"/>
                </a:solidFill>
                <a:cs typeface="Arial" panose="020B0604020202020204"/>
              </a:rPr>
              <a:t>as the Harlem Renaissance</a:t>
            </a:r>
            <a:r>
              <a:rPr lang="en-US" sz="2800" b="1" dirty="0" smtClean="0">
                <a:solidFill>
                  <a:srgbClr val="00B050"/>
                </a:solidFill>
                <a:cs typeface="Arial" panose="020B0604020202020204"/>
              </a:rPr>
              <a:t>, (1920s)</a:t>
            </a:r>
            <a:r>
              <a:rPr lang="en-US" sz="2800" b="1" dirty="0">
                <a:solidFill>
                  <a:srgbClr val="00B050"/>
                </a:solidFill>
                <a:cs typeface="Arial" panose="020B0604020202020204"/>
              </a:rPr>
              <a:t> were not given the attention they deserved. </a:t>
            </a:r>
          </a:p>
          <a:p>
            <a:pPr marL="344170" indent="-344170"/>
            <a:r>
              <a:rPr lang="en-US" sz="2800" b="1" dirty="0">
                <a:cs typeface="Arial" panose="020B0604020202020204"/>
              </a:rPr>
              <a:t>Why is it important for us to know about these contributions?</a:t>
            </a:r>
          </a:p>
        </p:txBody>
      </p:sp>
    </p:spTree>
    <p:extLst>
      <p:ext uri="{BB962C8B-B14F-4D97-AF65-F5344CB8AC3E}">
        <p14:creationId xmlns:p14="http://schemas.microsoft.com/office/powerpoint/2010/main" val="1579756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9B1D-2E7E-444B-AA48-ED5947D91D09}"/>
              </a:ext>
            </a:extLst>
          </p:cNvPr>
          <p:cNvSpPr>
            <a:spLocks noGrp="1"/>
          </p:cNvSpPr>
          <p:nvPr>
            <p:ph type="title"/>
          </p:nvPr>
        </p:nvSpPr>
        <p:spPr/>
        <p:txBody>
          <a:bodyPr/>
          <a:lstStyle/>
          <a:p>
            <a:r>
              <a:rPr lang="en-US" b="1" dirty="0">
                <a:cs typeface="Arial"/>
              </a:rPr>
              <a:t>TERMINOLOGY</a:t>
            </a:r>
          </a:p>
        </p:txBody>
      </p:sp>
      <p:sp>
        <p:nvSpPr>
          <p:cNvPr id="3" name="Content Placeholder 2">
            <a:extLst>
              <a:ext uri="{FF2B5EF4-FFF2-40B4-BE49-F238E27FC236}">
                <a16:creationId xmlns:a16="http://schemas.microsoft.com/office/drawing/2014/main" id="{95051B6F-3FFA-41E4-919C-6633C6AD0F14}"/>
              </a:ext>
            </a:extLst>
          </p:cNvPr>
          <p:cNvSpPr>
            <a:spLocks noGrp="1"/>
          </p:cNvSpPr>
          <p:nvPr>
            <p:ph idx="1"/>
          </p:nvPr>
        </p:nvSpPr>
        <p:spPr/>
        <p:txBody>
          <a:bodyPr>
            <a:normAutofit fontScale="92500"/>
          </a:bodyPr>
          <a:lstStyle/>
          <a:p>
            <a:pPr marL="344170" indent="-344170">
              <a:buNone/>
            </a:pPr>
            <a:r>
              <a:rPr lang="en-US" sz="2800" b="1" i="1" dirty="0">
                <a:solidFill>
                  <a:srgbClr val="00B050"/>
                </a:solidFill>
                <a:ea typeface="+mn-lt"/>
                <a:cs typeface="+mn-lt"/>
              </a:rPr>
              <a:t>Racialism</a:t>
            </a:r>
            <a:endParaRPr lang="en-US" sz="2800" b="1" dirty="0">
              <a:solidFill>
                <a:srgbClr val="00B050"/>
              </a:solidFill>
              <a:ea typeface="+mn-lt"/>
              <a:cs typeface="+mn-lt"/>
            </a:endParaRPr>
          </a:p>
          <a:p>
            <a:pPr marL="344170" indent="-344170">
              <a:buNone/>
            </a:pPr>
            <a:r>
              <a:rPr lang="en-US" sz="2800" b="1" dirty="0">
                <a:solidFill>
                  <a:srgbClr val="00B050"/>
                </a:solidFill>
                <a:ea typeface="+mn-lt"/>
                <a:cs typeface="+mn-lt"/>
              </a:rPr>
              <a:t>    refers to the belief in racial superiority, inferiority, and purity based on the </a:t>
            </a:r>
            <a:r>
              <a:rPr lang="en-US" sz="2800" b="1" dirty="0" smtClean="0">
                <a:solidFill>
                  <a:srgbClr val="00B050"/>
                </a:solidFill>
                <a:ea typeface="+mn-lt"/>
                <a:cs typeface="+mn-lt"/>
              </a:rPr>
              <a:t>idea that </a:t>
            </a:r>
            <a:r>
              <a:rPr lang="en-US" sz="2800" b="1" dirty="0">
                <a:solidFill>
                  <a:srgbClr val="00B050"/>
                </a:solidFill>
                <a:ea typeface="+mn-lt"/>
                <a:cs typeface="+mn-lt"/>
              </a:rPr>
              <a:t>moral and intellectual characteristics, just like physical characteristics, are biological properties that differentiate the races.</a:t>
            </a:r>
            <a:r>
              <a:rPr lang="en-US" sz="2400" b="1" dirty="0">
                <a:solidFill>
                  <a:srgbClr val="00B050"/>
                </a:solidFill>
                <a:ea typeface="+mn-lt"/>
                <a:cs typeface="+mn-lt"/>
              </a:rPr>
              <a:t> </a:t>
            </a:r>
            <a:endParaRPr lang="en-US" sz="2400" b="1" dirty="0" smtClean="0">
              <a:solidFill>
                <a:srgbClr val="00B050"/>
              </a:solidFill>
              <a:ea typeface="+mn-lt"/>
              <a:cs typeface="+mn-lt"/>
            </a:endParaRPr>
          </a:p>
          <a:p>
            <a:pPr marL="344170" indent="-344170">
              <a:buNone/>
            </a:pPr>
            <a:r>
              <a:rPr lang="en-US" sz="2400" b="1" dirty="0" smtClean="0">
                <a:solidFill>
                  <a:srgbClr val="00B050"/>
                </a:solidFill>
                <a:ea typeface="+mn-lt"/>
                <a:cs typeface="+mn-lt"/>
              </a:rPr>
              <a:t>For example? “Asian people are super intelligent.”</a:t>
            </a:r>
            <a:endParaRPr lang="en-US" sz="2400" b="1" dirty="0">
              <a:solidFill>
                <a:srgbClr val="00B050"/>
              </a:solidFill>
              <a:cs typeface="Arial" panose="020B0604020202020204"/>
            </a:endParaRPr>
          </a:p>
          <a:p>
            <a:pPr marL="0" indent="0">
              <a:buNone/>
            </a:pPr>
            <a:endParaRPr lang="en-US" dirty="0">
              <a:cs typeface="Arial"/>
            </a:endParaRPr>
          </a:p>
        </p:txBody>
      </p:sp>
    </p:spTree>
    <p:extLst>
      <p:ext uri="{BB962C8B-B14F-4D97-AF65-F5344CB8AC3E}">
        <p14:creationId xmlns:p14="http://schemas.microsoft.com/office/powerpoint/2010/main" val="1232826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39113-1A6F-4166-A317-9E273B67890D}"/>
              </a:ext>
            </a:extLst>
          </p:cNvPr>
          <p:cNvSpPr>
            <a:spLocks noGrp="1"/>
          </p:cNvSpPr>
          <p:nvPr>
            <p:ph type="title"/>
          </p:nvPr>
        </p:nvSpPr>
        <p:spPr/>
        <p:txBody>
          <a:bodyPr/>
          <a:lstStyle/>
          <a:p>
            <a:r>
              <a:rPr lang="en-US" dirty="0">
                <a:cs typeface="Arial"/>
              </a:rPr>
              <a:t>UNEQUAL POWER</a:t>
            </a:r>
            <a:endParaRPr lang="en-US" dirty="0"/>
          </a:p>
        </p:txBody>
      </p:sp>
      <p:sp>
        <p:nvSpPr>
          <p:cNvPr id="3" name="Content Placeholder 2">
            <a:extLst>
              <a:ext uri="{FF2B5EF4-FFF2-40B4-BE49-F238E27FC236}">
                <a16:creationId xmlns:a16="http://schemas.microsoft.com/office/drawing/2014/main" id="{929044A0-8188-46DF-A562-17A566A06B00}"/>
              </a:ext>
            </a:extLst>
          </p:cNvPr>
          <p:cNvSpPr>
            <a:spLocks noGrp="1"/>
          </p:cNvSpPr>
          <p:nvPr>
            <p:ph idx="1"/>
          </p:nvPr>
        </p:nvSpPr>
        <p:spPr/>
        <p:txBody>
          <a:bodyPr/>
          <a:lstStyle/>
          <a:p>
            <a:pPr marL="0" indent="0">
              <a:buNone/>
            </a:pPr>
            <a:r>
              <a:rPr lang="en-US" sz="2800" b="1" i="1" dirty="0">
                <a:solidFill>
                  <a:srgbClr val="00B050"/>
                </a:solidFill>
                <a:ea typeface="+mn-lt"/>
                <a:cs typeface="+mn-lt"/>
              </a:rPr>
              <a:t>Racism </a:t>
            </a:r>
            <a:endParaRPr lang="en-US" sz="2800" dirty="0">
              <a:solidFill>
                <a:srgbClr val="00B050"/>
              </a:solidFill>
              <a:ea typeface="+mn-lt"/>
              <a:cs typeface="+mn-lt"/>
            </a:endParaRPr>
          </a:p>
          <a:p>
            <a:pPr marL="0" indent="0">
              <a:buNone/>
            </a:pPr>
            <a:r>
              <a:rPr lang="en-US" sz="2800" b="1" dirty="0">
                <a:solidFill>
                  <a:srgbClr val="00B050"/>
                </a:solidFill>
                <a:ea typeface="+mn-lt"/>
                <a:cs typeface="+mn-lt"/>
              </a:rPr>
              <a:t>the unequal power relations that grow from the sociopolitical </a:t>
            </a:r>
            <a:r>
              <a:rPr lang="en-US" sz="2800" b="1" dirty="0">
                <a:ea typeface="+mn-lt"/>
                <a:cs typeface="+mn-lt"/>
              </a:rPr>
              <a:t>domination</a:t>
            </a:r>
            <a:r>
              <a:rPr lang="en-US" sz="2800" b="1" dirty="0">
                <a:solidFill>
                  <a:srgbClr val="00B050"/>
                </a:solidFill>
                <a:ea typeface="+mn-lt"/>
                <a:cs typeface="+mn-lt"/>
              </a:rPr>
              <a:t> of one race by another and that result in </a:t>
            </a:r>
            <a:r>
              <a:rPr lang="en-US" sz="2800" b="1" dirty="0" smtClean="0">
                <a:solidFill>
                  <a:srgbClr val="00B050"/>
                </a:solidFill>
                <a:ea typeface="+mn-lt"/>
                <a:cs typeface="+mn-lt"/>
              </a:rPr>
              <a:t>systemic discriminatory </a:t>
            </a:r>
            <a:r>
              <a:rPr lang="en-US" sz="2800" b="1" dirty="0">
                <a:solidFill>
                  <a:srgbClr val="00B050"/>
                </a:solidFill>
                <a:ea typeface="+mn-lt"/>
                <a:cs typeface="+mn-lt"/>
              </a:rPr>
              <a:t>practices </a:t>
            </a:r>
            <a:r>
              <a:rPr lang="en-US" sz="2800" b="1" dirty="0" smtClean="0">
                <a:solidFill>
                  <a:srgbClr val="00B050"/>
                </a:solidFill>
                <a:ea typeface="+mn-lt"/>
                <a:cs typeface="+mn-lt"/>
              </a:rPr>
              <a:t>(like segregation).</a:t>
            </a:r>
            <a:endParaRPr lang="en-US" sz="2800" dirty="0">
              <a:solidFill>
                <a:srgbClr val="00B050"/>
              </a:solidFill>
              <a:cs typeface="Arial" panose="020B0604020202020204"/>
            </a:endParaRPr>
          </a:p>
          <a:p>
            <a:pPr marL="344170" indent="-344170"/>
            <a:endParaRPr lang="en-US" dirty="0">
              <a:cs typeface="Arial"/>
            </a:endParaRPr>
          </a:p>
        </p:txBody>
      </p:sp>
    </p:spTree>
    <p:extLst>
      <p:ext uri="{BB962C8B-B14F-4D97-AF65-F5344CB8AC3E}">
        <p14:creationId xmlns:p14="http://schemas.microsoft.com/office/powerpoint/2010/main" val="72478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C1319-C124-4500-ABDA-93779294F50F}"/>
              </a:ext>
            </a:extLst>
          </p:cNvPr>
          <p:cNvSpPr>
            <a:spLocks noGrp="1"/>
          </p:cNvSpPr>
          <p:nvPr>
            <p:ph type="title"/>
          </p:nvPr>
        </p:nvSpPr>
        <p:spPr>
          <a:xfrm>
            <a:off x="1525022" y="808056"/>
            <a:ext cx="9045117" cy="1077229"/>
          </a:xfrm>
        </p:spPr>
        <p:txBody>
          <a:bodyPr/>
          <a:lstStyle/>
          <a:p>
            <a:r>
              <a:rPr lang="en-US" b="1" dirty="0">
                <a:cs typeface="Arial"/>
              </a:rPr>
              <a:t>RACISM IS NOT AN INDIVIDUAL THING</a:t>
            </a:r>
          </a:p>
        </p:txBody>
      </p:sp>
      <p:sp>
        <p:nvSpPr>
          <p:cNvPr id="3" name="Content Placeholder 2">
            <a:extLst>
              <a:ext uri="{FF2B5EF4-FFF2-40B4-BE49-F238E27FC236}">
                <a16:creationId xmlns:a16="http://schemas.microsoft.com/office/drawing/2014/main" id="{F199D5C7-A98A-4972-B73A-C5D3C0203B7E}"/>
              </a:ext>
            </a:extLst>
          </p:cNvPr>
          <p:cNvSpPr>
            <a:spLocks noGrp="1"/>
          </p:cNvSpPr>
          <p:nvPr>
            <p:ph idx="1"/>
          </p:nvPr>
        </p:nvSpPr>
        <p:spPr/>
        <p:txBody>
          <a:bodyPr>
            <a:normAutofit lnSpcReduction="10000"/>
          </a:bodyPr>
          <a:lstStyle/>
          <a:p>
            <a:pPr marL="0" indent="0">
              <a:buNone/>
            </a:pPr>
            <a:r>
              <a:rPr lang="en-US" sz="2800" b="1" i="1" dirty="0">
                <a:solidFill>
                  <a:srgbClr val="00B050"/>
                </a:solidFill>
                <a:ea typeface="+mn-lt"/>
                <a:cs typeface="+mn-lt"/>
              </a:rPr>
              <a:t>Institutionalized </a:t>
            </a:r>
            <a:r>
              <a:rPr lang="en-US" sz="2800" b="1" i="1" dirty="0" err="1">
                <a:solidFill>
                  <a:srgbClr val="00B050"/>
                </a:solidFill>
                <a:ea typeface="+mn-lt"/>
                <a:cs typeface="+mn-lt"/>
              </a:rPr>
              <a:t>racIsm</a:t>
            </a:r>
            <a:r>
              <a:rPr lang="en-US" sz="2800" b="1" i="1" dirty="0">
                <a:solidFill>
                  <a:srgbClr val="00B050"/>
                </a:solidFill>
                <a:ea typeface="+mn-lt"/>
                <a:cs typeface="+mn-lt"/>
              </a:rPr>
              <a:t> </a:t>
            </a:r>
            <a:endParaRPr lang="en-US" sz="2800" b="1" dirty="0">
              <a:solidFill>
                <a:srgbClr val="00B050"/>
              </a:solidFill>
              <a:ea typeface="+mn-lt"/>
              <a:cs typeface="+mn-lt"/>
            </a:endParaRPr>
          </a:p>
          <a:p>
            <a:pPr marL="0" indent="0">
              <a:buNone/>
            </a:pPr>
            <a:r>
              <a:rPr lang="en-US" sz="2800" b="1" dirty="0">
                <a:solidFill>
                  <a:srgbClr val="00B050"/>
                </a:solidFill>
                <a:ea typeface="+mn-lt"/>
                <a:cs typeface="+mn-lt"/>
              </a:rPr>
              <a:t>the incorporation of racist policies and practices in the institutions by which a society operates. </a:t>
            </a:r>
            <a:endParaRPr lang="en-US" sz="2800" b="1" dirty="0">
              <a:solidFill>
                <a:srgbClr val="00B050"/>
              </a:solidFill>
              <a:cs typeface="Arial" panose="020B0604020202020204"/>
            </a:endParaRPr>
          </a:p>
          <a:p>
            <a:pPr marL="0" indent="0">
              <a:buNone/>
            </a:pPr>
            <a:r>
              <a:rPr lang="en-US" sz="2800" b="1" dirty="0" smtClean="0">
                <a:solidFill>
                  <a:srgbClr val="00B050"/>
                </a:solidFill>
                <a:cs typeface="Arial" panose="020B0604020202020204"/>
              </a:rPr>
              <a:t>The teachers in “Speak It!” said they weren’t racist- so they thought racism didn’t exist. They were blind to it.</a:t>
            </a:r>
            <a:endParaRPr lang="en-US" sz="2800" b="1" dirty="0">
              <a:solidFill>
                <a:srgbClr val="00B050"/>
              </a:solidFill>
              <a:cs typeface="Arial" panose="020B0604020202020204"/>
            </a:endParaRPr>
          </a:p>
          <a:p>
            <a:pPr marL="344170" indent="-344170"/>
            <a:endParaRPr lang="en-US" dirty="0">
              <a:cs typeface="Arial"/>
            </a:endParaRPr>
          </a:p>
        </p:txBody>
      </p:sp>
    </p:spTree>
    <p:extLst>
      <p:ext uri="{BB962C8B-B14F-4D97-AF65-F5344CB8AC3E}">
        <p14:creationId xmlns:p14="http://schemas.microsoft.com/office/powerpoint/2010/main" val="2679873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B8E5A-1B57-4EB6-A4BC-43C45A0647C8}"/>
              </a:ext>
            </a:extLst>
          </p:cNvPr>
          <p:cNvSpPr>
            <a:spLocks noGrp="1"/>
          </p:cNvSpPr>
          <p:nvPr>
            <p:ph type="title"/>
          </p:nvPr>
        </p:nvSpPr>
        <p:spPr/>
        <p:txBody>
          <a:bodyPr/>
          <a:lstStyle/>
          <a:p>
            <a:r>
              <a:rPr lang="en-US" b="1">
                <a:cs typeface="Arial"/>
              </a:rPr>
              <a:t>MORE TERMINOLOGY</a:t>
            </a:r>
            <a:endParaRPr lang="en-US" b="1"/>
          </a:p>
        </p:txBody>
      </p:sp>
      <p:sp>
        <p:nvSpPr>
          <p:cNvPr id="3" name="Content Placeholder 2">
            <a:extLst>
              <a:ext uri="{FF2B5EF4-FFF2-40B4-BE49-F238E27FC236}">
                <a16:creationId xmlns:a16="http://schemas.microsoft.com/office/drawing/2014/main" id="{FE8811F1-C8B5-4A68-ABE0-7C483F93CF6E}"/>
              </a:ext>
            </a:extLst>
          </p:cNvPr>
          <p:cNvSpPr>
            <a:spLocks noGrp="1"/>
          </p:cNvSpPr>
          <p:nvPr>
            <p:ph idx="1"/>
          </p:nvPr>
        </p:nvSpPr>
        <p:spPr>
          <a:xfrm>
            <a:off x="2773599" y="1105989"/>
            <a:ext cx="7796540" cy="4943955"/>
          </a:xfrm>
        </p:spPr>
        <p:txBody>
          <a:bodyPr>
            <a:normAutofit/>
          </a:bodyPr>
          <a:lstStyle/>
          <a:p>
            <a:pPr>
              <a:buFont typeface="Arial" panose="020B0604020202020204" pitchFamily="34" charset="0"/>
              <a:buChar char="•"/>
            </a:pPr>
            <a:r>
              <a:rPr lang="en-US" sz="2800" b="1" dirty="0">
                <a:solidFill>
                  <a:srgbClr val="00B050"/>
                </a:solidFill>
                <a:cs typeface="Arial"/>
              </a:rPr>
              <a:t>Internalized racism</a:t>
            </a:r>
          </a:p>
          <a:p>
            <a:pPr marL="344170" indent="-344170"/>
            <a:r>
              <a:rPr lang="en-US" sz="2800" b="1" dirty="0">
                <a:solidFill>
                  <a:srgbClr val="00B050"/>
                </a:solidFill>
                <a:cs typeface="Arial"/>
              </a:rPr>
              <a:t>Intra-racism</a:t>
            </a:r>
          </a:p>
          <a:p>
            <a:pPr marL="344170" indent="-344170"/>
            <a:r>
              <a:rPr lang="en-US" sz="2800" b="1" dirty="0">
                <a:solidFill>
                  <a:srgbClr val="00B050"/>
                </a:solidFill>
                <a:cs typeface="Arial"/>
              </a:rPr>
              <a:t>Double-consciousness</a:t>
            </a:r>
          </a:p>
        </p:txBody>
      </p:sp>
    </p:spTree>
    <p:extLst>
      <p:ext uri="{BB962C8B-B14F-4D97-AF65-F5344CB8AC3E}">
        <p14:creationId xmlns:p14="http://schemas.microsoft.com/office/powerpoint/2010/main" val="1927820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BF2FE-FD78-4A2C-B7E1-48031DB1C524}"/>
              </a:ext>
            </a:extLst>
          </p:cNvPr>
          <p:cNvSpPr>
            <a:spLocks noGrp="1"/>
          </p:cNvSpPr>
          <p:nvPr>
            <p:ph type="title"/>
          </p:nvPr>
        </p:nvSpPr>
        <p:spPr>
          <a:xfrm>
            <a:off x="1462562" y="583204"/>
            <a:ext cx="7958331" cy="1077229"/>
          </a:xfrm>
        </p:spPr>
        <p:txBody>
          <a:bodyPr>
            <a:normAutofit fontScale="90000"/>
          </a:bodyPr>
          <a:lstStyle/>
          <a:p>
            <a:r>
              <a:rPr lang="en-US" b="1" dirty="0">
                <a:cs typeface="Arial"/>
              </a:rPr>
              <a:t>WHY ARE THERE A DISPROPORTIONATE AMOUNT OF BLACK AMERICANS IN PRISON? </a:t>
            </a:r>
            <a:br>
              <a:rPr lang="en-US" b="1" dirty="0">
                <a:cs typeface="Arial"/>
              </a:rPr>
            </a:br>
            <a:r>
              <a:rPr lang="en-US" b="1" dirty="0">
                <a:cs typeface="Arial"/>
              </a:rPr>
              <a:t>ONE SHOCKING FACT-</a:t>
            </a:r>
            <a:endParaRPr lang="en-US" b="1" dirty="0"/>
          </a:p>
        </p:txBody>
      </p:sp>
      <p:sp>
        <p:nvSpPr>
          <p:cNvPr id="3" name="Content Placeholder 2">
            <a:extLst>
              <a:ext uri="{FF2B5EF4-FFF2-40B4-BE49-F238E27FC236}">
                <a16:creationId xmlns:a16="http://schemas.microsoft.com/office/drawing/2014/main" id="{7A0F4AD2-776D-4AB4-85E8-82376CB2DDB8}"/>
              </a:ext>
            </a:extLst>
          </p:cNvPr>
          <p:cNvSpPr>
            <a:spLocks noGrp="1"/>
          </p:cNvSpPr>
          <p:nvPr>
            <p:ph idx="1"/>
          </p:nvPr>
        </p:nvSpPr>
        <p:spPr>
          <a:xfrm>
            <a:off x="2773599" y="2429690"/>
            <a:ext cx="7796540" cy="3620253"/>
          </a:xfrm>
        </p:spPr>
        <p:txBody>
          <a:bodyPr>
            <a:normAutofit fontScale="92500"/>
          </a:bodyPr>
          <a:lstStyle/>
          <a:p>
            <a:pPr marL="344170" indent="-344170"/>
            <a:r>
              <a:rPr lang="en-US" sz="2400" b="1" dirty="0" smtClean="0">
                <a:solidFill>
                  <a:srgbClr val="00B050"/>
                </a:solidFill>
                <a:ea typeface="+mn-lt"/>
                <a:cs typeface="+mn-lt"/>
              </a:rPr>
              <a:t>Up until a few years ago, it took only </a:t>
            </a:r>
            <a:r>
              <a:rPr lang="en-US" sz="2400" b="1" dirty="0">
                <a:solidFill>
                  <a:srgbClr val="00B050"/>
                </a:solidFill>
                <a:ea typeface="+mn-lt"/>
                <a:cs typeface="+mn-lt"/>
              </a:rPr>
              <a:t>5 grams of crack cocaine (used predominantly by black Americans) to trigger a 5-year mandatory prison sentence. </a:t>
            </a:r>
            <a:endParaRPr lang="en-US" sz="2400" b="1" dirty="0" smtClean="0">
              <a:solidFill>
                <a:srgbClr val="00B050"/>
              </a:solidFill>
              <a:ea typeface="+mn-lt"/>
              <a:cs typeface="+mn-lt"/>
            </a:endParaRPr>
          </a:p>
          <a:p>
            <a:pPr marL="344170" indent="-344170"/>
            <a:r>
              <a:rPr lang="en-US" sz="2400" b="1" dirty="0" smtClean="0">
                <a:solidFill>
                  <a:srgbClr val="00B050"/>
                </a:solidFill>
                <a:ea typeface="+mn-lt"/>
                <a:cs typeface="+mn-lt"/>
              </a:rPr>
              <a:t>However</a:t>
            </a:r>
            <a:r>
              <a:rPr lang="en-US" sz="2400" b="1" dirty="0">
                <a:solidFill>
                  <a:srgbClr val="00B050"/>
                </a:solidFill>
                <a:ea typeface="+mn-lt"/>
                <a:cs typeface="+mn-lt"/>
              </a:rPr>
              <a:t>, it </a:t>
            </a:r>
            <a:r>
              <a:rPr lang="en-US" sz="2400" b="1" dirty="0" smtClean="0">
                <a:solidFill>
                  <a:srgbClr val="00B050"/>
                </a:solidFill>
                <a:ea typeface="+mn-lt"/>
                <a:cs typeface="+mn-lt"/>
              </a:rPr>
              <a:t>took 500 </a:t>
            </a:r>
            <a:r>
              <a:rPr lang="en-US" sz="2400" b="1" dirty="0">
                <a:solidFill>
                  <a:srgbClr val="00B050"/>
                </a:solidFill>
                <a:ea typeface="+mn-lt"/>
                <a:cs typeface="+mn-lt"/>
              </a:rPr>
              <a:t>grams of powder cocaine (used predominantly by white Americans) to trigger that same 5‐year mandatory prison sentence. </a:t>
            </a:r>
            <a:endParaRPr lang="en-US" sz="2400" b="1" dirty="0">
              <a:solidFill>
                <a:srgbClr val="00B050"/>
              </a:solidFill>
              <a:cs typeface="Arial" panose="020B0604020202020204"/>
            </a:endParaRPr>
          </a:p>
          <a:p>
            <a:pPr marL="344170" indent="-344170"/>
            <a:r>
              <a:rPr lang="en-US" dirty="0">
                <a:cs typeface="Arial"/>
                <a:hlinkClick r:id="rId2"/>
              </a:rPr>
              <a:t>https://www.youtube.com/watch?v=kovGM1ZrCck</a:t>
            </a:r>
            <a:endParaRPr lang="en-US" dirty="0">
              <a:cs typeface="Arial"/>
            </a:endParaRPr>
          </a:p>
        </p:txBody>
      </p:sp>
    </p:spTree>
    <p:extLst>
      <p:ext uri="{BB962C8B-B14F-4D97-AF65-F5344CB8AC3E}">
        <p14:creationId xmlns:p14="http://schemas.microsoft.com/office/powerpoint/2010/main" val="19910716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63</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66B5877-1B70-4E87-ADF6-25E9D09B31A7}"/>
</file>

<file path=customXml/itemProps2.xml><?xml version="1.0" encoding="utf-8"?>
<ds:datastoreItem xmlns:ds="http://schemas.openxmlformats.org/officeDocument/2006/customXml" ds:itemID="{322F6F41-AE5A-430E-B632-74A92F7B94BF}"/>
</file>

<file path=customXml/itemProps3.xml><?xml version="1.0" encoding="utf-8"?>
<ds:datastoreItem xmlns:ds="http://schemas.openxmlformats.org/officeDocument/2006/customXml" ds:itemID="{5369D6A2-1BD9-4BE5-8467-8E93A3D510F1}"/>
</file>

<file path=docProps/app.xml><?xml version="1.0" encoding="utf-8"?>
<Properties xmlns="http://schemas.openxmlformats.org/officeDocument/2006/extended-properties" xmlns:vt="http://schemas.openxmlformats.org/officeDocument/2006/docPropsVTypes">
  <Template>Madison</Template>
  <TotalTime>385</TotalTime>
  <Words>843</Words>
  <Application>Microsoft Office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MS Shell Dlg 2</vt:lpstr>
      <vt:lpstr>Wingdings</vt:lpstr>
      <vt:lpstr>Wingdings 3</vt:lpstr>
      <vt:lpstr>Madison</vt:lpstr>
      <vt:lpstr>The African American Lens</vt:lpstr>
      <vt:lpstr>MAINTAINING CULTURAL HEGEMONY</vt:lpstr>
      <vt:lpstr>WHY DON'T WE KNOW?</vt:lpstr>
      <vt:lpstr>AN UNBALANCED CURRICULUM</vt:lpstr>
      <vt:lpstr>TERMINOLOGY</vt:lpstr>
      <vt:lpstr>UNEQUAL POWER</vt:lpstr>
      <vt:lpstr>RACISM IS NOT AN INDIVIDUAL THING</vt:lpstr>
      <vt:lpstr>MORE TERMINOLOGY</vt:lpstr>
      <vt:lpstr>WHY ARE THERE A DISPROPORTIONATE AMOUNT OF BLACK AMERICANS IN PRISON?  ONE SHOCKING FACT-</vt:lpstr>
      <vt:lpstr>A FEW OF THE BASIC BELIEFS OF  CRITICAL RACE THEORY</vt:lpstr>
      <vt:lpstr>RACE AS SOCIAL CONSTRUCTION</vt:lpstr>
      <vt:lpstr>PowerPoint Presentation</vt:lpstr>
      <vt:lpstr>PowerPoint Presentation</vt:lpstr>
      <vt:lpstr>PowerPoint Presentation</vt:lpstr>
      <vt:lpstr>PowerPoint Presentation</vt:lpstr>
      <vt:lpstr>RACES ARE NOT FIXED CATEGORIES</vt:lpstr>
      <vt:lpstr>QUESTIONS TO ASK WHEN EXAMINING CULTURAL PRODUCTIONS THROUGH AN AFRICAN AMERICAN LENS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Skilliter, Kimberly</dc:creator>
  <cp:lastModifiedBy>Skilliter, Kimberly</cp:lastModifiedBy>
  <cp:revision>256</cp:revision>
  <dcterms:created xsi:type="dcterms:W3CDTF">2020-02-24T22:32:02Z</dcterms:created>
  <dcterms:modified xsi:type="dcterms:W3CDTF">2020-03-09T19:54:03Z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