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9.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7"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1" autoAdjust="0"/>
    <p:restoredTop sz="94660"/>
  </p:normalViewPr>
  <p:slideViewPr>
    <p:cSldViewPr snapToGrid="0">
      <p:cViewPr varScale="1">
        <p:scale>
          <a:sx n="89" d="100"/>
          <a:sy n="89" d="100"/>
        </p:scale>
        <p:origin x="28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dirty="0" smtClean="0"/>
              <a:t>American</a:t>
            </a:r>
            <a:r>
              <a:rPr lang="en-CA" baseline="0" dirty="0" smtClean="0"/>
              <a:t> Truck Manufacturer</a:t>
            </a:r>
            <a:endParaRPr lang="en-CA"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740204371019534E-2"/>
          <c:y val="0.22694014594645842"/>
          <c:w val="0.90025979562898051"/>
          <c:h val="0.5594688739960007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Our Brand</c:v>
                </c:pt>
                <c:pt idx="1">
                  <c:v>Brand X</c:v>
                </c:pt>
                <c:pt idx="2">
                  <c:v>Brand Y</c:v>
                </c:pt>
                <c:pt idx="3">
                  <c:v>Brand Z</c:v>
                </c:pt>
              </c:strCache>
            </c:strRef>
          </c:cat>
          <c:val>
            <c:numRef>
              <c:f>Sheet1!$B$2:$B$5</c:f>
              <c:numCache>
                <c:formatCode>General</c:formatCode>
                <c:ptCount val="4"/>
                <c:pt idx="0">
                  <c:v>98.25</c:v>
                </c:pt>
                <c:pt idx="1">
                  <c:v>97.5</c:v>
                </c:pt>
                <c:pt idx="2">
                  <c:v>96.5</c:v>
                </c:pt>
                <c:pt idx="3">
                  <c:v>95.25</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Our Brand</c:v>
                </c:pt>
                <c:pt idx="1">
                  <c:v>Brand X</c:v>
                </c:pt>
                <c:pt idx="2">
                  <c:v>Brand Y</c:v>
                </c:pt>
                <c:pt idx="3">
                  <c:v>Brand Z</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Our Brand</c:v>
                </c:pt>
                <c:pt idx="1">
                  <c:v>Brand X</c:v>
                </c:pt>
                <c:pt idx="2">
                  <c:v>Brand Y</c:v>
                </c:pt>
                <c:pt idx="3">
                  <c:v>Brand Z</c:v>
                </c:pt>
              </c:strCache>
            </c:strRef>
          </c:cat>
          <c:val>
            <c:numRef>
              <c:f>Sheet1!$D$2:$D$5</c:f>
              <c:numCache>
                <c:formatCode>General</c:formatCode>
                <c:ptCount val="4"/>
              </c:numCache>
            </c:numRef>
          </c:val>
        </c:ser>
        <c:dLbls>
          <c:showLegendKey val="0"/>
          <c:showVal val="0"/>
          <c:showCatName val="0"/>
          <c:showSerName val="0"/>
          <c:showPercent val="0"/>
          <c:showBubbleSize val="0"/>
        </c:dLbls>
        <c:gapWidth val="219"/>
        <c:overlap val="-27"/>
        <c:axId val="545303912"/>
        <c:axId val="545299208"/>
      </c:barChart>
      <c:catAx>
        <c:axId val="54530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99208"/>
        <c:crosses val="autoZero"/>
        <c:auto val="1"/>
        <c:lblAlgn val="ctr"/>
        <c:lblOffset val="100"/>
        <c:noMultiLvlLbl val="0"/>
      </c:catAx>
      <c:valAx>
        <c:axId val="545299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303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Research Methods</a:t>
            </a:r>
            <a:endParaRPr lang="en-CA" dirty="0"/>
          </a:p>
        </p:txBody>
      </p:sp>
      <p:sp>
        <p:nvSpPr>
          <p:cNvPr id="3" name="Subtitle 2"/>
          <p:cNvSpPr>
            <a:spLocks noGrp="1"/>
          </p:cNvSpPr>
          <p:nvPr>
            <p:ph type="subTitle" idx="1"/>
          </p:nvPr>
        </p:nvSpPr>
        <p:spPr/>
        <p:txBody>
          <a:bodyPr/>
          <a:lstStyle/>
          <a:p>
            <a:r>
              <a:rPr lang="en-CA" dirty="0" smtClean="0"/>
              <a:t>Week 2 AP-Psych</a:t>
            </a:r>
          </a:p>
          <a:p>
            <a:r>
              <a:rPr lang="en-CA" dirty="0" smtClean="0"/>
              <a:t>Bamford Winter/Spring</a:t>
            </a:r>
            <a:endParaRPr lang="en-CA" dirty="0"/>
          </a:p>
        </p:txBody>
      </p:sp>
    </p:spTree>
    <p:extLst>
      <p:ext uri="{BB962C8B-B14F-4D97-AF65-F5344CB8AC3E}">
        <p14:creationId xmlns:p14="http://schemas.microsoft.com/office/powerpoint/2010/main" val="426381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362"/>
          </a:xfrm>
        </p:spPr>
        <p:txBody>
          <a:bodyPr/>
          <a:lstStyle/>
          <a:p>
            <a:r>
              <a:rPr lang="en-CA" dirty="0" smtClean="0"/>
              <a:t>Descriptive Methods</a:t>
            </a:r>
            <a:endParaRPr lang="en-CA" dirty="0"/>
          </a:p>
        </p:txBody>
      </p:sp>
      <p:sp>
        <p:nvSpPr>
          <p:cNvPr id="3" name="Content Placeholder 2"/>
          <p:cNvSpPr>
            <a:spLocks noGrp="1"/>
          </p:cNvSpPr>
          <p:nvPr>
            <p:ph idx="1"/>
          </p:nvPr>
        </p:nvSpPr>
        <p:spPr>
          <a:xfrm>
            <a:off x="677334" y="1414733"/>
            <a:ext cx="8596668" cy="4626630"/>
          </a:xfrm>
        </p:spPr>
        <p:txBody>
          <a:bodyPr/>
          <a:lstStyle/>
          <a:p>
            <a:r>
              <a:rPr lang="en-CA" dirty="0" smtClean="0"/>
              <a:t>Describe behaviours, often by using case studies, surveys, or naturalistic observations  </a:t>
            </a:r>
          </a:p>
          <a:p>
            <a:r>
              <a:rPr lang="en-CA" dirty="0" smtClean="0"/>
              <a:t>Observe, describe, draw conclusions</a:t>
            </a:r>
          </a:p>
          <a:p>
            <a:endParaRPr lang="en-CA" dirty="0"/>
          </a:p>
          <a:p>
            <a:r>
              <a:rPr lang="en-CA" b="1" dirty="0" smtClean="0"/>
              <a:t>Case Studies: </a:t>
            </a:r>
            <a:r>
              <a:rPr lang="en-CA" dirty="0" smtClean="0"/>
              <a:t>a descriptive technique in which one individual or group is studied in depth in the hope of revealing universal principles. </a:t>
            </a:r>
            <a:endParaRPr lang="en-CA" b="1" dirty="0" smtClean="0"/>
          </a:p>
          <a:p>
            <a:pPr lvl="1"/>
            <a:r>
              <a:rPr lang="en-CA" dirty="0" smtClean="0"/>
              <a:t>Among the oldest research methods</a:t>
            </a:r>
          </a:p>
          <a:p>
            <a:pPr lvl="1"/>
            <a:r>
              <a:rPr lang="en-CA" dirty="0" smtClean="0"/>
              <a:t>Examines one individual or group in-depth to reveal conclusions relatable to all</a:t>
            </a:r>
          </a:p>
          <a:p>
            <a:pPr lvl="1"/>
            <a:r>
              <a:rPr lang="en-CA" dirty="0" smtClean="0"/>
              <a:t>Brain Damage, Children’s Minds, and Animal Intelligence</a:t>
            </a:r>
          </a:p>
          <a:p>
            <a:pPr lvl="1"/>
            <a:r>
              <a:rPr lang="en-CA" dirty="0" smtClean="0"/>
              <a:t>Intensive case studies can be revealing and often suggest directions for further case study</a:t>
            </a:r>
          </a:p>
          <a:p>
            <a:pPr lvl="1"/>
            <a:r>
              <a:rPr lang="en-CA" dirty="0" smtClean="0"/>
              <a:t>Most reveal significant results-individual</a:t>
            </a:r>
          </a:p>
          <a:p>
            <a:pPr lvl="2"/>
            <a:r>
              <a:rPr lang="en-CA" dirty="0" smtClean="0"/>
              <a:t>Counter results</a:t>
            </a:r>
          </a:p>
          <a:p>
            <a:pPr lvl="1"/>
            <a:endParaRPr lang="en-CA" dirty="0"/>
          </a:p>
        </p:txBody>
      </p:sp>
    </p:spTree>
    <p:extLst>
      <p:ext uri="{BB962C8B-B14F-4D97-AF65-F5344CB8AC3E}">
        <p14:creationId xmlns:p14="http://schemas.microsoft.com/office/powerpoint/2010/main" val="3950751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615"/>
          </a:xfrm>
        </p:spPr>
        <p:txBody>
          <a:bodyPr/>
          <a:lstStyle/>
          <a:p>
            <a:r>
              <a:rPr lang="en-CA" dirty="0" smtClean="0"/>
              <a:t>Descriptive Methods Continued</a:t>
            </a:r>
            <a:endParaRPr lang="en-CA" dirty="0"/>
          </a:p>
        </p:txBody>
      </p:sp>
      <p:sp>
        <p:nvSpPr>
          <p:cNvPr id="3" name="Content Placeholder 2"/>
          <p:cNvSpPr>
            <a:spLocks noGrp="1"/>
          </p:cNvSpPr>
          <p:nvPr>
            <p:ph idx="1"/>
          </p:nvPr>
        </p:nvSpPr>
        <p:spPr>
          <a:xfrm>
            <a:off x="677334" y="1397479"/>
            <a:ext cx="8596668" cy="4643883"/>
          </a:xfrm>
        </p:spPr>
        <p:txBody>
          <a:bodyPr>
            <a:normAutofit lnSpcReduction="10000"/>
          </a:bodyPr>
          <a:lstStyle/>
          <a:p>
            <a:pPr marL="0" indent="0">
              <a:buNone/>
            </a:pPr>
            <a:r>
              <a:rPr lang="en-CA" b="1" dirty="0" smtClean="0"/>
              <a:t>Naturalistic Observation</a:t>
            </a:r>
            <a:r>
              <a:rPr lang="en-CA" dirty="0" smtClean="0"/>
              <a:t>: a descriptive technique of observing and recording behaviour in naturally occurring situations without trying to manipulate or control the situation</a:t>
            </a:r>
          </a:p>
          <a:p>
            <a:endParaRPr lang="en-CA" dirty="0" smtClean="0"/>
          </a:p>
          <a:p>
            <a:r>
              <a:rPr lang="en-CA" dirty="0" smtClean="0"/>
              <a:t>Ex: watching chimpanzees in the jungle to videotaping and analyzing parent-child interactions</a:t>
            </a:r>
          </a:p>
          <a:p>
            <a:endParaRPr lang="en-CA" dirty="0" smtClean="0"/>
          </a:p>
          <a:p>
            <a:r>
              <a:rPr lang="en-CA" dirty="0" smtClean="0"/>
              <a:t>“Small Science”- science that can be done with pen and paper. </a:t>
            </a:r>
          </a:p>
          <a:p>
            <a:endParaRPr lang="en-CA" dirty="0" smtClean="0"/>
          </a:p>
          <a:p>
            <a:r>
              <a:rPr lang="en-CA" dirty="0" smtClean="0"/>
              <a:t>“Big Data”- new technology that helps collect more/various data more efficiently</a:t>
            </a:r>
          </a:p>
          <a:p>
            <a:endParaRPr lang="en-CA" dirty="0"/>
          </a:p>
          <a:p>
            <a:r>
              <a:rPr lang="en-CA" dirty="0" smtClean="0"/>
              <a:t>Naturalist Observations do </a:t>
            </a:r>
            <a:r>
              <a:rPr lang="en-CA" dirty="0"/>
              <a:t>not </a:t>
            </a:r>
            <a:r>
              <a:rPr lang="en-CA" i="1" dirty="0"/>
              <a:t>explain</a:t>
            </a:r>
            <a:r>
              <a:rPr lang="en-CA" dirty="0"/>
              <a:t> behaviour; but </a:t>
            </a:r>
            <a:r>
              <a:rPr lang="en-CA" i="1" dirty="0"/>
              <a:t>describes </a:t>
            </a:r>
            <a:r>
              <a:rPr lang="en-CA" dirty="0"/>
              <a:t>it. </a:t>
            </a:r>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3235526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121"/>
          </a:xfrm>
        </p:spPr>
        <p:txBody>
          <a:bodyPr/>
          <a:lstStyle/>
          <a:p>
            <a:r>
              <a:rPr lang="en-CA" dirty="0" smtClean="0"/>
              <a:t>Technology in Naturalist Observations</a:t>
            </a:r>
            <a:endParaRPr lang="en-CA" dirty="0"/>
          </a:p>
        </p:txBody>
      </p:sp>
      <p:pic>
        <p:nvPicPr>
          <p:cNvPr id="4" name="Content Placeholder 3"/>
          <p:cNvPicPr>
            <a:picLocks noGrp="1" noChangeAspect="1"/>
          </p:cNvPicPr>
          <p:nvPr>
            <p:ph idx="1"/>
          </p:nvPr>
        </p:nvPicPr>
        <p:blipFill>
          <a:blip r:embed="rId2"/>
          <a:stretch>
            <a:fillRect/>
          </a:stretch>
        </p:blipFill>
        <p:spPr>
          <a:xfrm>
            <a:off x="759125" y="1346200"/>
            <a:ext cx="8151962" cy="4695825"/>
          </a:xfrm>
          <a:prstGeom prst="rect">
            <a:avLst/>
          </a:prstGeom>
        </p:spPr>
      </p:pic>
    </p:spTree>
    <p:extLst>
      <p:ext uri="{BB962C8B-B14F-4D97-AF65-F5344CB8AC3E}">
        <p14:creationId xmlns:p14="http://schemas.microsoft.com/office/powerpoint/2010/main" val="1328863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0242"/>
          </a:xfrm>
        </p:spPr>
        <p:txBody>
          <a:bodyPr/>
          <a:lstStyle/>
          <a:p>
            <a:r>
              <a:rPr lang="en-CA" dirty="0" smtClean="0"/>
              <a:t>Descriptive Methods Continued</a:t>
            </a:r>
            <a:endParaRPr lang="en-CA" dirty="0"/>
          </a:p>
        </p:txBody>
      </p:sp>
      <p:sp>
        <p:nvSpPr>
          <p:cNvPr id="3" name="Content Placeholder 2"/>
          <p:cNvSpPr>
            <a:spLocks noGrp="1"/>
          </p:cNvSpPr>
          <p:nvPr>
            <p:ph idx="1"/>
          </p:nvPr>
        </p:nvSpPr>
        <p:spPr>
          <a:xfrm>
            <a:off x="677334" y="1384211"/>
            <a:ext cx="8596668" cy="5007963"/>
          </a:xfrm>
        </p:spPr>
        <p:txBody>
          <a:bodyPr/>
          <a:lstStyle/>
          <a:p>
            <a:pPr marL="0" indent="0">
              <a:buNone/>
            </a:pPr>
            <a:r>
              <a:rPr lang="en-CA" b="1" dirty="0" smtClean="0"/>
              <a:t>The Survey: </a:t>
            </a:r>
            <a:r>
              <a:rPr lang="en-CA" dirty="0" smtClean="0"/>
              <a:t>a descriptive technique for obtaining the self-reported attitudes or behaviours of a particular group, usually by questioning a representative, random sample of the group. </a:t>
            </a:r>
          </a:p>
          <a:p>
            <a:pPr marL="0" indent="0">
              <a:buNone/>
            </a:pPr>
            <a:endParaRPr lang="en-CA" dirty="0"/>
          </a:p>
          <a:p>
            <a:r>
              <a:rPr lang="en-CA" dirty="0" smtClean="0"/>
              <a:t>Wording Effects: “aid to the needy” vs. “welfare”, “gun safety” vs. “gun control”</a:t>
            </a:r>
          </a:p>
          <a:p>
            <a:endParaRPr lang="en-CA" dirty="0"/>
          </a:p>
          <a:p>
            <a:r>
              <a:rPr lang="en-CA" b="1" dirty="0" smtClean="0"/>
              <a:t>Sampling Bias:</a:t>
            </a:r>
            <a:r>
              <a:rPr lang="en-CA" dirty="0" smtClean="0"/>
              <a:t> a flawed sampling process that produces an unrepresentative sample</a:t>
            </a:r>
          </a:p>
          <a:p>
            <a:r>
              <a:rPr lang="en-CA" b="1" dirty="0" smtClean="0"/>
              <a:t>Population:</a:t>
            </a:r>
            <a:r>
              <a:rPr lang="en-CA" dirty="0" smtClean="0"/>
              <a:t> all those in a group being studied, from which samples may be drawn (ex: a population to represent the student population)</a:t>
            </a:r>
          </a:p>
          <a:p>
            <a:r>
              <a:rPr lang="en-CA" dirty="0" smtClean="0"/>
              <a:t> </a:t>
            </a:r>
            <a:r>
              <a:rPr lang="en-CA" b="1" dirty="0" smtClean="0"/>
              <a:t>Random Sample:</a:t>
            </a:r>
            <a:r>
              <a:rPr lang="en-CA" dirty="0" smtClean="0"/>
              <a:t> a sample that fairly represents a population because each member has an equal chance of inclusion. </a:t>
            </a:r>
            <a:endParaRPr lang="en-CA" b="1" dirty="0"/>
          </a:p>
        </p:txBody>
      </p:sp>
    </p:spTree>
    <p:extLst>
      <p:ext uri="{BB962C8B-B14F-4D97-AF65-F5344CB8AC3E}">
        <p14:creationId xmlns:p14="http://schemas.microsoft.com/office/powerpoint/2010/main" val="3466283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615"/>
          </a:xfrm>
        </p:spPr>
        <p:txBody>
          <a:bodyPr/>
          <a:lstStyle/>
          <a:p>
            <a:r>
              <a:rPr lang="en-CA" dirty="0" smtClean="0"/>
              <a:t>Correlational Methods</a:t>
            </a:r>
            <a:endParaRPr lang="en-CA" dirty="0"/>
          </a:p>
        </p:txBody>
      </p:sp>
      <p:sp>
        <p:nvSpPr>
          <p:cNvPr id="3" name="Content Placeholder 2"/>
          <p:cNvSpPr>
            <a:spLocks noGrp="1"/>
          </p:cNvSpPr>
          <p:nvPr>
            <p:ph idx="1"/>
          </p:nvPr>
        </p:nvSpPr>
        <p:spPr>
          <a:xfrm>
            <a:off x="677334" y="1457864"/>
            <a:ext cx="8596668" cy="4917057"/>
          </a:xfrm>
        </p:spPr>
        <p:txBody>
          <a:bodyPr/>
          <a:lstStyle/>
          <a:p>
            <a:r>
              <a:rPr lang="en-CA" b="1" dirty="0" smtClean="0"/>
              <a:t>Correlate:</a:t>
            </a:r>
            <a:r>
              <a:rPr lang="en-CA" dirty="0" smtClean="0"/>
              <a:t> a measure of the extent to which two factors </a:t>
            </a:r>
            <a:r>
              <a:rPr lang="en-CA" dirty="0"/>
              <a:t>v</a:t>
            </a:r>
            <a:r>
              <a:rPr lang="en-CA" dirty="0" smtClean="0"/>
              <a:t>ary together, and thus how well either factor predicts the other </a:t>
            </a:r>
          </a:p>
          <a:p>
            <a:r>
              <a:rPr lang="en-CA" b="1" dirty="0" smtClean="0"/>
              <a:t>Correlation Coefficient:</a:t>
            </a:r>
            <a:r>
              <a:rPr lang="en-CA" dirty="0" smtClean="0"/>
              <a:t> a statistical index of the relationship between two thing (from -1.00 to +1.00)</a:t>
            </a:r>
            <a:endParaRPr lang="en-CA" dirty="0"/>
          </a:p>
          <a:p>
            <a:pPr lvl="1"/>
            <a:r>
              <a:rPr lang="en-CA" b="1" dirty="0"/>
              <a:t>Ex: </a:t>
            </a:r>
            <a:r>
              <a:rPr lang="en-CA" dirty="0"/>
              <a:t>knowing how much aptitude test scores </a:t>
            </a:r>
            <a:r>
              <a:rPr lang="en-CA" i="1" dirty="0"/>
              <a:t>correlate</a:t>
            </a:r>
            <a:r>
              <a:rPr lang="en-CA" dirty="0"/>
              <a:t> with school success tells us how well the scores </a:t>
            </a:r>
            <a:r>
              <a:rPr lang="en-CA" i="1" dirty="0"/>
              <a:t>predict</a:t>
            </a:r>
            <a:r>
              <a:rPr lang="en-CA" dirty="0"/>
              <a:t> school success</a:t>
            </a:r>
            <a:endParaRPr lang="en-CA" b="1" dirty="0"/>
          </a:p>
          <a:p>
            <a:r>
              <a:rPr lang="en-CA" b="1" dirty="0" smtClean="0"/>
              <a:t>Variable:</a:t>
            </a:r>
            <a:r>
              <a:rPr lang="en-CA" dirty="0" smtClean="0"/>
              <a:t> anything that can vary and is feasible and ethical to measure</a:t>
            </a:r>
          </a:p>
          <a:p>
            <a:pPr lvl="1"/>
            <a:r>
              <a:rPr lang="en-CA" b="1" dirty="0" smtClean="0"/>
              <a:t>Ex:</a:t>
            </a:r>
            <a:r>
              <a:rPr lang="en-CA" dirty="0" smtClean="0"/>
              <a:t> How closely </a:t>
            </a:r>
            <a:r>
              <a:rPr lang="en-CA" i="1" dirty="0" smtClean="0"/>
              <a:t>stress</a:t>
            </a:r>
            <a:r>
              <a:rPr lang="en-CA" dirty="0" smtClean="0"/>
              <a:t> is related to </a:t>
            </a:r>
            <a:r>
              <a:rPr lang="en-CA" i="1" dirty="0" smtClean="0"/>
              <a:t>disease</a:t>
            </a:r>
          </a:p>
          <a:p>
            <a:r>
              <a:rPr lang="en-CA" b="1" dirty="0" smtClean="0"/>
              <a:t>Scatterplot: </a:t>
            </a:r>
            <a:r>
              <a:rPr lang="en-CA" dirty="0" smtClean="0"/>
              <a:t>a graphed cluster of dots, each of which represents the values of two variables. The slope of the points suggests the direction of the relationship between the two variables. The amount of scatter suggests the strength of the correlation (littler scatter indicates high correlation). </a:t>
            </a:r>
            <a:endParaRPr lang="en-CA" b="1" dirty="0" smtClean="0"/>
          </a:p>
        </p:txBody>
      </p:sp>
    </p:spTree>
    <p:extLst>
      <p:ext uri="{BB962C8B-B14F-4D97-AF65-F5344CB8AC3E}">
        <p14:creationId xmlns:p14="http://schemas.microsoft.com/office/powerpoint/2010/main" val="986702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2604"/>
          </a:xfrm>
        </p:spPr>
        <p:txBody>
          <a:bodyPr>
            <a:normAutofit fontScale="90000"/>
          </a:bodyPr>
          <a:lstStyle/>
          <a:p>
            <a:r>
              <a:rPr lang="en-CA" dirty="0" smtClean="0"/>
              <a:t>Correlational Examples</a:t>
            </a:r>
            <a:endParaRPr lang="en-CA" dirty="0"/>
          </a:p>
        </p:txBody>
      </p:sp>
      <p:pic>
        <p:nvPicPr>
          <p:cNvPr id="4" name="Content Placeholder 3"/>
          <p:cNvPicPr>
            <a:picLocks noGrp="1" noChangeAspect="1"/>
          </p:cNvPicPr>
          <p:nvPr>
            <p:ph idx="1"/>
          </p:nvPr>
        </p:nvPicPr>
        <p:blipFill>
          <a:blip r:embed="rId2"/>
          <a:stretch>
            <a:fillRect/>
          </a:stretch>
        </p:blipFill>
        <p:spPr>
          <a:xfrm>
            <a:off x="1570008" y="1489129"/>
            <a:ext cx="6650965" cy="4699186"/>
          </a:xfrm>
          <a:prstGeom prst="rect">
            <a:avLst/>
          </a:prstGeom>
        </p:spPr>
      </p:pic>
    </p:spTree>
    <p:extLst>
      <p:ext uri="{BB962C8B-B14F-4D97-AF65-F5344CB8AC3E}">
        <p14:creationId xmlns:p14="http://schemas.microsoft.com/office/powerpoint/2010/main" val="1471269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857"/>
          </a:xfrm>
        </p:spPr>
        <p:txBody>
          <a:bodyPr/>
          <a:lstStyle/>
          <a:p>
            <a:r>
              <a:rPr lang="en-CA" dirty="0" smtClean="0"/>
              <a:t>Correlational Methods </a:t>
            </a:r>
            <a:r>
              <a:rPr lang="en-CA" dirty="0" err="1" smtClean="0"/>
              <a:t>Con’t</a:t>
            </a:r>
            <a:endParaRPr lang="en-CA" dirty="0"/>
          </a:p>
        </p:txBody>
      </p:sp>
      <p:sp>
        <p:nvSpPr>
          <p:cNvPr id="3" name="Content Placeholder 2"/>
          <p:cNvSpPr>
            <a:spLocks noGrp="1"/>
          </p:cNvSpPr>
          <p:nvPr>
            <p:ph idx="1"/>
          </p:nvPr>
        </p:nvSpPr>
        <p:spPr>
          <a:xfrm>
            <a:off x="677334" y="1328469"/>
            <a:ext cx="8596668" cy="4712894"/>
          </a:xfrm>
        </p:spPr>
        <p:txBody>
          <a:bodyPr/>
          <a:lstStyle/>
          <a:p>
            <a:r>
              <a:rPr lang="en-CA" b="1" dirty="0" smtClean="0"/>
              <a:t>Illusionary Correlation</a:t>
            </a:r>
            <a:r>
              <a:rPr lang="en-CA" dirty="0" smtClean="0"/>
              <a:t>: perceiving a relationship where none exists, or perceiving a stronger-than-actual relationship</a:t>
            </a:r>
          </a:p>
          <a:p>
            <a:pPr lvl="1"/>
            <a:r>
              <a:rPr lang="en-CA" dirty="0" smtClean="0"/>
              <a:t>Ex: If we believe that dreams forecast actual events, we may notice and recall confirming instances more than disconfirming instances</a:t>
            </a:r>
          </a:p>
          <a:p>
            <a:r>
              <a:rPr lang="en-CA" b="1" dirty="0" smtClean="0"/>
              <a:t>Regression Toward the Mean</a:t>
            </a:r>
            <a:r>
              <a:rPr lang="en-CA" dirty="0" smtClean="0"/>
              <a:t>: the tendency for extreme or unusual scores or events to fall back (regress) toward the average</a:t>
            </a:r>
          </a:p>
          <a:p>
            <a:pPr lvl="1"/>
            <a:r>
              <a:rPr lang="en-CA" dirty="0" smtClean="0"/>
              <a:t>Ex: Students who score much lower or higher on an exam than they usually do, are likely when re-tested, to return to their average. </a:t>
            </a:r>
          </a:p>
          <a:p>
            <a:r>
              <a:rPr lang="en-CA" b="1" dirty="0" smtClean="0"/>
              <a:t>Failure to recognize regression </a:t>
            </a:r>
            <a:r>
              <a:rPr lang="en-CA" dirty="0" smtClean="0"/>
              <a:t>is the source of many superstitions and of some ineffective practices as well. </a:t>
            </a:r>
          </a:p>
          <a:p>
            <a:pPr lvl="1"/>
            <a:r>
              <a:rPr lang="en-CA" dirty="0" smtClean="0"/>
              <a:t>Ex: Things that happen one time, do not necessarily mean that they will happen again, even if you repeat the variables. </a:t>
            </a:r>
            <a:endParaRPr lang="en-CA" dirty="0"/>
          </a:p>
        </p:txBody>
      </p:sp>
    </p:spTree>
    <p:extLst>
      <p:ext uri="{BB962C8B-B14F-4D97-AF65-F5344CB8AC3E}">
        <p14:creationId xmlns:p14="http://schemas.microsoft.com/office/powerpoint/2010/main" val="2384283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5736"/>
          </a:xfrm>
        </p:spPr>
        <p:txBody>
          <a:bodyPr/>
          <a:lstStyle/>
          <a:p>
            <a:r>
              <a:rPr lang="en-CA" dirty="0" smtClean="0"/>
              <a:t>Experimentation Method</a:t>
            </a:r>
            <a:endParaRPr lang="en-CA" dirty="0"/>
          </a:p>
        </p:txBody>
      </p:sp>
      <p:sp>
        <p:nvSpPr>
          <p:cNvPr id="3" name="Content Placeholder 2"/>
          <p:cNvSpPr>
            <a:spLocks noGrp="1"/>
          </p:cNvSpPr>
          <p:nvPr>
            <p:ph idx="1"/>
          </p:nvPr>
        </p:nvSpPr>
        <p:spPr>
          <a:xfrm>
            <a:off x="677334" y="1285337"/>
            <a:ext cx="8596668" cy="4756026"/>
          </a:xfrm>
        </p:spPr>
        <p:txBody>
          <a:bodyPr>
            <a:normAutofit lnSpcReduction="10000"/>
          </a:bodyPr>
          <a:lstStyle/>
          <a:p>
            <a:r>
              <a:rPr lang="en-CA" b="1" dirty="0" smtClean="0"/>
              <a:t>Experiment:</a:t>
            </a:r>
            <a:r>
              <a:rPr lang="en-CA" dirty="0" smtClean="0"/>
              <a:t> a research method in which an investigator manipulates one or more factors (independent variables) to observe the effect on some behaviour or mental process (the dependent variable). By </a:t>
            </a:r>
            <a:r>
              <a:rPr lang="en-CA" i="1" dirty="0" smtClean="0"/>
              <a:t>random assignment</a:t>
            </a:r>
            <a:r>
              <a:rPr lang="en-CA" dirty="0" smtClean="0"/>
              <a:t> of participants, the experimenter aims to control other relevant factors</a:t>
            </a:r>
          </a:p>
          <a:p>
            <a:endParaRPr lang="en-CA" b="1" dirty="0" smtClean="0"/>
          </a:p>
          <a:p>
            <a:r>
              <a:rPr lang="en-CA" b="1" dirty="0" smtClean="0"/>
              <a:t>Experiment Group: </a:t>
            </a:r>
            <a:r>
              <a:rPr lang="en-CA" dirty="0" smtClean="0"/>
              <a:t>the group exposed to the treatment, that is, to one version of the independent variable</a:t>
            </a:r>
          </a:p>
          <a:p>
            <a:endParaRPr lang="en-CA" b="1" dirty="0" smtClean="0"/>
          </a:p>
          <a:p>
            <a:r>
              <a:rPr lang="en-CA" b="1" dirty="0" smtClean="0"/>
              <a:t>Control Group: </a:t>
            </a:r>
            <a:r>
              <a:rPr lang="en-CA" dirty="0" smtClean="0"/>
              <a:t>the group </a:t>
            </a:r>
            <a:r>
              <a:rPr lang="en-CA" i="1" dirty="0" smtClean="0"/>
              <a:t>not</a:t>
            </a:r>
            <a:r>
              <a:rPr lang="en-CA" dirty="0" smtClean="0"/>
              <a:t> exposed to the treatment; contrasts with the experimental group and serves as a comparison for evaluating the effect of the treatment.</a:t>
            </a:r>
          </a:p>
          <a:p>
            <a:endParaRPr lang="en-CA" b="1" dirty="0" smtClean="0"/>
          </a:p>
          <a:p>
            <a:r>
              <a:rPr lang="en-CA" b="1" dirty="0" smtClean="0"/>
              <a:t>Random Assignment:</a:t>
            </a:r>
            <a:r>
              <a:rPr lang="en-CA" dirty="0" smtClean="0"/>
              <a:t> assigning participants to experimental and control groups by chance, thus minimizing pre-existing differences between the different groups. </a:t>
            </a:r>
            <a:endParaRPr lang="en-CA" b="1" dirty="0"/>
          </a:p>
        </p:txBody>
      </p:sp>
    </p:spTree>
    <p:extLst>
      <p:ext uri="{BB962C8B-B14F-4D97-AF65-F5344CB8AC3E}">
        <p14:creationId xmlns:p14="http://schemas.microsoft.com/office/powerpoint/2010/main" val="329462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615"/>
          </a:xfrm>
        </p:spPr>
        <p:txBody>
          <a:bodyPr/>
          <a:lstStyle/>
          <a:p>
            <a:r>
              <a:rPr lang="en-CA" dirty="0" smtClean="0"/>
              <a:t>Experimentation Method </a:t>
            </a:r>
            <a:r>
              <a:rPr lang="en-CA" dirty="0" err="1" smtClean="0"/>
              <a:t>Con’t</a:t>
            </a:r>
            <a:endParaRPr lang="en-CA" dirty="0"/>
          </a:p>
        </p:txBody>
      </p:sp>
      <p:sp>
        <p:nvSpPr>
          <p:cNvPr id="3" name="Content Placeholder 2"/>
          <p:cNvSpPr>
            <a:spLocks noGrp="1"/>
          </p:cNvSpPr>
          <p:nvPr>
            <p:ph idx="1"/>
          </p:nvPr>
        </p:nvSpPr>
        <p:spPr>
          <a:xfrm>
            <a:off x="677334" y="1414733"/>
            <a:ext cx="8596668" cy="4626630"/>
          </a:xfrm>
        </p:spPr>
        <p:txBody>
          <a:bodyPr/>
          <a:lstStyle/>
          <a:p>
            <a:r>
              <a:rPr lang="en-CA" b="1" dirty="0" smtClean="0"/>
              <a:t>Double-Blind Procedure: </a:t>
            </a:r>
            <a:r>
              <a:rPr lang="en-CA" dirty="0" smtClean="0"/>
              <a:t>an experimental procedure in which both the research participants and the research staff are ignorant about whether the research participants have received the treatment or a placebo</a:t>
            </a:r>
          </a:p>
          <a:p>
            <a:r>
              <a:rPr lang="en-CA" b="1" dirty="0" smtClean="0"/>
              <a:t>Placebo Effect:</a:t>
            </a:r>
            <a:r>
              <a:rPr lang="en-CA" dirty="0" smtClean="0"/>
              <a:t> experimental results caused by expectations alone; any effect on behaviour caused by the administration of an inert substance or condition, which the recipient assumes is an active agent</a:t>
            </a:r>
          </a:p>
          <a:p>
            <a:endParaRPr lang="en-CA" b="1" dirty="0"/>
          </a:p>
          <a:p>
            <a:r>
              <a:rPr lang="en-CA" b="1" dirty="0" smtClean="0"/>
              <a:t>Both of these procedures eliminate potential for bias</a:t>
            </a:r>
          </a:p>
        </p:txBody>
      </p:sp>
    </p:spTree>
    <p:extLst>
      <p:ext uri="{BB962C8B-B14F-4D97-AF65-F5344CB8AC3E}">
        <p14:creationId xmlns:p14="http://schemas.microsoft.com/office/powerpoint/2010/main" val="11566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615"/>
          </a:xfrm>
        </p:spPr>
        <p:txBody>
          <a:bodyPr/>
          <a:lstStyle/>
          <a:p>
            <a:r>
              <a:rPr lang="en-CA" dirty="0" smtClean="0"/>
              <a:t>Experimentation </a:t>
            </a:r>
            <a:r>
              <a:rPr lang="en-CA" dirty="0" err="1" smtClean="0"/>
              <a:t>Con’t</a:t>
            </a:r>
            <a:endParaRPr lang="en-CA" dirty="0"/>
          </a:p>
        </p:txBody>
      </p:sp>
      <p:sp>
        <p:nvSpPr>
          <p:cNvPr id="3" name="Content Placeholder 2"/>
          <p:cNvSpPr>
            <a:spLocks noGrp="1"/>
          </p:cNvSpPr>
          <p:nvPr>
            <p:ph idx="1"/>
          </p:nvPr>
        </p:nvSpPr>
        <p:spPr>
          <a:xfrm>
            <a:off x="677334" y="1509623"/>
            <a:ext cx="8596668" cy="4531739"/>
          </a:xfrm>
        </p:spPr>
        <p:txBody>
          <a:bodyPr/>
          <a:lstStyle/>
          <a:p>
            <a:r>
              <a:rPr lang="en-CA" b="1" dirty="0"/>
              <a:t>Independent Variable: </a:t>
            </a:r>
            <a:r>
              <a:rPr lang="en-CA" dirty="0"/>
              <a:t>the factor that is manipulated; the variable whose effect is being </a:t>
            </a:r>
            <a:r>
              <a:rPr lang="en-CA" dirty="0" smtClean="0"/>
              <a:t>studied</a:t>
            </a:r>
          </a:p>
          <a:p>
            <a:pPr lvl="1"/>
            <a:r>
              <a:rPr lang="en-CA" dirty="0" smtClean="0"/>
              <a:t>Ex: How many hours were spent sleeping</a:t>
            </a:r>
          </a:p>
          <a:p>
            <a:r>
              <a:rPr lang="en-CA" b="1" dirty="0" smtClean="0"/>
              <a:t>Confounding Variable:</a:t>
            </a:r>
            <a:r>
              <a:rPr lang="en-CA" dirty="0" smtClean="0"/>
              <a:t> a factor other than the factor being studied that might influence a study’s results</a:t>
            </a:r>
          </a:p>
          <a:p>
            <a:pPr lvl="1"/>
            <a:r>
              <a:rPr lang="en-CA" dirty="0" smtClean="0"/>
              <a:t>Ex: Random assignment controls for possible confounding variables</a:t>
            </a:r>
          </a:p>
          <a:p>
            <a:r>
              <a:rPr lang="en-CA" b="1" dirty="0" smtClean="0"/>
              <a:t>Dependent Variable: </a:t>
            </a:r>
            <a:r>
              <a:rPr lang="en-CA" dirty="0" smtClean="0"/>
              <a:t>the outcome that is measured; the variable that may change when the independent variable is manipulated</a:t>
            </a:r>
          </a:p>
          <a:p>
            <a:pPr lvl="1"/>
            <a:r>
              <a:rPr lang="en-CA" dirty="0" smtClean="0"/>
              <a:t>Ex: test scores</a:t>
            </a:r>
          </a:p>
          <a:p>
            <a:r>
              <a:rPr lang="en-CA" b="1" dirty="0" smtClean="0"/>
              <a:t>Validity:</a:t>
            </a:r>
            <a:r>
              <a:rPr lang="en-CA" dirty="0" smtClean="0"/>
              <a:t> the extent to which a test or experiment measures or predicts what it is supposed to </a:t>
            </a:r>
            <a:endParaRPr lang="en-CA" b="1" dirty="0"/>
          </a:p>
        </p:txBody>
      </p:sp>
    </p:spTree>
    <p:extLst>
      <p:ext uri="{BB962C8B-B14F-4D97-AF65-F5344CB8AC3E}">
        <p14:creationId xmlns:p14="http://schemas.microsoft.com/office/powerpoint/2010/main" val="679390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857"/>
          </a:xfrm>
        </p:spPr>
        <p:txBody>
          <a:bodyPr/>
          <a:lstStyle/>
          <a:p>
            <a:r>
              <a:rPr lang="en-CA" dirty="0" smtClean="0"/>
              <a:t>Contradictory Common Sense</a:t>
            </a:r>
            <a:endParaRPr lang="en-CA" dirty="0"/>
          </a:p>
        </p:txBody>
      </p:sp>
      <p:sp>
        <p:nvSpPr>
          <p:cNvPr id="3" name="Content Placeholder 2"/>
          <p:cNvSpPr>
            <a:spLocks noGrp="1"/>
          </p:cNvSpPr>
          <p:nvPr>
            <p:ph idx="1"/>
          </p:nvPr>
        </p:nvSpPr>
        <p:spPr>
          <a:xfrm>
            <a:off x="677334" y="1354347"/>
            <a:ext cx="8596668" cy="4687015"/>
          </a:xfrm>
        </p:spPr>
        <p:txBody>
          <a:bodyPr/>
          <a:lstStyle/>
          <a:p>
            <a:r>
              <a:rPr lang="en-CA" dirty="0" smtClean="0"/>
              <a:t>Opposites attract  vs.  Birds of a Feather Flock Together</a:t>
            </a:r>
          </a:p>
          <a:p>
            <a:endParaRPr lang="en-CA" dirty="0"/>
          </a:p>
          <a:p>
            <a:r>
              <a:rPr lang="en-CA" dirty="0" smtClean="0"/>
              <a:t>Early Bird Gets the Worm  vs. Haste Makes Waste</a:t>
            </a:r>
          </a:p>
          <a:p>
            <a:endParaRPr lang="en-CA" dirty="0"/>
          </a:p>
          <a:p>
            <a:r>
              <a:rPr lang="en-CA" dirty="0" smtClean="0"/>
              <a:t>All good things come to he who waits   vs.  A stitch in Time Saves Nine</a:t>
            </a:r>
          </a:p>
          <a:p>
            <a:endParaRPr lang="en-CA" dirty="0"/>
          </a:p>
          <a:p>
            <a:r>
              <a:rPr lang="en-CA" dirty="0" smtClean="0"/>
              <a:t>Great minds think a like   vs.  Fools seldom differ</a:t>
            </a:r>
          </a:p>
          <a:p>
            <a:endParaRPr lang="en-CA" dirty="0"/>
          </a:p>
          <a:p>
            <a:r>
              <a:rPr lang="en-CA" dirty="0" smtClean="0"/>
              <a:t>Clothes make the man  vs. You cannot judge a book by its cover</a:t>
            </a:r>
          </a:p>
          <a:p>
            <a:endParaRPr lang="en-CA" dirty="0"/>
          </a:p>
          <a:p>
            <a:r>
              <a:rPr lang="en-CA" dirty="0" smtClean="0"/>
              <a:t>Familiarity breeds contempt  vs.  Home is where the heart is</a:t>
            </a:r>
            <a:endParaRPr lang="en-CA" dirty="0"/>
          </a:p>
        </p:txBody>
      </p:sp>
    </p:spTree>
    <p:extLst>
      <p:ext uri="{BB962C8B-B14F-4D97-AF65-F5344CB8AC3E}">
        <p14:creationId xmlns:p14="http://schemas.microsoft.com/office/powerpoint/2010/main" val="1302791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Check-In</a:t>
            </a:r>
            <a:endParaRPr lang="en-CA" dirty="0"/>
          </a:p>
        </p:txBody>
      </p:sp>
      <p:sp>
        <p:nvSpPr>
          <p:cNvPr id="3" name="Content Placeholder 2"/>
          <p:cNvSpPr>
            <a:spLocks noGrp="1"/>
          </p:cNvSpPr>
          <p:nvPr>
            <p:ph idx="1"/>
          </p:nvPr>
        </p:nvSpPr>
        <p:spPr>
          <a:xfrm>
            <a:off x="677334" y="1500997"/>
            <a:ext cx="8596668" cy="4540366"/>
          </a:xfrm>
        </p:spPr>
        <p:txBody>
          <a:bodyPr/>
          <a:lstStyle/>
          <a:p>
            <a:endParaRPr lang="en-CA" dirty="0" smtClean="0"/>
          </a:p>
          <a:p>
            <a:endParaRPr lang="en-CA" dirty="0"/>
          </a:p>
          <a:p>
            <a:endParaRPr lang="en-CA" dirty="0" smtClean="0"/>
          </a:p>
          <a:p>
            <a:endParaRPr lang="en-CA" dirty="0"/>
          </a:p>
          <a:p>
            <a:r>
              <a:rPr lang="en-CA" dirty="0" smtClean="0"/>
              <a:t>With your peer group’s theory, decide what research method would be best for your results. Go through the process and set up the unique elements of the method you chose for your theory!</a:t>
            </a:r>
            <a:endParaRPr lang="en-CA" dirty="0"/>
          </a:p>
        </p:txBody>
      </p:sp>
    </p:spTree>
    <p:extLst>
      <p:ext uri="{BB962C8B-B14F-4D97-AF65-F5344CB8AC3E}">
        <p14:creationId xmlns:p14="http://schemas.microsoft.com/office/powerpoint/2010/main" val="1906428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374"/>
          </a:xfrm>
        </p:spPr>
        <p:txBody>
          <a:bodyPr/>
          <a:lstStyle/>
          <a:p>
            <a:r>
              <a:rPr lang="en-CA" dirty="0" smtClean="0"/>
              <a:t>Ethics in Psychology</a:t>
            </a:r>
            <a:endParaRPr lang="en-CA" dirty="0"/>
          </a:p>
        </p:txBody>
      </p:sp>
      <p:sp>
        <p:nvSpPr>
          <p:cNvPr id="3" name="Content Placeholder 2"/>
          <p:cNvSpPr>
            <a:spLocks noGrp="1"/>
          </p:cNvSpPr>
          <p:nvPr>
            <p:ph idx="1"/>
          </p:nvPr>
        </p:nvSpPr>
        <p:spPr>
          <a:xfrm>
            <a:off x="677334" y="1362975"/>
            <a:ext cx="8596668" cy="4678388"/>
          </a:xfrm>
        </p:spPr>
        <p:txBody>
          <a:bodyPr/>
          <a:lstStyle/>
          <a:p>
            <a:r>
              <a:rPr lang="en-CA" b="1" dirty="0" smtClean="0"/>
              <a:t>How would you know which research design to use?</a:t>
            </a:r>
          </a:p>
          <a:p>
            <a:endParaRPr lang="en-CA" b="1" dirty="0"/>
          </a:p>
          <a:p>
            <a:r>
              <a:rPr lang="en-CA" dirty="0" smtClean="0"/>
              <a:t>Psychological scientists design studies and choose research methods that will best provide meaningful results</a:t>
            </a:r>
          </a:p>
          <a:p>
            <a:pPr marL="0" indent="0">
              <a:buNone/>
            </a:pPr>
            <a:endParaRPr lang="en-CA" dirty="0" smtClean="0"/>
          </a:p>
          <a:p>
            <a:r>
              <a:rPr lang="en-CA" dirty="0" smtClean="0"/>
              <a:t>Researchers generate </a:t>
            </a:r>
            <a:r>
              <a:rPr lang="en-CA" i="1" dirty="0" smtClean="0"/>
              <a:t>testable questions</a:t>
            </a:r>
            <a:r>
              <a:rPr lang="en-CA" dirty="0" smtClean="0"/>
              <a:t>, and then carefully consider the best design to use in studying those questions</a:t>
            </a:r>
          </a:p>
          <a:p>
            <a:pPr marL="0" indent="0">
              <a:buNone/>
            </a:pPr>
            <a:endParaRPr lang="en-CA" dirty="0" smtClean="0"/>
          </a:p>
          <a:p>
            <a:r>
              <a:rPr lang="en-CA" dirty="0" smtClean="0"/>
              <a:t>Psychologists measure the variables they are studying, and finally they </a:t>
            </a:r>
            <a:r>
              <a:rPr lang="en-CA" i="1" dirty="0" smtClean="0"/>
              <a:t>interpret </a:t>
            </a:r>
            <a:r>
              <a:rPr lang="en-CA" dirty="0" smtClean="0"/>
              <a:t>their results, keeping possible confounding variables in mind</a:t>
            </a:r>
          </a:p>
          <a:p>
            <a:endParaRPr lang="en-CA" dirty="0"/>
          </a:p>
        </p:txBody>
      </p:sp>
    </p:spTree>
    <p:extLst>
      <p:ext uri="{BB962C8B-B14F-4D97-AF65-F5344CB8AC3E}">
        <p14:creationId xmlns:p14="http://schemas.microsoft.com/office/powerpoint/2010/main" val="1193276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8483"/>
          </a:xfrm>
        </p:spPr>
        <p:txBody>
          <a:bodyPr/>
          <a:lstStyle/>
          <a:p>
            <a:r>
              <a:rPr lang="en-CA" dirty="0" smtClean="0"/>
              <a:t>Ethics in Psychology </a:t>
            </a:r>
            <a:r>
              <a:rPr lang="en-CA" dirty="0" err="1" smtClean="0"/>
              <a:t>Con’t</a:t>
            </a:r>
            <a:endParaRPr lang="en-CA" dirty="0"/>
          </a:p>
        </p:txBody>
      </p:sp>
      <p:sp>
        <p:nvSpPr>
          <p:cNvPr id="3" name="Content Placeholder 2"/>
          <p:cNvSpPr>
            <a:spLocks noGrp="1"/>
          </p:cNvSpPr>
          <p:nvPr>
            <p:ph idx="1"/>
          </p:nvPr>
        </p:nvSpPr>
        <p:spPr>
          <a:xfrm>
            <a:off x="677334" y="1268083"/>
            <a:ext cx="8596668" cy="4773279"/>
          </a:xfrm>
        </p:spPr>
        <p:txBody>
          <a:bodyPr/>
          <a:lstStyle/>
          <a:p>
            <a:r>
              <a:rPr lang="en-CA" b="1" dirty="0" smtClean="0"/>
              <a:t>How can simplified laboratory conditions illuminate everyday life?</a:t>
            </a:r>
          </a:p>
          <a:p>
            <a:endParaRPr lang="en-CA" b="1" dirty="0" smtClean="0"/>
          </a:p>
          <a:p>
            <a:endParaRPr lang="en-CA" b="1" dirty="0"/>
          </a:p>
          <a:p>
            <a:r>
              <a:rPr lang="en-CA" dirty="0" smtClean="0"/>
              <a:t>Researchers intentionally create a controlled, artificial environment in the laboratory in order to test general theoretical principles. These general principles help explain everyday behaviours</a:t>
            </a:r>
            <a:endParaRPr lang="en-CA" dirty="0"/>
          </a:p>
        </p:txBody>
      </p:sp>
    </p:spTree>
    <p:extLst>
      <p:ext uri="{BB962C8B-B14F-4D97-AF65-F5344CB8AC3E}">
        <p14:creationId xmlns:p14="http://schemas.microsoft.com/office/powerpoint/2010/main" val="150877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7109"/>
          </a:xfrm>
        </p:spPr>
        <p:txBody>
          <a:bodyPr/>
          <a:lstStyle/>
          <a:p>
            <a:r>
              <a:rPr lang="en-CA" dirty="0" smtClean="0"/>
              <a:t>Ethics in Psychology </a:t>
            </a:r>
            <a:r>
              <a:rPr lang="en-CA" dirty="0" err="1" smtClean="0"/>
              <a:t>Con’t</a:t>
            </a:r>
            <a:endParaRPr lang="en-CA" dirty="0"/>
          </a:p>
        </p:txBody>
      </p:sp>
      <p:sp>
        <p:nvSpPr>
          <p:cNvPr id="3" name="Content Placeholder 2"/>
          <p:cNvSpPr>
            <a:spLocks noGrp="1"/>
          </p:cNvSpPr>
          <p:nvPr>
            <p:ph idx="1"/>
          </p:nvPr>
        </p:nvSpPr>
        <p:spPr>
          <a:xfrm>
            <a:off x="677334" y="1431985"/>
            <a:ext cx="8596668" cy="4609377"/>
          </a:xfrm>
        </p:spPr>
        <p:txBody>
          <a:bodyPr/>
          <a:lstStyle/>
          <a:p>
            <a:r>
              <a:rPr lang="en-CA" b="1" dirty="0" smtClean="0"/>
              <a:t>Why do psychologists study animals, and what ethical guidelines safeguard animal research subjects?</a:t>
            </a:r>
          </a:p>
          <a:p>
            <a:endParaRPr lang="en-CA" b="1" dirty="0"/>
          </a:p>
          <a:p>
            <a:r>
              <a:rPr lang="en-CA" dirty="0" smtClean="0"/>
              <a:t>Some psychologists are primarily interested in animal behaviour; others want to better understand physiological and psychological processes shared by humans and other species</a:t>
            </a:r>
          </a:p>
          <a:p>
            <a:endParaRPr lang="en-CA" dirty="0"/>
          </a:p>
          <a:p>
            <a:r>
              <a:rPr lang="en-CA" dirty="0" smtClean="0"/>
              <a:t>Government agencies have established standards for animal care and housing. Professional association and funding agencies also have guidelines for protecting animals’ well-being</a:t>
            </a:r>
            <a:endParaRPr lang="en-CA" dirty="0"/>
          </a:p>
        </p:txBody>
      </p:sp>
    </p:spTree>
    <p:extLst>
      <p:ext uri="{BB962C8B-B14F-4D97-AF65-F5344CB8AC3E}">
        <p14:creationId xmlns:p14="http://schemas.microsoft.com/office/powerpoint/2010/main" val="314907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989"/>
          </a:xfrm>
        </p:spPr>
        <p:txBody>
          <a:bodyPr/>
          <a:lstStyle/>
          <a:p>
            <a:r>
              <a:rPr lang="en-CA" dirty="0" smtClean="0"/>
              <a:t>Ethics in Psychology </a:t>
            </a:r>
            <a:r>
              <a:rPr lang="en-CA" dirty="0" err="1" smtClean="0"/>
              <a:t>Con’t</a:t>
            </a:r>
            <a:endParaRPr lang="en-CA" dirty="0"/>
          </a:p>
        </p:txBody>
      </p:sp>
      <p:sp>
        <p:nvSpPr>
          <p:cNvPr id="3" name="Content Placeholder 2"/>
          <p:cNvSpPr>
            <a:spLocks noGrp="1"/>
          </p:cNvSpPr>
          <p:nvPr>
            <p:ph idx="1"/>
          </p:nvPr>
        </p:nvSpPr>
        <p:spPr>
          <a:xfrm>
            <a:off x="677334" y="1388853"/>
            <a:ext cx="8596668" cy="4652509"/>
          </a:xfrm>
        </p:spPr>
        <p:txBody>
          <a:bodyPr/>
          <a:lstStyle/>
          <a:p>
            <a:r>
              <a:rPr lang="en-CA" b="1" dirty="0" smtClean="0"/>
              <a:t>What ethical guidelines safeguard human research participants?</a:t>
            </a:r>
          </a:p>
          <a:p>
            <a:endParaRPr lang="en-CA" b="1" dirty="0"/>
          </a:p>
          <a:p>
            <a:r>
              <a:rPr lang="en-CA" dirty="0" smtClean="0"/>
              <a:t>The APA ethics code outlines standards for safeguarding human participants’ well-being, including obtaining their informed consent and debriefing them later.</a:t>
            </a:r>
            <a:endParaRPr lang="en-CA" dirty="0"/>
          </a:p>
        </p:txBody>
      </p:sp>
    </p:spTree>
    <p:extLst>
      <p:ext uri="{BB962C8B-B14F-4D97-AF65-F5344CB8AC3E}">
        <p14:creationId xmlns:p14="http://schemas.microsoft.com/office/powerpoint/2010/main" val="270208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8483"/>
          </a:xfrm>
        </p:spPr>
        <p:txBody>
          <a:bodyPr/>
          <a:lstStyle/>
          <a:p>
            <a:r>
              <a:rPr lang="en-CA" dirty="0" smtClean="0"/>
              <a:t>Ethics in Psychology </a:t>
            </a:r>
            <a:r>
              <a:rPr lang="en-CA" dirty="0" err="1" smtClean="0"/>
              <a:t>Con’t</a:t>
            </a:r>
            <a:endParaRPr lang="en-CA" dirty="0"/>
          </a:p>
        </p:txBody>
      </p:sp>
      <p:sp>
        <p:nvSpPr>
          <p:cNvPr id="3" name="Content Placeholder 2"/>
          <p:cNvSpPr>
            <a:spLocks noGrp="1"/>
          </p:cNvSpPr>
          <p:nvPr>
            <p:ph idx="1"/>
          </p:nvPr>
        </p:nvSpPr>
        <p:spPr>
          <a:xfrm>
            <a:off x="677334" y="1414733"/>
            <a:ext cx="8596668" cy="4626630"/>
          </a:xfrm>
        </p:spPr>
        <p:txBody>
          <a:bodyPr/>
          <a:lstStyle/>
          <a:p>
            <a:r>
              <a:rPr lang="en-CA" b="1" dirty="0" smtClean="0"/>
              <a:t>How do values affect psychological science?</a:t>
            </a:r>
          </a:p>
          <a:p>
            <a:endParaRPr lang="en-CA" b="1" dirty="0"/>
          </a:p>
          <a:p>
            <a:r>
              <a:rPr lang="en-CA" dirty="0" smtClean="0"/>
              <a:t>Psychologists’ values influence their choice of research topics, their theories and observations, their labels for behaviour, and their professional advice</a:t>
            </a:r>
          </a:p>
          <a:p>
            <a:endParaRPr lang="en-CA" dirty="0"/>
          </a:p>
          <a:p>
            <a:r>
              <a:rPr lang="en-CA" dirty="0" smtClean="0"/>
              <a:t>Applications of psychology’s principles have been used mainly in the service of humanity</a:t>
            </a:r>
          </a:p>
          <a:p>
            <a:endParaRPr lang="en-CA" dirty="0"/>
          </a:p>
          <a:p>
            <a:endParaRPr lang="en-CA" dirty="0"/>
          </a:p>
        </p:txBody>
      </p:sp>
    </p:spTree>
    <p:extLst>
      <p:ext uri="{BB962C8B-B14F-4D97-AF65-F5344CB8AC3E}">
        <p14:creationId xmlns:p14="http://schemas.microsoft.com/office/powerpoint/2010/main" val="186435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868"/>
          </a:xfrm>
        </p:spPr>
        <p:txBody>
          <a:bodyPr/>
          <a:lstStyle/>
          <a:p>
            <a:r>
              <a:rPr lang="en-CA" dirty="0" smtClean="0"/>
              <a:t>Statistical Reasoning in Everyday Life</a:t>
            </a:r>
            <a:endParaRPr lang="en-CA" dirty="0"/>
          </a:p>
        </p:txBody>
      </p:sp>
      <p:sp>
        <p:nvSpPr>
          <p:cNvPr id="3" name="Content Placeholder 2"/>
          <p:cNvSpPr>
            <a:spLocks noGrp="1"/>
          </p:cNvSpPr>
          <p:nvPr>
            <p:ph idx="1"/>
          </p:nvPr>
        </p:nvSpPr>
        <p:spPr>
          <a:xfrm>
            <a:off x="677334" y="1475117"/>
            <a:ext cx="8596668" cy="4566245"/>
          </a:xfrm>
        </p:spPr>
        <p:txBody>
          <a:bodyPr/>
          <a:lstStyle/>
          <a:p>
            <a:r>
              <a:rPr lang="en-CA" b="1" dirty="0" smtClean="0"/>
              <a:t>Why do we need statistics in psychology and in everyday life?</a:t>
            </a:r>
          </a:p>
          <a:p>
            <a:endParaRPr lang="en-CA" b="1" dirty="0"/>
          </a:p>
          <a:p>
            <a:pPr lvl="1"/>
            <a:r>
              <a:rPr lang="en-CA" dirty="0" smtClean="0"/>
              <a:t>Psychological researchers use statistics to measure variables and interpret results</a:t>
            </a:r>
          </a:p>
          <a:p>
            <a:pPr lvl="1"/>
            <a:endParaRPr lang="en-CA" dirty="0"/>
          </a:p>
          <a:p>
            <a:pPr lvl="1"/>
            <a:r>
              <a:rPr lang="en-CA" dirty="0" smtClean="0"/>
              <a:t>All of us benefit from a basic understanding of statistics, which helps us think smarter about medical advice and news reports of all kinds. </a:t>
            </a:r>
          </a:p>
          <a:p>
            <a:pPr lvl="1"/>
            <a:endParaRPr lang="en-CA" dirty="0"/>
          </a:p>
          <a:p>
            <a:pPr lvl="1"/>
            <a:r>
              <a:rPr lang="en-CA" dirty="0" smtClean="0"/>
              <a:t>Statistical Illiteracy</a:t>
            </a:r>
          </a:p>
          <a:p>
            <a:pPr lvl="2"/>
            <a:r>
              <a:rPr lang="en-CA" dirty="0" smtClean="0"/>
              <a:t>British Press in 1990s reported women taking contraceptive had a 100% increased risk of blood clots leading to a wave of unwanted pregnancies and 13,000 additional abortions</a:t>
            </a:r>
          </a:p>
          <a:p>
            <a:pPr lvl="2"/>
            <a:r>
              <a:rPr lang="en-CA" dirty="0" smtClean="0"/>
              <a:t>What the study actually found was 100% increased risk from 1 in 7000 to 2 in 7000</a:t>
            </a:r>
          </a:p>
          <a:p>
            <a:pPr lvl="2"/>
            <a:endParaRPr lang="en-CA" dirty="0"/>
          </a:p>
        </p:txBody>
      </p:sp>
    </p:spTree>
    <p:extLst>
      <p:ext uri="{BB962C8B-B14F-4D97-AF65-F5344CB8AC3E}">
        <p14:creationId xmlns:p14="http://schemas.microsoft.com/office/powerpoint/2010/main" val="1533240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0204"/>
            <a:ext cx="8596668" cy="856890"/>
          </a:xfrm>
        </p:spPr>
        <p:txBody>
          <a:bodyPr/>
          <a:lstStyle/>
          <a:p>
            <a:r>
              <a:rPr lang="en-CA" dirty="0"/>
              <a:t>Statistical Reasoning in Everyday Life</a:t>
            </a:r>
          </a:p>
        </p:txBody>
      </p:sp>
      <p:sp>
        <p:nvSpPr>
          <p:cNvPr id="3" name="Content Placeholder 2"/>
          <p:cNvSpPr>
            <a:spLocks noGrp="1"/>
          </p:cNvSpPr>
          <p:nvPr>
            <p:ph idx="1"/>
          </p:nvPr>
        </p:nvSpPr>
        <p:spPr>
          <a:xfrm>
            <a:off x="677334" y="1673525"/>
            <a:ext cx="8596668" cy="4367837"/>
          </a:xfrm>
        </p:spPr>
        <p:txBody>
          <a:bodyPr/>
          <a:lstStyle/>
          <a:p>
            <a:r>
              <a:rPr lang="en-CA" b="1" dirty="0" smtClean="0"/>
              <a:t>What are descriptive statistics?</a:t>
            </a:r>
          </a:p>
          <a:p>
            <a:endParaRPr lang="en-CA" b="1" dirty="0"/>
          </a:p>
          <a:p>
            <a:pPr lvl="1"/>
            <a:r>
              <a:rPr lang="en-CA" dirty="0" smtClean="0"/>
              <a:t>Researchers use descriptive statistics to measure and describe characteristics of groups under study, often using a histogram (bar graph depicting a frequency distribution) to display data</a:t>
            </a:r>
          </a:p>
          <a:p>
            <a:pPr lvl="1"/>
            <a:endParaRPr lang="en-CA" dirty="0"/>
          </a:p>
          <a:p>
            <a:pPr lvl="1"/>
            <a:r>
              <a:rPr lang="en-CA" dirty="0" smtClean="0"/>
              <a:t>Descriptive statistics include measure of central tendency and measures of variation</a:t>
            </a:r>
            <a:endParaRPr lang="en-CA" dirty="0"/>
          </a:p>
        </p:txBody>
      </p:sp>
      <p:graphicFrame>
        <p:nvGraphicFramePr>
          <p:cNvPr id="13" name="Chart 12"/>
          <p:cNvGraphicFramePr/>
          <p:nvPr>
            <p:extLst>
              <p:ext uri="{D42A27DB-BD31-4B8C-83A1-F6EECF244321}">
                <p14:modId xmlns:p14="http://schemas.microsoft.com/office/powerpoint/2010/main" val="3414554179"/>
              </p:ext>
            </p:extLst>
          </p:nvPr>
        </p:nvGraphicFramePr>
        <p:xfrm>
          <a:off x="2381513" y="3976777"/>
          <a:ext cx="5188309" cy="277403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8419381" y="4287328"/>
            <a:ext cx="2958861" cy="2308324"/>
          </a:xfrm>
          <a:prstGeom prst="rect">
            <a:avLst/>
          </a:prstGeom>
          <a:noFill/>
        </p:spPr>
        <p:txBody>
          <a:bodyPr wrap="square" rtlCol="0">
            <a:spAutoFit/>
          </a:bodyPr>
          <a:lstStyle/>
          <a:p>
            <a:r>
              <a:rPr lang="en-CA" dirty="0" smtClean="0"/>
              <a:t>**Read labels and note the range. This graph is of a truck company indicating that their truck has greater durability; but looking closely all of the trucks rank as 95% and above</a:t>
            </a:r>
            <a:endParaRPr lang="en-CA" dirty="0"/>
          </a:p>
        </p:txBody>
      </p:sp>
    </p:spTree>
    <p:extLst>
      <p:ext uri="{BB962C8B-B14F-4D97-AF65-F5344CB8AC3E}">
        <p14:creationId xmlns:p14="http://schemas.microsoft.com/office/powerpoint/2010/main" val="489917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638"/>
          </a:xfrm>
        </p:spPr>
        <p:txBody>
          <a:bodyPr/>
          <a:lstStyle/>
          <a:p>
            <a:r>
              <a:rPr lang="en-CA" dirty="0"/>
              <a:t>Statistical Reasoning in Everyday Life</a:t>
            </a:r>
          </a:p>
        </p:txBody>
      </p:sp>
      <p:sp>
        <p:nvSpPr>
          <p:cNvPr id="3" name="Content Placeholder 2"/>
          <p:cNvSpPr>
            <a:spLocks noGrp="1"/>
          </p:cNvSpPr>
          <p:nvPr>
            <p:ph idx="1"/>
          </p:nvPr>
        </p:nvSpPr>
        <p:spPr>
          <a:xfrm>
            <a:off x="677334" y="1785669"/>
            <a:ext cx="8596668" cy="4255694"/>
          </a:xfrm>
        </p:spPr>
        <p:txBody>
          <a:bodyPr>
            <a:normAutofit lnSpcReduction="10000"/>
          </a:bodyPr>
          <a:lstStyle/>
          <a:p>
            <a:r>
              <a:rPr lang="en-CA" b="1" dirty="0" smtClean="0"/>
              <a:t>How do we describe data using the three measures of central tendency?</a:t>
            </a:r>
          </a:p>
          <a:p>
            <a:endParaRPr lang="en-CA" b="1" dirty="0"/>
          </a:p>
          <a:p>
            <a:pPr lvl="1"/>
            <a:r>
              <a:rPr lang="en-CA" dirty="0" smtClean="0"/>
              <a:t>A measure of central tendency is a single score that presents a whole set of scores. Three such measures are the:</a:t>
            </a:r>
          </a:p>
          <a:p>
            <a:pPr lvl="2"/>
            <a:r>
              <a:rPr lang="en-CA" i="1" dirty="0" smtClean="0"/>
              <a:t>Mode:</a:t>
            </a:r>
            <a:r>
              <a:rPr lang="en-CA" dirty="0" smtClean="0"/>
              <a:t> the most frequently occurring score</a:t>
            </a:r>
          </a:p>
          <a:p>
            <a:pPr lvl="2"/>
            <a:r>
              <a:rPr lang="en-CA" i="1" dirty="0" smtClean="0"/>
              <a:t>Mean:</a:t>
            </a:r>
            <a:r>
              <a:rPr lang="en-CA" dirty="0" smtClean="0"/>
              <a:t> the arithmetic average</a:t>
            </a:r>
          </a:p>
          <a:p>
            <a:pPr lvl="2"/>
            <a:r>
              <a:rPr lang="en-CA" i="1" dirty="0" smtClean="0"/>
              <a:t>Median: </a:t>
            </a:r>
            <a:r>
              <a:rPr lang="en-CA" dirty="0" smtClean="0"/>
              <a:t>the middle score in a group of data</a:t>
            </a:r>
          </a:p>
          <a:p>
            <a:pPr lvl="2"/>
            <a:endParaRPr lang="en-CA" i="1" dirty="0"/>
          </a:p>
          <a:p>
            <a:pPr lvl="2"/>
            <a:r>
              <a:rPr lang="en-CA" b="1" i="1" dirty="0" smtClean="0"/>
              <a:t>Skewed Distribution</a:t>
            </a:r>
            <a:r>
              <a:rPr lang="en-CA" b="1" dirty="0" smtClean="0"/>
              <a:t> can happen when a representation of scores lack symmetry around the mean value. </a:t>
            </a:r>
          </a:p>
          <a:p>
            <a:pPr lvl="2"/>
            <a:r>
              <a:rPr lang="en-CA" dirty="0" smtClean="0"/>
              <a:t>FYI: According to the 2010 U.S. Census, nearly 65% of U.S. households have “below average” income. The bottom half of earners receive much less than half the national income. So, most Americans make less than average.</a:t>
            </a:r>
          </a:p>
          <a:p>
            <a:pPr lvl="2"/>
            <a:r>
              <a:rPr lang="en-CA" dirty="0" smtClean="0"/>
              <a:t>N.B. Literacy Scores…..same!</a:t>
            </a:r>
            <a:endParaRPr lang="en-CA" dirty="0"/>
          </a:p>
        </p:txBody>
      </p:sp>
    </p:spTree>
    <p:extLst>
      <p:ext uri="{BB962C8B-B14F-4D97-AF65-F5344CB8AC3E}">
        <p14:creationId xmlns:p14="http://schemas.microsoft.com/office/powerpoint/2010/main" val="65005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362"/>
          </a:xfrm>
        </p:spPr>
        <p:txBody>
          <a:bodyPr/>
          <a:lstStyle/>
          <a:p>
            <a:r>
              <a:rPr lang="en-CA" dirty="0"/>
              <a:t>Statistical Reasoning in Everyday Life</a:t>
            </a:r>
          </a:p>
        </p:txBody>
      </p:sp>
      <p:sp>
        <p:nvSpPr>
          <p:cNvPr id="3" name="Content Placeholder 2"/>
          <p:cNvSpPr>
            <a:spLocks noGrp="1"/>
          </p:cNvSpPr>
          <p:nvPr>
            <p:ph idx="1"/>
          </p:nvPr>
        </p:nvSpPr>
        <p:spPr>
          <a:xfrm>
            <a:off x="677334" y="1414733"/>
            <a:ext cx="8596668" cy="4626630"/>
          </a:xfrm>
        </p:spPr>
        <p:txBody>
          <a:bodyPr/>
          <a:lstStyle/>
          <a:p>
            <a:r>
              <a:rPr lang="en-CA" b="1" dirty="0" smtClean="0"/>
              <a:t>What is the relative usefulness of the two measures of variation? </a:t>
            </a:r>
          </a:p>
          <a:p>
            <a:endParaRPr lang="en-CA" b="1" dirty="0"/>
          </a:p>
          <a:p>
            <a:r>
              <a:rPr lang="en-CA" dirty="0" smtClean="0"/>
              <a:t>Measures of variation tell us how diverse data are. Two measures of variation are the range (which describes the gap between the highest and lowest scores) and the </a:t>
            </a:r>
            <a:r>
              <a:rPr lang="en-CA" i="1" dirty="0" smtClean="0"/>
              <a:t>standard deviation </a:t>
            </a:r>
            <a:r>
              <a:rPr lang="en-CA" dirty="0" smtClean="0"/>
              <a:t>(which states how much scores vary around the mean score). </a:t>
            </a:r>
          </a:p>
          <a:p>
            <a:endParaRPr lang="en-CA" dirty="0"/>
          </a:p>
          <a:p>
            <a:r>
              <a:rPr lang="en-CA" dirty="0" smtClean="0"/>
              <a:t>The range offers only a raw measure of how much the data may vary; the standard deviation is far better at giving researchers a clear understanding of variation</a:t>
            </a:r>
          </a:p>
          <a:p>
            <a:endParaRPr lang="en-CA" dirty="0"/>
          </a:p>
          <a:p>
            <a:r>
              <a:rPr lang="en-CA" dirty="0" smtClean="0"/>
              <a:t>Scores often form a </a:t>
            </a:r>
            <a:r>
              <a:rPr lang="en-CA" i="1" dirty="0" smtClean="0"/>
              <a:t>normal/bell shaped curve. </a:t>
            </a:r>
            <a:endParaRPr lang="en-CA" dirty="0"/>
          </a:p>
        </p:txBody>
      </p:sp>
    </p:spTree>
    <p:extLst>
      <p:ext uri="{BB962C8B-B14F-4D97-AF65-F5344CB8AC3E}">
        <p14:creationId xmlns:p14="http://schemas.microsoft.com/office/powerpoint/2010/main" val="37516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3146"/>
          </a:xfrm>
        </p:spPr>
        <p:txBody>
          <a:bodyPr/>
          <a:lstStyle/>
          <a:p>
            <a:r>
              <a:rPr lang="en-CA" dirty="0" smtClean="0"/>
              <a:t>The Need for Psychological Science</a:t>
            </a:r>
            <a:endParaRPr lang="en-CA" dirty="0"/>
          </a:p>
        </p:txBody>
      </p:sp>
      <p:sp>
        <p:nvSpPr>
          <p:cNvPr id="3" name="Content Placeholder 2"/>
          <p:cNvSpPr>
            <a:spLocks noGrp="1"/>
          </p:cNvSpPr>
          <p:nvPr>
            <p:ph idx="1"/>
          </p:nvPr>
        </p:nvSpPr>
        <p:spPr>
          <a:xfrm>
            <a:off x="677334" y="1556951"/>
            <a:ext cx="8596668" cy="4484411"/>
          </a:xfrm>
        </p:spPr>
        <p:txBody>
          <a:bodyPr/>
          <a:lstStyle/>
          <a:p>
            <a:r>
              <a:rPr lang="en-CA" dirty="0" smtClean="0"/>
              <a:t>Psychology is more than common sense</a:t>
            </a:r>
          </a:p>
          <a:p>
            <a:endParaRPr lang="en-CA" dirty="0" smtClean="0"/>
          </a:p>
          <a:p>
            <a:r>
              <a:rPr lang="en-CA" dirty="0" smtClean="0"/>
              <a:t>Common sense appears as truth because they are often repeated</a:t>
            </a:r>
          </a:p>
          <a:p>
            <a:endParaRPr lang="en-CA" dirty="0" smtClean="0"/>
          </a:p>
          <a:p>
            <a:r>
              <a:rPr lang="en-CA" dirty="0" smtClean="0"/>
              <a:t>3 Reasons why common sense is not solely reliable:</a:t>
            </a:r>
          </a:p>
          <a:p>
            <a:pPr lvl="1"/>
            <a:r>
              <a:rPr lang="en-CA" dirty="0" smtClean="0"/>
              <a:t>Hindsight Bias</a:t>
            </a:r>
          </a:p>
          <a:p>
            <a:pPr lvl="1"/>
            <a:r>
              <a:rPr lang="en-CA" dirty="0" smtClean="0"/>
              <a:t>Overconfidence</a:t>
            </a:r>
          </a:p>
          <a:p>
            <a:pPr lvl="1"/>
            <a:r>
              <a:rPr lang="en-CA" dirty="0" smtClean="0"/>
              <a:t>Perceiving Patterns in Random events</a:t>
            </a:r>
            <a:endParaRPr lang="en-CA" dirty="0"/>
          </a:p>
        </p:txBody>
      </p:sp>
    </p:spTree>
    <p:extLst>
      <p:ext uri="{BB962C8B-B14F-4D97-AF65-F5344CB8AC3E}">
        <p14:creationId xmlns:p14="http://schemas.microsoft.com/office/powerpoint/2010/main" val="2560218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0845"/>
          </a:xfrm>
        </p:spPr>
        <p:txBody>
          <a:bodyPr>
            <a:normAutofit fontScale="90000"/>
          </a:bodyPr>
          <a:lstStyle/>
          <a:p>
            <a:r>
              <a:rPr lang="en-CA" dirty="0" smtClean="0"/>
              <a:t>Examples of Data</a:t>
            </a:r>
            <a:endParaRPr lang="en-CA" dirty="0"/>
          </a:p>
        </p:txBody>
      </p:sp>
      <p:pic>
        <p:nvPicPr>
          <p:cNvPr id="4" name="Content Placeholder 3"/>
          <p:cNvPicPr>
            <a:picLocks noGrp="1" noChangeAspect="1"/>
          </p:cNvPicPr>
          <p:nvPr>
            <p:ph idx="1"/>
          </p:nvPr>
        </p:nvPicPr>
        <p:blipFill>
          <a:blip r:embed="rId2"/>
          <a:stretch>
            <a:fillRect/>
          </a:stretch>
        </p:blipFill>
        <p:spPr>
          <a:xfrm>
            <a:off x="677333" y="1502493"/>
            <a:ext cx="4742985" cy="3043627"/>
          </a:xfrm>
          <a:prstGeom prst="rect">
            <a:avLst/>
          </a:prstGeom>
        </p:spPr>
      </p:pic>
      <p:sp>
        <p:nvSpPr>
          <p:cNvPr id="5" name="TextBox 4"/>
          <p:cNvSpPr txBox="1"/>
          <p:nvPr/>
        </p:nvSpPr>
        <p:spPr>
          <a:xfrm>
            <a:off x="612475" y="4666891"/>
            <a:ext cx="4839419" cy="1477328"/>
          </a:xfrm>
          <a:prstGeom prst="rect">
            <a:avLst/>
          </a:prstGeom>
          <a:noFill/>
        </p:spPr>
        <p:txBody>
          <a:bodyPr wrap="square" rtlCol="0">
            <a:spAutoFit/>
          </a:bodyPr>
          <a:lstStyle/>
          <a:p>
            <a:r>
              <a:rPr lang="en-CA" dirty="0" smtClean="0"/>
              <a:t>Skewed Distribution: People vs. Income</a:t>
            </a:r>
          </a:p>
          <a:p>
            <a:r>
              <a:rPr lang="en-CA" dirty="0" smtClean="0"/>
              <a:t>**Positively skewed because the tail continues past the last point. </a:t>
            </a:r>
          </a:p>
          <a:p>
            <a:r>
              <a:rPr lang="en-CA" dirty="0" smtClean="0"/>
              <a:t>It is skewed because more people make less; but for a few, they make significantly more</a:t>
            </a:r>
            <a:endParaRPr lang="en-CA" dirty="0"/>
          </a:p>
        </p:txBody>
      </p:sp>
      <p:pic>
        <p:nvPicPr>
          <p:cNvPr id="6" name="Picture 5"/>
          <p:cNvPicPr>
            <a:picLocks noChangeAspect="1"/>
          </p:cNvPicPr>
          <p:nvPr/>
        </p:nvPicPr>
        <p:blipFill>
          <a:blip r:embed="rId3"/>
          <a:stretch>
            <a:fillRect/>
          </a:stretch>
        </p:blipFill>
        <p:spPr>
          <a:xfrm>
            <a:off x="6544574" y="221591"/>
            <a:ext cx="4572000" cy="2343150"/>
          </a:xfrm>
          <a:prstGeom prst="rect">
            <a:avLst/>
          </a:prstGeom>
        </p:spPr>
      </p:pic>
      <p:sp>
        <p:nvSpPr>
          <p:cNvPr id="7" name="TextBox 6"/>
          <p:cNvSpPr txBox="1"/>
          <p:nvPr/>
        </p:nvSpPr>
        <p:spPr>
          <a:xfrm>
            <a:off x="7155505" y="2536099"/>
            <a:ext cx="4132053" cy="369332"/>
          </a:xfrm>
          <a:prstGeom prst="rect">
            <a:avLst/>
          </a:prstGeom>
          <a:noFill/>
        </p:spPr>
        <p:txBody>
          <a:bodyPr wrap="square" rtlCol="0">
            <a:spAutoFit/>
          </a:bodyPr>
          <a:lstStyle/>
          <a:p>
            <a:r>
              <a:rPr lang="en-CA" dirty="0" smtClean="0"/>
              <a:t>Example of the Bell Curve</a:t>
            </a:r>
            <a:endParaRPr lang="en-CA" dirty="0"/>
          </a:p>
        </p:txBody>
      </p:sp>
      <p:pic>
        <p:nvPicPr>
          <p:cNvPr id="8" name="Picture 7"/>
          <p:cNvPicPr>
            <a:picLocks noChangeAspect="1"/>
          </p:cNvPicPr>
          <p:nvPr/>
        </p:nvPicPr>
        <p:blipFill>
          <a:blip r:embed="rId4"/>
          <a:stretch>
            <a:fillRect/>
          </a:stretch>
        </p:blipFill>
        <p:spPr>
          <a:xfrm>
            <a:off x="5759570" y="2989801"/>
            <a:ext cx="4678393" cy="3508795"/>
          </a:xfrm>
          <a:prstGeom prst="rect">
            <a:avLst/>
          </a:prstGeom>
        </p:spPr>
      </p:pic>
      <p:sp>
        <p:nvSpPr>
          <p:cNvPr id="9" name="TextBox 8"/>
          <p:cNvSpPr txBox="1"/>
          <p:nvPr/>
        </p:nvSpPr>
        <p:spPr>
          <a:xfrm>
            <a:off x="10550106" y="3416060"/>
            <a:ext cx="1181819" cy="369332"/>
          </a:xfrm>
          <a:prstGeom prst="rect">
            <a:avLst/>
          </a:prstGeom>
          <a:noFill/>
        </p:spPr>
        <p:txBody>
          <a:bodyPr wrap="square" rtlCol="0">
            <a:spAutoFit/>
          </a:bodyPr>
          <a:lstStyle/>
          <a:p>
            <a:r>
              <a:rPr lang="en-CA" dirty="0" smtClean="0"/>
              <a:t>Raw Data</a:t>
            </a:r>
            <a:endParaRPr lang="en-CA" dirty="0"/>
          </a:p>
        </p:txBody>
      </p:sp>
    </p:spTree>
    <p:extLst>
      <p:ext uri="{BB962C8B-B14F-4D97-AF65-F5344CB8AC3E}">
        <p14:creationId xmlns:p14="http://schemas.microsoft.com/office/powerpoint/2010/main" val="1052377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615"/>
          </a:xfrm>
        </p:spPr>
        <p:txBody>
          <a:bodyPr/>
          <a:lstStyle/>
          <a:p>
            <a:r>
              <a:rPr lang="en-CA" dirty="0"/>
              <a:t>Statistical Reasoning in Everyday Life</a:t>
            </a:r>
          </a:p>
        </p:txBody>
      </p:sp>
      <p:sp>
        <p:nvSpPr>
          <p:cNvPr id="3" name="Content Placeholder 2"/>
          <p:cNvSpPr>
            <a:spLocks noGrp="1"/>
          </p:cNvSpPr>
          <p:nvPr>
            <p:ph idx="1"/>
          </p:nvPr>
        </p:nvSpPr>
        <p:spPr>
          <a:xfrm>
            <a:off x="677334" y="1423359"/>
            <a:ext cx="8596668" cy="4618004"/>
          </a:xfrm>
        </p:spPr>
        <p:txBody>
          <a:bodyPr/>
          <a:lstStyle/>
          <a:p>
            <a:r>
              <a:rPr lang="en-CA" b="1" dirty="0" smtClean="0"/>
              <a:t>What are inferential statistics?</a:t>
            </a:r>
          </a:p>
          <a:p>
            <a:endParaRPr lang="en-CA" b="1" dirty="0"/>
          </a:p>
          <a:p>
            <a:r>
              <a:rPr lang="en-CA" dirty="0" smtClean="0"/>
              <a:t>Numerical data that allow one to generalize to infer from sample data the probability of something being true of a population</a:t>
            </a:r>
          </a:p>
          <a:p>
            <a:endParaRPr lang="en-CA" b="1" dirty="0"/>
          </a:p>
          <a:p>
            <a:r>
              <a:rPr lang="en-CA" dirty="0" smtClean="0"/>
              <a:t>Researchers use inferential statistics to determine the probability of their findings being also true of the larger population</a:t>
            </a:r>
          </a:p>
          <a:p>
            <a:endParaRPr lang="en-CA" dirty="0"/>
          </a:p>
          <a:p>
            <a:r>
              <a:rPr lang="en-CA" dirty="0" smtClean="0"/>
              <a:t>Inferential statistics include ways of determining the reliability and significance of an observed difference between the results for different groups</a:t>
            </a:r>
            <a:endParaRPr lang="en-CA" dirty="0"/>
          </a:p>
        </p:txBody>
      </p:sp>
    </p:spTree>
    <p:extLst>
      <p:ext uri="{BB962C8B-B14F-4D97-AF65-F5344CB8AC3E}">
        <p14:creationId xmlns:p14="http://schemas.microsoft.com/office/powerpoint/2010/main" val="173345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0242"/>
          </a:xfrm>
        </p:spPr>
        <p:txBody>
          <a:bodyPr/>
          <a:lstStyle/>
          <a:p>
            <a:r>
              <a:rPr lang="en-CA" dirty="0"/>
              <a:t>Statistical Reasoning in Everyday Life</a:t>
            </a:r>
          </a:p>
        </p:txBody>
      </p:sp>
      <p:sp>
        <p:nvSpPr>
          <p:cNvPr id="3" name="Content Placeholder 2"/>
          <p:cNvSpPr>
            <a:spLocks noGrp="1"/>
          </p:cNvSpPr>
          <p:nvPr>
            <p:ph idx="1"/>
          </p:nvPr>
        </p:nvSpPr>
        <p:spPr>
          <a:xfrm>
            <a:off x="677334" y="1449238"/>
            <a:ext cx="8596668" cy="4899803"/>
          </a:xfrm>
        </p:spPr>
        <p:txBody>
          <a:bodyPr>
            <a:normAutofit/>
          </a:bodyPr>
          <a:lstStyle/>
          <a:p>
            <a:r>
              <a:rPr lang="en-CA" b="1" dirty="0" smtClean="0"/>
              <a:t>How do we know whether an observed difference can be generalized to other populations?</a:t>
            </a:r>
          </a:p>
          <a:p>
            <a:endParaRPr lang="en-CA" b="1" dirty="0"/>
          </a:p>
          <a:p>
            <a:r>
              <a:rPr lang="en-CA" dirty="0" smtClean="0"/>
              <a:t>To feel confident about generalizing an observed difference to other populations, we would need to </a:t>
            </a:r>
            <a:r>
              <a:rPr lang="en-CA" smtClean="0"/>
              <a:t>know if the </a:t>
            </a:r>
            <a:r>
              <a:rPr lang="en-CA" dirty="0" smtClean="0"/>
              <a:t>difference was reliable and also significant</a:t>
            </a:r>
            <a:endParaRPr lang="en-CA" dirty="0"/>
          </a:p>
          <a:p>
            <a:r>
              <a:rPr lang="en-CA" dirty="0" smtClean="0"/>
              <a:t>Reliable differences are based on samples that:</a:t>
            </a:r>
          </a:p>
          <a:p>
            <a:pPr lvl="1"/>
            <a:r>
              <a:rPr lang="en-CA" dirty="0"/>
              <a:t>Are representative of the larger population being studied</a:t>
            </a:r>
          </a:p>
          <a:p>
            <a:pPr lvl="1"/>
            <a:r>
              <a:rPr lang="en-CA" dirty="0"/>
              <a:t>Demonstrate low variability, on average</a:t>
            </a:r>
          </a:p>
          <a:p>
            <a:pPr lvl="1"/>
            <a:r>
              <a:rPr lang="en-CA" dirty="0"/>
              <a:t>Consists of many </a:t>
            </a:r>
            <a:r>
              <a:rPr lang="en-CA" dirty="0" smtClean="0"/>
              <a:t>cases</a:t>
            </a:r>
            <a:endParaRPr lang="en-CA" dirty="0"/>
          </a:p>
          <a:p>
            <a:r>
              <a:rPr lang="en-CA" dirty="0" smtClean="0"/>
              <a:t>We can say that an observed difference has </a:t>
            </a:r>
            <a:r>
              <a:rPr lang="en-CA" i="1" dirty="0" smtClean="0"/>
              <a:t>statistical significance </a:t>
            </a:r>
            <a:r>
              <a:rPr lang="en-CA" dirty="0" smtClean="0"/>
              <a:t>if the sample averages are reliable and when the difference between them is large. </a:t>
            </a:r>
          </a:p>
          <a:p>
            <a:pPr marL="457200" lvl="1" indent="0">
              <a:buNone/>
            </a:pPr>
            <a:endParaRPr lang="en-CA" dirty="0" smtClean="0"/>
          </a:p>
        </p:txBody>
      </p:sp>
    </p:spTree>
    <p:extLst>
      <p:ext uri="{BB962C8B-B14F-4D97-AF65-F5344CB8AC3E}">
        <p14:creationId xmlns:p14="http://schemas.microsoft.com/office/powerpoint/2010/main" val="182110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3592"/>
          </a:xfrm>
        </p:spPr>
        <p:txBody>
          <a:bodyPr>
            <a:normAutofit fontScale="90000"/>
          </a:bodyPr>
          <a:lstStyle/>
          <a:p>
            <a:r>
              <a:rPr lang="en-CA" dirty="0" smtClean="0"/>
              <a:t>Hindsight Bias</a:t>
            </a:r>
            <a:endParaRPr lang="en-CA" dirty="0"/>
          </a:p>
        </p:txBody>
      </p:sp>
      <p:sp>
        <p:nvSpPr>
          <p:cNvPr id="3" name="Content Placeholder 2"/>
          <p:cNvSpPr>
            <a:spLocks noGrp="1"/>
          </p:cNvSpPr>
          <p:nvPr>
            <p:ph idx="1"/>
          </p:nvPr>
        </p:nvSpPr>
        <p:spPr>
          <a:xfrm>
            <a:off x="677334" y="1302589"/>
            <a:ext cx="8596668" cy="4738773"/>
          </a:xfrm>
        </p:spPr>
        <p:txBody>
          <a:bodyPr/>
          <a:lstStyle/>
          <a:p>
            <a:r>
              <a:rPr lang="en-CA" dirty="0" smtClean="0"/>
              <a:t>The tendency to believe, after learning an outcome that one would have foreseen it (a.k.a. </a:t>
            </a:r>
            <a:r>
              <a:rPr lang="en-CA" i="1" dirty="0" smtClean="0"/>
              <a:t>I Knew it all Along Phenomenon</a:t>
            </a:r>
            <a:r>
              <a:rPr lang="en-CA" dirty="0" smtClean="0"/>
              <a:t>)</a:t>
            </a:r>
          </a:p>
          <a:p>
            <a:pPr lvl="1"/>
            <a:r>
              <a:rPr lang="en-CA" dirty="0" smtClean="0"/>
              <a:t>“They were not a good match”- after a couple breaks up</a:t>
            </a:r>
          </a:p>
          <a:p>
            <a:pPr lvl="1"/>
            <a:r>
              <a:rPr lang="en-CA" dirty="0" smtClean="0"/>
              <a:t>“bad call by the refs”- after the team loses</a:t>
            </a:r>
          </a:p>
          <a:p>
            <a:pPr lvl="1"/>
            <a:r>
              <a:rPr lang="en-CA" dirty="0" smtClean="0"/>
              <a:t>Experiment:	</a:t>
            </a:r>
          </a:p>
          <a:p>
            <a:pPr lvl="2"/>
            <a:r>
              <a:rPr lang="en-CA" dirty="0" smtClean="0"/>
              <a:t>Group A: “Psychologists found that separation weakens romantic attraction. As the saying goes: out of sight, out of mind”</a:t>
            </a:r>
          </a:p>
          <a:p>
            <a:pPr lvl="2"/>
            <a:r>
              <a:rPr lang="en-CA" dirty="0" smtClean="0"/>
              <a:t>Group B: “Psychologists have found that separation strengthens romantic attraction. As the saying goes: absence makes the heart grow fonder”. </a:t>
            </a:r>
          </a:p>
          <a:p>
            <a:pPr lvl="2"/>
            <a:r>
              <a:rPr lang="en-CA" dirty="0" smtClean="0"/>
              <a:t>Both groups were able to find their hypothesis true. When opposite findings both seem like common sense, there is a problem. </a:t>
            </a:r>
          </a:p>
          <a:p>
            <a:pPr lvl="2"/>
            <a:endParaRPr lang="en-CA" dirty="0"/>
          </a:p>
          <a:p>
            <a:pPr marL="914400" lvl="2" indent="0">
              <a:buNone/>
            </a:pPr>
            <a:r>
              <a:rPr lang="en-CA" dirty="0" smtClean="0"/>
              <a:t>“Anything seems commonplace, once explained” –Dr. Watson to Sherlock Holmes</a:t>
            </a:r>
          </a:p>
        </p:txBody>
      </p:sp>
    </p:spTree>
    <p:extLst>
      <p:ext uri="{BB962C8B-B14F-4D97-AF65-F5344CB8AC3E}">
        <p14:creationId xmlns:p14="http://schemas.microsoft.com/office/powerpoint/2010/main" val="274853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701615"/>
          </a:xfrm>
        </p:spPr>
        <p:txBody>
          <a:bodyPr>
            <a:normAutofit/>
          </a:bodyPr>
          <a:lstStyle/>
          <a:p>
            <a:r>
              <a:rPr lang="en-CA" dirty="0" smtClean="0"/>
              <a:t>Overconfidence</a:t>
            </a:r>
            <a:endParaRPr lang="en-CA" dirty="0"/>
          </a:p>
        </p:txBody>
      </p:sp>
      <p:sp>
        <p:nvSpPr>
          <p:cNvPr id="3" name="Content Placeholder 2"/>
          <p:cNvSpPr>
            <a:spLocks noGrp="1"/>
          </p:cNvSpPr>
          <p:nvPr>
            <p:ph idx="1"/>
          </p:nvPr>
        </p:nvSpPr>
        <p:spPr>
          <a:xfrm>
            <a:off x="677334" y="1311215"/>
            <a:ext cx="8596668" cy="4730148"/>
          </a:xfrm>
        </p:spPr>
        <p:txBody>
          <a:bodyPr/>
          <a:lstStyle/>
          <a:p>
            <a:r>
              <a:rPr lang="en-CA" dirty="0" smtClean="0"/>
              <a:t>We humans tend to think we know more than we do</a:t>
            </a:r>
          </a:p>
          <a:p>
            <a:endParaRPr lang="en-CA" dirty="0"/>
          </a:p>
          <a:p>
            <a:r>
              <a:rPr lang="en-CA" dirty="0" smtClean="0"/>
              <a:t>Knowing the answers tends to make us overconfident</a:t>
            </a:r>
          </a:p>
          <a:p>
            <a:endParaRPr lang="en-CA" dirty="0"/>
          </a:p>
          <a:p>
            <a:r>
              <a:rPr lang="en-CA" dirty="0" smtClean="0"/>
              <a:t>Overconfidence in History:</a:t>
            </a:r>
          </a:p>
          <a:p>
            <a:pPr lvl="1"/>
            <a:r>
              <a:rPr lang="en-CA" dirty="0" smtClean="0"/>
              <a:t>“We don’t like their sound. Groups of guitars are on their way out.”</a:t>
            </a:r>
          </a:p>
          <a:p>
            <a:pPr lvl="2"/>
            <a:r>
              <a:rPr lang="en-CA" dirty="0" smtClean="0"/>
              <a:t>Decca Records, in turning down a contract with The Beatles in 1962</a:t>
            </a:r>
          </a:p>
          <a:p>
            <a:pPr lvl="1"/>
            <a:r>
              <a:rPr lang="en-CA" dirty="0" smtClean="0"/>
              <a:t>“Computers in the future may weigh no more than 1.5 tons.”</a:t>
            </a:r>
          </a:p>
          <a:p>
            <a:pPr lvl="2"/>
            <a:r>
              <a:rPr lang="en-CA" dirty="0" smtClean="0"/>
              <a:t>Popular Mechanics, 1949</a:t>
            </a:r>
          </a:p>
          <a:p>
            <a:pPr lvl="1"/>
            <a:r>
              <a:rPr lang="en-CA" dirty="0" smtClean="0"/>
              <a:t>The telephone may be appropriate for our American cousins, but not here, because we have ad adequate supply of messenger boys.”</a:t>
            </a:r>
          </a:p>
          <a:p>
            <a:pPr lvl="2"/>
            <a:r>
              <a:rPr lang="en-CA" dirty="0" smtClean="0"/>
              <a:t>British expert group evaluating the invention of the telephone</a:t>
            </a:r>
          </a:p>
        </p:txBody>
      </p:sp>
    </p:spTree>
    <p:extLst>
      <p:ext uri="{BB962C8B-B14F-4D97-AF65-F5344CB8AC3E}">
        <p14:creationId xmlns:p14="http://schemas.microsoft.com/office/powerpoint/2010/main" val="1631035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362"/>
          </a:xfrm>
        </p:spPr>
        <p:txBody>
          <a:bodyPr/>
          <a:lstStyle/>
          <a:p>
            <a:r>
              <a:rPr lang="en-CA" dirty="0" smtClean="0"/>
              <a:t>Perceiving Order in Random Events</a:t>
            </a:r>
            <a:endParaRPr lang="en-CA" dirty="0"/>
          </a:p>
        </p:txBody>
      </p:sp>
      <p:sp>
        <p:nvSpPr>
          <p:cNvPr id="3" name="Content Placeholder 2"/>
          <p:cNvSpPr>
            <a:spLocks noGrp="1"/>
          </p:cNvSpPr>
          <p:nvPr>
            <p:ph idx="1"/>
          </p:nvPr>
        </p:nvSpPr>
        <p:spPr/>
        <p:txBody>
          <a:bodyPr/>
          <a:lstStyle/>
          <a:p>
            <a:r>
              <a:rPr lang="en-CA" dirty="0" smtClean="0"/>
              <a:t>For most, a random, unpredictable world is unsettling</a:t>
            </a:r>
          </a:p>
          <a:p>
            <a:endParaRPr lang="en-CA" dirty="0"/>
          </a:p>
          <a:p>
            <a:r>
              <a:rPr lang="en-CA" dirty="0" smtClean="0"/>
              <a:t>Try to find patterns and sense of the world</a:t>
            </a:r>
          </a:p>
          <a:p>
            <a:endParaRPr lang="en-CA" dirty="0"/>
          </a:p>
          <a:p>
            <a:r>
              <a:rPr lang="en-CA" dirty="0" smtClean="0"/>
              <a:t>In random data-</a:t>
            </a:r>
            <a:r>
              <a:rPr lang="en-CA" i="1" dirty="0" smtClean="0"/>
              <a:t>random sequences often don’t look random</a:t>
            </a:r>
          </a:p>
          <a:p>
            <a:endParaRPr lang="en-CA" i="1" dirty="0"/>
          </a:p>
          <a:p>
            <a:r>
              <a:rPr lang="en-CA" dirty="0" smtClean="0"/>
              <a:t>We find a pattern that puts us at ease</a:t>
            </a:r>
          </a:p>
          <a:p>
            <a:pPr lvl="1"/>
            <a:r>
              <a:rPr lang="en-CA" dirty="0" smtClean="0"/>
              <a:t>Why the team is on a losing streak</a:t>
            </a:r>
            <a:endParaRPr lang="en-CA" dirty="0"/>
          </a:p>
        </p:txBody>
      </p:sp>
    </p:spTree>
    <p:extLst>
      <p:ext uri="{BB962C8B-B14F-4D97-AF65-F5344CB8AC3E}">
        <p14:creationId xmlns:p14="http://schemas.microsoft.com/office/powerpoint/2010/main" val="264457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7109"/>
          </a:xfrm>
        </p:spPr>
        <p:txBody>
          <a:bodyPr/>
          <a:lstStyle/>
          <a:p>
            <a:r>
              <a:rPr lang="en-CA" dirty="0" smtClean="0"/>
              <a:t>The Scientific Method and Description</a:t>
            </a:r>
            <a:endParaRPr lang="en-CA" dirty="0"/>
          </a:p>
        </p:txBody>
      </p:sp>
      <p:sp>
        <p:nvSpPr>
          <p:cNvPr id="3" name="Content Placeholder 2"/>
          <p:cNvSpPr>
            <a:spLocks noGrp="1"/>
          </p:cNvSpPr>
          <p:nvPr>
            <p:ph idx="1"/>
          </p:nvPr>
        </p:nvSpPr>
        <p:spPr>
          <a:xfrm>
            <a:off x="677334" y="1475117"/>
            <a:ext cx="8596668" cy="4566245"/>
          </a:xfrm>
        </p:spPr>
        <p:txBody>
          <a:bodyPr/>
          <a:lstStyle/>
          <a:p>
            <a:r>
              <a:rPr lang="en-CA" dirty="0" smtClean="0"/>
              <a:t>Scientific Attitude (curiosity, skepticism, and humility) combined with </a:t>
            </a:r>
            <a:r>
              <a:rPr lang="en-CA" b="1" i="1" dirty="0" smtClean="0"/>
              <a:t>Scientific Method</a:t>
            </a:r>
            <a:r>
              <a:rPr lang="en-CA" dirty="0" smtClean="0"/>
              <a:t>- a self correcting process for evaluating ideas with observation and analysis.</a:t>
            </a:r>
          </a:p>
          <a:p>
            <a:endParaRPr lang="en-CA" dirty="0"/>
          </a:p>
          <a:p>
            <a:r>
              <a:rPr lang="en-CA" dirty="0" smtClean="0"/>
              <a:t>Psychological science welcomes hunches and plausible-sounding theories- and puts them to test. </a:t>
            </a:r>
          </a:p>
          <a:p>
            <a:pPr marL="0" indent="0">
              <a:buNone/>
            </a:pPr>
            <a:endParaRPr lang="en-CA" dirty="0"/>
          </a:p>
          <a:p>
            <a:r>
              <a:rPr lang="en-CA" b="1" u="sng" dirty="0" smtClean="0"/>
              <a:t>Constructing Theories</a:t>
            </a:r>
            <a:r>
              <a:rPr lang="en-CA" dirty="0" smtClean="0"/>
              <a:t>:	</a:t>
            </a:r>
          </a:p>
          <a:p>
            <a:pPr lvl="1"/>
            <a:r>
              <a:rPr lang="en-CA" b="1" dirty="0" smtClean="0"/>
              <a:t>Theory</a:t>
            </a:r>
            <a:r>
              <a:rPr lang="en-CA" dirty="0" smtClean="0"/>
              <a:t>- an explanation using an integrated set of principles that organizes observations and predicts behaviours or events.</a:t>
            </a:r>
          </a:p>
          <a:p>
            <a:pPr lvl="1"/>
            <a:r>
              <a:rPr lang="en-CA" b="1" dirty="0" smtClean="0"/>
              <a:t>Hypothesis</a:t>
            </a:r>
            <a:r>
              <a:rPr lang="en-CA" dirty="0" smtClean="0"/>
              <a:t>- a testable prediction</a:t>
            </a:r>
          </a:p>
          <a:p>
            <a:pPr lvl="1"/>
            <a:r>
              <a:rPr lang="en-CA" b="1" dirty="0" smtClean="0"/>
              <a:t>Operational Definition</a:t>
            </a:r>
            <a:r>
              <a:rPr lang="en-CA" dirty="0" smtClean="0"/>
              <a:t>- a carefully worded statement of the exact procedures used in a research study. </a:t>
            </a:r>
            <a:endParaRPr lang="en-CA" dirty="0"/>
          </a:p>
        </p:txBody>
      </p:sp>
    </p:spTree>
    <p:extLst>
      <p:ext uri="{BB962C8B-B14F-4D97-AF65-F5344CB8AC3E}">
        <p14:creationId xmlns:p14="http://schemas.microsoft.com/office/powerpoint/2010/main" val="412823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5736"/>
          </a:xfrm>
        </p:spPr>
        <p:txBody>
          <a:bodyPr/>
          <a:lstStyle/>
          <a:p>
            <a:r>
              <a:rPr lang="en-CA" dirty="0" smtClean="0"/>
              <a:t>Example on Sleep:</a:t>
            </a:r>
            <a:endParaRPr lang="en-CA" dirty="0"/>
          </a:p>
        </p:txBody>
      </p:sp>
      <p:sp>
        <p:nvSpPr>
          <p:cNvPr id="3" name="Content Placeholder 2"/>
          <p:cNvSpPr>
            <a:spLocks noGrp="1"/>
          </p:cNvSpPr>
          <p:nvPr>
            <p:ph idx="1"/>
          </p:nvPr>
        </p:nvSpPr>
        <p:spPr>
          <a:xfrm>
            <a:off x="677334" y="1388853"/>
            <a:ext cx="8596668" cy="4652509"/>
          </a:xfrm>
        </p:spPr>
        <p:txBody>
          <a:bodyPr/>
          <a:lstStyle/>
          <a:p>
            <a:r>
              <a:rPr lang="en-CA" dirty="0" smtClean="0"/>
              <a:t>We observe over and over that people with good sleep habits tend to answer questions correctly in class and at test time.</a:t>
            </a:r>
          </a:p>
          <a:p>
            <a:endParaRPr lang="en-CA" dirty="0"/>
          </a:p>
          <a:p>
            <a:r>
              <a:rPr lang="en-CA" b="1" dirty="0" smtClean="0"/>
              <a:t>Theory</a:t>
            </a:r>
            <a:r>
              <a:rPr lang="en-CA" dirty="0" smtClean="0"/>
              <a:t>: Sleep improves memory (organizes and predicts)</a:t>
            </a:r>
          </a:p>
          <a:p>
            <a:endParaRPr lang="en-CA" dirty="0"/>
          </a:p>
          <a:p>
            <a:r>
              <a:rPr lang="en-CA" b="1" dirty="0" smtClean="0"/>
              <a:t>Hypothesis:</a:t>
            </a:r>
            <a:r>
              <a:rPr lang="en-CA" dirty="0" smtClean="0"/>
              <a:t> When sleep deprived, people will remember less from the day before. To test: assess how well people remember course materials they studied before a good night’s sleep. (Results will either support or reject theory)</a:t>
            </a:r>
          </a:p>
          <a:p>
            <a:endParaRPr lang="en-CA" b="1" dirty="0"/>
          </a:p>
          <a:p>
            <a:r>
              <a:rPr lang="en-CA" b="1" dirty="0" smtClean="0"/>
              <a:t>Operational Definition: </a:t>
            </a:r>
            <a:r>
              <a:rPr lang="en-CA" dirty="0" smtClean="0"/>
              <a:t>Bias check. </a:t>
            </a:r>
            <a:r>
              <a:rPr lang="en-CA" i="1" dirty="0" smtClean="0"/>
              <a:t>Sleep deprived</a:t>
            </a:r>
            <a:r>
              <a:rPr lang="en-CA" dirty="0" smtClean="0"/>
              <a:t> to be defined: “X hours less than the person’s natural sleep”. </a:t>
            </a:r>
            <a:endParaRPr lang="en-CA" b="1" dirty="0"/>
          </a:p>
        </p:txBody>
      </p:sp>
    </p:spTree>
    <p:extLst>
      <p:ext uri="{BB962C8B-B14F-4D97-AF65-F5344CB8AC3E}">
        <p14:creationId xmlns:p14="http://schemas.microsoft.com/office/powerpoint/2010/main" val="34504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989"/>
          </a:xfrm>
        </p:spPr>
        <p:txBody>
          <a:bodyPr/>
          <a:lstStyle/>
          <a:p>
            <a:r>
              <a:rPr lang="en-CA" dirty="0" smtClean="0"/>
              <a:t>Operational Definitions</a:t>
            </a:r>
            <a:endParaRPr lang="en-CA" dirty="0"/>
          </a:p>
        </p:txBody>
      </p:sp>
      <p:sp>
        <p:nvSpPr>
          <p:cNvPr id="3" name="Content Placeholder 2"/>
          <p:cNvSpPr>
            <a:spLocks noGrp="1"/>
          </p:cNvSpPr>
          <p:nvPr>
            <p:ph idx="1"/>
          </p:nvPr>
        </p:nvSpPr>
        <p:spPr>
          <a:xfrm>
            <a:off x="677334" y="1492371"/>
            <a:ext cx="8596668" cy="4548992"/>
          </a:xfrm>
        </p:spPr>
        <p:txBody>
          <a:bodyPr/>
          <a:lstStyle/>
          <a:p>
            <a:r>
              <a:rPr lang="en-CA" dirty="0" smtClean="0"/>
              <a:t>Using carefully worded statements, other care able to </a:t>
            </a:r>
            <a:r>
              <a:rPr lang="en-CA" b="1" dirty="0" smtClean="0"/>
              <a:t>replicate</a:t>
            </a:r>
            <a:r>
              <a:rPr lang="en-CA" dirty="0" smtClean="0"/>
              <a:t> the original observations with different participants, materials, and circumstances. </a:t>
            </a:r>
          </a:p>
          <a:p>
            <a:endParaRPr lang="en-CA" dirty="0"/>
          </a:p>
          <a:p>
            <a:r>
              <a:rPr lang="en-CA" dirty="0" smtClean="0"/>
              <a:t>If the get similar results, confidence in the finding’s reliability grows.</a:t>
            </a:r>
          </a:p>
          <a:p>
            <a:endParaRPr lang="en-CA" dirty="0"/>
          </a:p>
          <a:p>
            <a:r>
              <a:rPr lang="en-CA" dirty="0" smtClean="0"/>
              <a:t>Replication is confirmation</a:t>
            </a:r>
          </a:p>
          <a:p>
            <a:endParaRPr lang="en-CA" dirty="0"/>
          </a:p>
          <a:p>
            <a:r>
              <a:rPr lang="en-CA" dirty="0" smtClean="0"/>
              <a:t>Variations within testing hypothesis and refining theories:</a:t>
            </a:r>
          </a:p>
          <a:p>
            <a:pPr lvl="1"/>
            <a:r>
              <a:rPr lang="en-CA" dirty="0" smtClean="0"/>
              <a:t>Descriptive Methods</a:t>
            </a:r>
          </a:p>
          <a:p>
            <a:pPr lvl="1"/>
            <a:r>
              <a:rPr lang="en-CA" dirty="0" smtClean="0"/>
              <a:t>Correlational Methods</a:t>
            </a:r>
          </a:p>
          <a:p>
            <a:pPr lvl="1"/>
            <a:r>
              <a:rPr lang="en-CA" dirty="0" smtClean="0"/>
              <a:t>Experimental Methods </a:t>
            </a:r>
            <a:endParaRPr lang="en-CA" dirty="0"/>
          </a:p>
        </p:txBody>
      </p:sp>
    </p:spTree>
    <p:extLst>
      <p:ext uri="{BB962C8B-B14F-4D97-AF65-F5344CB8AC3E}">
        <p14:creationId xmlns:p14="http://schemas.microsoft.com/office/powerpoint/2010/main" val="1499460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23</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174A5BA-6FFF-4FF2-B91D-F4B34B234E33}"/>
</file>

<file path=customXml/itemProps2.xml><?xml version="1.0" encoding="utf-8"?>
<ds:datastoreItem xmlns:ds="http://schemas.openxmlformats.org/officeDocument/2006/customXml" ds:itemID="{99341BE1-674D-4875-8BAE-2E49D7A1F1BE}"/>
</file>

<file path=customXml/itemProps3.xml><?xml version="1.0" encoding="utf-8"?>
<ds:datastoreItem xmlns:ds="http://schemas.openxmlformats.org/officeDocument/2006/customXml" ds:itemID="{98AABAE0-F6BF-4D52-8DA5-F8AD91CE9F0A}"/>
</file>

<file path=docProps/app.xml><?xml version="1.0" encoding="utf-8"?>
<Properties xmlns="http://schemas.openxmlformats.org/officeDocument/2006/extended-properties" xmlns:vt="http://schemas.openxmlformats.org/officeDocument/2006/docPropsVTypes">
  <Template>Facet</Template>
  <TotalTime>2608</TotalTime>
  <Words>2306</Words>
  <Application>Microsoft Office PowerPoint</Application>
  <PresentationFormat>Widescreen</PresentationFormat>
  <Paragraphs>244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Wingdings 3</vt:lpstr>
      <vt:lpstr>Facet</vt:lpstr>
      <vt:lpstr>Research Methods</vt:lpstr>
      <vt:lpstr>Contradictory Common Sense</vt:lpstr>
      <vt:lpstr>The Need for Psychological Science</vt:lpstr>
      <vt:lpstr>Hindsight Bias</vt:lpstr>
      <vt:lpstr>Overconfidence</vt:lpstr>
      <vt:lpstr>Perceiving Order in Random Events</vt:lpstr>
      <vt:lpstr>The Scientific Method and Description</vt:lpstr>
      <vt:lpstr>Example on Sleep:</vt:lpstr>
      <vt:lpstr>Operational Definitions</vt:lpstr>
      <vt:lpstr>Descriptive Methods</vt:lpstr>
      <vt:lpstr>Descriptive Methods Continued</vt:lpstr>
      <vt:lpstr>Technology in Naturalist Observations</vt:lpstr>
      <vt:lpstr>Descriptive Methods Continued</vt:lpstr>
      <vt:lpstr>Correlational Methods</vt:lpstr>
      <vt:lpstr>Correlational Examples</vt:lpstr>
      <vt:lpstr>Correlational Methods Con’t</vt:lpstr>
      <vt:lpstr>Experimentation Method</vt:lpstr>
      <vt:lpstr>Experimentation Method Con’t</vt:lpstr>
      <vt:lpstr>Experimentation Con’t</vt:lpstr>
      <vt:lpstr>Check-In</vt:lpstr>
      <vt:lpstr>Ethics in Psychology</vt:lpstr>
      <vt:lpstr>Ethics in Psychology Con’t</vt:lpstr>
      <vt:lpstr>Ethics in Psychology Con’t</vt:lpstr>
      <vt:lpstr>Ethics in Psychology Con’t</vt:lpstr>
      <vt:lpstr>Ethics in Psychology Con’t</vt:lpstr>
      <vt:lpstr>Statistical Reasoning in Everyday Life</vt:lpstr>
      <vt:lpstr>Statistical Reasoning in Everyday Life</vt:lpstr>
      <vt:lpstr>Statistical Reasoning in Everyday Life</vt:lpstr>
      <vt:lpstr>Statistical Reasoning in Everyday Life</vt:lpstr>
      <vt:lpstr>Examples of Data</vt:lpstr>
      <vt:lpstr>Statistical Reasoning in Everyday Life</vt:lpstr>
      <vt:lpstr>Statistical Reasoning in Everyday Life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Bamford, Sara    (ASD-W)</dc:creator>
  <cp:lastModifiedBy>Bamford, Sara    (ASD-W)</cp:lastModifiedBy>
  <cp:revision>38</cp:revision>
  <dcterms:created xsi:type="dcterms:W3CDTF">2020-02-03T00:17:56Z</dcterms:created>
  <dcterms:modified xsi:type="dcterms:W3CDTF">2020-02-05T00:46:32Z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