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8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SLAM Poetry: </a:t>
            </a:r>
            <a:br>
              <a:rPr lang="en-US" dirty="0" smtClean="0"/>
            </a:br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1104" y="154546"/>
            <a:ext cx="5610896" cy="64810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033" y="2511380"/>
            <a:ext cx="5747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following worksheet to analyze the poem.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29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7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Preview: Read and 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Listen to get </a:t>
            </a:r>
            <a:r>
              <a:rPr lang="en-US" sz="3600" dirty="0"/>
              <a:t>an overall feel for the language, rhyme, and rhythm of the poem. </a:t>
            </a:r>
          </a:p>
        </p:txBody>
      </p:sp>
    </p:spTree>
    <p:extLst>
      <p:ext uri="{BB962C8B-B14F-4D97-AF65-F5344CB8AC3E}">
        <p14:creationId xmlns:p14="http://schemas.microsoft.com/office/powerpoint/2010/main" val="231662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Visualize the images, clarify words and phrases.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</a:t>
            </a:r>
            <a:r>
              <a:rPr lang="en-US" sz="2800" dirty="0" smtClean="0"/>
              <a:t>hat </a:t>
            </a:r>
            <a:r>
              <a:rPr lang="en-US" sz="2800" dirty="0"/>
              <a:t>does the quotation "there are pictures in poems and poems in pictures" mean. Visualizing is when the author paints a picture in your head.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1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Evaluate: </a:t>
            </a:r>
            <a:r>
              <a:rPr lang="en-US" dirty="0" smtClean="0">
                <a:solidFill>
                  <a:srgbClr val="FF0000"/>
                </a:solidFill>
              </a:rPr>
              <a:t>Inferencing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54107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Evaluate the poem's theme, and allow your understanding to grow.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When </a:t>
            </a:r>
            <a:r>
              <a:rPr lang="en-US" sz="2800" dirty="0"/>
              <a:t>you make an</a:t>
            </a:r>
            <a:r>
              <a:rPr lang="en-US" sz="2800" dirty="0">
                <a:solidFill>
                  <a:srgbClr val="FF0000"/>
                </a:solidFill>
              </a:rPr>
              <a:t> inference</a:t>
            </a:r>
            <a:r>
              <a:rPr lang="en-US" sz="2800" dirty="0"/>
              <a:t>, you are "</a:t>
            </a:r>
            <a:r>
              <a:rPr lang="en-US" sz="2800" dirty="0">
                <a:solidFill>
                  <a:srgbClr val="FF0000"/>
                </a:solidFill>
              </a:rPr>
              <a:t>reading between the lines." </a:t>
            </a:r>
            <a:r>
              <a:rPr lang="en-US" sz="2800" dirty="0"/>
              <a:t>In order to make an inference, you pay close attention to the details in the poem to </a:t>
            </a:r>
            <a:r>
              <a:rPr lang="en-US" sz="2800" dirty="0">
                <a:solidFill>
                  <a:srgbClr val="FF0000"/>
                </a:solidFill>
              </a:rPr>
              <a:t>make a logical assumption</a:t>
            </a:r>
            <a:r>
              <a:rPr lang="en-US" sz="2800" dirty="0"/>
              <a:t>. An inference is a logical judgment based on a writer's words as well as your own knowledge and experience. T</a:t>
            </a:r>
            <a:r>
              <a:rPr lang="en-US" sz="2800" dirty="0" smtClean="0"/>
              <a:t>hink </a:t>
            </a:r>
            <a:r>
              <a:rPr lang="en-US" sz="2800" dirty="0"/>
              <a:t>about what the poet is trying to help them understand. Does it connect to anything in their lives?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0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Poetry: Inferring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738648"/>
            <a:ext cx="10554574" cy="511935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The Cold, Hard Facts</a:t>
            </a:r>
          </a:p>
          <a:p>
            <a:pPr marL="0" indent="0">
              <a:buNone/>
            </a:pPr>
            <a:r>
              <a:rPr lang="en-US" sz="3200" dirty="0"/>
              <a:t>Sometimes I'm very square</a:t>
            </a:r>
          </a:p>
          <a:p>
            <a:pPr marL="0" indent="0">
              <a:buNone/>
            </a:pPr>
            <a:r>
              <a:rPr lang="en-US" sz="3200" dirty="0"/>
              <a:t>and sometimes I'm very hard.</a:t>
            </a:r>
          </a:p>
          <a:p>
            <a:pPr marL="0" indent="0">
              <a:buNone/>
            </a:pPr>
            <a:r>
              <a:rPr lang="en-US" sz="3200" dirty="0"/>
              <a:t>But heat me up and soon</a:t>
            </a:r>
          </a:p>
          <a:p>
            <a:pPr marL="0" indent="0">
              <a:buNone/>
            </a:pPr>
            <a:r>
              <a:rPr lang="en-US" sz="3200" dirty="0"/>
              <a:t>I've melted like a tub of lard.</a:t>
            </a:r>
          </a:p>
          <a:p>
            <a:pPr marL="0" indent="0">
              <a:buNone/>
            </a:pPr>
            <a:r>
              <a:rPr lang="en-US" sz="3200" dirty="0"/>
              <a:t>I look excellent in glasses,</a:t>
            </a:r>
          </a:p>
          <a:p>
            <a:pPr marL="0" indent="0">
              <a:buNone/>
            </a:pPr>
            <a:r>
              <a:rPr lang="en-US" sz="3200" dirty="0"/>
              <a:t>I look lovely in a tray.</a:t>
            </a:r>
          </a:p>
          <a:p>
            <a:pPr marL="0" indent="0">
              <a:buNone/>
            </a:pPr>
            <a:r>
              <a:rPr lang="en-US" sz="3200" dirty="0"/>
              <a:t>And with me inside your cooler</a:t>
            </a:r>
          </a:p>
          <a:p>
            <a:pPr marL="0" indent="0">
              <a:buNone/>
            </a:pPr>
            <a:r>
              <a:rPr lang="en-US" sz="3200" dirty="0"/>
              <a:t>you can picnic all darn day.</a:t>
            </a:r>
          </a:p>
          <a:p>
            <a:pPr marL="0" indent="0">
              <a:buNone/>
            </a:pPr>
            <a:r>
              <a:rPr lang="en-US" sz="3200" dirty="0"/>
              <a:t>When kids fall down in football</a:t>
            </a:r>
          </a:p>
          <a:p>
            <a:pPr marL="0" indent="0">
              <a:buNone/>
            </a:pPr>
            <a:r>
              <a:rPr lang="en-US" sz="3200" dirty="0"/>
              <a:t>I make sure their wounds don't swell.</a:t>
            </a:r>
          </a:p>
          <a:p>
            <a:pPr marL="0" indent="0">
              <a:buNone/>
            </a:pPr>
            <a:r>
              <a:rPr lang="en-US" sz="3200" dirty="0"/>
              <a:t>And when someone has a bloody lip</a:t>
            </a:r>
          </a:p>
          <a:p>
            <a:pPr marL="0" indent="0">
              <a:buNone/>
            </a:pPr>
            <a:r>
              <a:rPr lang="en-US" sz="3200" dirty="0"/>
              <a:t>I comfort them as well.</a:t>
            </a:r>
          </a:p>
          <a:p>
            <a:pPr marL="0" indent="0">
              <a:buNone/>
            </a:pPr>
            <a:r>
              <a:rPr lang="en-US" sz="3200" dirty="0"/>
              <a:t>You can eat me when I'm solid.</a:t>
            </a:r>
          </a:p>
          <a:p>
            <a:pPr marL="0" indent="0">
              <a:buNone/>
            </a:pPr>
            <a:r>
              <a:rPr lang="en-US" sz="3200" dirty="0"/>
              <a:t>You can drink me when I'm not.</a:t>
            </a:r>
          </a:p>
          <a:p>
            <a:pPr marL="0" indent="0">
              <a:buNone/>
            </a:pPr>
            <a:r>
              <a:rPr lang="en-US" sz="3200" dirty="0"/>
              <a:t>And although I suffer freezer burn,</a:t>
            </a:r>
          </a:p>
          <a:p>
            <a:pPr marL="0" indent="0">
              <a:buNone/>
            </a:pPr>
            <a:r>
              <a:rPr lang="en-US" sz="3200" dirty="0"/>
              <a:t>I'm not what you'd call hot.</a:t>
            </a:r>
          </a:p>
          <a:p>
            <a:pPr marL="0" indent="0">
              <a:buNone/>
            </a:pPr>
            <a:r>
              <a:rPr lang="en-US" sz="3200" dirty="0"/>
              <a:t>What Am I?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699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Apply the strategies when reading and discussing the poem. For example, discuss the number of lines and stanzas, listen for rhyme and rhythm, etc.</a:t>
            </a:r>
          </a:p>
          <a:p>
            <a:r>
              <a:rPr lang="en-US" sz="3200" dirty="0" smtClean="0"/>
              <a:t>Discuss </a:t>
            </a:r>
            <a:r>
              <a:rPr lang="en-US" sz="3200" dirty="0"/>
              <a:t>unfamiliar words in poem, such as "dreary" and "bog." Look them up in the dictionaries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1022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Inference 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Use your Inference </a:t>
            </a:r>
            <a:r>
              <a:rPr lang="en-US" sz="3200" dirty="0"/>
              <a:t>Graphic Organizer </a:t>
            </a:r>
            <a:r>
              <a:rPr lang="en-US" sz="3200" dirty="0" smtClean="0"/>
              <a:t>to </a:t>
            </a:r>
            <a:r>
              <a:rPr lang="en-US" sz="3200" dirty="0"/>
              <a:t>choose three descriptive statements from the poem and write an inference for each statement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Draw illustrations to accompany </a:t>
            </a:r>
            <a:r>
              <a:rPr lang="en-US" sz="3200" dirty="0" smtClean="0">
                <a:solidFill>
                  <a:srgbClr val="FF0000"/>
                </a:solidFill>
              </a:rPr>
              <a:t>your </a:t>
            </a:r>
            <a:r>
              <a:rPr lang="en-US" sz="3200" dirty="0">
                <a:solidFill>
                  <a:srgbClr val="FF0000"/>
                </a:solidFill>
              </a:rPr>
              <a:t>inferences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703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988101"/>
            <a:ext cx="10571998" cy="97045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429555"/>
            <a:ext cx="10554574" cy="5318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57021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and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96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3c924a6b-2f35-4917-a7f8-b3e917a78ebf">47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488BB4-3D86-4B18-96BB-AA5F0BE20D6C}"/>
</file>

<file path=customXml/itemProps2.xml><?xml version="1.0" encoding="utf-8"?>
<ds:datastoreItem xmlns:ds="http://schemas.openxmlformats.org/officeDocument/2006/customXml" ds:itemID="{D192BB72-8466-45F1-88EA-EE8AB176AEBB}"/>
</file>

<file path=customXml/itemProps3.xml><?xml version="1.0" encoding="utf-8"?>
<ds:datastoreItem xmlns:ds="http://schemas.openxmlformats.org/officeDocument/2006/customXml" ds:itemID="{FF01089B-9091-49B4-93CE-7ECC7AE51D90}"/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52</TotalTime>
  <Words>380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Analyzing Poetry</vt:lpstr>
      <vt:lpstr>Preview: Read and Listen</vt:lpstr>
      <vt:lpstr>Visualize</vt:lpstr>
      <vt:lpstr>Evaluate: Inferencing </vt:lpstr>
      <vt:lpstr>Poetry: Inferring</vt:lpstr>
      <vt:lpstr>Analyze and Discuss</vt:lpstr>
      <vt:lpstr>Activity: Inference Graphic Organizer</vt:lpstr>
      <vt:lpstr> </vt:lpstr>
      <vt:lpstr>Discuss and Share</vt:lpstr>
      <vt:lpstr>SLAM Poetry:  Worksheet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Poetry</dc:title>
  <dc:creator>Perez, Lindsay    (ASD-W)</dc:creator>
  <cp:lastModifiedBy>Perez, Lindsay    (ASD-W)</cp:lastModifiedBy>
  <cp:revision>12</cp:revision>
  <dcterms:created xsi:type="dcterms:W3CDTF">2017-05-23T13:39:17Z</dcterms:created>
  <dcterms:modified xsi:type="dcterms:W3CDTF">2017-05-25T14:28:09Z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