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8.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xml" ContentType="application/vnd.openxmlformats-officedocument.presentationml.slide+xml"/>
  <Override PartName="/ppt/slides/slide19.xml" ContentType="application/vnd.openxmlformats-officedocument.presentationml.slid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4"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61" autoAdjust="0"/>
    <p:restoredTop sz="94660"/>
  </p:normalViewPr>
  <p:slideViewPr>
    <p:cSldViewPr snapToGrid="0">
      <p:cViewPr varScale="1">
        <p:scale>
          <a:sx n="62" d="100"/>
          <a:sy n="62" d="100"/>
        </p:scale>
        <p:origin x="53" y="32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openxmlformats.org/officeDocument/2006/relationships/customXml" Target="../customXml/item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96DFF08F-DC6B-4601-B491-B0F83F6DD2DA}" type="datetimeFigureOut">
              <a:rPr lang="en-US" dirty="0"/>
              <a:t>10/3/2019</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FAB73BC-B049-4115-A692-8D63A059BFB8}" type="slidenum">
              <a:rPr lang="en-US" dirty="0"/>
              <a:t>‹#›</a:t>
            </a:fld>
            <a:endParaRPr lang="en-US" dirty="0"/>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10/3/2019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10/3/2019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10/3/2019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dirty="0"/>
              <a:t>10/3/2019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dirty="0"/>
              <a:t>10/3/2019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dirty="0"/>
              <a:t>10/3/2019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t>10/3/2019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t>10/3/2019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smtClean="0"/>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10/3/2019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10/3/2019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96DFF08F-DC6B-4601-B491-B0F83F6DD2DA}" type="datetimeFigureOut">
              <a:rPr lang="en-US" dirty="0"/>
              <a:pPr/>
              <a:t>10/3/2019</a:t>
            </a:fld>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hyperlink" Target="https://www.theglobeandmail.com/news/national/new-york-artist-adam-miller-depicts-quebecs-role-in-canadianhistory/article35281470/" TargetMode="External"/><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wikipedia/commons/d/da/Emily_Carr_1928_Kitwancool.png"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www.google.ca/url?sa=i&amp;rct=j&amp;q=&amp;esrc=s&amp;frm=1&amp;source=images&amp;cd=&amp;cad=rja&amp;docid=B98i3WHxwI2FfM&amp;tbnid=lVJWAGMFcOjRvM:&amp;ved=0CAUQjRw&amp;url=http://alexcolville.ca/gallery/alex_colville_1953_soldier_and_girl_at_station/&amp;ei=ZSELUcr9B6nkyQGrnICICg&amp;bvm=bv.41867550,d.aWc&amp;psig=AFQjCNHq1cyPaoOgAc2VFL9knW1fI3r7CA&amp;ust=1359770335197353"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www.google.ca/url?sa=i&amp;rct=j&amp;q=&amp;esrc=s&amp;frm=1&amp;source=images&amp;cd=&amp;cad=rja&amp;docid=i7ZP11N-v3ApbM&amp;tbnid=dRFCU1tXP1FSRM:&amp;ved=0CAUQjRw&amp;url=http://www.artcountrycanada.com/bateman-robert-winter-coat.htm&amp;ei=tiELUYSSBue9ywH8sICABA&amp;bvm=bv.41867550,d.aWc&amp;psig=AFQjCNFbtAgBqyphnb8dRvcJgokwMi7rkw&amp;ust=1359770409496830"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www.google.ca/url?sa=i&amp;rct=j&amp;q=&amp;esrc=s&amp;frm=1&amp;source=images&amp;cd=&amp;cad=rja&amp;docid=NU7fo05kho0jBM&amp;tbnid=XISEH0XbgzwffM:&amp;ved=0CAUQjRw&amp;url=http://frametoframe.ca/destinations/canada/oxtongue-lake-tom-thomson-and-the-group-of-seven/&amp;ei=iSILUbrDFqO-yQH5soHYDw&amp;bvm=bv.41867550,d.aWc&amp;psig=AFQjCNGeZOmWMhoPAk7I2F63J7lKmGO4Mg&amp;ust=1359770592760149"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cbsnews.com/8301-201_162-57551885/petroglyphs-stolen-from-sacred-calif-american-indian-site/"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smtClean="0"/>
              <a:t>Art Analysis</a:t>
            </a:r>
            <a:endParaRPr lang="en-CA" dirty="0"/>
          </a:p>
        </p:txBody>
      </p:sp>
      <p:sp>
        <p:nvSpPr>
          <p:cNvPr id="3" name="Subtitle 2"/>
          <p:cNvSpPr>
            <a:spLocks noGrp="1"/>
          </p:cNvSpPr>
          <p:nvPr>
            <p:ph type="subTitle" idx="1"/>
          </p:nvPr>
        </p:nvSpPr>
        <p:spPr/>
        <p:txBody>
          <a:bodyPr/>
          <a:lstStyle/>
          <a:p>
            <a:r>
              <a:rPr lang="en-CA" dirty="0" smtClean="0"/>
              <a:t>Social Studies 9</a:t>
            </a:r>
            <a:endParaRPr lang="en-CA" dirty="0"/>
          </a:p>
        </p:txBody>
      </p:sp>
    </p:spTree>
    <p:extLst>
      <p:ext uri="{BB962C8B-B14F-4D97-AF65-F5344CB8AC3E}">
        <p14:creationId xmlns:p14="http://schemas.microsoft.com/office/powerpoint/2010/main" val="6101471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Canada’s Natural Beauty</a:t>
            </a:r>
            <a:endParaRPr lang="en-CA" dirty="0"/>
          </a:p>
        </p:txBody>
      </p:sp>
      <p:sp>
        <p:nvSpPr>
          <p:cNvPr id="3" name="Content Placeholder 2"/>
          <p:cNvSpPr>
            <a:spLocks noGrp="1"/>
          </p:cNvSpPr>
          <p:nvPr>
            <p:ph idx="1"/>
          </p:nvPr>
        </p:nvSpPr>
        <p:spPr/>
        <p:txBody>
          <a:bodyPr/>
          <a:lstStyle/>
          <a:p>
            <a:pPr marL="45720" indent="0">
              <a:buNone/>
            </a:pPr>
            <a:r>
              <a:rPr lang="en-US" altLang="en-US" sz="2400" dirty="0"/>
              <a:t>Canada’s natural beauty has always been a subject for artists.  </a:t>
            </a:r>
            <a:r>
              <a:rPr lang="en-US" altLang="en-US" sz="2400" u="sng" dirty="0"/>
              <a:t>Many paintings include images of rivers, lakes</a:t>
            </a:r>
            <a:r>
              <a:rPr lang="en-US" altLang="en-US" sz="2400" dirty="0"/>
              <a:t>, and oceans as well as the people who used them for work and play</a:t>
            </a:r>
            <a:r>
              <a:rPr lang="en-US" altLang="en-US" sz="2400" dirty="0" smtClean="0"/>
              <a:t>.</a:t>
            </a:r>
          </a:p>
          <a:p>
            <a:pPr marL="45720" indent="0">
              <a:buNone/>
            </a:pPr>
            <a:endParaRPr lang="en-CA" dirty="0"/>
          </a:p>
        </p:txBody>
      </p:sp>
      <p:pic>
        <p:nvPicPr>
          <p:cNvPr id="4" name="Picture 4" descr="C:\Program Files\Microsoft Office\MEDIA\CAGCAT10\j0090386.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76683" y="2751452"/>
            <a:ext cx="4295263" cy="3676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03997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New People, New Paintings</a:t>
            </a:r>
            <a:endParaRPr lang="en-CA" dirty="0"/>
          </a:p>
        </p:txBody>
      </p:sp>
      <p:sp>
        <p:nvSpPr>
          <p:cNvPr id="3" name="Content Placeholder 2"/>
          <p:cNvSpPr>
            <a:spLocks noGrp="1"/>
          </p:cNvSpPr>
          <p:nvPr>
            <p:ph idx="1"/>
          </p:nvPr>
        </p:nvSpPr>
        <p:spPr/>
        <p:txBody>
          <a:bodyPr/>
          <a:lstStyle/>
          <a:p>
            <a:pPr marL="45720" indent="0">
              <a:buNone/>
            </a:pPr>
            <a:r>
              <a:rPr lang="en-US" altLang="en-US" sz="2000" dirty="0"/>
              <a:t>As more and more immigrants arrived in the 1800s, new artists appeared, adding to the diversity in Canadian art.  One famous painter </a:t>
            </a:r>
            <a:r>
              <a:rPr lang="en-US" altLang="en-US" sz="2000" b="1" dirty="0"/>
              <a:t>Cornelius </a:t>
            </a:r>
            <a:r>
              <a:rPr lang="en-US" altLang="en-US" sz="2000" b="1" dirty="0" err="1"/>
              <a:t>Krieghoff</a:t>
            </a:r>
            <a:r>
              <a:rPr lang="en-US" altLang="en-US" sz="2000" b="1" dirty="0"/>
              <a:t>,  </a:t>
            </a:r>
            <a:r>
              <a:rPr lang="en-US" altLang="en-US" sz="2000" dirty="0"/>
              <a:t>painted landscapes and people in the European style which told a story through painting.</a:t>
            </a:r>
          </a:p>
          <a:p>
            <a:pPr marL="45720" indent="0">
              <a:buNone/>
            </a:pPr>
            <a:endParaRPr lang="en-CA" dirty="0"/>
          </a:p>
        </p:txBody>
      </p:sp>
      <p:pic>
        <p:nvPicPr>
          <p:cNvPr id="4" name="Picture 5" descr="Image result for Cornelius Krieghof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2650" y="2879124"/>
            <a:ext cx="6408158" cy="3737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346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 xmlns:a16="http://schemas.microsoft.com/office/drawing/2014/main" id="{1E5E4503-CC62-4DA9-9121-0A15719984C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 xmlns:a16="http://schemas.microsoft.com/office/drawing/2014/main" id="{D8D61A1B-3C4C-4F0E-965F-15837624C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 xmlns:a16="http://schemas.microsoft.com/office/drawing/2014/main" id="{00E56243-9701-44E8-8A92-31943330519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 xmlns:a16="http://schemas.microsoft.com/office/drawing/2014/main" id="{5B1F1915-E076-48EB-BB4A-EE9808EB40C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7" name="Content Placeholder 6"/>
          <p:cNvPicPr>
            <a:picLocks noGrp="1" noChangeAspect="1"/>
          </p:cNvPicPr>
          <p:nvPr>
            <p:ph sz="half" idx="1"/>
          </p:nvPr>
        </p:nvPicPr>
        <p:blipFill rotWithShape="1">
          <a:blip r:embed="rId2"/>
          <a:srcRect l="8439" r="8081" b="1"/>
          <a:stretch/>
        </p:blipFill>
        <p:spPr>
          <a:xfrm>
            <a:off x="1" y="10"/>
            <a:ext cx="4637078" cy="6857530"/>
          </a:xfrm>
          <a:prstGeom prst="rect">
            <a:avLst/>
          </a:prstGeom>
        </p:spPr>
      </p:pic>
      <p:pic>
        <p:nvPicPr>
          <p:cNvPr id="8" name="Content Placeholder 7"/>
          <p:cNvPicPr>
            <a:picLocks noGrp="1" noChangeAspect="1"/>
          </p:cNvPicPr>
          <p:nvPr>
            <p:ph sz="half" idx="2"/>
          </p:nvPr>
        </p:nvPicPr>
        <p:blipFill rotWithShape="1">
          <a:blip r:embed="rId3"/>
          <a:srcRect b="13204"/>
          <a:stretch/>
        </p:blipFill>
        <p:spPr>
          <a:xfrm>
            <a:off x="4628829" y="10"/>
            <a:ext cx="7563171" cy="4266944"/>
          </a:xfrm>
          <a:prstGeom prst="rect">
            <a:avLst/>
          </a:prstGeom>
        </p:spPr>
      </p:pic>
      <p:sp>
        <p:nvSpPr>
          <p:cNvPr id="21" name="Rectangle 20">
            <a:extLst>
              <a:ext uri="{FF2B5EF4-FFF2-40B4-BE49-F238E27FC236}">
                <a16:creationId xmlns="" xmlns:a16="http://schemas.microsoft.com/office/drawing/2014/main" id="{3D2D677F-100E-4894-8088-FEF4C257633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639498" y="4267831"/>
            <a:ext cx="7552502" cy="2590169"/>
          </a:xfrm>
          <a:prstGeom prst="rect">
            <a:avLst/>
          </a:prstGeom>
          <a:solidFill>
            <a:schemeClr val="accent1"/>
          </a:solidFill>
          <a:ln w="6350" cmpd="sng">
            <a:noFill/>
          </a:ln>
          <a:effectLst/>
        </p:spPr>
        <p:style>
          <a:lnRef idx="1">
            <a:schemeClr val="accent1"/>
          </a:lnRef>
          <a:fillRef idx="3">
            <a:schemeClr val="accent1"/>
          </a:fillRef>
          <a:effectRef idx="2">
            <a:schemeClr val="accent1"/>
          </a:effectRef>
          <a:fontRef idx="minor">
            <a:schemeClr val="lt1"/>
          </a:fontRef>
        </p:style>
      </p:sp>
      <p:sp>
        <p:nvSpPr>
          <p:cNvPr id="4" name="Title 3"/>
          <p:cNvSpPr>
            <a:spLocks noGrp="1"/>
          </p:cNvSpPr>
          <p:nvPr>
            <p:ph type="title"/>
          </p:nvPr>
        </p:nvSpPr>
        <p:spPr>
          <a:xfrm>
            <a:off x="5089842" y="4571122"/>
            <a:ext cx="6591957" cy="1037907"/>
          </a:xfrm>
        </p:spPr>
        <p:txBody>
          <a:bodyPr vert="horz" lIns="91440" tIns="45720" rIns="91440" bIns="45720" rtlCol="0" anchor="b">
            <a:normAutofit/>
          </a:bodyPr>
          <a:lstStyle/>
          <a:p>
            <a:pPr>
              <a:lnSpc>
                <a:spcPct val="90000"/>
              </a:lnSpc>
            </a:pPr>
            <a:r>
              <a:rPr lang="en-US" sz="3300" dirty="0">
                <a:solidFill>
                  <a:srgbClr val="FFFFFF"/>
                </a:solidFill>
              </a:rPr>
              <a:t>Which work of art is </a:t>
            </a:r>
            <a:r>
              <a:rPr lang="en-US" sz="3300" dirty="0" err="1">
                <a:solidFill>
                  <a:srgbClr val="FFFFFF"/>
                </a:solidFill>
              </a:rPr>
              <a:t>canadian</a:t>
            </a:r>
            <a:r>
              <a:rPr lang="en-US" sz="3300" dirty="0">
                <a:solidFill>
                  <a:srgbClr val="FFFFFF"/>
                </a:solidFill>
              </a:rPr>
              <a:t>?</a:t>
            </a:r>
          </a:p>
        </p:txBody>
      </p:sp>
      <p:sp>
        <p:nvSpPr>
          <p:cNvPr id="23" name="Rectangle 22">
            <a:extLst>
              <a:ext uri="{FF2B5EF4-FFF2-40B4-BE49-F238E27FC236}">
                <a16:creationId xmlns="" xmlns:a16="http://schemas.microsoft.com/office/drawing/2014/main" id="{00893BA2-BE7F-4E83-B8FC-9F91F2C7A0F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639498" y="4220158"/>
            <a:ext cx="7554921" cy="914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 xmlns:a16="http://schemas.microsoft.com/office/drawing/2014/main" id="{8BBB5A80-F542-486D-B054-EFE4B916A88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591359" y="-460"/>
            <a:ext cx="9144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75837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 xmlns:a16="http://schemas.microsoft.com/office/drawing/2014/main" id="{1E5E4503-CC62-4DA9-9121-0A15719984C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 xmlns:a16="http://schemas.microsoft.com/office/drawing/2014/main" id="{D8D61A1B-3C4C-4F0E-965F-15837624C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 xmlns:a16="http://schemas.microsoft.com/office/drawing/2014/main" id="{00E56243-9701-44E8-8A92-31943330519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 xmlns:a16="http://schemas.microsoft.com/office/drawing/2014/main" id="{5B1F1915-E076-48EB-BB4A-EE9808EB40C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10" name="Content Placeholder 9"/>
          <p:cNvPicPr>
            <a:picLocks noGrp="1" noChangeAspect="1"/>
          </p:cNvPicPr>
          <p:nvPr>
            <p:ph sz="half" idx="2"/>
          </p:nvPr>
        </p:nvPicPr>
        <p:blipFill rotWithShape="1">
          <a:blip r:embed="rId2"/>
          <a:srcRect l="24805" r="7575" b="1"/>
          <a:stretch/>
        </p:blipFill>
        <p:spPr>
          <a:xfrm>
            <a:off x="1" y="10"/>
            <a:ext cx="4637078" cy="6857530"/>
          </a:xfrm>
          <a:prstGeom prst="rect">
            <a:avLst/>
          </a:prstGeom>
        </p:spPr>
      </p:pic>
      <p:pic>
        <p:nvPicPr>
          <p:cNvPr id="5" name="Content Placeholder 4"/>
          <p:cNvPicPr>
            <a:picLocks noGrp="1" noChangeAspect="1"/>
          </p:cNvPicPr>
          <p:nvPr>
            <p:ph sz="half" idx="1"/>
          </p:nvPr>
        </p:nvPicPr>
        <p:blipFill rotWithShape="1">
          <a:blip r:embed="rId3"/>
          <a:srcRect t="3162" b="27614"/>
          <a:stretch/>
        </p:blipFill>
        <p:spPr>
          <a:xfrm>
            <a:off x="4628829" y="10"/>
            <a:ext cx="7563171" cy="4266944"/>
          </a:xfrm>
          <a:prstGeom prst="rect">
            <a:avLst/>
          </a:prstGeom>
        </p:spPr>
      </p:pic>
      <p:sp>
        <p:nvSpPr>
          <p:cNvPr id="23" name="Rectangle 22">
            <a:extLst>
              <a:ext uri="{FF2B5EF4-FFF2-40B4-BE49-F238E27FC236}">
                <a16:creationId xmlns="" xmlns:a16="http://schemas.microsoft.com/office/drawing/2014/main" id="{3D2D677F-100E-4894-8088-FEF4C257633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639498" y="4267831"/>
            <a:ext cx="7552502" cy="2590169"/>
          </a:xfrm>
          <a:prstGeom prst="rect">
            <a:avLst/>
          </a:prstGeom>
          <a:solidFill>
            <a:schemeClr val="accent1"/>
          </a:solidFill>
          <a:ln w="6350" cmpd="sng">
            <a:noFill/>
          </a:ln>
          <a:effectLst/>
        </p:spPr>
        <p:style>
          <a:lnRef idx="1">
            <a:schemeClr val="accent1"/>
          </a:lnRef>
          <a:fillRef idx="3">
            <a:schemeClr val="accent1"/>
          </a:fillRef>
          <a:effectRef idx="2">
            <a:schemeClr val="accent1"/>
          </a:effectRef>
          <a:fontRef idx="minor">
            <a:schemeClr val="lt1"/>
          </a:fontRef>
        </p:style>
      </p:sp>
      <p:sp>
        <p:nvSpPr>
          <p:cNvPr id="4" name="Title 3"/>
          <p:cNvSpPr>
            <a:spLocks noGrp="1"/>
          </p:cNvSpPr>
          <p:nvPr>
            <p:ph type="title"/>
          </p:nvPr>
        </p:nvSpPr>
        <p:spPr>
          <a:xfrm>
            <a:off x="5089842" y="4571122"/>
            <a:ext cx="6591957" cy="1037907"/>
          </a:xfrm>
        </p:spPr>
        <p:txBody>
          <a:bodyPr vert="horz" lIns="91440" tIns="45720" rIns="91440" bIns="45720" rtlCol="0" anchor="b">
            <a:normAutofit/>
          </a:bodyPr>
          <a:lstStyle/>
          <a:p>
            <a:pPr>
              <a:lnSpc>
                <a:spcPct val="90000"/>
              </a:lnSpc>
            </a:pPr>
            <a:r>
              <a:rPr lang="en-US" sz="3300" dirty="0">
                <a:solidFill>
                  <a:srgbClr val="FFFFFF"/>
                </a:solidFill>
              </a:rPr>
              <a:t>Which work of art is </a:t>
            </a:r>
            <a:r>
              <a:rPr lang="en-US" sz="3300" dirty="0" err="1">
                <a:solidFill>
                  <a:srgbClr val="FFFFFF"/>
                </a:solidFill>
              </a:rPr>
              <a:t>canadian</a:t>
            </a:r>
            <a:r>
              <a:rPr lang="en-US" sz="3300" dirty="0">
                <a:solidFill>
                  <a:srgbClr val="FFFFFF"/>
                </a:solidFill>
              </a:rPr>
              <a:t>?</a:t>
            </a:r>
          </a:p>
        </p:txBody>
      </p:sp>
      <p:sp>
        <p:nvSpPr>
          <p:cNvPr id="25" name="Rectangle 24">
            <a:extLst>
              <a:ext uri="{FF2B5EF4-FFF2-40B4-BE49-F238E27FC236}">
                <a16:creationId xmlns="" xmlns:a16="http://schemas.microsoft.com/office/drawing/2014/main" id="{00893BA2-BE7F-4E83-B8FC-9F91F2C7A0F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639498" y="4220158"/>
            <a:ext cx="7554921" cy="914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6">
            <a:extLst>
              <a:ext uri="{FF2B5EF4-FFF2-40B4-BE49-F238E27FC236}">
                <a16:creationId xmlns="" xmlns:a16="http://schemas.microsoft.com/office/drawing/2014/main" id="{8BBB5A80-F542-486D-B054-EFE4B916A88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591359" y="-460"/>
            <a:ext cx="9144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72379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 xmlns:a16="http://schemas.microsoft.com/office/drawing/2014/main" id="{1E5E4503-CC62-4DA9-9121-0A15719984C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33">
            <a:extLst>
              <a:ext uri="{FF2B5EF4-FFF2-40B4-BE49-F238E27FC236}">
                <a16:creationId xmlns="" xmlns:a16="http://schemas.microsoft.com/office/drawing/2014/main" id="{D8D61A1B-3C4C-4F0E-965F-15837624C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35">
            <a:extLst>
              <a:ext uri="{FF2B5EF4-FFF2-40B4-BE49-F238E27FC236}">
                <a16:creationId xmlns="" xmlns:a16="http://schemas.microsoft.com/office/drawing/2014/main" id="{00E56243-9701-44E8-8A92-31943330519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37">
            <a:extLst>
              <a:ext uri="{FF2B5EF4-FFF2-40B4-BE49-F238E27FC236}">
                <a16:creationId xmlns="" xmlns:a16="http://schemas.microsoft.com/office/drawing/2014/main" id="{5B1F1915-E076-48EB-BB4A-EE9808EB40C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40" name="Rectangle 39">
            <a:extLst>
              <a:ext uri="{FF2B5EF4-FFF2-40B4-BE49-F238E27FC236}">
                <a16:creationId xmlns="" xmlns:a16="http://schemas.microsoft.com/office/drawing/2014/main" id="{C946306D-5ADD-463A-949A-DEEBA39D70D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p:cNvPicPr>
            <a:picLocks noGrp="1" noChangeAspect="1"/>
          </p:cNvPicPr>
          <p:nvPr>
            <p:ph sz="half" idx="1"/>
          </p:nvPr>
        </p:nvPicPr>
        <p:blipFill rotWithShape="1">
          <a:blip r:embed="rId2"/>
          <a:srcRect t="6034"/>
          <a:stretch/>
        </p:blipFill>
        <p:spPr>
          <a:xfrm>
            <a:off x="446534" y="599724"/>
            <a:ext cx="5614416" cy="3547872"/>
          </a:xfrm>
          <a:prstGeom prst="rect">
            <a:avLst/>
          </a:prstGeom>
        </p:spPr>
      </p:pic>
      <p:pic>
        <p:nvPicPr>
          <p:cNvPr id="8" name="Content Placeholder 2"/>
          <p:cNvPicPr>
            <a:picLocks noChangeAspect="1"/>
          </p:cNvPicPr>
          <p:nvPr/>
        </p:nvPicPr>
        <p:blipFill rotWithShape="1">
          <a:blip r:embed="rId3"/>
          <a:srcRect t="5535" r="3" b="3"/>
          <a:stretch/>
        </p:blipFill>
        <p:spPr>
          <a:xfrm>
            <a:off x="6116658" y="599724"/>
            <a:ext cx="5626608" cy="3547872"/>
          </a:xfrm>
          <a:prstGeom prst="rect">
            <a:avLst/>
          </a:prstGeom>
        </p:spPr>
      </p:pic>
      <p:sp>
        <p:nvSpPr>
          <p:cNvPr id="42" name="Rectangle 41">
            <a:extLst>
              <a:ext uri="{FF2B5EF4-FFF2-40B4-BE49-F238E27FC236}">
                <a16:creationId xmlns="" xmlns:a16="http://schemas.microsoft.com/office/drawing/2014/main" id="{9180D5DB-9658-40A6-A418-7C69982226F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46533" y="4199467"/>
            <a:ext cx="11296733" cy="21910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 name="Title 3"/>
          <p:cNvSpPr>
            <a:spLocks noGrp="1"/>
          </p:cNvSpPr>
          <p:nvPr>
            <p:ph type="title"/>
          </p:nvPr>
        </p:nvSpPr>
        <p:spPr>
          <a:xfrm>
            <a:off x="627120" y="4319752"/>
            <a:ext cx="10947620" cy="1155959"/>
          </a:xfrm>
        </p:spPr>
        <p:txBody>
          <a:bodyPr vert="horz" lIns="91440" tIns="45720" rIns="91440" bIns="45720" rtlCol="0" anchor="b">
            <a:normAutofit/>
          </a:bodyPr>
          <a:lstStyle/>
          <a:p>
            <a:r>
              <a:rPr lang="en-US" sz="3600">
                <a:solidFill>
                  <a:srgbClr val="FFFFFF"/>
                </a:solidFill>
              </a:rPr>
              <a:t>Which work of art is canadian?</a:t>
            </a:r>
          </a:p>
        </p:txBody>
      </p:sp>
      <p:grpSp>
        <p:nvGrpSpPr>
          <p:cNvPr id="44" name="Group 43">
            <a:extLst>
              <a:ext uri="{FF2B5EF4-FFF2-40B4-BE49-F238E27FC236}">
                <a16:creationId xmlns="" xmlns:a16="http://schemas.microsoft.com/office/drawing/2014/main" id="{632810AB-1783-4EC2-BA98-A04B50D03855}"/>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446534" y="453643"/>
            <a:ext cx="11298933" cy="98554"/>
            <a:chOff x="446534" y="453643"/>
            <a:chExt cx="11298933" cy="98554"/>
          </a:xfrm>
        </p:grpSpPr>
        <p:sp>
          <p:nvSpPr>
            <p:cNvPr id="45" name="Rectangle 44">
              <a:extLst>
                <a:ext uri="{FF2B5EF4-FFF2-40B4-BE49-F238E27FC236}">
                  <a16:creationId xmlns="" xmlns:a16="http://schemas.microsoft.com/office/drawing/2014/main" id="{4F09CE43-7546-451A-9418-9977AE7317E2}"/>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6" name="Rectangle 45">
              <a:extLst>
                <a:ext uri="{FF2B5EF4-FFF2-40B4-BE49-F238E27FC236}">
                  <a16:creationId xmlns="" xmlns:a16="http://schemas.microsoft.com/office/drawing/2014/main" id="{92C17367-5B48-4C71-825E-C1A8CFEC8931}"/>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47" name="Rectangle 46">
              <a:extLst>
                <a:ext uri="{FF2B5EF4-FFF2-40B4-BE49-F238E27FC236}">
                  <a16:creationId xmlns="" xmlns:a16="http://schemas.microsoft.com/office/drawing/2014/main" id="{86EA071A-7654-4C9E-AA2E-203E15234680}"/>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Tree>
    <p:extLst>
      <p:ext uri="{BB962C8B-B14F-4D97-AF65-F5344CB8AC3E}">
        <p14:creationId xmlns:p14="http://schemas.microsoft.com/office/powerpoint/2010/main" val="6148946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 xmlns:a16="http://schemas.microsoft.com/office/drawing/2014/main" id="{1BB1D3B0-1E2E-48E2-ACCC-EE147A9A0C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4" name="Rectangle 53">
            <a:extLst>
              <a:ext uri="{FF2B5EF4-FFF2-40B4-BE49-F238E27FC236}">
                <a16:creationId xmlns="" xmlns:a16="http://schemas.microsoft.com/office/drawing/2014/main" id="{4BB8B191-5BC6-486A-8E6E-13B1C9EEE83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56" name="Rectangle 55">
            <a:extLst>
              <a:ext uri="{FF2B5EF4-FFF2-40B4-BE49-F238E27FC236}">
                <a16:creationId xmlns="" xmlns:a16="http://schemas.microsoft.com/office/drawing/2014/main" id="{06E3DE27-4115-4B5D-A9DB-3C7CDC82B12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58" name="Rectangle 57">
            <a:extLst>
              <a:ext uri="{FF2B5EF4-FFF2-40B4-BE49-F238E27FC236}">
                <a16:creationId xmlns="" xmlns:a16="http://schemas.microsoft.com/office/drawing/2014/main" id="{AA5196B7-638B-4DC2-897C-9F49E9D46F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60" name="Rectangle 59">
            <a:extLst>
              <a:ext uri="{FF2B5EF4-FFF2-40B4-BE49-F238E27FC236}">
                <a16:creationId xmlns="" xmlns:a16="http://schemas.microsoft.com/office/drawing/2014/main" id="{C1FA8F66-3B85-411D-A2A6-A50DF3026D9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Content Placeholder 4"/>
          <p:cNvPicPr>
            <a:picLocks noChangeAspect="1"/>
          </p:cNvPicPr>
          <p:nvPr/>
        </p:nvPicPr>
        <p:blipFill>
          <a:blip r:embed="rId2"/>
          <a:stretch>
            <a:fillRect/>
          </a:stretch>
        </p:blipFill>
        <p:spPr>
          <a:xfrm>
            <a:off x="1033459" y="541064"/>
            <a:ext cx="4739161" cy="3435892"/>
          </a:xfrm>
          <a:prstGeom prst="rect">
            <a:avLst/>
          </a:prstGeom>
        </p:spPr>
      </p:pic>
      <p:cxnSp>
        <p:nvCxnSpPr>
          <p:cNvPr id="62" name="Straight Connector 61">
            <a:extLst>
              <a:ext uri="{FF2B5EF4-FFF2-40B4-BE49-F238E27FC236}">
                <a16:creationId xmlns="" xmlns:a16="http://schemas.microsoft.com/office/drawing/2014/main" id="{169958B5-5C27-4A9A-983B-AC6A83EFD542}"/>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6096000" y="1436050"/>
            <a:ext cx="0" cy="164592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Content Placeholder 2"/>
          <p:cNvPicPr>
            <a:picLocks noChangeAspect="1"/>
          </p:cNvPicPr>
          <p:nvPr/>
        </p:nvPicPr>
        <p:blipFill>
          <a:blip r:embed="rId3"/>
          <a:stretch>
            <a:fillRect/>
          </a:stretch>
        </p:blipFill>
        <p:spPr>
          <a:xfrm>
            <a:off x="6417735" y="541064"/>
            <a:ext cx="4739161" cy="3435892"/>
          </a:xfrm>
          <a:prstGeom prst="rect">
            <a:avLst/>
          </a:prstGeom>
        </p:spPr>
      </p:pic>
      <p:sp useBgFill="1">
        <p:nvSpPr>
          <p:cNvPr id="64" name="Rectangle 63">
            <a:extLst>
              <a:ext uri="{FF2B5EF4-FFF2-40B4-BE49-F238E27FC236}">
                <a16:creationId xmlns="" xmlns:a16="http://schemas.microsoft.com/office/drawing/2014/main" id="{4179E790-E691-4202-B7FA-62924FC8D19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47234" y="4219240"/>
            <a:ext cx="11301984" cy="94997"/>
          </a:xfrm>
          <a:prstGeom prst="rect">
            <a:avLst/>
          </a:prstGeom>
          <a:ln>
            <a:noFill/>
          </a:ln>
          <a:effectLst/>
        </p:spPr>
        <p:style>
          <a:lnRef idx="1">
            <a:schemeClr val="accent1"/>
          </a:lnRef>
          <a:fillRef idx="3">
            <a:schemeClr val="accent1"/>
          </a:fillRef>
          <a:effectRef idx="2">
            <a:schemeClr val="accent1"/>
          </a:effectRef>
          <a:fontRef idx="minor">
            <a:schemeClr val="lt1"/>
          </a:fontRef>
        </p:style>
      </p:sp>
      <p:sp useBgFill="1">
        <p:nvSpPr>
          <p:cNvPr id="66" name="Rectangle 65">
            <a:extLst>
              <a:ext uri="{FF2B5EF4-FFF2-40B4-BE49-F238E27FC236}">
                <a16:creationId xmlns="" xmlns:a16="http://schemas.microsoft.com/office/drawing/2014/main" id="{065EE0A0-4DA6-4AA2-A475-14DB03C55AF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47234" y="4376057"/>
            <a:ext cx="11303626" cy="2034709"/>
          </a:xfrm>
          <a:prstGeom prst="rect">
            <a:avLst/>
          </a:prstGeom>
          <a:ln w="6350" cmpd="sng">
            <a:noFill/>
          </a:ln>
          <a:effectLst/>
        </p:spPr>
        <p:style>
          <a:lnRef idx="1">
            <a:schemeClr val="accent1"/>
          </a:lnRef>
          <a:fillRef idx="3">
            <a:schemeClr val="accent1"/>
          </a:fillRef>
          <a:effectRef idx="2">
            <a:schemeClr val="accent1"/>
          </a:effectRef>
          <a:fontRef idx="minor">
            <a:schemeClr val="lt1"/>
          </a:fontRef>
        </p:style>
      </p:sp>
      <p:sp>
        <p:nvSpPr>
          <p:cNvPr id="4" name="Title 3"/>
          <p:cNvSpPr>
            <a:spLocks noGrp="1"/>
          </p:cNvSpPr>
          <p:nvPr>
            <p:ph type="title"/>
          </p:nvPr>
        </p:nvSpPr>
        <p:spPr>
          <a:xfrm>
            <a:off x="609599" y="4572000"/>
            <a:ext cx="10965141" cy="895244"/>
          </a:xfrm>
        </p:spPr>
        <p:txBody>
          <a:bodyPr vert="horz" lIns="91440" tIns="45720" rIns="91440" bIns="45720" rtlCol="0" anchor="b">
            <a:normAutofit/>
          </a:bodyPr>
          <a:lstStyle/>
          <a:p>
            <a:r>
              <a:rPr lang="en-US" sz="4000">
                <a:solidFill>
                  <a:schemeClr val="tx2"/>
                </a:solidFill>
              </a:rPr>
              <a:t>Which work of art is  canadian?</a:t>
            </a:r>
          </a:p>
        </p:txBody>
      </p:sp>
    </p:spTree>
    <p:extLst>
      <p:ext uri="{BB962C8B-B14F-4D97-AF65-F5344CB8AC3E}">
        <p14:creationId xmlns:p14="http://schemas.microsoft.com/office/powerpoint/2010/main" val="5498358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FFFFFF"/>
                </a:solidFill>
              </a:rPr>
              <a:t>Which work of art is </a:t>
            </a:r>
            <a:r>
              <a:rPr lang="en-US" dirty="0" err="1">
                <a:solidFill>
                  <a:srgbClr val="FFFFFF"/>
                </a:solidFill>
              </a:rPr>
              <a:t>canadian</a:t>
            </a:r>
            <a:r>
              <a:rPr lang="en-US" dirty="0">
                <a:solidFill>
                  <a:srgbClr val="FFFFFF"/>
                </a:solidFill>
              </a:rPr>
              <a:t>?</a:t>
            </a:r>
            <a:endParaRPr lang="en-US" dirty="0"/>
          </a:p>
        </p:txBody>
      </p:sp>
      <p:pic>
        <p:nvPicPr>
          <p:cNvPr id="5" name="Content Placeholder 4"/>
          <p:cNvPicPr>
            <a:picLocks noGrp="1" noChangeAspect="1"/>
          </p:cNvPicPr>
          <p:nvPr>
            <p:ph sz="half" idx="2"/>
          </p:nvPr>
        </p:nvPicPr>
        <p:blipFill>
          <a:blip r:embed="rId2"/>
          <a:stretch>
            <a:fillRect/>
          </a:stretch>
        </p:blipFill>
        <p:spPr>
          <a:xfrm>
            <a:off x="6172200" y="2058194"/>
            <a:ext cx="5181600" cy="3886200"/>
          </a:xfrm>
          <a:prstGeom prst="rect">
            <a:avLst/>
          </a:prstGeom>
        </p:spPr>
      </p:pic>
      <p:pic>
        <p:nvPicPr>
          <p:cNvPr id="3" name="Content Placeholder 2"/>
          <p:cNvPicPr>
            <a:picLocks noGrp="1" noChangeAspect="1"/>
          </p:cNvPicPr>
          <p:nvPr>
            <p:ph sz="half" idx="1"/>
          </p:nvPr>
        </p:nvPicPr>
        <p:blipFill>
          <a:blip r:embed="rId3"/>
          <a:stretch>
            <a:fillRect/>
          </a:stretch>
        </p:blipFill>
        <p:spPr>
          <a:xfrm>
            <a:off x="865410" y="2294266"/>
            <a:ext cx="5127180" cy="3414056"/>
          </a:xfrm>
          <a:prstGeom prst="rect">
            <a:avLst/>
          </a:prstGeom>
        </p:spPr>
      </p:pic>
    </p:spTree>
    <p:extLst>
      <p:ext uri="{BB962C8B-B14F-4D97-AF65-F5344CB8AC3E}">
        <p14:creationId xmlns:p14="http://schemas.microsoft.com/office/powerpoint/2010/main" val="30537247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30CAD2E-EBAA-48A5-89D4-08ABCEA94864}"/>
              </a:ext>
            </a:extLst>
          </p:cNvPr>
          <p:cNvSpPr>
            <a:spLocks noGrp="1"/>
          </p:cNvSpPr>
          <p:nvPr>
            <p:ph type="title"/>
          </p:nvPr>
        </p:nvSpPr>
        <p:spPr/>
        <p:txBody>
          <a:bodyPr>
            <a:normAutofit/>
          </a:bodyPr>
          <a:lstStyle/>
          <a:p>
            <a:r>
              <a:rPr lang="fr-CA" sz="4400" b="1" dirty="0"/>
              <a:t>Question?</a:t>
            </a:r>
            <a:endParaRPr lang="en-CA" sz="4400" b="1" dirty="0"/>
          </a:p>
        </p:txBody>
      </p:sp>
      <p:sp>
        <p:nvSpPr>
          <p:cNvPr id="3" name="TextBox 2">
            <a:extLst>
              <a:ext uri="{FF2B5EF4-FFF2-40B4-BE49-F238E27FC236}">
                <a16:creationId xmlns="" xmlns:a16="http://schemas.microsoft.com/office/drawing/2014/main" id="{F80E8B9C-D82A-46A2-B682-362AEA53A686}"/>
              </a:ext>
            </a:extLst>
          </p:cNvPr>
          <p:cNvSpPr txBox="1"/>
          <p:nvPr/>
        </p:nvSpPr>
        <p:spPr>
          <a:xfrm>
            <a:off x="725863" y="2837466"/>
            <a:ext cx="10548594" cy="1446550"/>
          </a:xfrm>
          <a:prstGeom prst="rect">
            <a:avLst/>
          </a:prstGeom>
          <a:noFill/>
        </p:spPr>
        <p:txBody>
          <a:bodyPr wrap="square" rtlCol="0">
            <a:spAutoFit/>
          </a:bodyPr>
          <a:lstStyle/>
          <a:p>
            <a:r>
              <a:rPr lang="fr-CA" sz="4400" dirty="0"/>
              <a:t>Can a </a:t>
            </a:r>
            <a:r>
              <a:rPr lang="fr-CA" sz="4400" dirty="0" err="1"/>
              <a:t>country’s</a:t>
            </a:r>
            <a:r>
              <a:rPr lang="fr-CA" sz="4400" dirty="0"/>
              <a:t> culture </a:t>
            </a:r>
            <a:r>
              <a:rPr lang="fr-CA" sz="4400" dirty="0" err="1"/>
              <a:t>be</a:t>
            </a:r>
            <a:r>
              <a:rPr lang="fr-CA" sz="4400" dirty="0"/>
              <a:t> </a:t>
            </a:r>
            <a:r>
              <a:rPr lang="fr-CA" sz="4400" dirty="0" err="1"/>
              <a:t>represented</a:t>
            </a:r>
            <a:r>
              <a:rPr lang="fr-CA" sz="4400" dirty="0"/>
              <a:t> in a </a:t>
            </a:r>
            <a:r>
              <a:rPr lang="fr-CA" sz="4400" dirty="0" err="1"/>
              <a:t>work</a:t>
            </a:r>
            <a:r>
              <a:rPr lang="fr-CA" sz="4400" dirty="0"/>
              <a:t> of art?</a:t>
            </a:r>
            <a:endParaRPr lang="en-CA" sz="4400" dirty="0"/>
          </a:p>
        </p:txBody>
      </p:sp>
    </p:spTree>
    <p:extLst>
      <p:ext uri="{BB962C8B-B14F-4D97-AF65-F5344CB8AC3E}">
        <p14:creationId xmlns:p14="http://schemas.microsoft.com/office/powerpoint/2010/main" val="26589208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1259A422-0023-4292-8200-E080556F30F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7D69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 xmlns:a16="http://schemas.microsoft.com/office/drawing/2014/main" id="{A2413CA5-4739-4BC9-8BB3-B0A4928D314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 xmlns:a16="http://schemas.microsoft.com/office/drawing/2014/main" id="{A15FF77B-BA32-4DEF-88C7-F1918466EA07}"/>
              </a:ext>
            </a:extLst>
          </p:cNvPr>
          <p:cNvPicPr>
            <a:picLocks noChangeAspect="1"/>
          </p:cNvPicPr>
          <p:nvPr/>
        </p:nvPicPr>
        <p:blipFill>
          <a:blip r:embed="rId2"/>
          <a:stretch>
            <a:fillRect/>
          </a:stretch>
        </p:blipFill>
        <p:spPr>
          <a:xfrm>
            <a:off x="993259" y="643467"/>
            <a:ext cx="6190073" cy="5571066"/>
          </a:xfrm>
          <a:prstGeom prst="rect">
            <a:avLst/>
          </a:prstGeom>
        </p:spPr>
      </p:pic>
      <p:sp>
        <p:nvSpPr>
          <p:cNvPr id="3" name="TextBox 2">
            <a:extLst>
              <a:ext uri="{FF2B5EF4-FFF2-40B4-BE49-F238E27FC236}">
                <a16:creationId xmlns="" xmlns:a16="http://schemas.microsoft.com/office/drawing/2014/main" id="{CEEA30F9-E960-4260-BB3D-5997B7F44F0F}"/>
              </a:ext>
            </a:extLst>
          </p:cNvPr>
          <p:cNvSpPr txBox="1"/>
          <p:nvPr/>
        </p:nvSpPr>
        <p:spPr>
          <a:xfrm>
            <a:off x="7541139" y="5177611"/>
            <a:ext cx="4015409" cy="1200329"/>
          </a:xfrm>
          <a:prstGeom prst="rect">
            <a:avLst/>
          </a:prstGeom>
          <a:noFill/>
        </p:spPr>
        <p:txBody>
          <a:bodyPr wrap="square" rtlCol="0">
            <a:spAutoFit/>
          </a:bodyPr>
          <a:lstStyle/>
          <a:p>
            <a:r>
              <a:rPr lang="en-CA" dirty="0">
                <a:hlinkClick r:id="rId3"/>
              </a:rPr>
              <a:t>https://www.theglobeandmail.com/news/national/new-york-artist-adam-miller-depicts-quebecs-role-in-canadianhistory/article35281470/</a:t>
            </a:r>
            <a:endParaRPr lang="en-CA" dirty="0"/>
          </a:p>
        </p:txBody>
      </p:sp>
      <p:sp>
        <p:nvSpPr>
          <p:cNvPr id="4" name="TextBox 3">
            <a:extLst>
              <a:ext uri="{FF2B5EF4-FFF2-40B4-BE49-F238E27FC236}">
                <a16:creationId xmlns="" xmlns:a16="http://schemas.microsoft.com/office/drawing/2014/main" id="{044C9D70-B6FF-4E6C-9C87-10DFBB76AD30}"/>
              </a:ext>
            </a:extLst>
          </p:cNvPr>
          <p:cNvSpPr txBox="1"/>
          <p:nvPr/>
        </p:nvSpPr>
        <p:spPr>
          <a:xfrm>
            <a:off x="7452364" y="936010"/>
            <a:ext cx="3832164" cy="1754326"/>
          </a:xfrm>
          <a:prstGeom prst="rect">
            <a:avLst/>
          </a:prstGeom>
          <a:noFill/>
        </p:spPr>
        <p:txBody>
          <a:bodyPr wrap="square" rtlCol="0">
            <a:spAutoFit/>
          </a:bodyPr>
          <a:lstStyle/>
          <a:p>
            <a:r>
              <a:rPr lang="fr-CA" sz="3600" dirty="0"/>
              <a:t>Painting to </a:t>
            </a:r>
            <a:r>
              <a:rPr lang="fr-CA" sz="3600" dirty="0" err="1"/>
              <a:t>reflect</a:t>
            </a:r>
            <a:r>
              <a:rPr lang="fr-CA" sz="3600" dirty="0"/>
              <a:t> the </a:t>
            </a:r>
            <a:r>
              <a:rPr lang="fr-CA" sz="3600" dirty="0" err="1"/>
              <a:t>identity</a:t>
            </a:r>
            <a:r>
              <a:rPr lang="fr-CA" sz="3600" dirty="0"/>
              <a:t> of a place?</a:t>
            </a:r>
            <a:endParaRPr lang="en-CA" sz="3600" dirty="0"/>
          </a:p>
        </p:txBody>
      </p:sp>
    </p:spTree>
    <p:extLst>
      <p:ext uri="{BB962C8B-B14F-4D97-AF65-F5344CB8AC3E}">
        <p14:creationId xmlns:p14="http://schemas.microsoft.com/office/powerpoint/2010/main" val="28436747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 xmlns:a16="http://schemas.microsoft.com/office/drawing/2014/main" id="{5535DAA1-B7FB-41AB-BA45-ECFC99D8274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 xmlns:a16="http://schemas.microsoft.com/office/drawing/2014/main" id="{6D225CEC-19E5-40D0-B1CE-4E884C9C17D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 xmlns:a16="http://schemas.microsoft.com/office/drawing/2014/main" id="{BEF873D1-568B-4D8E-AF50-0382A711402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 xmlns:a16="http://schemas.microsoft.com/office/drawing/2014/main" id="{9E51D150-D0BE-47A3-AA5B-3F71488E554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 xmlns:a16="http://schemas.microsoft.com/office/drawing/2014/main" id="{A3EC344B-E4D2-4F05-86FF-A2109058CFF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46533" y="4199467"/>
            <a:ext cx="11296733" cy="21910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 xmlns:a16="http://schemas.microsoft.com/office/drawing/2014/main" id="{394B4FBF-9044-4F77-8919-8010CE003EE3}"/>
              </a:ext>
            </a:extLst>
          </p:cNvPr>
          <p:cNvSpPr>
            <a:spLocks noGrp="1"/>
          </p:cNvSpPr>
          <p:nvPr>
            <p:ph type="ctrTitle"/>
          </p:nvPr>
        </p:nvSpPr>
        <p:spPr>
          <a:xfrm>
            <a:off x="581191" y="4000698"/>
            <a:ext cx="10993549" cy="1475013"/>
          </a:xfrm>
        </p:spPr>
        <p:txBody>
          <a:bodyPr>
            <a:normAutofit fontScale="90000"/>
          </a:bodyPr>
          <a:lstStyle/>
          <a:p>
            <a:r>
              <a:rPr lang="en-US">
                <a:solidFill>
                  <a:srgbClr val="FFFFFF"/>
                </a:solidFill>
              </a:rPr>
              <a:t>The Alternative Realism of Kent Monkman</a:t>
            </a:r>
            <a:br>
              <a:rPr lang="en-US">
                <a:solidFill>
                  <a:srgbClr val="FFFFFF"/>
                </a:solidFill>
              </a:rPr>
            </a:br>
            <a:endParaRPr lang="en-CA">
              <a:solidFill>
                <a:srgbClr val="FFFFFF"/>
              </a:solidFill>
            </a:endParaRPr>
          </a:p>
        </p:txBody>
      </p:sp>
      <p:sp>
        <p:nvSpPr>
          <p:cNvPr id="3" name="Subtitle 2">
            <a:extLst>
              <a:ext uri="{FF2B5EF4-FFF2-40B4-BE49-F238E27FC236}">
                <a16:creationId xmlns="" xmlns:a16="http://schemas.microsoft.com/office/drawing/2014/main" id="{ADE350CF-B5B2-480E-B330-9B2E8A350CB7}"/>
              </a:ext>
            </a:extLst>
          </p:cNvPr>
          <p:cNvSpPr>
            <a:spLocks noGrp="1"/>
          </p:cNvSpPr>
          <p:nvPr>
            <p:ph type="subTitle" idx="1"/>
          </p:nvPr>
        </p:nvSpPr>
        <p:spPr>
          <a:xfrm>
            <a:off x="581194" y="5475712"/>
            <a:ext cx="10993546" cy="476099"/>
          </a:xfrm>
        </p:spPr>
        <p:txBody>
          <a:bodyPr>
            <a:normAutofit/>
          </a:bodyPr>
          <a:lstStyle/>
          <a:p>
            <a:r>
              <a:rPr lang="en-US">
                <a:solidFill>
                  <a:srgbClr val="EBEBEB"/>
                </a:solidFill>
              </a:rPr>
              <a:t>A virtuoso paints Indigenous life into Canadian history</a:t>
            </a:r>
            <a:endParaRPr lang="en-CA">
              <a:solidFill>
                <a:srgbClr val="EBEBEB"/>
              </a:solidFill>
            </a:endParaRPr>
          </a:p>
        </p:txBody>
      </p:sp>
      <p:pic>
        <p:nvPicPr>
          <p:cNvPr id="4" name="Picture 3">
            <a:extLst>
              <a:ext uri="{FF2B5EF4-FFF2-40B4-BE49-F238E27FC236}">
                <a16:creationId xmlns="" xmlns:a16="http://schemas.microsoft.com/office/drawing/2014/main" id="{9D0A1838-A9A9-49AF-BD2F-D159E8498000}"/>
              </a:ext>
            </a:extLst>
          </p:cNvPr>
          <p:cNvPicPr>
            <a:picLocks noChangeAspect="1"/>
          </p:cNvPicPr>
          <p:nvPr/>
        </p:nvPicPr>
        <p:blipFill rotWithShape="1">
          <a:blip r:embed="rId2"/>
          <a:srcRect r="-1" b="48567"/>
          <a:stretch/>
        </p:blipFill>
        <p:spPr>
          <a:xfrm>
            <a:off x="446532" y="599725"/>
            <a:ext cx="11292143" cy="3557252"/>
          </a:xfrm>
          <a:prstGeom prst="rect">
            <a:avLst/>
          </a:prstGeom>
        </p:spPr>
      </p:pic>
    </p:spTree>
    <p:extLst>
      <p:ext uri="{BB962C8B-B14F-4D97-AF65-F5344CB8AC3E}">
        <p14:creationId xmlns:p14="http://schemas.microsoft.com/office/powerpoint/2010/main" val="1936027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Introduction</a:t>
            </a:r>
            <a:endParaRPr lang="en-CA" dirty="0"/>
          </a:p>
        </p:txBody>
      </p:sp>
      <p:sp>
        <p:nvSpPr>
          <p:cNvPr id="3" name="Content Placeholder 2"/>
          <p:cNvSpPr>
            <a:spLocks noGrp="1"/>
          </p:cNvSpPr>
          <p:nvPr>
            <p:ph idx="1"/>
          </p:nvPr>
        </p:nvSpPr>
        <p:spPr/>
        <p:txBody>
          <a:bodyPr/>
          <a:lstStyle/>
          <a:p>
            <a:pPr marL="45720" indent="0">
              <a:buNone/>
            </a:pPr>
            <a:r>
              <a:rPr lang="en-US" dirty="0"/>
              <a:t>When viewing Canadian artwork it is important to consider the many factors that influence the art itself</a:t>
            </a:r>
            <a:r>
              <a:rPr lang="en-US" dirty="0" smtClean="0"/>
              <a:t>.</a:t>
            </a:r>
          </a:p>
          <a:p>
            <a:endParaRPr lang="en-US" dirty="0"/>
          </a:p>
          <a:p>
            <a:pPr marL="45720" indent="0">
              <a:buNone/>
            </a:pPr>
            <a:endParaRPr lang="en-US" dirty="0" smtClean="0"/>
          </a:p>
          <a:p>
            <a:pPr marL="45720" indent="0">
              <a:buNone/>
            </a:pPr>
            <a:r>
              <a:rPr lang="en-US" dirty="0" smtClean="0"/>
              <a:t>Some </a:t>
            </a:r>
            <a:r>
              <a:rPr lang="en-US" dirty="0"/>
              <a:t>of the influencing factors include: geography, socioeconomic status, ethnic background, and when the art was created. </a:t>
            </a:r>
          </a:p>
          <a:p>
            <a:pPr marL="45720" indent="0">
              <a:buNone/>
            </a:pPr>
            <a:endParaRPr lang="en-CA" dirty="0"/>
          </a:p>
        </p:txBody>
      </p:sp>
    </p:spTree>
    <p:extLst>
      <p:ext uri="{BB962C8B-B14F-4D97-AF65-F5344CB8AC3E}">
        <p14:creationId xmlns:p14="http://schemas.microsoft.com/office/powerpoint/2010/main" val="38476322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1259A422-0023-4292-8200-E080556F30F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5332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 xmlns:a16="http://schemas.microsoft.com/office/drawing/2014/main" id="{A2413CA5-4739-4BC9-8BB3-B0A4928D314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 xmlns:a16="http://schemas.microsoft.com/office/drawing/2014/main" id="{394FE552-AB1D-4E25-9719-F2FC2447AEAD}"/>
              </a:ext>
            </a:extLst>
          </p:cNvPr>
          <p:cNvPicPr>
            <a:picLocks noChangeAspect="1"/>
          </p:cNvPicPr>
          <p:nvPr/>
        </p:nvPicPr>
        <p:blipFill>
          <a:blip r:embed="rId2"/>
          <a:stretch>
            <a:fillRect/>
          </a:stretch>
        </p:blipFill>
        <p:spPr>
          <a:xfrm>
            <a:off x="2116667" y="643467"/>
            <a:ext cx="7958665" cy="5571066"/>
          </a:xfrm>
          <a:prstGeom prst="rect">
            <a:avLst/>
          </a:prstGeom>
        </p:spPr>
      </p:pic>
    </p:spTree>
    <p:extLst>
      <p:ext uri="{BB962C8B-B14F-4D97-AF65-F5344CB8AC3E}">
        <p14:creationId xmlns:p14="http://schemas.microsoft.com/office/powerpoint/2010/main" val="40320311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le:Emily Carr 1928 Kitwancool.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609600"/>
            <a:ext cx="4629150" cy="5715000"/>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7315200" y="3048000"/>
            <a:ext cx="2667000"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rPr>
              <a:t>Emily Carr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Gill Sans MT" panose="020B0502020104020203"/>
                <a:ea typeface="+mn-ea"/>
                <a:cs typeface="+mn-cs"/>
              </a:rPr>
              <a:t>Kitwancool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rPr>
              <a:t>1928</a:t>
            </a:r>
          </a:p>
        </p:txBody>
      </p:sp>
    </p:spTree>
    <p:extLst>
      <p:ext uri="{BB962C8B-B14F-4D97-AF65-F5344CB8AC3E}">
        <p14:creationId xmlns:p14="http://schemas.microsoft.com/office/powerpoint/2010/main" val="18062561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alexcolville.ca/wp-content/uploads/2012/02/alex_colville_1953_soldier_and_girl_at_station.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2642" y="1246919"/>
            <a:ext cx="7385941" cy="4974771"/>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897117" y="2585301"/>
            <a:ext cx="2417650"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rPr>
              <a:t>Alex Colville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Gill Sans MT" panose="020B0502020104020203"/>
                <a:ea typeface="+mn-ea"/>
                <a:cs typeface="+mn-cs"/>
              </a:rPr>
              <a:t>Soldier and Girl at Station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rPr>
              <a:t>1953</a:t>
            </a:r>
          </a:p>
        </p:txBody>
      </p:sp>
    </p:spTree>
    <p:extLst>
      <p:ext uri="{BB962C8B-B14F-4D97-AF65-F5344CB8AC3E}">
        <p14:creationId xmlns:p14="http://schemas.microsoft.com/office/powerpoint/2010/main" val="23662258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encrypted-tbn2.gstatic.com/images?q=tbn:ANd9GcQM0P0LcVK7HsSCTcnudq1HrRlZbvyMBDca7Yf16lYrV9n_aUiI">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038" y="664588"/>
            <a:ext cx="8185721" cy="5924747"/>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p:cNvSpPr txBox="1"/>
          <p:nvPr/>
        </p:nvSpPr>
        <p:spPr>
          <a:xfrm>
            <a:off x="8534401" y="2590800"/>
            <a:ext cx="1720151"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rPr>
              <a:t>Robert Bateman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Gill Sans MT" panose="020B0502020104020203"/>
                <a:ea typeface="+mn-ea"/>
                <a:cs typeface="+mn-cs"/>
              </a:rPr>
              <a:t>Winter Coat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rPr>
              <a:t>1991</a:t>
            </a:r>
          </a:p>
        </p:txBody>
      </p:sp>
    </p:spTree>
    <p:extLst>
      <p:ext uri="{BB962C8B-B14F-4D97-AF65-F5344CB8AC3E}">
        <p14:creationId xmlns:p14="http://schemas.microsoft.com/office/powerpoint/2010/main" val="5155477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jpeg;base64,/9j/4AAQSkZJRgABAQAAAQABAAD/2wCEAAkGBhMSERUTExMVFRUWGB0aGBgYGBwbGRgdHBwcGhwcHCAYHCggHB8jGhwcHy8iJCcpLCwsGh4xNTAqNSYrLCkBCQoKDgwOGg8PGjUkHyUvKSosLjItLTAsLCwsLCwqLCwsLS8sLCksLCwsLSwsLSwsLCksLCwsLCwsLCwsLCwsLP/AABEIAMkA+wMBIgACEQEDEQH/xAAbAAACAwEBAQAAAAAAAAAAAAAEBQIDBgcBAP/EAEMQAAECBAQDBQQJAgUEAgMAAAECEQADBCEFEjFBIlFhBhNxgZEyobHBBxQjQlJi0eHwcoIzkqKy8RUWJNJDc1PC4v/EABoBAAMBAQEBAAAAAAAAAAAAAAIDBAEABQb/xAAzEQACAgEDAgIIBgIDAQAAAAABAgARAxIhMQRBE1EiMmFxgZGh8AUUscHR4VLxIzNCov/aAAwDAQACEQMRAD8A6nVhISDbQbdBFMpKVILEO3nB3chSfAD+XgKQgAl7PyYeoiJgbqvrLV4mE7X01VmdEzupQAB+1KXJOrC7bbm2kZ7DawpUe+nTBwnKxuSEqYArBA4souNzo0ant3TpyOkKWUvYKAADB1MVOSBYAA6m28YSXTTZuUIlKLlnAs5DgegJjcYIG89bE6HHRNH3Q+lr0qWrv5lSSdCknU87/ICGuF0s+oSe7mqyJ4XUSgu73y6nqY8ThMmXOmiZJmqlIVlzIUzEDickF+IE7WZ411N2akTpOWUqYkKDpJcKsXI22cAdYFyxFLzDbNjADdvcKmdoaKoSmYlZKQNHL3AsUnl00MUKriohRUQ4Hskj5w9n9mkyFlImzco1BGYAW3EZyvou7JYhSH4SNL3025eUT4jbEZDv2knUMGbWnHfaEEJmA93UTN+FyC/XRTPyEZjEceqjMyuoh+I51qQdLi/g8EqSeFk+DHlr4NFkmWtAy3SkgEdddX8OkVYhoJHMPImNseqyB5UIDMpalZMwVM0KscqSrKOjO7W8YMTW1MtH2pmBwF+0Tc2L3s3L3Qkq6eeCmYhRSVFaEkLu4fM/K136QfSV80gpmLURk11L2O/tf8wx1ZgKIMDDmxI5GNSOPaD85MYkUgPMWFMfvEixYvE52LzF2TNJsAwVYDQFn5wsq6dJJc2KCwvmCi4dj4taCZcjQa5pYZho2vv2POOONR6Vwz1mY3h0C+L7xlRzlE/4swX2UXGzefzgeqqJigoJmTLacZsb21e9/MR9SSwpR4vvakcm+I9bxViVOZU2W6CEqSFEEe0q7AK5PM02Y3jUxktdzs3VKmPSE9h/3zPsMlLmzJaDOmXDqIWrhN7a+DePOCsk4EqTMWEuSONTs2a/7wLgNSUJWtzmIyBk2JSVcR5MB4uPSSK5SpExJVeWZiXPtPZn838AB4R2TWXNcDaRYmGNFI5O8sraxaM6lLW6ksm6ixIKgdRdvdtFGE4ktYSha1Fi4dRuHvcnr7ol2nSkJGV8oBF+YEtL+AA25mPcAZYZSWVJ0sASXBAPPRvWCH/XZ++0DI+vLsKjCViJM9UvOo94dC5CTcFn026bNqxWNVhCJZlzVpAUM5zK9nNkUD0cGMkvFlInlaQCoEp6bg/E36weKvPImIcXWoXuW8raufOBPTnWD22iTlGk/GFzsdWozEla8w9k5ixBZQI8j7xzhycOIliYZ65YLDNnsXDsAbk6epjK0lIsJzqSQAGvzAFh5CGEypWtkqfuwCpDgOkHh8/ZEP0BdlMXjTxSAeSY/GLKKiEEtLQMt7kkkOdielwHPjCagqpspSkrKlHMl3Uq7By3R1M9n8oFlTCh1EmwbLpaxPxHrEZtQylrOqgLeKXYeo8IPHiAUVCYhcpUHb7/AIjetxFYSlSZiikjXMRoS4F+o9I8pcV4vtFrCSAHBL+QGum0I1Vcwu5OVyWGvgH2sLCD6eoAClBLjK4O5HUnw98cca7iGXdFXah29sPl18y6kzO70DEubh3ANmbc+kM6dUxiAtRLOeIly4A6CM1RT3KioByoBx8dNiGbrDGmllRSnNlyquX1ABa/6wp+nDcTPFoao5RVTVKKXUUgkBT/AIr3H9pMaWjpgpCSc176mMlQt3jK9hIzHqwUnycKbz8o0tPVIyjhSLbEAeUDlNEACABYuCy/pFSlRSuSoJBIKgoG4tYEDlzhsvGaepGRE1yoWCFDON9BoRGbr6KTPGQTZUo5ytSiMx5BIbQakudYxy6UpWRm4kkhwbFuTQLIRdz2lTp8oBT0SObMf4h2GmzJpUueHJtmQczbPf4Q/wCx2B9zImEKK86nLapUglII3vrraKMRmS6amSlBBmKSBa5c3Kr7gOQ9n21gJXbOaEd3KRLQU23OUctr9TzMKLbUYK4sub1eJpqRIROmpN0zkiYHuCocC/UZD6wF2lr5tNJQKdTOsgvcixVYaRR9cWaaXOUpK5iDmdKSkKlkMoB7EgX1vlEEf9UC0omIUFJJCm36eDh/4YwarA9nMR6KE3vR4kKTtOKqWc/DMQGUwbMDu2xsYX18pagDLl5ySxGYeZL7dIciqlTVKUHdrlmOjB+fJzH0mqCE2J3J2J6c7R53UM2u9MoTTVrMnIw+pdygSubhgrxAJ9dYBxWQEhKkuklwcvs2vptvp48419fiQykqWlLGwO/nGMqVFZ7zL94so3S415hncW9TDsLPdttKVRcjXQgdM2cAkDOpiToCQzh7BTBvdA1fJEqpUhKkqQMyXBBB1IFiwsyhycw1UUqIKpaU7nIGdt7ltXiGI4NLWlwmxGqWB2a41HTrHpYQa1E7fvPP66vFCqKiwyjMyBTMCQSz26/BxzMPZOF5UqWniI9lJ332ZoGoacqCCLFJYOdWv84YYhLnABSQSFk5hqHBs7M1t94Tkyb6TtH4sCghkNnvF0zElEZFyUyiCFBSUm7c8xcjXQnXpBczDJxkuUZkBLtqElj+EkBtXtFEqRcZk5TyUNebEW8iIIqJ5TLmJZrEC48L21ymCG5FQMuQjY80biSuHd90ZfDmVlUzMoFQW9t3N/TnF9RRELZz9ogqm7gkqIceQHqecMJ1A6JaZZILcQIJc6kk7HePJWGLJckk5WAGocNbbR/jFFgdpF4RIJB+/wC4sxSUiYCFHIMySoC5ZgFEbPv6QNgbibPNwSCA5vqSD4uNf3h6nAzOKmylXJIdndgoln25RPCuz5M1SVgggcehvZhmFn6dYxXVEOo8RLoxcUJmkYaUg5wxz6b7sT6w6wLBJSEqUvgAdnax3N77DS9zD0dh1HRZB1CCHDDmpI/a+8KMY7GVpCQOJAOgUPU3B6QHj48voh6gnG+OzpuX188KlKCASkCxIsxIBI6kPrtFGKSpORC0N3hIAzKNrORfQc3trAv1Obl7lSCglgMyWva++279OkXiSKZBLZ1PYta9uIliem3KCJCVo3/eYAWX0pahCZgzpGZS12Q7F8qUkXtlDPmO0SnYKmWod5MQc11HXLyDbC3Q2hWmrWheb2W1Zkvo/k+u8H0WLOCFDUWIJSzbgAMdBcB4clqbnUCKjqX2LlzwJkuoQ5sAGABAs7udeo1hZI7OJRMMszpSlpDKSMzOC9ibM+3kIkiepOVarBThKgykvytceu2kaKjrLpTUSkKC7JJZ+diCxuxbbpHMxBJEZ6wCmZo4R3ZCWIuSEqYAh3dJFiIa0tDLmOQoBSnzBW7t6ePPxjaU9JJUgoF06sq4v4wlq5EkzMstAcbg6HQ5bHbpE2TP5Rq4wdiIpqcFWEEhiCwdLncHlaGkuXLUHyc/vHmx98WT6gy+BKMwy5ms5BvYnnox0hTR0WVJGZPtLZwp2K1EaII0I3g0th6RgMirwJjJmGKC5hWgJ41ZXs9zzU14uTQrcBMqWq2ql/8AqY3dN2dnz5p4TLk5vbUkBZ3sNSP4X0hwnsFK++c/J0pBHmBf0EKfxuaHzP39YxcwGPwhsPcJyudImMxQmW5ZORZufU2Z4lIwScGKES1gDRSmjodV2Wppc+mBlkhUxQ2Z+7JALAbh/KDsbwGmRKXMYSsofMA/QAjdywaFOcmkUBfx+/rDx5PDUrZ3+c59JTWoSAmUgWsBMFvWBe6rEElElQBurKpKknc2AtGxwpUlac8xRlpBbNYJfpmLm3IR5jCGKRTziQUkqKk3SHypIe1y7PyjEPUk6So+f9xZOPkMZl6GfUqukLf8pBb0BMMwmeg8alpf8SWtz9gHzhphUk0q5bngnl0rckpXbMkndw6ut2do2SJYCXJcAu/6+MbkTchpobTvOWz8MC1ElZUd8t9fhFNRJXLlX9lPXTr6x0+swiTPSAoIcWzZUuIwParAZkuWQ2UJdTp9lbO3hvaEnG2pbNrctx9a+kqNj2/qJzMnIyoWCUZnKtimzkcm1tyh1SyZRSyKhGXcM3x+ULPqU3uSVTFrQeKxdj+z+6BqzBVLS8kZgEuUXKrbszHnzgwrHg17pU/h5UDOd4dJo1ZlFIlk5iwWpri2jHlE6mbUsUmWhnchM0OPIgQmlYXNUrJlVnTYjl4vH1ZSTJZ+0GrXcF+pLn3wyiH2o/fviVwY3UA5KuFycRzHuzwF7OU2I6vDCpplcIU5Jsku4sOnSEC6FJKVLJZmBSq7X52LH4wTQTEywkpC1gKcApIPsl7ZjZjs2sOsndflX7yLLjbC2l9weD/U0kugWADl00O3KPsPq0SlqMxQLhhY2ZndhuA0VScTlEMQCdwLn1DiKkV9OokKlqSRzA+PlEaZn3Dgn2R3gs26Q8YjTSQuamaFLLsLOSS7Fw4A/WDMKMspBVNluQ7d4n2ieIqvdR35aDmUtFg6VlUwoASTwJL2Gyj1OvQNvB5pUSw4lAsNAAX8HjM2XExqopEyCaeWqUBZaC2+cfIxGbNSq3eIdt1B/wBYwKO1RQT9mhIcs1j57fCJT8dMwpCkzEB9UrI15trAsvYrtKV6XLyY57RyxlkhRSolexB4QCeZbbeMkqhM9fCcwGgcOSHvc6awbiUtHeJQM1g6yCd9Bff9YWFQTcBWtiELFntfL63inExVfQi/BxZDTtQ84crAZhv3ZJHNQ+UTRRzwLlSb6BJV8GMMKfFpaEpzTszjdJv6Xg1NWlV036h7xM3XZ02ZR9Zw6PGdwT9/CLsJTMQslaJmVQZWVLJPIqDX84emVKIyuojcEK9z/GFk2qR95D+p+IiheOBOklZ8FfuI058mX0gtH79swY8ePZmmm/6mhI9lTh7set9BdoBTVgLdIUBfn+0IFdq5aTeSsef7xWO18l2CFD0+RjtOa9Xhn7+M4ZMI21zTza3MoKUC4BAJGx8oOpwnKGPP4xjZfalH4f8AUf0MaKgxVKpYLavv1I5Q3GM/dYGTJhrYw5X0oyUqylIZJYnvUvaxs3SJn6VKL8z+Ib4xiauYnOrNTfeN2d7m5tFCzJ3lJSeqQIM5WuqP0ilwrXrD6zV4p9I8maUZZKjkmJWFZ03Z3Zi4LEi8AYj2kp6taQpFRLDkqUSVj8rJBI1JOzQiWuUQcrg8gNTyEUFH51J/tEYM5AsCj7Yz8qp2ux7P7m2nTKNUhCAlSlyyMhWCkKUogcWxS7ODyhfiVUZBCE1GZcxXEQR4DMU2GwA0A2jHLxFKS3fn/ICIgMaAslQUOkpv9pijE+Tllv4H9xEMuMcN+n7GdWqKFE2l+rqmZiwIXrlWC6VjqDdh4R5gfaJM6QpKyykEomizAp1Y8jYxyVOPMXBUkm/DmT8Gj0Y1dS2WS4chQJJ2J90CceRgRR+c0nF/lO1ypiDYjKGckW8CPfGYxvtjLKJkmUZiiRkcp4CTZ72tzaOa1GMqm7zyRoy3b3RXIr5iQbTCN3YE7m+8cOndR5Q+nzYPE9OyJ0PsvVrXNFPOyKRldJNiOVwW6MRG6FLJ0Hc/6X/WOKySVoBIF0te7i/tXY2EXYb2Lnz1LKJUvIj73EXtsBd/HSB06iQTKesBoZVWgZuZM9ErEalCxmlrQhglGdyGYsH2JcnlF3aCio5kiavuXmIQWJlKSx2JIsR5wlwKiXTVQlJABVJfiN1EKZWh10jZ92kovKynqbvu76iF9Q3hrrElQaiAZx1FGiUXJKWcFns/67jpERTSiG75MoOSMz3fq3SN120w15ZmIWlE1N+K4UCwILbizHo0YE43NScqUyynZ0uW2frB9PlbMmpefb/qb1j49Q2oewbfrCqbu8yR3sssbkKv4h/gI0tNJ71QKxwJuz3WWtrsLHrGZHaAiXmXJls4CWABUfMcLC5PUDeJp7dpBtTgf3D/ANYF8OQm1Xf3iZ+bDADI23uM366xCRchtbnSM1j2MlYyy1Jy7kE+OohOe3hJYSgH55T68Pzi5eJOMxTJZnukbt5ROOlZDqdZZ0uQZWOjevhKlhPsp4iR7WcBPPcRBSkpmMrjYtY79POKxjyVqyiXTtsTLZ3bbm8RqZnFYS+GzBPC9ibPcjTWKvDK8iUY+tzZfVAPbtdw6lqJ8suaeYpy5UlXtdXykdPCPq7Fs98tUjoiahQ9AIqRjVUEtklkHcOH9DrAKcUUknMgBY2Kv+CI5MTM2oKL9/8AcjKKikZyy+W3f5fvPE1YFld7/eli3rBUqqR9ybOSdTlSPg8WS+2E4ADLJtvn1/1x7/37M+9Klq8CfkTDjjym/wDj/wDofxIj1doMevYcbH+ZJGKFP/zz/BUpJHvvBsnGkbzSf6pJ+RhJWdoO/uKZIP4kl1f6kmBzPDf4UzzH6Ro6VXHpij8P4iPzLKfRNj4/zNQMak80eaVJ+UQXikg/cQfBY+YEZtMhavZlzP8AKf0iBCnbKp/CNXoMQ4P1nHrcnl9JoxMpTqFIOl2b1SSPWNPh1DL7tLXF/ievOOdy6CYb92v/ACm/ujc4HTtIQO6UNbZjzPSGHDo9Vz84Pi6/WUfKBT8VlhZHeIfMQ27ubRVNr5VzwuOjn01jNzagpnLLuc6tf6jBYkzJqC2R3ckEHfqfKIs34cuNgSTRnsdFnHUYm/yHatvZZPnCp2IgggBIfqAfT94Fm1qbgqS24If1G/rAlRhkyWxOUpLXBBe+hyqLRBSkhSittSwD899mir8niRbsyXH1GRmOMoL4u9h8tpTVJp8tikK6JV89vCA51PTNwrmE/wBI+cMpvdkEC389OtoXpAJZRT8XhuFdQqzJ+txnDTDSQe4gRSPxLb+dY+lLAO7Gx8DGkwGXh+b/AMxSm0AlpWLtYlRLAPt8osxaVhfD3CqiWrdylY/tIN/URVsDpE8yj61zMqlEfiDWhzRVMtSQlyVaMzG29/PSK1zkpOVM0rRzMu5OrEXIO1oNpEJN0g21DH5t/HiLqXsURPf/AAnp2DF1cb7V385TU06iSlKyEM+UBhsfO+8FIp1yeKQuYmzjiYlrnTlrtFE/vNACNEkMx/nvhtL7F4gpKl5CMqT7ShmISNgLm3rClDlbuhKs7dLhyFWUkn72gcvtnOzioJWZktOUZluWUwLEi0F13aaqmpGclQOwmqB/0gQBU4SUqVLUgpVqUkEK5390eSgpNiB5v/P+IFyt2o/WMwfhjEHWbHaq59t/CCVVRme63Y61Gb1SqAZZcgJVMGwaYlV/dF0zC1AqIdWYEPpc6vfxgmmwtKUuCymv822/gh+tFHM89fw7qcjFdNVz/VRfWYgrOAlZKUjKH3bVWu5c+kULq39oK8j8iPnDOdIksxy2sRZx6bwlmsFEMR4l/hDsTB+BUi63pG6eizA35S1JQdyD1H6fpDGjmmycyVDk7emYNCjNBlHVzAWSqY35eL3QxlkStU0syjfLLTJmBcwsl0pII3II15R5idKJFpgXKUfxyyPeR+sLpdeEkPMKVC4cEeYy6G2ojU0fbKcU5VTEzkFuCac6C2lzf1ic4j7ZSucKQRzM1IrEgE5xezEMkF9S9tI8rqFK2Ki9mF/C4tHSsB7SUS0GXkMi5zILBAfmBwEcipOwvvCntDg8iTL76SiXMBmZV3ISgEEgBKFgJ8nBd4S1K1rsZ62DrDlXwsw1AmYOT2aQfamhB2CgzjpeLFdl5Q1qJfr+8bjBOx9LWyApUyfLnpP2lipKg9j7NgQzEHbQwzn/AEY4dkBOdIs0zvCXPXMMoL/lEHqb/M/ISDMuIOQqbe8zl6+zaXdE+UR1JHzMCVNEuWWJCv6FOP2jfK+jGjnFSaWuBWkkZVZSxBLgsQduUZ+u+jauk5iZK5iR96SoLB665vdD8ZPdr94qSZACNlr4xHTLLt3s1B8S3u/SG6MHnKZQqSeTuPm8Dop1yQypE4K1JWg/ppBMiZOKcyZK1J5pSf57ozJ4n/jb5QsXhcZJ4JdaksTMUOaVPGjwaqndynN3rur2kl/aPTlGYR2hA2L/AM6RrcG7SLVJSq983uURHDxQPSUTmGK/RYxjWVuEBZlTUAKQbrSkZVFt1S1Ob+F9YS4tMwaZmRLVOkrsywlS0aBwzv431jF1yAJkx/xr1/qMMezVXSSpuepQVpFwkMQ4I1zAuLH1ijQPWihlbToBoeUsp8M7slSRMWg2CxKWkcvaItAFbXI9hIY+L+kdDxb6SZc+R3aJRTLzg5BZRlpYsLZQ5DbwLiX0gYbOQAtE1Z0UmaiW4FvZI9kjYjzF7L0KX1ESgdVkXB4Snb3TnsuUVefSHFPhCFPxM22r+7lF9ajDk3lTZ7k2SqUkBPmFF/KBUzUlwFW/Mw90ZnvTqB/mUfh2hmONkBJ7ngASFVhQZ0ZRbQsQfDeEyqNbuQb8tPK8NKnEUo4nzPazXHrE6dXfE5dEh2AuPHz+MTJlyAWeJ63U9F0mbJpQgN5Dj790+o6fJlUnUXD3SebgjygyZ2gmEsJCARYsS3kH4bsbekDLWpJAKgNmca6NFK6gS3frobkwv0mOoi44pixrpRtAHPn+88lVszO61qKhzZ/4/SLZ1cpSjMVUTjMJcqUoWPxYaWMAVVbnKSEANu9+npFdbKGcnmXj0F3okVPlsxFnQ2oXz3jkLmzZiWWVrKQkfee/DvpfdtY1dR2KWJae/q0yVcuDhvdyqY9mGlowQQEy0kg6/dUx33HT49I0GH9kqmsSVJkliB9pMmqdWwDg/EQGRRzUYmfKq6Axrysya8BmieiVKmpqjMBKcgZTDUly3mDC7E6NRmd2oFKxYp00sRY3Zm8ol/27Uypi0ISVKp0utiRlBILu+zi48RDSSa+YlB+rqnJSoLQpcuYv2jmJzJUxCjqFAwBxhjY5leHrGRdGQal5r2+/mI6TsfNmlkoPQ5VX3/Dy30iNT2RmSgVLlTAkFs2QhPqzRq5nbyvkK7tdNJlKBsTLUlm/qPIasYjVdo5k1pi8RCJg+7KlTQb33YFvCKNdcieYQCbWYg0KdvgP1j2VQJF3POw/eNRX9oFzGzmlnc3kiXMUP6lS8ocXb4x5Lp5HeIIRNyBOZSQyyS4ZIsLc9YMFauoFG5k6wEK9pRD2Jb/2gmSrJLCgpCwdUj2h4pIfzEanEa+hUb0M0Dc98pKvIKtCc4dTlQ7qbMQHuicgFv7pZY+gjlYQWW4qkViSpJSTLU/tbNyI3H6x1ns9Q082nKfq6BwMZoUBKUHLKB3U4JHASkuHaOf1uEyUpC+8QsPcJSt79CA4frDbC8fXTI7pGVclaSchFi+t0sp9i5/afOgeqMdhdkNkTqVNXCRKRKASrIlIDLOjMCXGpIjLY7VVqhM7uWgy1agKzFvBwR1MZ49t5iyrLJSpWVnSrKsWZwU6l2190JKXt9VSVEFKVf8A2EnzLbwhEy2bqNZ0Yd4yk9qBL4Z0mXkBuMgzDwULj1bwhxh3blIWEU85aiosEFBV6E8W2hfoTrCgduEVH+NTUiVE3PGknrmzMId9m8JqZEwVEilSQUsOJFwbm9gdNusNfSfWWjFIrX6JjTFxiU3KUU2QgOod4kBR/KFaj+q+kKF/SHMkES5lPNTMH3JiQ7/5Q4Ma5NbVT5qEmTPpzd1WUjwLKYg+EOxInDUpmNo6QD6gwIZTyBD0kHmc0ou2tIqb/wCZSIlv97uiVP8AmcEka3EOqTtJQrQFS5ZSkuw7pI0JBsBzeNJiOHKnIyTKeQsF7G48QCmx8PWE0ns+iWMqZCEgbNMLOX1I6wdrW36zKa95xmtDTphUSBnVux9o6OIOpl4cwM36ylX4h3cxL+CgLdH84oxCs+0WCke2rYD7xhfMmubJT6mHG63gWO0OnpkkpEuclYvcoKMt2DtZ2vZ4EqqXKfafzzDygZSM1nT6fuLx4KfoD4K/ggaF7mcSTtUkulVoAfQj9oHVSq5KPkYtMhQ3WPX5R6ha3YLL+b++OM4C+bksPICuNRAbfnt4Qxn1UtsuYL8CPeYTz5a3AKj5giKxIXs0KONWOomXYuryYMZxqvxI3hqKJRuBb3e+C5sxYsGAIB9Rf3wvnV83KxFugb4QVMGalQsDiStSVN+E5VJJ8yR/xBi29YRTOif9THjft8PdUK+rII04uenytEvroGXML5W22cbwmm1i1a7W/jRNZ4Uab/GB8MsKyG4/86mJ9fTrRH1+ENqJ+ZCbgeW5KvD3QTS9o58tAQieUpGgCQ4u+uouHhdNJMpAA3JPw+A98DpCvwD1ENFVVSB3JazNKjtVP+1eYWnpHemxzWyerOPMw2l/SLOKhkySmSE8CVaAMHaZy6GMlU1REuWgbJc25klopRVtsk+KRGBV4MxmnVqD6Tpc1Hc1KFFZswl5wrqARo3RxEMZ7PS50o5KUyxbiEt1JIsQcpIazXA+Uc3k17EEZkqTdKkKKSk8w2kaPDvpCqZSQlMwTBqUzEjO5/MjKT4wpsYB2MMPY3gdVgtVRKJ7p0HdcrMny5a7GGWC19Q/fJoxUBRCdCEpyhsoZgLEHTkY8nfSRUzgU5UyxlIcFyAzakk/pCym7b1EqSiSjMhCCVOkAlRU75nDEXsGjSpIqcGC7zocrFpkxOSdhcxL7olpmJ8XFx6Q3kdgqNUsFUkgkXGhB5N0Mc8wv6T1SlAlKjsoFTA8ikMQk87MeW8bvBvpJpp7DOtBLBlJBY/1AgeZA8IV4TLv+8Z4gbaU1n0TU5BMkqSdg/6fpGOxjAplKL2APsqLB2I1GhIdrXB1jq9aohPeSs8xJuyCMwfdIUQ+xa/QRmJuMzpgMvvKaYUaonpMtfy9FAHxgQhJu5hapzaXhnfr+yzJmC5YO3pDvDfozqVKMyblUWzcZDHxOdzGpwrEs0xMpMpIyuSmVl7vxU7eVyX841VLIQOIqJGyX4f316RhLDbVt994Y0NvW85vL7Mqlrzpky0qHIoIB/KlS1AROu7Y1VOMilKD/dKEacxYA+RjpkylkKS+QJe7gBKvFz84zuOdm1qAVLInI3DpSfHTKfdAjHqO7H5wtVcATnau2M9W84+bfCIf981kv/DmrQNwQT8TG0HYtLPMRLfkk8Q6koYfGKkdj5QukoUeRWsEH1+UbpRDdX8YB1EczLI+krEVAATk+aBf3RpMN7bVKpaTMTLK7vtoSBvyAiU9CKX2pCCGuSpx5KAJOmhvFtF2hpFoCkyCAXs3IkHbmIoBDLYWK3Bomcxr6lXeTN+JbBgWZRPoz+kK1FXMjyh3iUhImTOHVSrpPMkQsmU6PzDz/wD5hwdfKC2F+LlWdSkFzmYj2hzBgQrI0Ho8EiXwrGxa52Y/o8CmnOzHwP6xoowWDCpdLqydhBqcWCR7Jdulz6uBCwU6tgY9II1BHlAtjRhRjcPUZcJ1Id41lYxLtmzPucoYHkGLt+8C1tZmU6XAFgQ1+Z84DQEnf4/pEVSP4IBcKhtQj8vX5smIYn4+vxM9mz1n7zjq3xgvD5q1JXKB9sA/5b/P3QEmSToT6fvF9MtUtQWBdJ9fdB7dpGLuzIIlJ/EY9mDhHiflBdfTpzd4hhLWSU6gA7p01B+UUiQ4ypY72jbFcztJBqp7PSUypaub+TWgdFUdHubfKGM2WoyQk6JU489fe0U0tC60+OrbRw34nOtEfCVT5wBYvbl/OTRSsg6E/wA8oINOqYolIe/xeKhQKf7ovqSGHiz2jrHBmaSdxB8p/EfWJKQs/et4w3OBoSknvUK5ZLg+/wCUUppUuxFzp4wIZW4jcvT5MVa+/wAf0kpcoiVlSXUu5LbbC2m8UfVlnVj6/KCpk5KZpZSgxa2lmEeV1SiYxPCeabP4vA22rjaN049HPpeXY/GD/VTuB4lRt8Yt+pzBxC7boUFerF4pQ/3Zvg4aC6XGZkksUSlH8SkufIkt7oaCRJSBzNr9HXbNSZiZU2blQxDlQGlwBmtfTm7R09S5E5IMzKsEdCG201jmdLOwaqT9sO4mOLhCgdiQVS3Qp7h8oOmkb+mxWllS/wDxTJUhwnJKSCsWsMrhTuN+b6AxNk5uo5OKiObX0WH1Ki8wMkEOFLTxElgQLEADX8USP0i0q1F+8yqDFTNtp7T35iNPT4dMEt8soqmcUxBLglhwh3DAAJB6RmO0WASWKjRS0tuOG+uqLN4hoQzLHKp7ERLU9q3BC1pKXORYEwtyuGKVNsY9oMeQ57qeQbFQRw5mOpSqyvL0j1XZqWtNkSgCPw/opPxjMYngUhC27wf25fmonXnE6smQ0CRGsGQb7zQ1eNqUx+2mgG4AVbncW0iUzF1Jl96iRUZQfvu3kVO++kLezFSumWru55CFC4Y68yzj3wPi9OFkrM1RJLuorUHJ/qcekUhV4uILNzGcrt9I0WlVzcKQ7/6rxoMPxmhXLCky0AF7BDXcvZ+bxgaanqUAKQMyTsONJ8QX94jW4bPnmWCZaEm/CEJSBxHYC0PVQBt+v9RZZid/0mCrT9oviHtq+6/3jvAs+axIzJBFtCPnHlaQJsxyRxq0b8RiFSmVmVmWoFzp49YaVA84IckT4TLHiB+UCqKQXKw/QfpFjIyLyklwHfa40aADLHP4RwExm4uEisGa67c2v6RZUYjLKMqHBOpOp8xAWUc48RMA2SfERxUWDDTOVUqO/fv8PKRUb2V7omiYesWpWD92WPUfOCqQpSRcdQI4vQuAmPUauCBKjsYl3R0Yw8UoSwVE6bbwlmYmo6BoVjzl+BLur6EdLQZ7J7QnD18XcqfKsgEcibAvtrFkvD8qZjguPl4HnvCtFSsKB5F/MaQ7kVoCVODoDbqRb3wTXURiKk7+2RoJoUlYIdg4d2s/OCEzUkWAdxdrC99N4lhplzFKDFyhV20tzEB0SigNYgqB+XzhFWZ6GLNoQrtRHl91C0yhL4igKHMAOP1EUY2mXaZKcl7jTL5eMUUOMLl22IJDgHxA6fDzgb62lzZUdjxtq1H/AHM6rqsRx6Ma8+fY+w/zLkY2p2yD1Ig2bKUpaVWCQLp16na/7QuROcu59BtBVNUpDKV7JIAHgC5tytDGxhTqUVE4+sfKng5zY2rfj6WYtqMzksxPSKiiYdXP9o/SHuLULoSuXMFwSwDuNnHN3B8BA1Nhy1S8+ckuQzBrb20g1zJV8RWT8OzDIUUXtYPmPMRb3Czq/lF8iWWysphzeCKd1EjcbEMf03j0zkp0uebW9DFoXGRd7zzjqBoyynwchJmKVlQNh7SueUH/AHG3jF0qaUspJKTtzHmC7wIuqGqjfy/WPPrCdMyYNVT/ANRbOeF2jyX2gqEsPrE4f3qLHwJMafs59IM1KkoqpqyjQLbiT/UPvDqxirs72SlzaYz1JXMAS+WWoFaj0BsPfy2MZiuWhU7JKQuUHACZpzKD+Sd4STjc7COGteTOg4v2Il1qu8pcQQCbqTwgE88stmLW9m+8N8M+jWjkSwZwTOWBdanDcy2Zhr0jE9oOxsqilJmTlLmLUcqUpLJdnNy4Sw5a7DeM9JmnfMQSwSpSiE3sS2pDDlptE5s8GOVLM39ZVUGYy5VFLmi4dky9Pwm6uZe0KsSwQCX3tL37gsqQq6kC7kKDuAdyDF+FSZCl5krfhYp0uwBIc8wbaxOqE1CwULyqd0K5W00uOh/4i/MqX0t9Z6J6QaLQ7xRQCo+/IqCnU5VOW8Az+kbOgwk92n7JYcOynBD3uCYyc/ttXBRRMUQQfwyyPIlEP8KxypXKSpU1Dl9QBoSBYW0irwRVrtPP1kGmnNsWwYmZMKHPGrluo/O0CLwxanWW1cj7176NpeGmI4yEzVEAllKBDa8RufO8LqjE3daQzMOt7P6t4RRBpDGeG4QhwFJCgUklhdw9mF9Q8GVXY+SSchKSfZ3BBGYCwYbj0hPT9oUpCSsNyyi5Y6qch9w/SCv+9JLard39geljCyTqjx4RWosraJMlWVUvMDoWf4HWFlQhB0lqHhp7xBfaHH++ShMuwS5JsCSTtuAzBukI1VC9zGUbiGYdpNQ6xW6+ZMe954RJK1be6NipKUg7hoKQrLYMfEP8oH+sKG0F0ZSo8SkjpcfoIw0BcbjUs2kcw6kVLOuVza4/WLJK0FS0i4Is25S2g8PhC0zQFGxYOxbU6DygzDqqWCLHNzJDeUJIC+kN56CZDkUYiAtd41whcszCUFyEKOZiw4eem8JEFyH92mu3nDHDcRTMmoQE5ASdwx9IVykATAADZTajYtHIp5M7qXWwqUR5gUJWZjafz3x5mJiK5Ey5GnlFGSYSzOTD+J5VEmp9ODaWI5QfT1BElBLHiUC/if2gGpo5qA5SepsRGp7Ndn1T1yZZICQ+ZzfMWLBtLEXgC4q5QuJw1VRglEvKm7ga3/aITKqYoqEtYynZvdp4xsp3ZWlKiFqVKKAVKBVq1ixPL5QqXhEtWZVOQEu0pEyYM81g6m0IBGkJU4WOrz856L5Op8IYr2Hld+6JU0qwjhFtzp84rVSra7ddfe9vfG+xeoTPo5ZoZMozJYPeIEuWqcgsAQZahoCFHhCnBB5xicJTKmnJNmd3Me+fhQTdhmHsv+YBjF2NyNu08XIlm+/6RdPw9JuUP4WgT/pe4cB9NW8475V9ngpKJ1DLploCRlSpILEfmCmt5+cLz22qkqElcqXJLtnCSpi7Zjms2+h6QrLlQbxuHE7WtTlOD4zUU3+FNWkA6JNj4jRXmDGoo8cl1gCKuWpagDxJBCkjRwRcjSzHw3hzitLJmrV3shC1G5nSUmW/oGW+rkRnqrssg8UuaAPz6eDo/wDWFjqsPBajGnpM1WBYjyjqVpkLpVzO9pljgWpJKpRBcbPlccrXFnjLVNIuUvKcpCrhaCClTXZ9QX+6b+MM8LwE5h3q7A6JmsSOmax5NbrD2uo6KUkhVBWKQS5Uqd4fhUQPAwwOoNA37okB+4r3wbszKRMTkUPZe25cuWh4ugXL9klafwq1H89YqkY5hIlginXnSnhEyWXJGxWCx8yYskfShTaKo1HqhCS3vMebn6Vmya0O3lViehi6zStNAaWvVJmAgORxJe4mI3SRza3vjbfU6Y3RLRlVcMABe595jOp7WYVNOZSJkpzfNL4QeouB6QfT4nR5R3ak5dsqS3uU2vKHKHXYiBlyJkoicSxN+9mOPvr/ANx/WKqKUVEhiAQbnazv5Fo12IUkvOtwlypWwsQpR97geUK1YeFrWlhkfKyeF2Bv1cgjxI5RZ4oYScYGUg8zNVaXUcrtoNPhs5iMmkWo8I16H37Q5rsJSgg5FhOZlaZm6s0M6Ceju7ElLF8rMDdk2uGsHP5jsI4uKuCMZveZqTh0w3SQRs28SGDTiWCCfNviw98aqRWfVlBAQnL/APIwzXIBIKuYuD+ke49Vy8g7qVlCrK1I6EbpP8EAchuqj16ZdN3MXPw5aDxy1Dy+YgfJG4GIKFKUkEmUSRYMU6s+u4secZmuoM6O/QyQSApPIlw6dmJGm0EGuIfFp4glJRGYsJF31vdhc+4GGOKUkuWhLAAk8Onsixc66/CEj/mMTTJ6nzEcUs2ISZQqFdNk95psPrKQI4yodEoBPvaEUhIVMYAsSwP80hjJoEoayph1IFkW/nvhtKpgPtEMjkUh0jhJVmcbEX/eFqoQyrNmfqAA1CvKJRS92pExJcBQf+fzWI1NeGynXm3nrBM6mVkKkhWTMQ5Fi3Iga8xAk+jGYKdwptrg8vQa9Y4LfrTXyhD/AMIoEUR+tQWeSFG9tR5x4jPsPSG9Bgip6ymWwIcjMQBlDPdtnEX4hgn1dDzSH27tWY2d9WAvZwWhliRHG13A6UEpJWSeQ2O/nDzAxLp1S5s3PlSrMQNdCfiL33hBQrWSCEKURy0Ftyd3Y+UM5eDTpqDNMyWoIXlyv+Ie1bZ+G+5EKNDaWJqb0tzHhmzq4iYUgS2UEOoFj+JY5cg1rne4uGgy6hKpyiQmZxpLHKUljroAWuOmxgDvaqQhS0oUkEqQtQHC7lNjof1BgKVjpBWVgFSr3O7M5voU2PgOUSnAyjb4RrdQpoHnvN1jvZ2XNQaiQopnJuFpUQSRz1vbVwQ0YmZWoqlNUKTKnf8A5GIQs6faZBwn8wBHMbw+pO14Ue7kzlHMwKDJ3dyQyv1O0CV3Z2UVKKnCiSeAhSQdwQ1tdHhyZjj2eTZMav6Scxbh+J1lBMJkTSkHdBCpavik+MaBf0sVakhNRIp5w/Mhvgq0ZStw2dJSlRRwLulYByndrGx6G8Dy5iz933/IxbpxuN5FqdTttHMztRMJLSggH8JJb1Pxv1iUrtezZk5gzX9p73cfOEy1rAPCAWNyA8erzhN0i27XhZxIdqjVz5B/6M0gx2Uv2wejK8dwXePPryRdMyYgbMoke4iAMCraeXNCqiSZqCPZdi/PUAxoanH8KAdNFOKjyWED1So/CGLjxrxFM+RzZgNJLppnFMXNUBdQylvNV2jR4Ji0iVm4ZSEH/DKeNSeq05y7dW8IyZxySTwUZQP/AL1Enxz7tEfrEtbETjL5pUkFvCwcenjCim9g/OGH2qpvz2ZVVjPLxCQs8jLCSAdi3R9o+oeyq5aAgmQpnulVi5Js0ZOhxiTKDqrS/wCEU6l/6sw5czGtw6olrlpWmqCwpzmUySXJ1SSWY2Z9oyn4MK0O4mXxWkKlKyWF1BrBRSVWVyGYpPrAmJUFOpbKQru1KZLMMpcq1J0Dt1eI4pixKykKKONblLDVSiL7B2fzgX6/JS+SWVM+UuwzA6lTupgBrz2hDMRxLNOrcyNbgyAkZJymBtZVjoW4QC17RRMR9WShKu7WlbqTMyseIAFJewIZwffDjD6RRliYpKUgKAzFXCCej28WtqTrA9fRFSSkqACr5X31Y63gBlINGFkxrVrFk/F2ZFxnJJBDAOeFjv1I5xZLSsEDOoggBQ1TduG4sdfJn1gKiwCaskBwpJZlB2DOC73t8IY0nZ5SZwE+YpOjqK0i3RukNbIq8GAmLI+8EqKmYvPNlMkAgKSo3J0dvB/fFWDS1KQtCiAkpvmLXcswOp0Fucauf2Tk06FTJNQq6wMqiFA6lyWB1DFr3jI4lTVC1qSUEBIZnZ97c+nujUyBtxAdGQ23MulUtObFGYsx4mLjw06RObgknuwpGYanKT+E3BsLsIXUs7KgBUvuyocKxcHnmuSxsej6QwmYp90oLk3AHu+MUAhuTEEgdoXTJUEqQoJCmzJLBw12frcekRw/EQVZSgFRDuNmG2gYk6aawqxLE+8yu6MoLFm+fIRGhqcgKgzqZ7F2GjH4wpz3EoxUzBSaEc4ZiypCFyJkrMlTkOGIJDeYLQsQ5KEoGZ0gEFgxu4fl+sXjE0rBScwJ/bneB8iQlzroW16eI0vCQb5FXK2xBSDjcGvhW8Yrq51OUTcuUiyVZgrTw/KSPIQGKs1ClBSyiWk5lPbMo/uWHK9ni6bSvTlRQv2gyr5b2NtN9esLu8llCXTxB/MPZ39LMR1hiixQkudjq1EzSJSO6EqWpKs13PAkBNyQ+m4Au7EmBRUCShxmBZOZJTYglNraNzLPaF0rDEqshaVk3ypW6vDiDv4mKK/CJiUv3U0WcEiza2Yke6B8MHYmH4uVF1KKH398x3Nx4SqUISsLALqlE6Fy2xzAkuQ40jKU1YFlQKQMxzZR12HkIuqquaUd0eN2YkAkjUB2d4XJpVA3BYc9R0hgWhJXyliDNtgWGBUt0spSVA5CSH5cQ24Tp1i7EpiVcBpVSVBQOaUAEEtq6NbDfeMjIxGYgWWpI0Znfnp/POGFFXzLKC17E3fUbg6g+hgfCJJNzA+1TZ4RMmqSqUSSkX42B8SxYsdxzhT2l7LKCCtC2CdQguFD4gjlvyhWmpmZw6yQxuLi+xAUN+tobUWHzk5glQ4gFJJGoOltSm+vWFG1a72+7jlBdaqz75nsL7JzJyFzEqSEoBKs60JJZzwgl1FhtBNVgVRISlSlJCVMBxpJuCbgKLWGvhCnEaQpWQtnc7uNfhBZxSlAQlNMlwoFaiVErSC5Gts2hYRXI6rYyuViaUzMywCA2yg/mB7+kOafFqeYQAwH5gD8GPu84MoMWw7LemlqU+q1r05NnDW6+ZijH0UExLyZBp5n4kTc8s6DiCrjxDM+8JdQ21x2N2TepZPok5SAU39m9n+IhSkpcpKQ/RY9z290LmWA2ZweRfzHrFPezdczjZ7++MRCoombkcMbC1Ha8LfRS0+KUq/2mOgYFRBMhA4Sz3Yh+I8o57gNAqe4NTJkkEMF53U/LKDa3PeOnYNh1QmQgfYrZ+JMwsQ5YjyjirjgzlZD2mBraQCatK1OkrL8/aLG4sGJtAyMLlpciYpSQ7JIAdtVNsPN7a3YdFxHU/zcwMdD/R8o0x5qgTOfS5qMjBgXJJdyoHnzOze+JUMtWRQVNUUFiHcEMQQQfEDfzjZI0PhDmm/wx5fEQu6uEaIB9kxNZVS5RQtZm3Di24a7C38vCuvxzvFpOQgKPEtaSHJuDYdTYCOk1fsf3D5ROp9jyT8YFEUjcTm6jIjeiambV2Wyh1TMyCBdAFnH3s3LpGVVUmXPVkHeLSCk6qT0Lg7MN46Zhuq/A/GFkvQ/zeAA0C5UMzdQwDf3t5Tn9VMU7rUhKlGzJBT0fcEXu51NtY+VXCWCCri1zJvmtZt9zHQpuggep0HgfhD1fVQMTlxDGWK9q53nOplchbsBmZ2JHzL+kG4NSEpYEMTZxp4ttGtVqPH5iGuH+yfCMymhAwMdervMFiVOpJAVkI2IItYeYaAautyFuFVgxChZtD5MI6fXaQtm6eUCnEPPkYEt3+xMbInzVUxyzkd2VBHdE8VzYJ21I6iPUyUICjwnKrLqCondku+UXvG2ovu/1iPp+qvE/wC4wzSCaiEzlPSq/fvOc0clIXmCillOz6bhn6w7X2glZAFTislTrUM1nLskFmA0DfJo1iPaPgn4QLP9o/zcxpIZqridqKYwR3mNrqxCZ2eTNCsxfZKg+3pvbWBfrEr74UBsQoluQdr+cb6T/iJ/mwhhM/wT4xus7RRI3oTmlNRoUM3eZSbpHC7Pa5Ni/TaJ1NMEgXCFAvmSoc9WGm+kbpPsn+bmJDT1jCZwG0ylFcKQZyApQ4XQQH2BJ9m1txFmHVChMyzZqciRlYTBlFtrENoTG/V93wHwgOr1iY2b35lIYAA1xMqrCJJBJXLUq7Gw8Dwk3aFycIkKYFLKNtbRuZH6wYv2VeP6Qe694FjJyJyaowcIJcgeLERAApsBfmkv7o6XiGo8ooovbHiIcrWLiHADVMJR0ClKCbgki28aOh7MuWNQhI5EZh7xb9o3VN/ijy+IiX3vOAZzcciKFsiZOX9G61KdEySoWJyG4Hg5vGowugWiUlH2RyuHAI3O2x59XhrQe0rw/wD2EEo+Z+JjtbHaFpUcCf/Z"/>
          <p:cNvSpPr>
            <a:spLocks noChangeAspect="1" noChangeArrowheads="1"/>
          </p:cNvSpPr>
          <p:nvPr/>
        </p:nvSpPr>
        <p:spPr bwMode="auto">
          <a:xfrm>
            <a:off x="1587500" y="-1571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3" name="AutoShape 4" descr="data:image/jpeg;base64,/9j/4AAQSkZJRgABAQAAAQABAAD/2wCEAAkGBhMSERUTExMVFRUWGB0aGBgYGBwbGRgdHBwcGhwcHCAYHCggHB8jGhwcHy8iJCcpLCwsGh4xNTAqNSYrLCkBCQoKDgwOGg8PGjUkHyUvKSosLjItLTAsLCwsLCwqLCwsLS8sLCksLCwsLSwsLSwsLCksLCwsLCwsLCwsLCwsLP/AABEIAMkA+wMBIgACEQEDEQH/xAAbAAACAwEBAQAAAAAAAAAAAAAEBQIDBgcBAP/EAEMQAAECBAQDBQQJAgUEAgMAAAECEQADBCEFEjFBIlFhBhNxgZEyobHBBxQjQlJi0eHwcoIzkqKy8RUWJNJDc1PC4v/EABoBAAMBAQEBAAAAAAAAAAAAAAIDBAEABQb/xAAzEQACAgEDAgIIBgIDAQAAAAABAgARAxIhMQRBE1EiMmFxgZGh8AUUscHR4VLxIzNCov/aAAwDAQACEQMRAD8A6nVhISDbQbdBFMpKVILEO3nB3chSfAD+XgKQgAl7PyYeoiJgbqvrLV4mE7X01VmdEzupQAB+1KXJOrC7bbm2kZ7DawpUe+nTBwnKxuSEqYArBA4souNzo0ant3TpyOkKWUvYKAADB1MVOSBYAA6m28YSXTTZuUIlKLlnAs5DgegJjcYIG89bE6HHRNH3Q+lr0qWrv5lSSdCknU87/ICGuF0s+oSe7mqyJ4XUSgu73y6nqY8ThMmXOmiZJmqlIVlzIUzEDickF+IE7WZ411N2akTpOWUqYkKDpJcKsXI22cAdYFyxFLzDbNjADdvcKmdoaKoSmYlZKQNHL3AsUnl00MUKriohRUQ4Hskj5w9n9mkyFlImzco1BGYAW3EZyvou7JYhSH4SNL3025eUT4jbEZDv2knUMGbWnHfaEEJmA93UTN+FyC/XRTPyEZjEceqjMyuoh+I51qQdLi/g8EqSeFk+DHlr4NFkmWtAy3SkgEdddX8OkVYhoJHMPImNseqyB5UIDMpalZMwVM0KscqSrKOjO7W8YMTW1MtH2pmBwF+0Tc2L3s3L3Qkq6eeCmYhRSVFaEkLu4fM/K136QfSV80gpmLURk11L2O/tf8wx1ZgKIMDDmxI5GNSOPaD85MYkUgPMWFMfvEixYvE52LzF2TNJsAwVYDQFn5wsq6dJJc2KCwvmCi4dj4taCZcjQa5pYZho2vv2POOONR6Vwz1mY3h0C+L7xlRzlE/4swX2UXGzefzgeqqJigoJmTLacZsb21e9/MR9SSwpR4vvakcm+I9bxViVOZU2W6CEqSFEEe0q7AK5PM02Y3jUxktdzs3VKmPSE9h/3zPsMlLmzJaDOmXDqIWrhN7a+DePOCsk4EqTMWEuSONTs2a/7wLgNSUJWtzmIyBk2JSVcR5MB4uPSSK5SpExJVeWZiXPtPZn838AB4R2TWXNcDaRYmGNFI5O8sraxaM6lLW6ksm6ixIKgdRdvdtFGE4ktYSha1Fi4dRuHvcnr7ol2nSkJGV8oBF+YEtL+AA25mPcAZYZSWVJ0sASXBAPPRvWCH/XZ++0DI+vLsKjCViJM9UvOo94dC5CTcFn026bNqxWNVhCJZlzVpAUM5zK9nNkUD0cGMkvFlInlaQCoEp6bg/E36weKvPImIcXWoXuW8raufOBPTnWD22iTlGk/GFzsdWozEla8w9k5ixBZQI8j7xzhycOIliYZ65YLDNnsXDsAbk6epjK0lIsJzqSQAGvzAFh5CGEypWtkqfuwCpDgOkHh8/ZEP0BdlMXjTxSAeSY/GLKKiEEtLQMt7kkkOdielwHPjCagqpspSkrKlHMl3Uq7By3R1M9n8oFlTCh1EmwbLpaxPxHrEZtQylrOqgLeKXYeo8IPHiAUVCYhcpUHb7/AIjetxFYSlSZiikjXMRoS4F+o9I8pcV4vtFrCSAHBL+QGum0I1Vcwu5OVyWGvgH2sLCD6eoAClBLjK4O5HUnw98cca7iGXdFXah29sPl18y6kzO70DEubh3ANmbc+kM6dUxiAtRLOeIly4A6CM1RT3KioByoBx8dNiGbrDGmllRSnNlyquX1ABa/6wp+nDcTPFoao5RVTVKKXUUgkBT/AIr3H9pMaWjpgpCSc176mMlQt3jK9hIzHqwUnycKbz8o0tPVIyjhSLbEAeUDlNEACABYuCy/pFSlRSuSoJBIKgoG4tYEDlzhsvGaepGRE1yoWCFDON9BoRGbr6KTPGQTZUo5ytSiMx5BIbQakudYxy6UpWRm4kkhwbFuTQLIRdz2lTp8oBT0SObMf4h2GmzJpUueHJtmQczbPf4Q/wCx2B9zImEKK86nLapUglII3vrraKMRmS6amSlBBmKSBa5c3Kr7gOQ9n21gJXbOaEd3KRLQU23OUctr9TzMKLbUYK4sub1eJpqRIROmpN0zkiYHuCocC/UZD6wF2lr5tNJQKdTOsgvcixVYaRR9cWaaXOUpK5iDmdKSkKlkMoB7EgX1vlEEf9UC0omIUFJJCm36eDh/4YwarA9nMR6KE3vR4kKTtOKqWc/DMQGUwbMDu2xsYX18pagDLl5ySxGYeZL7dIciqlTVKUHdrlmOjB+fJzH0mqCE2J3J2J6c7R53UM2u9MoTTVrMnIw+pdygSubhgrxAJ9dYBxWQEhKkuklwcvs2vptvp48419fiQykqWlLGwO/nGMqVFZ7zL94so3S415hncW9TDsLPdttKVRcjXQgdM2cAkDOpiToCQzh7BTBvdA1fJEqpUhKkqQMyXBBB1IFiwsyhycw1UUqIKpaU7nIGdt7ltXiGI4NLWlwmxGqWB2a41HTrHpYQa1E7fvPP66vFCqKiwyjMyBTMCQSz26/BxzMPZOF5UqWniI9lJ332ZoGoacqCCLFJYOdWv84YYhLnABSQSFk5hqHBs7M1t94Tkyb6TtH4sCghkNnvF0zElEZFyUyiCFBSUm7c8xcjXQnXpBczDJxkuUZkBLtqElj+EkBtXtFEqRcZk5TyUNebEW8iIIqJ5TLmJZrEC48L21ymCG5FQMuQjY80biSuHd90ZfDmVlUzMoFQW9t3N/TnF9RRELZz9ogqm7gkqIceQHqecMJ1A6JaZZILcQIJc6kk7HePJWGLJckk5WAGocNbbR/jFFgdpF4RIJB+/wC4sxSUiYCFHIMySoC5ZgFEbPv6QNgbibPNwSCA5vqSD4uNf3h6nAzOKmylXJIdndgoln25RPCuz5M1SVgggcehvZhmFn6dYxXVEOo8RLoxcUJmkYaUg5wxz6b7sT6w6wLBJSEqUvgAdnax3N77DS9zD0dh1HRZB1CCHDDmpI/a+8KMY7GVpCQOJAOgUPU3B6QHj48voh6gnG+OzpuX188KlKCASkCxIsxIBI6kPrtFGKSpORC0N3hIAzKNrORfQc3trAv1Obl7lSCglgMyWva++279OkXiSKZBLZ1PYta9uIliem3KCJCVo3/eYAWX0pahCZgzpGZS12Q7F8qUkXtlDPmO0SnYKmWod5MQc11HXLyDbC3Q2hWmrWheb2W1Zkvo/k+u8H0WLOCFDUWIJSzbgAMdBcB4clqbnUCKjqX2LlzwJkuoQ5sAGABAs7udeo1hZI7OJRMMszpSlpDKSMzOC9ibM+3kIkiepOVarBThKgykvytceu2kaKjrLpTUSkKC7JJZ+diCxuxbbpHMxBJEZ6wCmZo4R3ZCWIuSEqYAh3dJFiIa0tDLmOQoBSnzBW7t6ePPxjaU9JJUgoF06sq4v4wlq5EkzMstAcbg6HQ5bHbpE2TP5Rq4wdiIpqcFWEEhiCwdLncHlaGkuXLUHyc/vHmx98WT6gy+BKMwy5ms5BvYnnox0hTR0WVJGZPtLZwp2K1EaII0I3g0th6RgMirwJjJmGKC5hWgJ41ZXs9zzU14uTQrcBMqWq2ql/8AqY3dN2dnz5p4TLk5vbUkBZ3sNSP4X0hwnsFK++c/J0pBHmBf0EKfxuaHzP39YxcwGPwhsPcJyudImMxQmW5ZORZufU2Z4lIwScGKES1gDRSmjodV2Wppc+mBlkhUxQ2Z+7JALAbh/KDsbwGmRKXMYSsofMA/QAjdywaFOcmkUBfx+/rDx5PDUrZ3+c59JTWoSAmUgWsBMFvWBe6rEElElQBurKpKknc2AtGxwpUlac8xRlpBbNYJfpmLm3IR5jCGKRTziQUkqKk3SHypIe1y7PyjEPUk6So+f9xZOPkMZl6GfUqukLf8pBb0BMMwmeg8alpf8SWtz9gHzhphUk0q5bngnl0rckpXbMkndw6ut2do2SJYCXJcAu/6+MbkTchpobTvOWz8MC1ElZUd8t9fhFNRJXLlX9lPXTr6x0+swiTPSAoIcWzZUuIwParAZkuWQ2UJdTp9lbO3hvaEnG2pbNrctx9a+kqNj2/qJzMnIyoWCUZnKtimzkcm1tyh1SyZRSyKhGXcM3x+ULPqU3uSVTFrQeKxdj+z+6BqzBVLS8kZgEuUXKrbszHnzgwrHg17pU/h5UDOd4dJo1ZlFIlk5iwWpri2jHlE6mbUsUmWhnchM0OPIgQmlYXNUrJlVnTYjl4vH1ZSTJZ+0GrXcF+pLn3wyiH2o/fviVwY3UA5KuFycRzHuzwF7OU2I6vDCpplcIU5Jsku4sOnSEC6FJKVLJZmBSq7X52LH4wTQTEywkpC1gKcApIPsl7ZjZjs2sOsndflX7yLLjbC2l9weD/U0kugWADl00O3KPsPq0SlqMxQLhhY2ZndhuA0VScTlEMQCdwLn1DiKkV9OokKlqSRzA+PlEaZn3Dgn2R3gs26Q8YjTSQuamaFLLsLOSS7Fw4A/WDMKMspBVNluQ7d4n2ieIqvdR35aDmUtFg6VlUwoASTwJL2Gyj1OvQNvB5pUSw4lAsNAAX8HjM2XExqopEyCaeWqUBZaC2+cfIxGbNSq3eIdt1B/wBYwKO1RQT9mhIcs1j57fCJT8dMwpCkzEB9UrI15trAsvYrtKV6XLyY57RyxlkhRSolexB4QCeZbbeMkqhM9fCcwGgcOSHvc6awbiUtHeJQM1g6yCd9Bff9YWFQTcBWtiELFntfL63inExVfQi/BxZDTtQ84crAZhv3ZJHNQ+UTRRzwLlSb6BJV8GMMKfFpaEpzTszjdJv6Xg1NWlV036h7xM3XZ02ZR9Zw6PGdwT9/CLsJTMQslaJmVQZWVLJPIqDX84emVKIyuojcEK9z/GFk2qR95D+p+IiheOBOklZ8FfuI058mX0gtH79swY8ePZmmm/6mhI9lTh7set9BdoBTVgLdIUBfn+0IFdq5aTeSsef7xWO18l2CFD0+RjtOa9Xhn7+M4ZMI21zTza3MoKUC4BAJGx8oOpwnKGPP4xjZfalH4f8AUf0MaKgxVKpYLavv1I5Q3GM/dYGTJhrYw5X0oyUqylIZJYnvUvaxs3SJn6VKL8z+Ib4xiauYnOrNTfeN2d7m5tFCzJ3lJSeqQIM5WuqP0ilwrXrD6zV4p9I8maUZZKjkmJWFZ03Z3Zi4LEi8AYj2kp6taQpFRLDkqUSVj8rJBI1JOzQiWuUQcrg8gNTyEUFH51J/tEYM5AsCj7Yz8qp2ux7P7m2nTKNUhCAlSlyyMhWCkKUogcWxS7ODyhfiVUZBCE1GZcxXEQR4DMU2GwA0A2jHLxFKS3fn/ICIgMaAslQUOkpv9pijE+Tllv4H9xEMuMcN+n7GdWqKFE2l+rqmZiwIXrlWC6VjqDdh4R5gfaJM6QpKyykEomizAp1Y8jYxyVOPMXBUkm/DmT8Gj0Y1dS2WS4chQJJ2J90CceRgRR+c0nF/lO1ypiDYjKGckW8CPfGYxvtjLKJkmUZiiRkcp4CTZ72tzaOa1GMqm7zyRoy3b3RXIr5iQbTCN3YE7m+8cOndR5Q+nzYPE9OyJ0PsvVrXNFPOyKRldJNiOVwW6MRG6FLJ0Hc/6X/WOKySVoBIF0te7i/tXY2EXYb2Lnz1LKJUvIj73EXtsBd/HSB06iQTKesBoZVWgZuZM9ErEalCxmlrQhglGdyGYsH2JcnlF3aCio5kiavuXmIQWJlKSx2JIsR5wlwKiXTVQlJABVJfiN1EKZWh10jZ92kovKynqbvu76iF9Q3hrrElQaiAZx1FGiUXJKWcFns/67jpERTSiG75MoOSMz3fq3SN120w15ZmIWlE1N+K4UCwILbizHo0YE43NScqUyynZ0uW2frB9PlbMmpefb/qb1j49Q2oewbfrCqbu8yR3sssbkKv4h/gI0tNJ71QKxwJuz3WWtrsLHrGZHaAiXmXJls4CWABUfMcLC5PUDeJp7dpBtTgf3D/ANYF8OQm1Xf3iZ+bDADI23uM366xCRchtbnSM1j2MlYyy1Jy7kE+OohOe3hJYSgH55T68Pzi5eJOMxTJZnukbt5ROOlZDqdZZ0uQZWOjevhKlhPsp4iR7WcBPPcRBSkpmMrjYtY79POKxjyVqyiXTtsTLZ3bbm8RqZnFYS+GzBPC9ibPcjTWKvDK8iUY+tzZfVAPbtdw6lqJ8suaeYpy5UlXtdXykdPCPq7Fs98tUjoiahQ9AIqRjVUEtklkHcOH9DrAKcUUknMgBY2Kv+CI5MTM2oKL9/8AcjKKikZyy+W3f5fvPE1YFld7/eli3rBUqqR9ybOSdTlSPg8WS+2E4ADLJtvn1/1x7/37M+9Klq8CfkTDjjym/wDj/wDofxIj1doMevYcbH+ZJGKFP/zz/BUpJHvvBsnGkbzSf6pJ+RhJWdoO/uKZIP4kl1f6kmBzPDf4UzzH6Ro6VXHpij8P4iPzLKfRNj4/zNQMak80eaVJ+UQXikg/cQfBY+YEZtMhavZlzP8AKf0iBCnbKp/CNXoMQ4P1nHrcnl9JoxMpTqFIOl2b1SSPWNPh1DL7tLXF/ievOOdy6CYb92v/ACm/ujc4HTtIQO6UNbZjzPSGHDo9Vz84Pi6/WUfKBT8VlhZHeIfMQ27ubRVNr5VzwuOjn01jNzagpnLLuc6tf6jBYkzJqC2R3ckEHfqfKIs34cuNgSTRnsdFnHUYm/yHatvZZPnCp2IgggBIfqAfT94Fm1qbgqS24If1G/rAlRhkyWxOUpLXBBe+hyqLRBSkhSittSwD899mir8niRbsyXH1GRmOMoL4u9h8tpTVJp8tikK6JV89vCA51PTNwrmE/wBI+cMpvdkEC389OtoXpAJZRT8XhuFdQqzJ+txnDTDSQe4gRSPxLb+dY+lLAO7Gx8DGkwGXh+b/AMxSm0AlpWLtYlRLAPt8osxaVhfD3CqiWrdylY/tIN/URVsDpE8yj61zMqlEfiDWhzRVMtSQlyVaMzG29/PSK1zkpOVM0rRzMu5OrEXIO1oNpEJN0g21DH5t/HiLqXsURPf/AAnp2DF1cb7V385TU06iSlKyEM+UBhsfO+8FIp1yeKQuYmzjiYlrnTlrtFE/vNACNEkMx/nvhtL7F4gpKl5CMqT7ShmISNgLm3rClDlbuhKs7dLhyFWUkn72gcvtnOzioJWZktOUZluWUwLEi0F13aaqmpGclQOwmqB/0gQBU4SUqVLUgpVqUkEK5390eSgpNiB5v/P+IFyt2o/WMwfhjEHWbHaq59t/CCVVRme63Y61Gb1SqAZZcgJVMGwaYlV/dF0zC1AqIdWYEPpc6vfxgmmwtKUuCymv822/gh+tFHM89fw7qcjFdNVz/VRfWYgrOAlZKUjKH3bVWu5c+kULq39oK8j8iPnDOdIksxy2sRZx6bwlmsFEMR4l/hDsTB+BUi63pG6eizA35S1JQdyD1H6fpDGjmmycyVDk7emYNCjNBlHVzAWSqY35eL3QxlkStU0syjfLLTJmBcwsl0pII3II15R5idKJFpgXKUfxyyPeR+sLpdeEkPMKVC4cEeYy6G2ojU0fbKcU5VTEzkFuCac6C2lzf1ic4j7ZSucKQRzM1IrEgE5xezEMkF9S9tI8rqFK2Ki9mF/C4tHSsB7SUS0GXkMi5zILBAfmBwEcipOwvvCntDg8iTL76SiXMBmZV3ISgEEgBKFgJ8nBd4S1K1rsZ62DrDlXwsw1AmYOT2aQfamhB2CgzjpeLFdl5Q1qJfr+8bjBOx9LWyApUyfLnpP2lipKg9j7NgQzEHbQwzn/AEY4dkBOdIs0zvCXPXMMoL/lEHqb/M/ISDMuIOQqbe8zl6+zaXdE+UR1JHzMCVNEuWWJCv6FOP2jfK+jGjnFSaWuBWkkZVZSxBLgsQduUZ+u+jauk5iZK5iR96SoLB665vdD8ZPdr94qSZACNlr4xHTLLt3s1B8S3u/SG6MHnKZQqSeTuPm8Dop1yQypE4K1JWg/ppBMiZOKcyZK1J5pSf57ozJ4n/jb5QsXhcZJ4JdaksTMUOaVPGjwaqndynN3rur2kl/aPTlGYR2hA2L/AM6RrcG7SLVJSq983uURHDxQPSUTmGK/RYxjWVuEBZlTUAKQbrSkZVFt1S1Ob+F9YS4tMwaZmRLVOkrsywlS0aBwzv431jF1yAJkx/xr1/qMMezVXSSpuepQVpFwkMQ4I1zAuLH1ijQPWihlbToBoeUsp8M7slSRMWg2CxKWkcvaItAFbXI9hIY+L+kdDxb6SZc+R3aJRTLzg5BZRlpYsLZQ5DbwLiX0gYbOQAtE1Z0UmaiW4FvZI9kjYjzF7L0KX1ESgdVkXB4Snb3TnsuUVefSHFPhCFPxM22r+7lF9ajDk3lTZ7k2SqUkBPmFF/KBUzUlwFW/Mw90ZnvTqB/mUfh2hmONkBJ7ngASFVhQZ0ZRbQsQfDeEyqNbuQb8tPK8NKnEUo4nzPazXHrE6dXfE5dEh2AuPHz+MTJlyAWeJ63U9F0mbJpQgN5Dj790+o6fJlUnUXD3SebgjygyZ2gmEsJCARYsS3kH4bsbekDLWpJAKgNmca6NFK6gS3frobkwv0mOoi44pixrpRtAHPn+88lVszO61qKhzZ/4/SLZ1cpSjMVUTjMJcqUoWPxYaWMAVVbnKSEANu9+npFdbKGcnmXj0F3okVPlsxFnQ2oXz3jkLmzZiWWVrKQkfee/DvpfdtY1dR2KWJae/q0yVcuDhvdyqY9mGlowQQEy0kg6/dUx33HT49I0GH9kqmsSVJkliB9pMmqdWwDg/EQGRRzUYmfKq6Axrysya8BmieiVKmpqjMBKcgZTDUly3mDC7E6NRmd2oFKxYp00sRY3Zm8ol/27Uypi0ISVKp0utiRlBILu+zi48RDSSa+YlB+rqnJSoLQpcuYv2jmJzJUxCjqFAwBxhjY5leHrGRdGQal5r2+/mI6TsfNmlkoPQ5VX3/Dy30iNT2RmSgVLlTAkFs2QhPqzRq5nbyvkK7tdNJlKBsTLUlm/qPIasYjVdo5k1pi8RCJg+7KlTQb33YFvCKNdcieYQCbWYg0KdvgP1j2VQJF3POw/eNRX9oFzGzmlnc3kiXMUP6lS8ocXb4x5Lp5HeIIRNyBOZSQyyS4ZIsLc9YMFauoFG5k6wEK9pRD2Jb/2gmSrJLCgpCwdUj2h4pIfzEanEa+hUb0M0Dc98pKvIKtCc4dTlQ7qbMQHuicgFv7pZY+gjlYQWW4qkViSpJSTLU/tbNyI3H6x1ns9Q082nKfq6BwMZoUBKUHLKB3U4JHASkuHaOf1uEyUpC+8QsPcJSt79CA4frDbC8fXTI7pGVclaSchFi+t0sp9i5/afOgeqMdhdkNkTqVNXCRKRKASrIlIDLOjMCXGpIjLY7VVqhM7uWgy1agKzFvBwR1MZ49t5iyrLJSpWVnSrKsWZwU6l2190JKXt9VSVEFKVf8A2EnzLbwhEy2bqNZ0Yd4yk9qBL4Z0mXkBuMgzDwULj1bwhxh3blIWEU85aiosEFBV6E8W2hfoTrCgduEVH+NTUiVE3PGknrmzMId9m8JqZEwVEilSQUsOJFwbm9gdNusNfSfWWjFIrX6JjTFxiU3KUU2QgOod4kBR/KFaj+q+kKF/SHMkES5lPNTMH3JiQ7/5Q4Ma5NbVT5qEmTPpzd1WUjwLKYg+EOxInDUpmNo6QD6gwIZTyBD0kHmc0ou2tIqb/wCZSIlv97uiVP8AmcEka3EOqTtJQrQFS5ZSkuw7pI0JBsBzeNJiOHKnIyTKeQsF7G48QCmx8PWE0ns+iWMqZCEgbNMLOX1I6wdrW36zKa95xmtDTphUSBnVux9o6OIOpl4cwM36ylX4h3cxL+CgLdH84oxCs+0WCke2rYD7xhfMmubJT6mHG63gWO0OnpkkpEuclYvcoKMt2DtZ2vZ4EqqXKfafzzDygZSM1nT6fuLx4KfoD4K/ggaF7mcSTtUkulVoAfQj9oHVSq5KPkYtMhQ3WPX5R6ha3YLL+b++OM4C+bksPICuNRAbfnt4Qxn1UtsuYL8CPeYTz5a3AKj5giKxIXs0KONWOomXYuryYMZxqvxI3hqKJRuBb3e+C5sxYsGAIB9Rf3wvnV83KxFugb4QVMGalQsDiStSVN+E5VJJ8yR/xBi29YRTOif9THjft8PdUK+rII04uenytEvroGXML5W22cbwmm1i1a7W/jRNZ4Uab/GB8MsKyG4/86mJ9fTrRH1+ENqJ+ZCbgeW5KvD3QTS9o58tAQieUpGgCQ4u+uouHhdNJMpAA3JPw+A98DpCvwD1ENFVVSB3JazNKjtVP+1eYWnpHemxzWyerOPMw2l/SLOKhkySmSE8CVaAMHaZy6GMlU1REuWgbJc25klopRVtsk+KRGBV4MxmnVqD6Tpc1Hc1KFFZswl5wrqARo3RxEMZ7PS50o5KUyxbiEt1JIsQcpIazXA+Uc3k17EEZkqTdKkKKSk8w2kaPDvpCqZSQlMwTBqUzEjO5/MjKT4wpsYB2MMPY3gdVgtVRKJ7p0HdcrMny5a7GGWC19Q/fJoxUBRCdCEpyhsoZgLEHTkY8nfSRUzgU5UyxlIcFyAzakk/pCym7b1EqSiSjMhCCVOkAlRU75nDEXsGjSpIqcGC7zocrFpkxOSdhcxL7olpmJ8XFx6Q3kdgqNUsFUkgkXGhB5N0Mc8wv6T1SlAlKjsoFTA8ikMQk87MeW8bvBvpJpp7DOtBLBlJBY/1AgeZA8IV4TLv+8Z4gbaU1n0TU5BMkqSdg/6fpGOxjAplKL2APsqLB2I1GhIdrXB1jq9aohPeSs8xJuyCMwfdIUQ+xa/QRmJuMzpgMvvKaYUaonpMtfy9FAHxgQhJu5hapzaXhnfr+yzJmC5YO3pDvDfozqVKMyblUWzcZDHxOdzGpwrEs0xMpMpIyuSmVl7vxU7eVyX841VLIQOIqJGyX4f316RhLDbVt994Y0NvW85vL7Mqlrzpky0qHIoIB/KlS1AROu7Y1VOMilKD/dKEacxYA+RjpkylkKS+QJe7gBKvFz84zuOdm1qAVLInI3DpSfHTKfdAjHqO7H5wtVcATnau2M9W84+bfCIf981kv/DmrQNwQT8TG0HYtLPMRLfkk8Q6koYfGKkdj5QukoUeRWsEH1+UbpRDdX8YB1EczLI+krEVAATk+aBf3RpMN7bVKpaTMTLK7vtoSBvyAiU9CKX2pCCGuSpx5KAJOmhvFtF2hpFoCkyCAXs3IkHbmIoBDLYWK3Bomcxr6lXeTN+JbBgWZRPoz+kK1FXMjyh3iUhImTOHVSrpPMkQsmU6PzDz/wD5hwdfKC2F+LlWdSkFzmYj2hzBgQrI0Ho8EiXwrGxa52Y/o8CmnOzHwP6xoowWDCpdLqydhBqcWCR7Jdulz6uBCwU6tgY9II1BHlAtjRhRjcPUZcJ1Id41lYxLtmzPucoYHkGLt+8C1tZmU6XAFgQ1+Z84DQEnf4/pEVSP4IBcKhtQj8vX5smIYn4+vxM9mz1n7zjq3xgvD5q1JXKB9sA/5b/P3QEmSToT6fvF9MtUtQWBdJ9fdB7dpGLuzIIlJ/EY9mDhHiflBdfTpzd4hhLWSU6gA7p01B+UUiQ4ypY72jbFcztJBqp7PSUypaub+TWgdFUdHubfKGM2WoyQk6JU489fe0U0tC60+OrbRw34nOtEfCVT5wBYvbl/OTRSsg6E/wA8oINOqYolIe/xeKhQKf7ovqSGHiz2jrHBmaSdxB8p/EfWJKQs/et4w3OBoSknvUK5ZLg+/wCUUppUuxFzp4wIZW4jcvT5MVa+/wAf0kpcoiVlSXUu5LbbC2m8UfVlnVj6/KCpk5KZpZSgxa2lmEeV1SiYxPCeabP4vA22rjaN049HPpeXY/GD/VTuB4lRt8Yt+pzBxC7boUFerF4pQ/3Zvg4aC6XGZkksUSlH8SkufIkt7oaCRJSBzNr9HXbNSZiZU2blQxDlQGlwBmtfTm7R09S5E5IMzKsEdCG201jmdLOwaqT9sO4mOLhCgdiQVS3Qp7h8oOmkb+mxWllS/wDxTJUhwnJKSCsWsMrhTuN+b6AxNk5uo5OKiObX0WH1Ki8wMkEOFLTxElgQLEADX8USP0i0q1F+8yqDFTNtp7T35iNPT4dMEt8soqmcUxBLglhwh3DAAJB6RmO0WASWKjRS0tuOG+uqLN4hoQzLHKp7ERLU9q3BC1pKXORYEwtyuGKVNsY9oMeQ57qeQbFQRw5mOpSqyvL0j1XZqWtNkSgCPw/opPxjMYngUhC27wf25fmonXnE6smQ0CRGsGQb7zQ1eNqUx+2mgG4AVbncW0iUzF1Jl96iRUZQfvu3kVO++kLezFSumWru55CFC4Y68yzj3wPi9OFkrM1RJLuorUHJ/qcekUhV4uILNzGcrt9I0WlVzcKQ7/6rxoMPxmhXLCky0AF7BDXcvZ+bxgaanqUAKQMyTsONJ8QX94jW4bPnmWCZaEm/CEJSBxHYC0PVQBt+v9RZZid/0mCrT9oviHtq+6/3jvAs+axIzJBFtCPnHlaQJsxyRxq0b8RiFSmVmVmWoFzp49YaVA84IckT4TLHiB+UCqKQXKw/QfpFjIyLyklwHfa40aADLHP4RwExm4uEisGa67c2v6RZUYjLKMqHBOpOp8xAWUc48RMA2SfERxUWDDTOVUqO/fv8PKRUb2V7omiYesWpWD92WPUfOCqQpSRcdQI4vQuAmPUauCBKjsYl3R0Yw8UoSwVE6bbwlmYmo6BoVjzl+BLur6EdLQZ7J7QnD18XcqfKsgEcibAvtrFkvD8qZjguPl4HnvCtFSsKB5F/MaQ7kVoCVODoDbqRb3wTXURiKk7+2RoJoUlYIdg4d2s/OCEzUkWAdxdrC99N4lhplzFKDFyhV20tzEB0SigNYgqB+XzhFWZ6GLNoQrtRHl91C0yhL4igKHMAOP1EUY2mXaZKcl7jTL5eMUUOMLl22IJDgHxA6fDzgb62lzZUdjxtq1H/AHM6rqsRx6Ma8+fY+w/zLkY2p2yD1Ig2bKUpaVWCQLp16na/7QuROcu59BtBVNUpDKV7JIAHgC5tytDGxhTqUVE4+sfKng5zY2rfj6WYtqMzksxPSKiiYdXP9o/SHuLULoSuXMFwSwDuNnHN3B8BA1Nhy1S8+ckuQzBrb20g1zJV8RWT8OzDIUUXtYPmPMRb3Czq/lF8iWWysphzeCKd1EjcbEMf03j0zkp0uebW9DFoXGRd7zzjqBoyynwchJmKVlQNh7SueUH/AHG3jF0qaUspJKTtzHmC7wIuqGqjfy/WPPrCdMyYNVT/ANRbOeF2jyX2gqEsPrE4f3qLHwJMafs59IM1KkoqpqyjQLbiT/UPvDqxirs72SlzaYz1JXMAS+WWoFaj0BsPfy2MZiuWhU7JKQuUHACZpzKD+Sd4STjc7COGteTOg4v2Il1qu8pcQQCbqTwgE88stmLW9m+8N8M+jWjkSwZwTOWBdanDcy2Zhr0jE9oOxsqilJmTlLmLUcqUpLJdnNy4Sw5a7DeM9JmnfMQSwSpSiE3sS2pDDlptE5s8GOVLM39ZVUGYy5VFLmi4dky9Pwm6uZe0KsSwQCX3tL37gsqQq6kC7kKDuAdyDF+FSZCl5krfhYp0uwBIc8wbaxOqE1CwULyqd0K5W00uOh/4i/MqX0t9Z6J6QaLQ7xRQCo+/IqCnU5VOW8Az+kbOgwk92n7JYcOynBD3uCYyc/ttXBRRMUQQfwyyPIlEP8KxypXKSpU1Dl9QBoSBYW0irwRVrtPP1kGmnNsWwYmZMKHPGrluo/O0CLwxanWW1cj7176NpeGmI4yEzVEAllKBDa8RufO8LqjE3daQzMOt7P6t4RRBpDGeG4QhwFJCgUklhdw9mF9Q8GVXY+SSchKSfZ3BBGYCwYbj0hPT9oUpCSsNyyi5Y6qch9w/SCv+9JLard39geljCyTqjx4RWosraJMlWVUvMDoWf4HWFlQhB0lqHhp7xBfaHH++ShMuwS5JsCSTtuAzBukI1VC9zGUbiGYdpNQ6xW6+ZMe954RJK1be6NipKUg7hoKQrLYMfEP8oH+sKG0F0ZSo8SkjpcfoIw0BcbjUs2kcw6kVLOuVza4/WLJK0FS0i4Is25S2g8PhC0zQFGxYOxbU6DygzDqqWCLHNzJDeUJIC+kN56CZDkUYiAtd41whcszCUFyEKOZiw4eem8JEFyH92mu3nDHDcRTMmoQE5ASdwx9IVykATAADZTajYtHIp5M7qXWwqUR5gUJWZjafz3x5mJiK5Ey5GnlFGSYSzOTD+J5VEmp9ODaWI5QfT1BElBLHiUC/if2gGpo5qA5SepsRGp7Ndn1T1yZZICQ+ZzfMWLBtLEXgC4q5QuJw1VRglEvKm7ga3/aITKqYoqEtYynZvdp4xsp3ZWlKiFqVKKAVKBVq1ixPL5QqXhEtWZVOQEu0pEyYM81g6m0IBGkJU4WOrz856L5Op8IYr2Hld+6JU0qwjhFtzp84rVSra7ddfe9vfG+xeoTPo5ZoZMozJYPeIEuWqcgsAQZahoCFHhCnBB5xicJTKmnJNmd3Me+fhQTdhmHsv+YBjF2NyNu08XIlm+/6RdPw9JuUP4WgT/pe4cB9NW8475V9ngpKJ1DLploCRlSpILEfmCmt5+cLz22qkqElcqXJLtnCSpi7Zjms2+h6QrLlQbxuHE7WtTlOD4zUU3+FNWkA6JNj4jRXmDGoo8cl1gCKuWpagDxJBCkjRwRcjSzHw3hzitLJmrV3shC1G5nSUmW/oGW+rkRnqrssg8UuaAPz6eDo/wDWFjqsPBajGnpM1WBYjyjqVpkLpVzO9pljgWpJKpRBcbPlccrXFnjLVNIuUvKcpCrhaCClTXZ9QX+6b+MM8LwE5h3q7A6JmsSOmax5NbrD2uo6KUkhVBWKQS5Uqd4fhUQPAwwOoNA37okB+4r3wbszKRMTkUPZe25cuWh4ugXL9klafwq1H89YqkY5hIlginXnSnhEyWXJGxWCx8yYskfShTaKo1HqhCS3vMebn6Vmya0O3lViehi6zStNAaWvVJmAgORxJe4mI3SRza3vjbfU6Y3RLRlVcMABe595jOp7WYVNOZSJkpzfNL4QeouB6QfT4nR5R3ak5dsqS3uU2vKHKHXYiBlyJkoicSxN+9mOPvr/ANx/WKqKUVEhiAQbnazv5Fo12IUkvOtwlypWwsQpR97geUK1YeFrWlhkfKyeF2Bv1cgjxI5RZ4oYScYGUg8zNVaXUcrtoNPhs5iMmkWo8I16H37Q5rsJSgg5FhOZlaZm6s0M6Ceju7ElLF8rMDdk2uGsHP5jsI4uKuCMZveZqTh0w3SQRs28SGDTiWCCfNviw98aqRWfVlBAQnL/APIwzXIBIKuYuD+ke49Vy8g7qVlCrK1I6EbpP8EAchuqj16ZdN3MXPw5aDxy1Dy+YgfJG4GIKFKUkEmUSRYMU6s+u4secZmuoM6O/QyQSApPIlw6dmJGm0EGuIfFp4glJRGYsJF31vdhc+4GGOKUkuWhLAAk8Onsixc66/CEj/mMTTJ6nzEcUs2ISZQqFdNk95psPrKQI4yodEoBPvaEUhIVMYAsSwP80hjJoEoayph1IFkW/nvhtKpgPtEMjkUh0jhJVmcbEX/eFqoQyrNmfqAA1CvKJRS92pExJcBQf+fzWI1NeGynXm3nrBM6mVkKkhWTMQ5Fi3Iga8xAk+jGYKdwptrg8vQa9Y4LfrTXyhD/AMIoEUR+tQWeSFG9tR5x4jPsPSG9Bgip6ymWwIcjMQBlDPdtnEX4hgn1dDzSH27tWY2d9WAvZwWhliRHG13A6UEpJWSeQ2O/nDzAxLp1S5s3PlSrMQNdCfiL33hBQrWSCEKURy0Ftyd3Y+UM5eDTpqDNMyWoIXlyv+Ie1bZ+G+5EKNDaWJqb0tzHhmzq4iYUgS2UEOoFj+JY5cg1rne4uGgy6hKpyiQmZxpLHKUljroAWuOmxgDvaqQhS0oUkEqQtQHC7lNjof1BgKVjpBWVgFSr3O7M5voU2PgOUSnAyjb4RrdQpoHnvN1jvZ2XNQaiQopnJuFpUQSRz1vbVwQ0YmZWoqlNUKTKnf8A5GIQs6faZBwn8wBHMbw+pO14Ue7kzlHMwKDJ3dyQyv1O0CV3Z2UVKKnCiSeAhSQdwQ1tdHhyZjj2eTZMav6Scxbh+J1lBMJkTSkHdBCpavik+MaBf0sVakhNRIp5w/Mhvgq0ZStw2dJSlRRwLulYByndrGx6G8Dy5iz933/IxbpxuN5FqdTttHMztRMJLSggH8JJb1Pxv1iUrtezZk5gzX9p73cfOEy1rAPCAWNyA8erzhN0i27XhZxIdqjVz5B/6M0gx2Uv2wejK8dwXePPryRdMyYgbMoke4iAMCraeXNCqiSZqCPZdi/PUAxoanH8KAdNFOKjyWED1So/CGLjxrxFM+RzZgNJLppnFMXNUBdQylvNV2jR4Ji0iVm4ZSEH/DKeNSeq05y7dW8IyZxySTwUZQP/AL1Enxz7tEfrEtbETjL5pUkFvCwcenjCim9g/OGH2qpvz2ZVVjPLxCQs8jLCSAdi3R9o+oeyq5aAgmQpnulVi5Js0ZOhxiTKDqrS/wCEU6l/6sw5czGtw6olrlpWmqCwpzmUySXJ1SSWY2Z9oyn4MK0O4mXxWkKlKyWF1BrBRSVWVyGYpPrAmJUFOpbKQru1KZLMMpcq1J0Dt1eI4pixKykKKONblLDVSiL7B2fzgX6/JS+SWVM+UuwzA6lTupgBrz2hDMRxLNOrcyNbgyAkZJymBtZVjoW4QC17RRMR9WShKu7WlbqTMyseIAFJewIZwffDjD6RRliYpKUgKAzFXCCej28WtqTrA9fRFSSkqACr5X31Y63gBlINGFkxrVrFk/F2ZFxnJJBDAOeFjv1I5xZLSsEDOoggBQ1TduG4sdfJn1gKiwCaskBwpJZlB2DOC73t8IY0nZ5SZwE+YpOjqK0i3RukNbIq8GAmLI+8EqKmYvPNlMkAgKSo3J0dvB/fFWDS1KQtCiAkpvmLXcswOp0Fucauf2Tk06FTJNQq6wMqiFA6lyWB1DFr3jI4lTVC1qSUEBIZnZ97c+nujUyBtxAdGQ23MulUtObFGYsx4mLjw06RObgknuwpGYanKT+E3BsLsIXUs7KgBUvuyocKxcHnmuSxsej6QwmYp90oLk3AHu+MUAhuTEEgdoXTJUEqQoJCmzJLBw12frcekRw/EQVZSgFRDuNmG2gYk6aawqxLE+8yu6MoLFm+fIRGhqcgKgzqZ7F2GjH4wpz3EoxUzBSaEc4ZiypCFyJkrMlTkOGIJDeYLQsQ5KEoGZ0gEFgxu4fl+sXjE0rBScwJ/bneB8iQlzroW16eI0vCQb5FXK2xBSDjcGvhW8Yrq51OUTcuUiyVZgrTw/KSPIQGKs1ClBSyiWk5lPbMo/uWHK9ni6bSvTlRQv2gyr5b2NtN9esLu8llCXTxB/MPZ39LMR1hiixQkudjq1EzSJSO6EqWpKs13PAkBNyQ+m4Au7EmBRUCShxmBZOZJTYglNraNzLPaF0rDEqshaVk3ypW6vDiDv4mKK/CJiUv3U0WcEiza2Yke6B8MHYmH4uVF1KKH398x3Nx4SqUISsLALqlE6Fy2xzAkuQ40jKU1YFlQKQMxzZR12HkIuqquaUd0eN2YkAkjUB2d4XJpVA3BYc9R0hgWhJXyliDNtgWGBUt0spSVA5CSH5cQ24Tp1i7EpiVcBpVSVBQOaUAEEtq6NbDfeMjIxGYgWWpI0Znfnp/POGFFXzLKC17E3fUbg6g+hgfCJJNzA+1TZ4RMmqSqUSSkX42B8SxYsdxzhT2l7LKCCtC2CdQguFD4gjlvyhWmpmZw6yQxuLi+xAUN+tobUWHzk5glQ4gFJJGoOltSm+vWFG1a72+7jlBdaqz75nsL7JzJyFzEqSEoBKs60JJZzwgl1FhtBNVgVRISlSlJCVMBxpJuCbgKLWGvhCnEaQpWQtnc7uNfhBZxSlAQlNMlwoFaiVErSC5Gts2hYRXI6rYyuViaUzMywCA2yg/mB7+kOafFqeYQAwH5gD8GPu84MoMWw7LemlqU+q1r05NnDW6+ZijH0UExLyZBp5n4kTc8s6DiCrjxDM+8JdQ21x2N2TepZPok5SAU39m9n+IhSkpcpKQ/RY9z290LmWA2ZweRfzHrFPezdczjZ7++MRCoombkcMbC1Ha8LfRS0+KUq/2mOgYFRBMhA4Sz3Yh+I8o57gNAqe4NTJkkEMF53U/LKDa3PeOnYNh1QmQgfYrZ+JMwsQ5YjyjirjgzlZD2mBraQCatK1OkrL8/aLG4sGJtAyMLlpciYpSQ7JIAdtVNsPN7a3YdFxHU/zcwMdD/R8o0x5qgTOfS5qMjBgXJJdyoHnzOze+JUMtWRQVNUUFiHcEMQQQfEDfzjZI0PhDmm/wx5fEQu6uEaIB9kxNZVS5RQtZm3Di24a7C38vCuvxzvFpOQgKPEtaSHJuDYdTYCOk1fsf3D5ROp9jyT8YFEUjcTm6jIjeiambV2Wyh1TMyCBdAFnH3s3LpGVVUmXPVkHeLSCk6qT0Lg7MN46Zhuq/A/GFkvQ/zeAA0C5UMzdQwDf3t5Tn9VMU7rUhKlGzJBT0fcEXu51NtY+VXCWCCri1zJvmtZt9zHQpuggep0HgfhD1fVQMTlxDGWK9q53nOplchbsBmZ2JHzL+kG4NSEpYEMTZxp4ttGtVqPH5iGuH+yfCMymhAwMdervMFiVOpJAVkI2IItYeYaAautyFuFVgxChZtD5MI6fXaQtm6eUCnEPPkYEt3+xMbInzVUxyzkd2VBHdE8VzYJ21I6iPUyUICjwnKrLqCondku+UXvG2ovu/1iPp+qvE/wC4wzSCaiEzlPSq/fvOc0clIXmCillOz6bhn6w7X2glZAFTislTrUM1nLskFmA0DfJo1iPaPgn4QLP9o/zcxpIZqridqKYwR3mNrqxCZ2eTNCsxfZKg+3pvbWBfrEr74UBsQoluQdr+cb6T/iJ/mwhhM/wT4xus7RRI3oTmlNRoUM3eZSbpHC7Pa5Ni/TaJ1NMEgXCFAvmSoc9WGm+kbpPsn+bmJDT1jCZwG0ylFcKQZyApQ4XQQH2BJ9m1txFmHVChMyzZqciRlYTBlFtrENoTG/V93wHwgOr1iY2b35lIYAA1xMqrCJJBJXLUq7Gw8Dwk3aFycIkKYFLKNtbRuZH6wYv2VeP6Qe694FjJyJyaowcIJcgeLERAApsBfmkv7o6XiGo8ooovbHiIcrWLiHADVMJR0ClKCbgki28aOh7MuWNQhI5EZh7xb9o3VN/ijy+IiX3vOAZzcciKFsiZOX9G61KdEySoWJyG4Hg5vGowugWiUlH2RyuHAI3O2x59XhrQe0rw/wD2EEo+Z+JjtbHaFpUcCf/Z"/>
          <p:cNvSpPr>
            <a:spLocks noChangeAspect="1" noChangeArrowheads="1"/>
          </p:cNvSpPr>
          <p:nvPr/>
        </p:nvSpPr>
        <p:spPr bwMode="auto">
          <a:xfrm>
            <a:off x="1739900" y="-47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pic>
        <p:nvPicPr>
          <p:cNvPr id="5126" name="Picture 6" descr="http://frametoframe.ca/wp-content/uploads/2012/09/the-red-maple-oxtongue-river-1914-31-by-38-a-y-jackson-national-gallery-of-canada.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0362" y="656734"/>
            <a:ext cx="7508471" cy="6126230"/>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8001001" y="2743200"/>
            <a:ext cx="1288943"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rPr>
              <a:t>A.Y. Jackson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Gill Sans MT" panose="020B0502020104020203"/>
                <a:ea typeface="+mn-ea"/>
                <a:cs typeface="+mn-cs"/>
              </a:rPr>
              <a:t>Red Maple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rPr>
              <a:t>1914</a:t>
            </a:r>
          </a:p>
        </p:txBody>
      </p:sp>
    </p:spTree>
    <p:extLst>
      <p:ext uri="{BB962C8B-B14F-4D97-AF65-F5344CB8AC3E}">
        <p14:creationId xmlns:p14="http://schemas.microsoft.com/office/powerpoint/2010/main" val="1267243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9875520" cy="1021492"/>
          </a:xfrm>
        </p:spPr>
        <p:txBody>
          <a:bodyPr/>
          <a:lstStyle/>
          <a:p>
            <a:r>
              <a:rPr lang="en-CA" dirty="0" smtClean="0"/>
              <a:t>When viewing art, consider:</a:t>
            </a:r>
            <a:endParaRPr lang="en-CA" dirty="0"/>
          </a:p>
        </p:txBody>
      </p:sp>
      <p:sp>
        <p:nvSpPr>
          <p:cNvPr id="3" name="Content Placeholder 2"/>
          <p:cNvSpPr>
            <a:spLocks noGrp="1"/>
          </p:cNvSpPr>
          <p:nvPr>
            <p:ph idx="1"/>
          </p:nvPr>
        </p:nvSpPr>
        <p:spPr/>
        <p:txBody>
          <a:bodyPr/>
          <a:lstStyle/>
          <a:p>
            <a:r>
              <a:rPr lang="en-US" sz="2400" dirty="0">
                <a:solidFill>
                  <a:schemeClr val="accent2">
                    <a:lumMod val="50000"/>
                  </a:schemeClr>
                </a:solidFill>
              </a:rPr>
              <a:t>What do you see?</a:t>
            </a:r>
          </a:p>
          <a:p>
            <a:r>
              <a:rPr lang="en-US" sz="2400" dirty="0">
                <a:solidFill>
                  <a:schemeClr val="accent2">
                    <a:lumMod val="50000"/>
                  </a:schemeClr>
                </a:solidFill>
              </a:rPr>
              <a:t>Who is in the artwork? What are they doing?</a:t>
            </a:r>
          </a:p>
          <a:p>
            <a:r>
              <a:rPr lang="en-US" sz="2400" dirty="0">
                <a:solidFill>
                  <a:schemeClr val="accent2">
                    <a:lumMod val="50000"/>
                  </a:schemeClr>
                </a:solidFill>
              </a:rPr>
              <a:t>Where was the painting painted? Or the photo taken?</a:t>
            </a:r>
          </a:p>
          <a:p>
            <a:r>
              <a:rPr lang="en-US" sz="2400" dirty="0">
                <a:solidFill>
                  <a:schemeClr val="accent2">
                    <a:lumMod val="50000"/>
                  </a:schemeClr>
                </a:solidFill>
              </a:rPr>
              <a:t>Why was the art created?</a:t>
            </a:r>
          </a:p>
          <a:p>
            <a:r>
              <a:rPr lang="en-US" sz="2400" dirty="0">
                <a:solidFill>
                  <a:schemeClr val="accent2">
                    <a:lumMod val="50000"/>
                  </a:schemeClr>
                </a:solidFill>
              </a:rPr>
              <a:t>What emotions are invoked?</a:t>
            </a:r>
          </a:p>
          <a:p>
            <a:r>
              <a:rPr lang="en-US" sz="2400" dirty="0">
                <a:solidFill>
                  <a:schemeClr val="accent2">
                    <a:lumMod val="50000"/>
                  </a:schemeClr>
                </a:solidFill>
              </a:rPr>
              <a:t>Did the artist emphasize or omit anything from the image to convey a certain message?</a:t>
            </a:r>
          </a:p>
          <a:p>
            <a:endParaRPr lang="en-US" sz="1800" dirty="0">
              <a:solidFill>
                <a:schemeClr val="accent2">
                  <a:lumMod val="50000"/>
                </a:schemeClr>
              </a:solidFill>
            </a:endParaRPr>
          </a:p>
          <a:p>
            <a:pPr marL="45720" indent="0">
              <a:buNone/>
            </a:pPr>
            <a:endParaRPr lang="en-CA" dirty="0"/>
          </a:p>
        </p:txBody>
      </p:sp>
    </p:spTree>
    <p:extLst>
      <p:ext uri="{BB962C8B-B14F-4D97-AF65-F5344CB8AC3E}">
        <p14:creationId xmlns:p14="http://schemas.microsoft.com/office/powerpoint/2010/main" val="29272325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9875520" cy="897924"/>
          </a:xfrm>
        </p:spPr>
        <p:txBody>
          <a:bodyPr/>
          <a:lstStyle/>
          <a:p>
            <a:r>
              <a:rPr lang="en-CA" dirty="0" smtClean="0"/>
              <a:t>Ask Yourself….</a:t>
            </a:r>
            <a:endParaRPr lang="en-CA" dirty="0"/>
          </a:p>
        </p:txBody>
      </p:sp>
      <p:sp>
        <p:nvSpPr>
          <p:cNvPr id="3" name="Content Placeholder 2"/>
          <p:cNvSpPr>
            <a:spLocks noGrp="1"/>
          </p:cNvSpPr>
          <p:nvPr>
            <p:ph idx="1"/>
          </p:nvPr>
        </p:nvSpPr>
        <p:spPr>
          <a:xfrm>
            <a:off x="1143000" y="1507524"/>
            <a:ext cx="9872871" cy="4588476"/>
          </a:xfrm>
        </p:spPr>
        <p:txBody>
          <a:bodyPr/>
          <a:lstStyle/>
          <a:p>
            <a:r>
              <a:rPr lang="en-US" sz="2800" dirty="0"/>
              <a:t>How are people dressed? What can we learn from that?</a:t>
            </a:r>
          </a:p>
          <a:p>
            <a:r>
              <a:rPr lang="en-US" sz="2800" dirty="0"/>
              <a:t>What facial expressions do you see?</a:t>
            </a:r>
          </a:p>
          <a:p>
            <a:r>
              <a:rPr lang="en-US" sz="2800" dirty="0"/>
              <a:t>How are people interacting?</a:t>
            </a:r>
          </a:p>
          <a:p>
            <a:r>
              <a:rPr lang="en-US" sz="2800" dirty="0"/>
              <a:t>What technology is being used? What are the buildings/structures like?</a:t>
            </a:r>
          </a:p>
          <a:p>
            <a:r>
              <a:rPr lang="en-US" sz="2800" dirty="0"/>
              <a:t>What geographic features are present and what is there influence?</a:t>
            </a:r>
          </a:p>
          <a:p>
            <a:r>
              <a:rPr lang="en-US" sz="2800" dirty="0"/>
              <a:t>How would you feel if you were in that photo/painting?</a:t>
            </a:r>
          </a:p>
          <a:p>
            <a:pPr marL="45720" indent="0">
              <a:buNone/>
            </a:pPr>
            <a:endParaRPr lang="en-CA" dirty="0"/>
          </a:p>
        </p:txBody>
      </p:sp>
    </p:spTree>
    <p:extLst>
      <p:ext uri="{BB962C8B-B14F-4D97-AF65-F5344CB8AC3E}">
        <p14:creationId xmlns:p14="http://schemas.microsoft.com/office/powerpoint/2010/main" val="37273979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Indigenous and Inuit Art</a:t>
            </a:r>
            <a:endParaRPr lang="en-CA" dirty="0"/>
          </a:p>
        </p:txBody>
      </p:sp>
      <p:sp>
        <p:nvSpPr>
          <p:cNvPr id="3" name="Content Placeholder 2"/>
          <p:cNvSpPr>
            <a:spLocks noGrp="1"/>
          </p:cNvSpPr>
          <p:nvPr>
            <p:ph idx="1"/>
          </p:nvPr>
        </p:nvSpPr>
        <p:spPr/>
        <p:txBody>
          <a:bodyPr/>
          <a:lstStyle/>
          <a:p>
            <a:r>
              <a:rPr lang="en-US" altLang="en-US" sz="2400" dirty="0"/>
              <a:t>Inuksuk - is a symbol of the Canadian Arctic.  It is a </a:t>
            </a:r>
            <a:r>
              <a:rPr lang="en-US" altLang="en-US" sz="2400" u="sng" dirty="0"/>
              <a:t>stone structure </a:t>
            </a:r>
            <a:r>
              <a:rPr lang="en-US" altLang="en-US" sz="2400" dirty="0"/>
              <a:t>built to resemble a human.  </a:t>
            </a:r>
            <a:r>
              <a:rPr lang="en-US" altLang="en-US" sz="2400" u="sng" dirty="0"/>
              <a:t>They were used as messages for other </a:t>
            </a:r>
            <a:r>
              <a:rPr lang="en-US" altLang="en-US" sz="2400" u="sng" dirty="0" err="1"/>
              <a:t>travellers</a:t>
            </a:r>
            <a:r>
              <a:rPr lang="en-US" altLang="en-US" sz="2400" u="sng" dirty="0"/>
              <a:t>, for marking good hunting and fishing spots,</a:t>
            </a:r>
            <a:r>
              <a:rPr lang="en-US" altLang="en-US" sz="2400" dirty="0"/>
              <a:t> and for showing where supplies of food were stored.</a:t>
            </a:r>
          </a:p>
          <a:p>
            <a:r>
              <a:rPr lang="en-US" altLang="en-US" sz="2400" dirty="0"/>
              <a:t>Masks and Totem Poles</a:t>
            </a:r>
          </a:p>
          <a:p>
            <a:r>
              <a:rPr lang="en-US" altLang="en-US" sz="2400" dirty="0"/>
              <a:t>Carvings</a:t>
            </a:r>
          </a:p>
          <a:p>
            <a:r>
              <a:rPr lang="en-US" altLang="en-US" sz="2400" dirty="0"/>
              <a:t>Clothing</a:t>
            </a:r>
          </a:p>
          <a:p>
            <a:r>
              <a:rPr lang="en-US" altLang="en-US" sz="2400" dirty="0" err="1"/>
              <a:t>Petroforms</a:t>
            </a:r>
            <a:r>
              <a:rPr lang="en-US" altLang="en-US" sz="2400" dirty="0"/>
              <a:t> (boulders arranged in the shape of animals.</a:t>
            </a:r>
          </a:p>
          <a:p>
            <a:endParaRPr lang="en-CA" dirty="0"/>
          </a:p>
        </p:txBody>
      </p:sp>
      <p:pic>
        <p:nvPicPr>
          <p:cNvPr id="4" name="Picture 5" descr="Image result for inukshu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2289" y="3453714"/>
            <a:ext cx="3127375" cy="2345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68272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9875520" cy="947351"/>
          </a:xfrm>
        </p:spPr>
        <p:txBody>
          <a:bodyPr/>
          <a:lstStyle/>
          <a:p>
            <a:r>
              <a:rPr lang="en-US" altLang="en-US" dirty="0"/>
              <a:t>Petroglyphs</a:t>
            </a:r>
            <a:endParaRPr lang="en-CA" dirty="0"/>
          </a:p>
        </p:txBody>
      </p:sp>
      <p:sp>
        <p:nvSpPr>
          <p:cNvPr id="3" name="Content Placeholder 2"/>
          <p:cNvSpPr>
            <a:spLocks noGrp="1"/>
          </p:cNvSpPr>
          <p:nvPr>
            <p:ph idx="1"/>
          </p:nvPr>
        </p:nvSpPr>
        <p:spPr>
          <a:xfrm>
            <a:off x="1143000" y="1556951"/>
            <a:ext cx="9872871" cy="4539049"/>
          </a:xfrm>
        </p:spPr>
        <p:txBody>
          <a:bodyPr/>
          <a:lstStyle/>
          <a:p>
            <a:r>
              <a:rPr lang="en-US" altLang="en-US" sz="2400" dirty="0"/>
              <a:t>Ojibwa rock carvings, or petroglyphs are known to the </a:t>
            </a:r>
            <a:r>
              <a:rPr lang="en-US" altLang="en-US" sz="2400" dirty="0" err="1"/>
              <a:t>Anishinabe</a:t>
            </a:r>
            <a:r>
              <a:rPr lang="en-US" altLang="en-US" sz="2400" dirty="0"/>
              <a:t> people as “the rocks that teach,” were found in 1954 at the east end of Stony Lake, Ont.  They were carved between 600 and 1200 years ago.  The symbols and figures of turtles, snakes, birds, and humans tell of spiritual beliefs.</a:t>
            </a:r>
          </a:p>
          <a:p>
            <a:r>
              <a:rPr lang="en-US" altLang="en-US" sz="2400" dirty="0">
                <a:hlinkClick r:id="rId2"/>
              </a:rPr>
              <a:t>Petroglyphs stolen from sacred Calif. American Indian site - CBS News</a:t>
            </a:r>
            <a:endParaRPr lang="en-US" altLang="en-US" sz="2400" dirty="0"/>
          </a:p>
          <a:p>
            <a:endParaRPr lang="en-CA" dirty="0"/>
          </a:p>
        </p:txBody>
      </p:sp>
      <p:pic>
        <p:nvPicPr>
          <p:cNvPr id="4" name="Picture 2" descr="C:\Users\brenda.daley\AppData\Local\Microsoft\Windows\Temporary Internet Files\Content.IE5\IK867XZ3\MP90043271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2789" y="3958256"/>
            <a:ext cx="2214594" cy="2137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4718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New France</a:t>
            </a:r>
            <a:endParaRPr lang="en-CA" dirty="0"/>
          </a:p>
        </p:txBody>
      </p:sp>
      <p:sp>
        <p:nvSpPr>
          <p:cNvPr id="3" name="Content Placeholder 2"/>
          <p:cNvSpPr>
            <a:spLocks noGrp="1"/>
          </p:cNvSpPr>
          <p:nvPr>
            <p:ph idx="1"/>
          </p:nvPr>
        </p:nvSpPr>
        <p:spPr/>
        <p:txBody>
          <a:bodyPr/>
          <a:lstStyle/>
          <a:p>
            <a:pPr marL="45720" indent="0">
              <a:buNone/>
            </a:pPr>
            <a:r>
              <a:rPr lang="en-US" altLang="en-US" sz="2400" dirty="0"/>
              <a:t>Many of the earliest works of art in New France in the 1500’s and 1600’s were religious works, painted by </a:t>
            </a:r>
            <a:r>
              <a:rPr lang="en-US" altLang="en-US" sz="2400" u="sng" dirty="0"/>
              <a:t>priests</a:t>
            </a:r>
            <a:r>
              <a:rPr lang="en-US" altLang="en-US" sz="2400" dirty="0"/>
              <a:t> who went out to the colony specifically to paint.  </a:t>
            </a:r>
            <a:r>
              <a:rPr lang="en-US" altLang="en-US" sz="2400" u="sng" dirty="0"/>
              <a:t>They decorated churches and used their art to inform the people of Christianity.</a:t>
            </a:r>
          </a:p>
          <a:p>
            <a:endParaRPr lang="en-CA" dirty="0"/>
          </a:p>
        </p:txBody>
      </p:sp>
      <p:pic>
        <p:nvPicPr>
          <p:cNvPr id="4" name="Picture 2" descr="C:\Users\brenda.daley\AppData\Local\Microsoft\Windows\Temporary Internet Files\Content.IE5\YGJ06L2Z\MP90039972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5144" y="3064475"/>
            <a:ext cx="3190727" cy="3530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27724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British North America</a:t>
            </a:r>
            <a:endParaRPr lang="en-CA" dirty="0"/>
          </a:p>
        </p:txBody>
      </p:sp>
      <p:sp>
        <p:nvSpPr>
          <p:cNvPr id="3" name="Content Placeholder 2"/>
          <p:cNvSpPr>
            <a:spLocks noGrp="1"/>
          </p:cNvSpPr>
          <p:nvPr>
            <p:ph idx="1"/>
          </p:nvPr>
        </p:nvSpPr>
        <p:spPr/>
        <p:txBody>
          <a:bodyPr/>
          <a:lstStyle/>
          <a:p>
            <a:r>
              <a:rPr lang="en-US" altLang="en-US" sz="2000" dirty="0"/>
              <a:t>In British North America, wealthy citizens often paid artists to paint portraits of their families or themselves.</a:t>
            </a:r>
          </a:p>
          <a:p>
            <a:r>
              <a:rPr lang="en-US" altLang="en-US" sz="2000" dirty="0"/>
              <a:t>Some of the </a:t>
            </a:r>
            <a:r>
              <a:rPr lang="en-US" altLang="en-US" sz="2000" u="sng" dirty="0"/>
              <a:t>military officers </a:t>
            </a:r>
            <a:r>
              <a:rPr lang="en-US" altLang="en-US" sz="2000" dirty="0"/>
              <a:t>who came to British North America in the 1700s </a:t>
            </a:r>
            <a:r>
              <a:rPr lang="en-US" altLang="en-US" sz="2000" u="sng" dirty="0"/>
              <a:t>had been trained to do </a:t>
            </a:r>
            <a:r>
              <a:rPr lang="en-US" altLang="en-US" sz="2000" b="1" u="sng" dirty="0"/>
              <a:t>topographic </a:t>
            </a:r>
            <a:r>
              <a:rPr lang="en-US" altLang="en-US" sz="2000" u="sng" dirty="0"/>
              <a:t>drawings –drawings that showed landscape features such as hills or lakes</a:t>
            </a:r>
          </a:p>
          <a:p>
            <a:r>
              <a:rPr lang="en-US" altLang="en-US" sz="2000" dirty="0"/>
              <a:t>The topographers also drew the things they saw in their everyday life.  This kind of painting is often called </a:t>
            </a:r>
            <a:r>
              <a:rPr lang="en-US" altLang="en-US" sz="2000" b="1" u="sng" dirty="0"/>
              <a:t>documentary  </a:t>
            </a:r>
            <a:r>
              <a:rPr lang="en-US" altLang="en-US" sz="2000" u="sng" dirty="0"/>
              <a:t>painting because it provides a record of the times.</a:t>
            </a:r>
          </a:p>
          <a:p>
            <a:r>
              <a:rPr lang="en-US" altLang="en-US" sz="2000" dirty="0"/>
              <a:t>Many scenes and events in Atlantic Canada were painted this way.</a:t>
            </a:r>
          </a:p>
          <a:p>
            <a:endParaRPr lang="en-US" altLang="en-US" sz="2000" u="sng" dirty="0"/>
          </a:p>
          <a:p>
            <a:endParaRPr lang="en-CA" dirty="0"/>
          </a:p>
        </p:txBody>
      </p:sp>
    </p:spTree>
    <p:extLst>
      <p:ext uri="{BB962C8B-B14F-4D97-AF65-F5344CB8AC3E}">
        <p14:creationId xmlns:p14="http://schemas.microsoft.com/office/powerpoint/2010/main" val="24131677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9621" y="609600"/>
            <a:ext cx="10935729" cy="1356360"/>
          </a:xfrm>
        </p:spPr>
        <p:txBody>
          <a:bodyPr/>
          <a:lstStyle/>
          <a:p>
            <a:r>
              <a:rPr lang="en-US" i="1" dirty="0"/>
              <a:t>Charlottetown on the Island of St. John</a:t>
            </a:r>
            <a:r>
              <a:rPr lang="en-US" dirty="0"/>
              <a:t>, c. 1778</a:t>
            </a:r>
            <a:endParaRPr lang="en-CA" dirty="0"/>
          </a:p>
        </p:txBody>
      </p:sp>
      <p:pic>
        <p:nvPicPr>
          <p:cNvPr id="4" name="Content Placeholder 3"/>
          <p:cNvPicPr>
            <a:picLocks noGrp="1" noChangeAspect="1"/>
          </p:cNvPicPr>
          <p:nvPr>
            <p:ph idx="1"/>
          </p:nvPr>
        </p:nvPicPr>
        <p:blipFill>
          <a:blip r:embed="rId2"/>
          <a:stretch>
            <a:fillRect/>
          </a:stretch>
        </p:blipFill>
        <p:spPr>
          <a:xfrm>
            <a:off x="2907635" y="1799581"/>
            <a:ext cx="6219825" cy="2428875"/>
          </a:xfrm>
          <a:prstGeom prst="rect">
            <a:avLst/>
          </a:prstGeom>
        </p:spPr>
      </p:pic>
      <p:sp>
        <p:nvSpPr>
          <p:cNvPr id="5" name="Rectangle 4"/>
          <p:cNvSpPr/>
          <p:nvPr/>
        </p:nvSpPr>
        <p:spPr>
          <a:xfrm>
            <a:off x="2059459" y="4660211"/>
            <a:ext cx="7912443" cy="707886"/>
          </a:xfrm>
          <a:prstGeom prst="rect">
            <a:avLst/>
          </a:prstGeom>
        </p:spPr>
        <p:txBody>
          <a:bodyPr wrap="square">
            <a:spAutoFit/>
          </a:bodyPr>
          <a:lstStyle/>
          <a:p>
            <a:r>
              <a:rPr lang="en-US" sz="2000" dirty="0">
                <a:solidFill>
                  <a:schemeClr val="tx1">
                    <a:lumMod val="95000"/>
                    <a:lumOff val="5000"/>
                  </a:schemeClr>
                </a:solidFill>
              </a:rPr>
              <a:t>Why does the artist use a horizontal format?</a:t>
            </a:r>
          </a:p>
          <a:p>
            <a:r>
              <a:rPr lang="en-US" sz="2000" dirty="0">
                <a:solidFill>
                  <a:schemeClr val="tx1">
                    <a:lumMod val="95000"/>
                    <a:lumOff val="5000"/>
                  </a:schemeClr>
                </a:solidFill>
              </a:rPr>
              <a:t>What do you notice about the strip of land that runs across the picture?</a:t>
            </a:r>
            <a:endParaRPr lang="en-US" sz="2000" dirty="0">
              <a:solidFill>
                <a:schemeClr val="tx1">
                  <a:lumMod val="95000"/>
                  <a:lumOff val="5000"/>
                </a:schemeClr>
              </a:solidFill>
            </a:endParaRPr>
          </a:p>
        </p:txBody>
      </p:sp>
    </p:spTree>
    <p:extLst>
      <p:ext uri="{BB962C8B-B14F-4D97-AF65-F5344CB8AC3E}">
        <p14:creationId xmlns:p14="http://schemas.microsoft.com/office/powerpoint/2010/main" val="1118861182"/>
      </p:ext>
    </p:extLst>
  </p:cSld>
  <p:clrMapOvr>
    <a:masterClrMapping/>
  </p:clrMapOvr>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54BA1669898C84A9D0A7CD88DD86DEE" ma:contentTypeVersion="7" ma:contentTypeDescription="Create a new document." ma:contentTypeScope="" ma:versionID="c3bc4c656b89b926000d545e7200fcba">
  <xsd:schema xmlns:xsd="http://www.w3.org/2001/XMLSchema" xmlns:xs="http://www.w3.org/2001/XMLSchema" xmlns:p="http://schemas.microsoft.com/office/2006/metadata/properties" xmlns:ns1="http://schemas.microsoft.com/sharepoint/v3" xmlns:ns2="3c924a6b-2f35-4917-a7f8-b3e917a78ebf" targetNamespace="http://schemas.microsoft.com/office/2006/metadata/properties" ma:root="true" ma:fieldsID="7f94b65606a0d36bb6a04bca121ff855" ns1:_="" ns2:_="">
    <xsd:import namespace="http://schemas.microsoft.com/sharepoint/v3"/>
    <xsd:import namespace="3c924a6b-2f35-4917-a7f8-b3e917a78ebf"/>
    <xsd:element name="properties">
      <xsd:complexType>
        <xsd:sequence>
          <xsd:element name="documentManagement">
            <xsd:complexType>
              <xsd:all>
                <xsd:element ref="ns1:PublishingStartDate" minOccurs="0"/>
                <xsd:element ref="ns1:PublishingExpirationDate" minOccurs="0"/>
                <xsd:element ref="ns2:Blog_x0020_Category"/>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 ma:hidden="true" ma:internalName="PublishingStartDate">
      <xsd:simpleType>
        <xsd:restriction base="dms:Unknown"/>
      </xsd:simpleType>
    </xsd:element>
    <xsd:element name="PublishingExpirationDate" ma:index="5"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c924a6b-2f35-4917-a7f8-b3e917a78ebf" elementFormDefault="qualified">
    <xsd:import namespace="http://schemas.microsoft.com/office/2006/documentManagement/types"/>
    <xsd:import namespace="http://schemas.microsoft.com/office/infopath/2007/PartnerControls"/>
    <xsd:element name="Blog_x0020_Category" ma:index="6" ma:displayName="Blog Category" ma:list="{5ce769ce-cfb9-46d6-b0af-6a04f9ac84e5}" ma:internalName="Blog_x0020_Category" ma:readOnly="false" ma:showField="Title" ma:web="3c924a6b-2f35-4917-a7f8-b3e917a78ebf">
      <xsd:simpleType>
        <xsd:restriction base="dms:Lookup"/>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7"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Blog_x0020_Category xmlns="3c924a6b-2f35-4917-a7f8-b3e917a78ebf">23</Blog_x0020_Category>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0457E5C7-FC63-4788-84A1-EDDCED25ACF5}"/>
</file>

<file path=customXml/itemProps2.xml><?xml version="1.0" encoding="utf-8"?>
<ds:datastoreItem xmlns:ds="http://schemas.openxmlformats.org/officeDocument/2006/customXml" ds:itemID="{4D32F452-25B2-4613-A86F-F2145E930E0F}"/>
</file>

<file path=customXml/itemProps3.xml><?xml version="1.0" encoding="utf-8"?>
<ds:datastoreItem xmlns:ds="http://schemas.openxmlformats.org/officeDocument/2006/customXml" ds:itemID="{4C2A7D6F-A1FA-41DC-AF93-E62C89F34F3C}"/>
</file>

<file path=docProps/app.xml><?xml version="1.0" encoding="utf-8"?>
<Properties xmlns="http://schemas.openxmlformats.org/officeDocument/2006/extended-properties" xmlns:vt="http://schemas.openxmlformats.org/officeDocument/2006/docPropsVTypes">
  <Template>TM03457444[[fn=Basis]]</Template>
  <TotalTime>28</TotalTime>
  <Words>675</Words>
  <Application>Microsoft Office PowerPoint</Application>
  <PresentationFormat>Widescreen</PresentationFormat>
  <Paragraphs>75</Paragraphs>
  <Slides>24</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24</vt:i4>
      </vt:variant>
    </vt:vector>
  </HeadingPairs>
  <TitlesOfParts>
    <vt:vector size="27" baseType="lpstr">
      <vt:lpstr>Corbel</vt:lpstr>
      <vt:lpstr>Gill Sans MT</vt:lpstr>
      <vt:lpstr>Basis</vt:lpstr>
      <vt:lpstr>Art Analysis</vt:lpstr>
      <vt:lpstr>Introduction</vt:lpstr>
      <vt:lpstr>When viewing art, consider:</vt:lpstr>
      <vt:lpstr>Ask Yourself….</vt:lpstr>
      <vt:lpstr>Indigenous and Inuit Art</vt:lpstr>
      <vt:lpstr>Petroglyphs</vt:lpstr>
      <vt:lpstr>New France</vt:lpstr>
      <vt:lpstr>British North America</vt:lpstr>
      <vt:lpstr>Charlottetown on the Island of St. John, c. 1778</vt:lpstr>
      <vt:lpstr>Canada’s Natural Beauty</vt:lpstr>
      <vt:lpstr>New People, New Paintings</vt:lpstr>
      <vt:lpstr>Which work of art is canadian?</vt:lpstr>
      <vt:lpstr>Which work of art is canadian?</vt:lpstr>
      <vt:lpstr>Which work of art is canadian?</vt:lpstr>
      <vt:lpstr>Which work of art is  canadian?</vt:lpstr>
      <vt:lpstr>Which work of art is canadian?</vt:lpstr>
      <vt:lpstr>Question?</vt:lpstr>
      <vt:lpstr>PowerPoint Presentation</vt:lpstr>
      <vt:lpstr>The Alternative Realism of Kent Monkman </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 Analysis-SS9</dc:title>
  <dc:creator>Bamford, Sara    (ASD-W)</dc:creator>
  <cp:lastModifiedBy>Bamford, Sara    (ASD-W)</cp:lastModifiedBy>
  <cp:revision>3</cp:revision>
  <dcterms:created xsi:type="dcterms:W3CDTF">2019-10-03T12:23:02Z</dcterms:created>
  <dcterms:modified xsi:type="dcterms:W3CDTF">2019-10-03T12:51:36Z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0x010100C54BA1669898C84A9D0A7CD88DD86DEE</vt:lpwstr>
  </property>
</Properties>
</file>