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8" r:id="rId14"/>
    <p:sldId id="275" r:id="rId15"/>
    <p:sldId id="276" r:id="rId16"/>
    <p:sldId id="277" r:id="rId1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9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A063C8-1B25-434A-A14B-C17FAEF78DE9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B985F5-3249-4C5A-B2B3-CD6E7C036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009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42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1699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90975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63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6986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CB3853-DA60-44CD-9315-28FC2456D2D0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72592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3C1BEC-DEFF-4DEE-BBC6-379DE56C87FE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972090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464E4-C196-47EE-9713-336D386250BF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544279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0A1B12-DA8E-49D6-B2E6-FAA576E64FBA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784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877C6-9EF1-41C4-85F8-911734E4FB9B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857552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9937EB-526F-4244-909C-25EB7B7AA543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549553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2BEF39-4335-4611-9EE0-00549BE88078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64993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931029-6B10-46F0-B9D0-4FAEFB92E68D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587268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0774C6-8D43-4262-965E-5B511E87CBB9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78995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93300-F246-4BF3-B8C4-808B1F39400E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178102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2DE110-4F90-414B-B891-C2C00CD74C91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21514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modificar el estilo de texto del patrón</a:t>
            </a:r>
          </a:p>
          <a:p>
            <a:pPr lvl="1"/>
            <a:r>
              <a:rPr lang="es-ES" altLang="en-US" smtClean="0"/>
              <a:t>Segundo nivel</a:t>
            </a:r>
          </a:p>
          <a:p>
            <a:pPr lvl="2"/>
            <a:r>
              <a:rPr lang="es-ES" altLang="en-US" smtClean="0"/>
              <a:t>Tercer nivel</a:t>
            </a:r>
          </a:p>
          <a:p>
            <a:pPr lvl="3"/>
            <a:r>
              <a:rPr lang="es-ES" altLang="en-US" smtClean="0"/>
              <a:t>Cuarto nivel</a:t>
            </a:r>
          </a:p>
          <a:p>
            <a:pPr lvl="4"/>
            <a:r>
              <a:rPr lang="es-ES" altLang="en-U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BE55F0C-D32E-487A-9346-EDD1A418EDE5}" type="slidenum">
              <a:rPr lang="es-ES" altLang="en-US"/>
              <a:pPr/>
              <a:t>‹#›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cience.howstuffworks.com/life/attraction-quiz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4800" dirty="0" smtClean="0"/>
              <a:t>Attraction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19400" y="3124200"/>
            <a:ext cx="5715000" cy="1066800"/>
          </a:xfrm>
        </p:spPr>
        <p:txBody>
          <a:bodyPr/>
          <a:lstStyle/>
          <a:p>
            <a:pPr algn="ctr" eaLnBrk="1" hangingPunct="1"/>
            <a:r>
              <a:rPr lang="en-US" altLang="en-US" sz="3200" i="1" dirty="0" smtClean="0"/>
              <a:t>Theories of Mate Selection</a:t>
            </a:r>
          </a:p>
        </p:txBody>
      </p:sp>
    </p:spTree>
    <p:extLst>
      <p:ext uri="{BB962C8B-B14F-4D97-AF65-F5344CB8AC3E}">
        <p14:creationId xmlns:p14="http://schemas.microsoft.com/office/powerpoint/2010/main" val="148983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Theories of Attraction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850" y="1219200"/>
            <a:ext cx="8839646" cy="55626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800" b="1" u="sng" dirty="0" smtClean="0"/>
              <a:t>Ideal Mate Theory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/>
              <a:t>According to this theory, people have a mental image of an ideal mate, based on appearance, character or other traits.</a:t>
            </a:r>
          </a:p>
          <a:p>
            <a:pPr marL="2576513" indent="0">
              <a:spcBef>
                <a:spcPts val="0"/>
              </a:spcBef>
              <a:buNone/>
            </a:pPr>
            <a:r>
              <a:rPr lang="en-US" sz="2800" dirty="0" smtClean="0"/>
              <a:t>They measure potential partners against this ideal and are most attracted to those who come close to “perfection.” </a:t>
            </a:r>
          </a:p>
          <a:p>
            <a:pPr marL="2576513" indent="0">
              <a:spcBef>
                <a:spcPts val="0"/>
              </a:spcBef>
              <a:buNone/>
            </a:pPr>
            <a:r>
              <a:rPr lang="en-US" sz="2800" dirty="0" smtClean="0"/>
              <a:t>Often the image is based on parents.</a:t>
            </a:r>
          </a:p>
          <a:p>
            <a:pPr marL="2576513" indent="0">
              <a:spcBef>
                <a:spcPts val="0"/>
              </a:spcBef>
              <a:buNone/>
            </a:pPr>
            <a:r>
              <a:rPr lang="en-US" sz="2800" dirty="0" smtClean="0"/>
              <a:t>A person may idealize the parent of the opposite gender – or the exact opposite, depending on how that person feels about the parent.</a:t>
            </a:r>
          </a:p>
        </p:txBody>
      </p:sp>
    </p:spTree>
    <p:extLst>
      <p:ext uri="{BB962C8B-B14F-4D97-AF65-F5344CB8AC3E}">
        <p14:creationId xmlns:p14="http://schemas.microsoft.com/office/powerpoint/2010/main" val="198743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Track Your Attraction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.</a:t>
            </a:r>
            <a:endParaRPr lang="en-US" sz="2800" u="sng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61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152400" y="152401"/>
            <a:ext cx="75565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9pPr>
          </a:lstStyle>
          <a:p>
            <a:pPr>
              <a:buClrTx/>
              <a:buFontTx/>
              <a:buNone/>
            </a:pPr>
            <a:r>
              <a:rPr lang="en-CA" altLang="en-US" sz="4000" b="1" dirty="0">
                <a:solidFill>
                  <a:srgbClr val="663366"/>
                </a:solidFill>
                <a:latin typeface="+mj-lt"/>
              </a:rPr>
              <a:t>Track Your Attraction activity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2771800" y="1187897"/>
            <a:ext cx="6192688" cy="5670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228600" indent="-209550"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1pPr>
            <a:lvl2pPr marL="738188" indent="-280988"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2pPr>
            <a:lvl3pPr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3pPr>
            <a:lvl4pPr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4pPr>
            <a:lvl5pPr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9pPr>
          </a:lstStyle>
          <a:p>
            <a:pPr>
              <a:spcBef>
                <a:spcPts val="1163"/>
              </a:spcBef>
              <a:buClrTx/>
              <a:buFontTx/>
              <a:buNone/>
            </a:pPr>
            <a:r>
              <a:rPr lang="en-CA" altLang="en-US" sz="2400" dirty="0">
                <a:solidFill>
                  <a:srgbClr val="595959"/>
                </a:solidFill>
                <a:latin typeface="+mn-lt"/>
              </a:rPr>
              <a:t>Step One</a:t>
            </a:r>
          </a:p>
          <a:p>
            <a:pPr>
              <a:spcBef>
                <a:spcPts val="1163"/>
              </a:spcBef>
              <a:buClr>
                <a:srgbClr val="663366"/>
              </a:buClr>
              <a:buSzPct val="75000"/>
              <a:buFont typeface="Wingdings" charset="2"/>
              <a:buChar char=""/>
            </a:pPr>
            <a:r>
              <a:rPr lang="en-CA" altLang="en-US" sz="2400" dirty="0">
                <a:solidFill>
                  <a:srgbClr val="595959"/>
                </a:solidFill>
                <a:latin typeface="+mn-lt"/>
              </a:rPr>
              <a:t>Take a moment and think about what you are attracted to when thinking of a romantic relationship.</a:t>
            </a:r>
          </a:p>
          <a:p>
            <a:pPr lvl="1">
              <a:spcBef>
                <a:spcPts val="1163"/>
              </a:spcBef>
              <a:buFont typeface="Times New Roman" pitchFamily="16" charset="0"/>
              <a:buChar char="–"/>
            </a:pPr>
            <a:r>
              <a:rPr lang="en-CA" altLang="en-US" sz="2400" dirty="0">
                <a:solidFill>
                  <a:srgbClr val="595959"/>
                </a:solidFill>
                <a:latin typeface="+mn-lt"/>
              </a:rPr>
              <a:t>Physical Attributes</a:t>
            </a:r>
          </a:p>
          <a:p>
            <a:pPr lvl="1">
              <a:spcBef>
                <a:spcPts val="1163"/>
              </a:spcBef>
              <a:buFont typeface="Times New Roman" pitchFamily="16" charset="0"/>
              <a:buChar char="–"/>
            </a:pPr>
            <a:r>
              <a:rPr lang="en-CA" altLang="en-US" sz="2400" dirty="0">
                <a:solidFill>
                  <a:srgbClr val="595959"/>
                </a:solidFill>
                <a:latin typeface="+mn-lt"/>
              </a:rPr>
              <a:t>Personalities</a:t>
            </a:r>
          </a:p>
          <a:p>
            <a:pPr lvl="1">
              <a:spcBef>
                <a:spcPts val="1163"/>
              </a:spcBef>
              <a:buFont typeface="Times New Roman" pitchFamily="16" charset="0"/>
              <a:buChar char="–"/>
            </a:pPr>
            <a:r>
              <a:rPr lang="en-CA" altLang="en-US" sz="2400" dirty="0">
                <a:solidFill>
                  <a:srgbClr val="595959"/>
                </a:solidFill>
                <a:latin typeface="+mn-lt"/>
              </a:rPr>
              <a:t>Interests</a:t>
            </a:r>
          </a:p>
          <a:p>
            <a:pPr lvl="1">
              <a:spcBef>
                <a:spcPts val="1163"/>
              </a:spcBef>
              <a:buFont typeface="Times New Roman" pitchFamily="16" charset="0"/>
              <a:buChar char="–"/>
            </a:pPr>
            <a:r>
              <a:rPr lang="en-CA" altLang="en-US" sz="2400" dirty="0">
                <a:solidFill>
                  <a:srgbClr val="595959"/>
                </a:solidFill>
                <a:latin typeface="+mn-lt"/>
              </a:rPr>
              <a:t>Attitudes</a:t>
            </a:r>
          </a:p>
          <a:p>
            <a:pPr lvl="1">
              <a:spcBef>
                <a:spcPts val="1163"/>
              </a:spcBef>
              <a:buFont typeface="Times New Roman" pitchFamily="16" charset="0"/>
              <a:buChar char="–"/>
            </a:pPr>
            <a:r>
              <a:rPr lang="en-CA" altLang="en-US" sz="2400" dirty="0">
                <a:solidFill>
                  <a:srgbClr val="595959"/>
                </a:solidFill>
                <a:latin typeface="+mn-lt"/>
              </a:rPr>
              <a:t>Values </a:t>
            </a:r>
          </a:p>
          <a:p>
            <a:pPr lvl="1">
              <a:spcBef>
                <a:spcPts val="1163"/>
              </a:spcBef>
              <a:buFont typeface="Times New Roman" pitchFamily="16" charset="0"/>
              <a:buChar char="–"/>
            </a:pPr>
            <a:r>
              <a:rPr lang="en-CA" altLang="en-US" sz="2400" dirty="0">
                <a:solidFill>
                  <a:srgbClr val="595959"/>
                </a:solidFill>
                <a:latin typeface="+mn-lt"/>
              </a:rPr>
              <a:t>Goals </a:t>
            </a:r>
          </a:p>
          <a:p>
            <a:pPr>
              <a:spcBef>
                <a:spcPts val="1163"/>
              </a:spcBef>
              <a:buClr>
                <a:srgbClr val="663366"/>
              </a:buClr>
              <a:buSzPct val="75000"/>
              <a:buFont typeface="Wingdings" charset="2"/>
              <a:buChar char=""/>
            </a:pPr>
            <a:r>
              <a:rPr lang="en-CA" altLang="en-US" sz="2400" dirty="0">
                <a:solidFill>
                  <a:srgbClr val="595959"/>
                </a:solidFill>
                <a:latin typeface="+mn-lt"/>
              </a:rPr>
              <a:t>List at least twenty qualities that come to mind</a:t>
            </a:r>
            <a:r>
              <a:rPr lang="en-CA" altLang="en-US" sz="2400" dirty="0" smtClean="0">
                <a:solidFill>
                  <a:srgbClr val="595959"/>
                </a:solidFill>
                <a:latin typeface="+mn-lt"/>
              </a:rPr>
              <a:t>.</a:t>
            </a:r>
            <a:endParaRPr lang="en-CA" altLang="en-US" sz="2400" dirty="0">
              <a:solidFill>
                <a:srgbClr val="59595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518286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286891" y="152400"/>
            <a:ext cx="7556500" cy="1116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9pPr>
          </a:lstStyle>
          <a:p>
            <a:pPr>
              <a:buClrTx/>
              <a:buFontTx/>
              <a:buNone/>
            </a:pPr>
            <a:r>
              <a:rPr lang="en-CA" altLang="en-US" sz="4000" b="1" dirty="0">
                <a:solidFill>
                  <a:srgbClr val="663366"/>
                </a:solidFill>
                <a:latin typeface="+mj-lt"/>
              </a:rPr>
              <a:t>Track Your Attraction activity</a:t>
            </a: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319088" y="710406"/>
            <a:ext cx="8861425" cy="6147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228600" indent="-209550"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1pPr>
            <a:lvl2pPr marL="738188" indent="-280988"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2pPr>
            <a:lvl3pPr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3pPr>
            <a:lvl4pPr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4pPr>
            <a:lvl5pPr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9pPr>
          </a:lstStyle>
          <a:p>
            <a:pPr>
              <a:spcBef>
                <a:spcPts val="1163"/>
              </a:spcBef>
              <a:buClrTx/>
              <a:buFontTx/>
              <a:buNone/>
            </a:pPr>
            <a:r>
              <a:rPr lang="en-CA" altLang="en-US" sz="2300" dirty="0">
                <a:solidFill>
                  <a:srgbClr val="595959"/>
                </a:solidFill>
                <a:latin typeface="+mn-lt"/>
              </a:rPr>
              <a:t>Step Two</a:t>
            </a:r>
          </a:p>
          <a:p>
            <a:pPr>
              <a:spcBef>
                <a:spcPts val="1163"/>
              </a:spcBef>
              <a:buClr>
                <a:srgbClr val="663366"/>
              </a:buClr>
              <a:buSzPct val="75000"/>
              <a:buFont typeface="Wingdings" charset="2"/>
              <a:buChar char=""/>
            </a:pPr>
            <a:r>
              <a:rPr lang="en-CA" altLang="en-US" sz="2300" dirty="0">
                <a:solidFill>
                  <a:srgbClr val="595959"/>
                </a:solidFill>
                <a:latin typeface="+mn-lt"/>
              </a:rPr>
              <a:t>Review your list of qualities - trace the origin of your attraction in the table on the right.  </a:t>
            </a:r>
          </a:p>
          <a:p>
            <a:pPr marL="2576513" lvl="1" indent="-401638">
              <a:spcBef>
                <a:spcPts val="1163"/>
              </a:spcBef>
              <a:buFont typeface="Arial" panose="020B0604020202020204" pitchFamily="34" charset="0"/>
              <a:buChar char="•"/>
              <a:tabLst/>
            </a:pPr>
            <a:r>
              <a:rPr lang="en-CA" altLang="en-US" sz="2300" dirty="0" smtClean="0">
                <a:solidFill>
                  <a:srgbClr val="595959"/>
                </a:solidFill>
                <a:latin typeface="+mn-lt"/>
              </a:rPr>
              <a:t>Column 1 “F” – Is </a:t>
            </a:r>
            <a:r>
              <a:rPr lang="en-CA" altLang="en-US" sz="2300" dirty="0">
                <a:solidFill>
                  <a:srgbClr val="595959"/>
                </a:solidFill>
                <a:latin typeface="+mn-lt"/>
              </a:rPr>
              <a:t>this quality something your father possesses? </a:t>
            </a:r>
          </a:p>
          <a:p>
            <a:pPr marL="2576513" lvl="1" indent="-401638">
              <a:spcBef>
                <a:spcPts val="1163"/>
              </a:spcBef>
              <a:buFont typeface="Arial" panose="020B0604020202020204" pitchFamily="34" charset="0"/>
              <a:buChar char="•"/>
              <a:tabLst/>
            </a:pPr>
            <a:r>
              <a:rPr lang="en-CA" altLang="en-US" sz="2300" dirty="0" smtClean="0">
                <a:solidFill>
                  <a:srgbClr val="595959"/>
                </a:solidFill>
                <a:latin typeface="+mn-lt"/>
              </a:rPr>
              <a:t>Column 2 “M” </a:t>
            </a:r>
            <a:r>
              <a:rPr lang="en-CA" altLang="en-US" sz="2300" dirty="0">
                <a:solidFill>
                  <a:srgbClr val="595959"/>
                </a:solidFill>
                <a:latin typeface="+mn-lt"/>
              </a:rPr>
              <a:t>– </a:t>
            </a:r>
            <a:r>
              <a:rPr lang="en-CA" altLang="en-US" sz="2300" dirty="0" smtClean="0">
                <a:solidFill>
                  <a:srgbClr val="595959"/>
                </a:solidFill>
                <a:latin typeface="+mn-lt"/>
              </a:rPr>
              <a:t>Is this </a:t>
            </a:r>
            <a:r>
              <a:rPr lang="en-CA" altLang="en-US" sz="2300" dirty="0">
                <a:solidFill>
                  <a:srgbClr val="595959"/>
                </a:solidFill>
                <a:latin typeface="+mn-lt"/>
              </a:rPr>
              <a:t>a quality your mother possesses?</a:t>
            </a:r>
          </a:p>
          <a:p>
            <a:pPr marL="2517775" lvl="1" indent="-342900">
              <a:spcBef>
                <a:spcPts val="1163"/>
              </a:spcBef>
              <a:buFont typeface="Arial" panose="020B0604020202020204" pitchFamily="34" charset="0"/>
              <a:buChar char="•"/>
              <a:tabLst/>
            </a:pPr>
            <a:r>
              <a:rPr lang="en-CA" altLang="en-US" sz="2300" dirty="0" smtClean="0">
                <a:solidFill>
                  <a:srgbClr val="595959"/>
                </a:solidFill>
                <a:latin typeface="+mn-lt"/>
              </a:rPr>
              <a:t>Column 3 “Y” – </a:t>
            </a:r>
            <a:r>
              <a:rPr lang="en-CA" altLang="en-US" sz="2300" dirty="0">
                <a:solidFill>
                  <a:srgbClr val="595959"/>
                </a:solidFill>
                <a:latin typeface="+mn-lt"/>
              </a:rPr>
              <a:t>do you possess this quality ?</a:t>
            </a:r>
          </a:p>
          <a:p>
            <a:pPr marL="2517775" lvl="1" indent="-342900">
              <a:spcBef>
                <a:spcPts val="1163"/>
              </a:spcBef>
              <a:buFont typeface="Arial" panose="020B0604020202020204" pitchFamily="34" charset="0"/>
              <a:buChar char="•"/>
              <a:tabLst/>
            </a:pPr>
            <a:r>
              <a:rPr lang="en-CA" altLang="en-US" sz="2300" dirty="0" smtClean="0">
                <a:solidFill>
                  <a:srgbClr val="595959"/>
                </a:solidFill>
                <a:latin typeface="+mn-lt"/>
              </a:rPr>
              <a:t>Column 4 “*” </a:t>
            </a:r>
            <a:r>
              <a:rPr lang="en-CA" altLang="en-US" sz="2300" dirty="0">
                <a:solidFill>
                  <a:srgbClr val="595959"/>
                </a:solidFill>
                <a:latin typeface="+mn-lt"/>
              </a:rPr>
              <a:t>- Do you admire this quality</a:t>
            </a:r>
            <a:r>
              <a:rPr lang="en-CA" altLang="en-US" sz="2300" dirty="0" smtClean="0">
                <a:solidFill>
                  <a:srgbClr val="595959"/>
                </a:solidFill>
                <a:latin typeface="+mn-lt"/>
              </a:rPr>
              <a:t>?</a:t>
            </a:r>
          </a:p>
          <a:p>
            <a:pPr marL="2517775" lvl="1" indent="-342900">
              <a:spcBef>
                <a:spcPts val="1163"/>
              </a:spcBef>
              <a:buFont typeface="Arial" panose="020B0604020202020204" pitchFamily="34" charset="0"/>
              <a:buChar char="•"/>
              <a:tabLst/>
            </a:pPr>
            <a:r>
              <a:rPr lang="en-CA" altLang="en-US" sz="2300" dirty="0" smtClean="0">
                <a:solidFill>
                  <a:srgbClr val="595959"/>
                </a:solidFill>
                <a:latin typeface="+mn-lt"/>
              </a:rPr>
              <a:t>Column 5 “B” – Should both partners have this quality?</a:t>
            </a:r>
            <a:endParaRPr lang="en-CA" altLang="en-US" sz="2300" dirty="0">
              <a:solidFill>
                <a:srgbClr val="595959"/>
              </a:solidFill>
              <a:latin typeface="+mn-lt"/>
            </a:endParaRPr>
          </a:p>
          <a:p>
            <a:pPr marL="2576513" indent="-401638">
              <a:spcBef>
                <a:spcPts val="1163"/>
              </a:spcBef>
              <a:buClr>
                <a:srgbClr val="663366"/>
              </a:buClr>
              <a:buSzPct val="75000"/>
              <a:buFont typeface="Wingdings" charset="2"/>
              <a:buChar char=""/>
              <a:tabLst/>
            </a:pPr>
            <a:r>
              <a:rPr lang="en-CA" altLang="en-US" sz="2300" dirty="0">
                <a:solidFill>
                  <a:srgbClr val="595959"/>
                </a:solidFill>
                <a:latin typeface="+mn-lt"/>
              </a:rPr>
              <a:t>Count how many you have in each of these four columns in the last row of the table.  </a:t>
            </a:r>
          </a:p>
          <a:p>
            <a:pPr marL="2576513" indent="-401638">
              <a:spcBef>
                <a:spcPts val="1163"/>
              </a:spcBef>
              <a:buClr>
                <a:srgbClr val="663366"/>
              </a:buClr>
              <a:buSzPct val="75000"/>
              <a:buFont typeface="Wingdings" charset="2"/>
              <a:buChar char=""/>
              <a:tabLst/>
            </a:pPr>
            <a:r>
              <a:rPr lang="en-CA" altLang="en-US" sz="2300" dirty="0">
                <a:solidFill>
                  <a:srgbClr val="595959"/>
                </a:solidFill>
                <a:latin typeface="+mn-lt"/>
              </a:rPr>
              <a:t>Rank your top five qualities</a:t>
            </a:r>
          </a:p>
        </p:txBody>
      </p:sp>
    </p:spTree>
    <p:extLst>
      <p:ext uri="{BB962C8B-B14F-4D97-AF65-F5344CB8AC3E}">
        <p14:creationId xmlns:p14="http://schemas.microsoft.com/office/powerpoint/2010/main" val="29650088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152400" y="152400"/>
            <a:ext cx="7556500" cy="1116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9pPr>
          </a:lstStyle>
          <a:p>
            <a:pPr>
              <a:buClrTx/>
              <a:buFontTx/>
              <a:buNone/>
            </a:pPr>
            <a:r>
              <a:rPr lang="en-CA" altLang="en-US" sz="4000" b="1" dirty="0">
                <a:solidFill>
                  <a:srgbClr val="663366"/>
                </a:solidFill>
                <a:latin typeface="+mj-lt"/>
              </a:rPr>
              <a:t>Track Your Attraction activity</a:t>
            </a:r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2771800" y="908720"/>
            <a:ext cx="6300763" cy="5949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228600" indent="-209550"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1pPr>
            <a:lvl2pPr marL="741363" indent="-284163"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2pPr>
            <a:lvl3pPr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3pPr>
            <a:lvl4pPr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4pPr>
            <a:lvl5pPr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</a:tabLst>
              <a:defRPr>
                <a:solidFill>
                  <a:srgbClr val="000000"/>
                </a:solidFill>
                <a:latin typeface="Rockwel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ClrTx/>
              <a:buFontTx/>
              <a:buNone/>
              <a:tabLst/>
            </a:pPr>
            <a:r>
              <a:rPr lang="en-CA" altLang="en-US" sz="2100" dirty="0" smtClean="0">
                <a:solidFill>
                  <a:srgbClr val="595959"/>
                </a:solidFill>
                <a:latin typeface="+mn-lt"/>
              </a:rPr>
              <a:t>Step Three</a:t>
            </a:r>
          </a:p>
          <a:p>
            <a:pPr>
              <a:spcBef>
                <a:spcPts val="0"/>
              </a:spcBef>
              <a:buClr>
                <a:srgbClr val="663366"/>
              </a:buClr>
              <a:buSzPct val="75000"/>
              <a:buFont typeface="Wingdings" charset="2"/>
              <a:buChar char=""/>
              <a:tabLst/>
            </a:pPr>
            <a:r>
              <a:rPr lang="en-CA" altLang="en-US" sz="2100" dirty="0" smtClean="0">
                <a:solidFill>
                  <a:srgbClr val="595959"/>
                </a:solidFill>
                <a:latin typeface="+mn-lt"/>
              </a:rPr>
              <a:t>What does the list tell you?</a:t>
            </a:r>
          </a:p>
          <a:p>
            <a:pPr>
              <a:spcBef>
                <a:spcPts val="0"/>
              </a:spcBef>
              <a:buClr>
                <a:srgbClr val="663366"/>
              </a:buClr>
              <a:buSzPct val="75000"/>
              <a:buFont typeface="Wingdings" charset="2"/>
              <a:buChar char=""/>
              <a:tabLst/>
            </a:pPr>
            <a:r>
              <a:rPr lang="en-CA" altLang="en-US" sz="2100" dirty="0" smtClean="0">
                <a:solidFill>
                  <a:srgbClr val="595959"/>
                </a:solidFill>
                <a:latin typeface="+mn-lt"/>
              </a:rPr>
              <a:t>What does the origin table tell you?</a:t>
            </a:r>
          </a:p>
          <a:p>
            <a:pPr>
              <a:spcBef>
                <a:spcPts val="0"/>
              </a:spcBef>
              <a:buClr>
                <a:srgbClr val="663366"/>
              </a:buClr>
              <a:buSzPct val="75000"/>
              <a:buFont typeface="Wingdings" charset="2"/>
              <a:buChar char=""/>
              <a:tabLst/>
            </a:pPr>
            <a:r>
              <a:rPr lang="en-CA" altLang="en-US" sz="2100" dirty="0" smtClean="0">
                <a:solidFill>
                  <a:srgbClr val="595959"/>
                </a:solidFill>
                <a:latin typeface="+mn-lt"/>
              </a:rPr>
              <a:t>Analyze your responses and write a page. 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663366"/>
              </a:buClr>
              <a:buSzPct val="75000"/>
              <a:buFont typeface="Wingdings" charset="2"/>
              <a:buChar char=""/>
              <a:tabLst/>
            </a:pPr>
            <a:r>
              <a:rPr lang="en-CA" altLang="en-US" sz="2100" dirty="0" smtClean="0">
                <a:solidFill>
                  <a:srgbClr val="595959"/>
                </a:solidFill>
                <a:latin typeface="+mn-lt"/>
              </a:rPr>
              <a:t>Things to include:</a:t>
            </a:r>
          </a:p>
          <a:p>
            <a:pPr marL="234950" indent="0">
              <a:spcBef>
                <a:spcPts val="0"/>
              </a:spcBef>
              <a:spcAft>
                <a:spcPts val="1200"/>
              </a:spcAft>
              <a:buClr>
                <a:srgbClr val="663366"/>
              </a:buClr>
              <a:buSzPct val="75000"/>
              <a:tabLst/>
            </a:pPr>
            <a:r>
              <a:rPr lang="en-CA" altLang="en-US" sz="2100" dirty="0" smtClean="0">
                <a:solidFill>
                  <a:srgbClr val="595959"/>
                </a:solidFill>
                <a:latin typeface="+mn-lt"/>
              </a:rPr>
              <a:t>1. Discuss what you learned about yourself in looking for the perfect mate. Be sure to mention why you have chosen these qualities and why they are important for you.</a:t>
            </a:r>
          </a:p>
          <a:p>
            <a:pPr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lang="en-CA" altLang="en-US" sz="2100" dirty="0" smtClean="0">
                <a:solidFill>
                  <a:srgbClr val="595959"/>
                </a:solidFill>
                <a:latin typeface="+mn-lt"/>
              </a:rPr>
              <a:t>	2. What was your most common origin? What does it tell you about yourself?</a:t>
            </a:r>
          </a:p>
          <a:p>
            <a:pPr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lang="en-CA" altLang="en-US" sz="2100" dirty="0" smtClean="0">
                <a:solidFill>
                  <a:srgbClr val="595959"/>
                </a:solidFill>
                <a:latin typeface="+mn-lt"/>
              </a:rPr>
              <a:t>	3. Why is it important to look at the origins of the </a:t>
            </a:r>
            <a:br>
              <a:rPr lang="en-CA" altLang="en-US" sz="2100" dirty="0" smtClean="0">
                <a:solidFill>
                  <a:srgbClr val="595959"/>
                </a:solidFill>
                <a:latin typeface="+mn-lt"/>
              </a:rPr>
            </a:br>
            <a:r>
              <a:rPr lang="en-CA" altLang="en-US" sz="2100" dirty="0" smtClean="0">
                <a:solidFill>
                  <a:srgbClr val="595959"/>
                </a:solidFill>
                <a:latin typeface="+mn-lt"/>
              </a:rPr>
              <a:t>qualities you find attractive?</a:t>
            </a:r>
          </a:p>
          <a:p>
            <a:pPr>
              <a:spcBef>
                <a:spcPts val="0"/>
              </a:spcBef>
              <a:buClrTx/>
              <a:buSzTx/>
              <a:buFontTx/>
              <a:buNone/>
              <a:tabLst/>
            </a:pPr>
            <a:r>
              <a:rPr lang="en-CA" altLang="en-US" sz="2100" dirty="0" smtClean="0">
                <a:solidFill>
                  <a:srgbClr val="595959"/>
                </a:solidFill>
                <a:latin typeface="+mn-lt"/>
              </a:rPr>
              <a:t>	4. Which theory of attraction does your list of </a:t>
            </a:r>
            <a:br>
              <a:rPr lang="en-CA" altLang="en-US" sz="2100" dirty="0" smtClean="0">
                <a:solidFill>
                  <a:srgbClr val="595959"/>
                </a:solidFill>
                <a:latin typeface="+mn-lt"/>
              </a:rPr>
            </a:br>
            <a:r>
              <a:rPr lang="en-CA" altLang="en-US" sz="2100" dirty="0" smtClean="0">
                <a:solidFill>
                  <a:srgbClr val="595959"/>
                </a:solidFill>
                <a:latin typeface="+mn-lt"/>
              </a:rPr>
              <a:t>qualities represent?  Explain why you say that.</a:t>
            </a:r>
            <a:endParaRPr lang="en-CA" altLang="en-US" sz="2100" dirty="0">
              <a:solidFill>
                <a:srgbClr val="59595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578164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2075"/>
            <a:ext cx="7620000" cy="816645"/>
          </a:xfrm>
        </p:spPr>
        <p:txBody>
          <a:bodyPr/>
          <a:lstStyle/>
          <a:p>
            <a:r>
              <a:rPr lang="en-US" sz="3200" dirty="0" smtClean="0"/>
              <a:t>Mate Selection Discussion Questions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850" y="764704"/>
            <a:ext cx="8839646" cy="609329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Write a paragraph predicting how people might choose their partners in the year 2060.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How much influence do family members have on mate selection (parents)? Should they influence? How important is it that your parents like who you date?</a:t>
            </a:r>
          </a:p>
          <a:p>
            <a:pPr marL="2687638" indent="-457200">
              <a:buFont typeface="+mj-lt"/>
              <a:buAutoNum type="arabicPeriod"/>
            </a:pPr>
            <a:r>
              <a:rPr lang="en-US" sz="2400" dirty="0" smtClean="0"/>
              <a:t>Do you think most people are conscious of weighing costs and rewards in a relationship? Identify some qualities in a partner that might be rewarding (intellect, attractiveness). Identify some qualities in a partner that might be costly (irritability, living away).</a:t>
            </a:r>
          </a:p>
          <a:p>
            <a:pPr marL="2687638" indent="-457200">
              <a:buFont typeface="+mj-lt"/>
              <a:buAutoNum type="arabicPeriod"/>
            </a:pPr>
            <a:r>
              <a:rPr lang="en-US" sz="2400" dirty="0" smtClean="0"/>
              <a:t>What is your opinion on people who look for the ideal mate? How might expectations based on an ideal mate interfere with building a relationship?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2640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Mate Selection Discussion Questions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9792" y="1600200"/>
            <a:ext cx="6444208" cy="4525963"/>
          </a:xfrm>
        </p:spPr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en-US" sz="2800" dirty="0" smtClean="0"/>
              <a:t>Which of the theories of attraction do you believe best explains why people are attracted to each other? Support your choice.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sz="2800" dirty="0" smtClean="0"/>
              <a:t>Some people say that differences make a relationship interesting. How true is that? Opposites attract sometimes at first, but what about long term?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9261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6850" y="188640"/>
            <a:ext cx="7880350" cy="590736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dirty="0" smtClean="0"/>
              <a:t>What attracts us to another person?</a:t>
            </a:r>
          </a:p>
          <a:p>
            <a:pPr marL="0" indent="0" eaLnBrk="1" hangingPunct="1">
              <a:buNone/>
            </a:pPr>
            <a:endParaRPr lang="en-US" altLang="en-US" dirty="0"/>
          </a:p>
          <a:p>
            <a:pPr marL="0" indent="0" eaLnBrk="1" hangingPunct="1">
              <a:buNone/>
            </a:pPr>
            <a:r>
              <a:rPr lang="en-US" altLang="en-US" dirty="0" smtClean="0"/>
              <a:t>Assignment: Read the article, “The Science of Falling in Love”</a:t>
            </a:r>
          </a:p>
          <a:p>
            <a:pPr marL="0" indent="0" eaLnBrk="1" hangingPunct="1">
              <a:buNone/>
            </a:pPr>
            <a:endParaRPr lang="en-US" altLang="en-US" dirty="0"/>
          </a:p>
          <a:p>
            <a:pPr marL="0" indent="0" eaLnBrk="1" hangingPunct="1">
              <a:buNone/>
            </a:pPr>
            <a:r>
              <a:rPr lang="en-US" altLang="en-US" dirty="0" smtClean="0"/>
              <a:t>				Answer the following 				questions in your 					notebook.</a:t>
            </a:r>
          </a:p>
        </p:txBody>
      </p:sp>
    </p:spTree>
    <p:extLst>
      <p:ext uri="{BB962C8B-B14F-4D97-AF65-F5344CB8AC3E}">
        <p14:creationId xmlns:p14="http://schemas.microsoft.com/office/powerpoint/2010/main" val="651123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036496" cy="6781800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sz="2000" dirty="0"/>
              <a:t>According to scientists, what is the source of romantic love?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000" dirty="0"/>
              <a:t>What is meant by “the meet?” Where would this occur?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000" dirty="0"/>
              <a:t>Explain the three primordial networks.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000" dirty="0"/>
              <a:t>What is lust? How does it help in selecting a partner?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000" dirty="0"/>
              <a:t>What is the problem with the brain networks? Explain.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000" dirty="0"/>
              <a:t>What is a love map? Explain how it works.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000" dirty="0"/>
              <a:t>How is romantic love defined in this article?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000" dirty="0"/>
              <a:t>Explain what researchers have found out about how love affects the brain.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000" dirty="0"/>
              <a:t>Why do people in love fall victim to obsessive thinking? What does this  mean?</a:t>
            </a:r>
          </a:p>
          <a:p>
            <a:pPr marL="3200400" lvl="0" indent="-512763">
              <a:buFont typeface="+mj-lt"/>
              <a:buAutoNum type="arabicPeriod"/>
            </a:pPr>
            <a:r>
              <a:rPr lang="en-US" sz="2000" dirty="0"/>
              <a:t>How is love similar to drug addiction?</a:t>
            </a:r>
          </a:p>
          <a:p>
            <a:pPr marL="3200400" lvl="0" indent="-512763">
              <a:buFont typeface="+mj-lt"/>
              <a:buAutoNum type="arabicPeriod"/>
            </a:pPr>
            <a:r>
              <a:rPr lang="en-US" sz="2000" dirty="0"/>
              <a:t>How does love change over time?</a:t>
            </a:r>
          </a:p>
          <a:p>
            <a:pPr marL="3200400" lvl="0" indent="-512763">
              <a:buFont typeface="+mj-lt"/>
              <a:buAutoNum type="arabicPeriod"/>
            </a:pPr>
            <a:r>
              <a:rPr lang="en-US" sz="2000" dirty="0"/>
              <a:t>What is the triangle theory of love?</a:t>
            </a:r>
          </a:p>
          <a:p>
            <a:pPr marL="3200400" lvl="0" indent="-512763">
              <a:buFont typeface="+mj-lt"/>
              <a:buAutoNum type="arabicPeriod"/>
            </a:pPr>
            <a:r>
              <a:rPr lang="en-US" sz="2000" dirty="0"/>
              <a:t>What are cuddle chemicals? How do they affect relationships?</a:t>
            </a:r>
          </a:p>
          <a:p>
            <a:pPr marL="3200400" lvl="0" indent="-512763">
              <a:buFont typeface="+mj-lt"/>
              <a:buAutoNum type="arabicPeriod"/>
            </a:pPr>
            <a:r>
              <a:rPr lang="en-US" sz="2000" dirty="0"/>
              <a:t>What is the incentive to maintaining a loving relationship?</a:t>
            </a:r>
          </a:p>
          <a:p>
            <a:pPr marL="3200400" lvl="0" indent="-512763">
              <a:buFont typeface="+mj-lt"/>
              <a:buAutoNum type="arabicPeriod"/>
            </a:pPr>
            <a:r>
              <a:rPr lang="en-US" sz="2000" dirty="0"/>
              <a:t>List the suggestions made by Helen Fisher for </a:t>
            </a:r>
            <a:r>
              <a:rPr lang="en-US" sz="2000" dirty="0" smtClean="0"/>
              <a:t>maintaining </a:t>
            </a:r>
            <a:r>
              <a:rPr lang="en-US" sz="2000" dirty="0"/>
              <a:t>a loving relationship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73246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Attraction Quiz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altLang="en-US" dirty="0" smtClean="0">
                <a:hlinkClick r:id="rId2"/>
              </a:rPr>
              <a:t>HowStuffWorks "Quiz: What goes on in your brain when you're attracted to someone?"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7038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2075"/>
            <a:ext cx="8839200" cy="1050925"/>
          </a:xfrm>
        </p:spPr>
        <p:txBody>
          <a:bodyPr/>
          <a:lstStyle/>
          <a:p>
            <a:r>
              <a:rPr lang="en-US" sz="3200" dirty="0" smtClean="0"/>
              <a:t>Mate Selection: Understanding Attraction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808" y="1066800"/>
            <a:ext cx="6192688" cy="51054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Scientists who study human behaviour take a detailed, elaborate approach to developing theories of mate selection.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800" dirty="0" smtClean="0"/>
              <a:t>Their research has produced several useful theories.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800" dirty="0" smtClean="0"/>
              <a:t>No one theory explains all relationships, but each one gives insight into what causes people to choose as they do.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9208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Theories of Attraction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850" y="1066800"/>
            <a:ext cx="8839646" cy="57150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u="sng" dirty="0" smtClean="0"/>
              <a:t>Homogamy</a:t>
            </a:r>
            <a:r>
              <a:rPr lang="en-US" sz="2800" dirty="0" smtClean="0"/>
              <a:t> – “like attracts like”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800" dirty="0" smtClean="0"/>
              <a:t>Homogamy means sameness. This explanation for attraction says that people choose partners who are more like them than different from them.</a:t>
            </a:r>
          </a:p>
          <a:p>
            <a:pPr marL="2687638" indent="-290513"/>
            <a:r>
              <a:rPr lang="en-US" sz="2800" dirty="0" smtClean="0"/>
              <a:t>Often from the same race, religion or culture.</a:t>
            </a:r>
          </a:p>
          <a:p>
            <a:pPr marL="2687638" indent="-290513"/>
            <a:r>
              <a:rPr lang="en-US" sz="2800" dirty="0" smtClean="0"/>
              <a:t>Often around the same age, similar education levels, socio-economic backgrounds and family type.</a:t>
            </a:r>
          </a:p>
          <a:p>
            <a:pPr marL="2687638" indent="-290513"/>
            <a:r>
              <a:rPr lang="en-US" sz="2800" dirty="0" smtClean="0"/>
              <a:t>Often enjoy doing the same kinds of things which is often how they meet.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42189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Theories of Attraction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850" y="1066800"/>
            <a:ext cx="8839646" cy="5458544"/>
          </a:xfrm>
        </p:spPr>
        <p:txBody>
          <a:bodyPr/>
          <a:lstStyle/>
          <a:p>
            <a:pPr marL="0" indent="0">
              <a:buNone/>
            </a:pPr>
            <a:r>
              <a:rPr lang="en-US" sz="2800" b="1" u="sng" dirty="0" smtClean="0"/>
              <a:t>Complementary Needs</a:t>
            </a:r>
            <a:r>
              <a:rPr lang="en-US" sz="2800" dirty="0" smtClean="0"/>
              <a:t> – “opposites attract”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800" dirty="0" smtClean="0"/>
              <a:t>This theory suggests that people select others who complement (complete) and meet their personality needs. </a:t>
            </a:r>
          </a:p>
          <a:p>
            <a:pPr marL="2632075" indent="0">
              <a:spcBef>
                <a:spcPts val="1800"/>
              </a:spcBef>
              <a:buNone/>
            </a:pPr>
            <a:r>
              <a:rPr lang="en-US" sz="2800" dirty="0" smtClean="0"/>
              <a:t>Each partner’s psychological strength balance the traits of the other. </a:t>
            </a:r>
          </a:p>
          <a:p>
            <a:pPr marL="2632075" indent="0">
              <a:spcBef>
                <a:spcPts val="1800"/>
              </a:spcBef>
              <a:buNone/>
            </a:pPr>
            <a:r>
              <a:rPr lang="en-US" sz="2800" dirty="0" smtClean="0"/>
              <a:t>For example, an outgoing emotional person may be attracted to someone who is thoughtful and serene.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42831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Theories of Attraction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850" y="1143000"/>
            <a:ext cx="8839646" cy="55626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u="sng" dirty="0" smtClean="0"/>
              <a:t>Social Exchange</a:t>
            </a:r>
          </a:p>
          <a:p>
            <a:pPr marL="0" indent="0">
              <a:buNone/>
            </a:pPr>
            <a:r>
              <a:rPr lang="en-US" sz="2400" dirty="0" smtClean="0"/>
              <a:t>According to this theory, a satisfactory relationship is one where people feel that they gain from or in which the rewards outweigh the costs of being in the relationship.</a:t>
            </a:r>
          </a:p>
          <a:p>
            <a:pPr marL="2520950" indent="0">
              <a:buNone/>
            </a:pPr>
            <a:r>
              <a:rPr lang="en-US" sz="2400" dirty="0" smtClean="0"/>
              <a:t>People ask themselves what they want in a mate, in terms of material resources, personal qualities and skills. Then they look at what they can offer in return.</a:t>
            </a:r>
          </a:p>
          <a:p>
            <a:pPr marL="2520950" indent="0">
              <a:buNone/>
            </a:pPr>
            <a:r>
              <a:rPr lang="en-US" sz="2400" dirty="0" smtClean="0"/>
              <a:t>You tend to choose someone who brings you the best “package” of practical and emotional rewards at a fair cost to yourself.</a:t>
            </a:r>
          </a:p>
          <a:p>
            <a:pPr marL="2520950" indent="0">
              <a:buNone/>
            </a:pPr>
            <a:r>
              <a:rPr lang="en-US" sz="2400" dirty="0" smtClean="0"/>
              <a:t>People select and develop those relationships that give the most “value.”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8502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Theories of Attraction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850" y="1143000"/>
            <a:ext cx="8767638" cy="5382344"/>
          </a:xfrm>
        </p:spPr>
        <p:txBody>
          <a:bodyPr/>
          <a:lstStyle/>
          <a:p>
            <a:pPr marL="0" indent="0">
              <a:buNone/>
            </a:pPr>
            <a:r>
              <a:rPr lang="en-US" sz="2800" b="1" u="sng" dirty="0" smtClean="0"/>
              <a:t>Propinquity</a:t>
            </a:r>
          </a:p>
          <a:p>
            <a:pPr marL="2632075" indent="-2632075">
              <a:buNone/>
            </a:pPr>
            <a:r>
              <a:rPr lang="en-US" sz="2800" dirty="0" smtClean="0"/>
              <a:t>Propinquity is nearness in time or place. People are more apt to meet, get to know and stay with others who are physically close by.</a:t>
            </a:r>
          </a:p>
          <a:p>
            <a:pPr marL="2632075" indent="0">
              <a:buNone/>
            </a:pPr>
            <a:r>
              <a:rPr lang="en-US" sz="2800" dirty="0" smtClean="0"/>
              <a:t>Same city or same college provides an opportunity to meet.</a:t>
            </a:r>
          </a:p>
          <a:p>
            <a:pPr marL="2632075" indent="0">
              <a:buNone/>
            </a:pPr>
            <a:r>
              <a:rPr lang="en-US" sz="2800" dirty="0" smtClean="0"/>
              <a:t>Long-distance relationships are costly and difficult to keep going.</a:t>
            </a:r>
          </a:p>
        </p:txBody>
      </p:sp>
    </p:spTree>
    <p:extLst>
      <p:ext uri="{BB962C8B-B14F-4D97-AF65-F5344CB8AC3E}">
        <p14:creationId xmlns:p14="http://schemas.microsoft.com/office/powerpoint/2010/main" val="556143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4BA1669898C84A9D0A7CD88DD86DEE" ma:contentTypeVersion="7" ma:contentTypeDescription="Create a new document." ma:contentTypeScope="" ma:versionID="c3bc4c656b89b926000d545e7200fcba">
  <xsd:schema xmlns:xsd="http://www.w3.org/2001/XMLSchema" xmlns:xs="http://www.w3.org/2001/XMLSchema" xmlns:p="http://schemas.microsoft.com/office/2006/metadata/properties" xmlns:ns1="http://schemas.microsoft.com/sharepoint/v3" xmlns:ns2="3c924a6b-2f35-4917-a7f8-b3e917a78ebf" targetNamespace="http://schemas.microsoft.com/office/2006/metadata/properties" ma:root="true" ma:fieldsID="7f94b65606a0d36bb6a04bca121ff855" ns1:_="" ns2:_="">
    <xsd:import namespace="http://schemas.microsoft.com/sharepoint/v3"/>
    <xsd:import namespace="3c924a6b-2f35-4917-a7f8-b3e917a78ebf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Blog_x0020_Category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924a6b-2f35-4917-a7f8-b3e917a78ebf" elementFormDefault="qualified">
    <xsd:import namespace="http://schemas.microsoft.com/office/2006/documentManagement/types"/>
    <xsd:import namespace="http://schemas.microsoft.com/office/infopath/2007/PartnerControls"/>
    <xsd:element name="Blog_x0020_Category" ma:index="6" ma:displayName="Blog Category" ma:list="{5ce769ce-cfb9-46d6-b0af-6a04f9ac84e5}" ma:internalName="Blog_x0020_Category" ma:readOnly="false" ma:showField="Title" ma:web="3c924a6b-2f35-4917-a7f8-b3e917a78ebf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log_x0020_Category xmlns="3c924a6b-2f35-4917-a7f8-b3e917a78ebf">46</Blog_x0020_Category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AE4257-F681-4FA3-84DB-375C95045E63}"/>
</file>

<file path=customXml/itemProps2.xml><?xml version="1.0" encoding="utf-8"?>
<ds:datastoreItem xmlns:ds="http://schemas.openxmlformats.org/officeDocument/2006/customXml" ds:itemID="{B9D49291-22C9-4836-8163-471DA31CDC7D}"/>
</file>

<file path=customXml/itemProps3.xml><?xml version="1.0" encoding="utf-8"?>
<ds:datastoreItem xmlns:ds="http://schemas.openxmlformats.org/officeDocument/2006/customXml" ds:itemID="{7E4DAE6E-B0F8-4435-A8D1-CFD6BA18D1EB}"/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1031</Words>
  <Application>Microsoft Office PowerPoint</Application>
  <PresentationFormat>On-screen Show (4:3)</PresentationFormat>
  <Paragraphs>96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ＭＳ Ｐゴシック</vt:lpstr>
      <vt:lpstr>Arial</vt:lpstr>
      <vt:lpstr>Calibri</vt:lpstr>
      <vt:lpstr>Times New Roman</vt:lpstr>
      <vt:lpstr>Wingdings</vt:lpstr>
      <vt:lpstr>Diseño predeterminado</vt:lpstr>
      <vt:lpstr>Attraction</vt:lpstr>
      <vt:lpstr>PowerPoint Presentation</vt:lpstr>
      <vt:lpstr>PowerPoint Presentation</vt:lpstr>
      <vt:lpstr>Attraction Quiz</vt:lpstr>
      <vt:lpstr>Mate Selection: Understanding Attraction</vt:lpstr>
      <vt:lpstr>Theories of Attraction</vt:lpstr>
      <vt:lpstr>Theories of Attraction</vt:lpstr>
      <vt:lpstr>Theories of Attraction</vt:lpstr>
      <vt:lpstr>Theories of Attraction</vt:lpstr>
      <vt:lpstr>Theories of Attraction</vt:lpstr>
      <vt:lpstr>Track Your Attraction</vt:lpstr>
      <vt:lpstr>PowerPoint Presentation</vt:lpstr>
      <vt:lpstr>PowerPoint Presentation</vt:lpstr>
      <vt:lpstr>PowerPoint Presentation</vt:lpstr>
      <vt:lpstr>Mate Selection Discussion Questions</vt:lpstr>
      <vt:lpstr>Mate Selection Discussion Questions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Mariajose</dc:creator>
  <cp:lastModifiedBy>Blake, Sandra     (ASD-W)</cp:lastModifiedBy>
  <cp:revision>15</cp:revision>
  <dcterms:created xsi:type="dcterms:W3CDTF">2010-02-11T18:41:59Z</dcterms:created>
  <dcterms:modified xsi:type="dcterms:W3CDTF">2017-04-13T13:58:44Z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0x010100C54BA1669898C84A9D0A7CD88DD86DEE</vt:lpwstr>
  </property>
</Properties>
</file>