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3.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61" autoAdjust="0"/>
    <p:restoredTop sz="94660"/>
  </p:normalViewPr>
  <p:slideViewPr>
    <p:cSldViewPr snapToGrid="0">
      <p:cViewPr varScale="1">
        <p:scale>
          <a:sx n="89" d="100"/>
          <a:sy n="89" d="100"/>
        </p:scale>
        <p:origin x="28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2/11/2020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2/11/2020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2/11/2020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2/11/2020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Biological Bases of </a:t>
            </a:r>
            <a:r>
              <a:rPr lang="en-CA" dirty="0" smtClean="0"/>
              <a:t>Behaviour: The Nervous and Endocrine System</a:t>
            </a:r>
            <a:endParaRPr lang="en-CA" dirty="0"/>
          </a:p>
        </p:txBody>
      </p:sp>
      <p:sp>
        <p:nvSpPr>
          <p:cNvPr id="3" name="Subtitle 2"/>
          <p:cNvSpPr>
            <a:spLocks noGrp="1"/>
          </p:cNvSpPr>
          <p:nvPr>
            <p:ph type="subTitle" idx="1"/>
          </p:nvPr>
        </p:nvSpPr>
        <p:spPr/>
        <p:txBody>
          <a:bodyPr/>
          <a:lstStyle/>
          <a:p>
            <a:r>
              <a:rPr lang="en-CA" dirty="0" smtClean="0"/>
              <a:t>AP Psychology</a:t>
            </a:r>
          </a:p>
          <a:p>
            <a:r>
              <a:rPr lang="en-CA" dirty="0" err="1" smtClean="0"/>
              <a:t>S.Bamford</a:t>
            </a:r>
            <a:endParaRPr lang="en-CA" dirty="0" smtClean="0"/>
          </a:p>
          <a:p>
            <a:r>
              <a:rPr lang="en-CA" dirty="0" smtClean="0"/>
              <a:t>Winter 2020</a:t>
            </a:r>
            <a:endParaRPr lang="en-CA" dirty="0"/>
          </a:p>
        </p:txBody>
      </p:sp>
    </p:spTree>
    <p:extLst>
      <p:ext uri="{BB962C8B-B14F-4D97-AF65-F5344CB8AC3E}">
        <p14:creationId xmlns:p14="http://schemas.microsoft.com/office/powerpoint/2010/main" val="994397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899731"/>
          </a:xfrm>
        </p:spPr>
        <p:txBody>
          <a:bodyPr/>
          <a:lstStyle/>
          <a:p>
            <a:r>
              <a:rPr lang="en-CA" dirty="0" smtClean="0"/>
              <a:t>The nervous system</a:t>
            </a:r>
            <a:endParaRPr lang="en-CA" dirty="0"/>
          </a:p>
        </p:txBody>
      </p:sp>
      <p:sp>
        <p:nvSpPr>
          <p:cNvPr id="3" name="Content Placeholder 2"/>
          <p:cNvSpPr>
            <a:spLocks noGrp="1"/>
          </p:cNvSpPr>
          <p:nvPr>
            <p:ph idx="1"/>
          </p:nvPr>
        </p:nvSpPr>
        <p:spPr>
          <a:xfrm>
            <a:off x="1141412" y="1293962"/>
            <a:ext cx="9905999" cy="4497239"/>
          </a:xfrm>
        </p:spPr>
        <p:txBody>
          <a:bodyPr/>
          <a:lstStyle/>
          <a:p>
            <a:r>
              <a:rPr lang="en-CA" dirty="0" smtClean="0"/>
              <a:t>The body’s speedy, electrochemical communication network, consisting of all the nerve cells of the peripheral and central nervous systems</a:t>
            </a:r>
            <a:endParaRPr lang="en-CA" dirty="0"/>
          </a:p>
        </p:txBody>
      </p:sp>
      <p:pic>
        <p:nvPicPr>
          <p:cNvPr id="4" name="Picture 3"/>
          <p:cNvPicPr>
            <a:picLocks noChangeAspect="1"/>
          </p:cNvPicPr>
          <p:nvPr/>
        </p:nvPicPr>
        <p:blipFill>
          <a:blip r:embed="rId2"/>
          <a:stretch>
            <a:fillRect/>
          </a:stretch>
        </p:blipFill>
        <p:spPr>
          <a:xfrm>
            <a:off x="2814561" y="2193693"/>
            <a:ext cx="5927232" cy="4568226"/>
          </a:xfrm>
          <a:prstGeom prst="rect">
            <a:avLst/>
          </a:prstGeom>
        </p:spPr>
      </p:pic>
      <p:sp>
        <p:nvSpPr>
          <p:cNvPr id="5" name="TextBox 4"/>
          <p:cNvSpPr txBox="1"/>
          <p:nvPr/>
        </p:nvSpPr>
        <p:spPr>
          <a:xfrm>
            <a:off x="9014604" y="2268747"/>
            <a:ext cx="2562045" cy="4154984"/>
          </a:xfrm>
          <a:prstGeom prst="rect">
            <a:avLst/>
          </a:prstGeom>
          <a:noFill/>
        </p:spPr>
        <p:txBody>
          <a:bodyPr wrap="square" rtlCol="0">
            <a:spAutoFit/>
          </a:bodyPr>
          <a:lstStyle/>
          <a:p>
            <a:r>
              <a:rPr lang="en-CA" sz="2400" dirty="0" err="1"/>
              <a:t>Pr-i-fr-ulh</a:t>
            </a:r>
            <a:r>
              <a:rPr lang="en-CA" sz="2400" dirty="0"/>
              <a:t> Nervous System(</a:t>
            </a:r>
            <a:r>
              <a:rPr lang="en-CA" sz="2400" b="1" dirty="0"/>
              <a:t>PNS</a:t>
            </a:r>
            <a:r>
              <a:rPr lang="en-CA" sz="2400" dirty="0"/>
              <a:t>) is responsible for gathering information and for transmitting </a:t>
            </a:r>
            <a:r>
              <a:rPr lang="en-CA" sz="2400" b="1" dirty="0"/>
              <a:t>Central Nervous System </a:t>
            </a:r>
            <a:r>
              <a:rPr lang="en-CA" sz="2400" dirty="0"/>
              <a:t>(</a:t>
            </a:r>
            <a:r>
              <a:rPr lang="en-CA" sz="2400" b="1" dirty="0"/>
              <a:t>CNS-the brain and spinal cord</a:t>
            </a:r>
            <a:r>
              <a:rPr lang="en-CA" sz="2400" dirty="0"/>
              <a:t>) decisions to other body parts. </a:t>
            </a:r>
          </a:p>
        </p:txBody>
      </p:sp>
    </p:spTree>
    <p:extLst>
      <p:ext uri="{BB962C8B-B14F-4D97-AF65-F5344CB8AC3E}">
        <p14:creationId xmlns:p14="http://schemas.microsoft.com/office/powerpoint/2010/main" val="4019798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942863"/>
          </a:xfrm>
        </p:spPr>
        <p:txBody>
          <a:bodyPr/>
          <a:lstStyle/>
          <a:p>
            <a:r>
              <a:rPr lang="en-CA" dirty="0" smtClean="0"/>
              <a:t>Nerves in the Nervous System</a:t>
            </a:r>
            <a:endParaRPr lang="en-CA" dirty="0"/>
          </a:p>
        </p:txBody>
      </p:sp>
      <p:sp>
        <p:nvSpPr>
          <p:cNvPr id="3" name="Content Placeholder 2"/>
          <p:cNvSpPr>
            <a:spLocks noGrp="1"/>
          </p:cNvSpPr>
          <p:nvPr>
            <p:ph idx="1"/>
          </p:nvPr>
        </p:nvSpPr>
        <p:spPr>
          <a:xfrm>
            <a:off x="1141412" y="1621767"/>
            <a:ext cx="9905999" cy="5598543"/>
          </a:xfrm>
        </p:spPr>
        <p:txBody>
          <a:bodyPr>
            <a:normAutofit/>
          </a:bodyPr>
          <a:lstStyle/>
          <a:p>
            <a:r>
              <a:rPr lang="en-CA" b="1" dirty="0" smtClean="0"/>
              <a:t>Nerves</a:t>
            </a:r>
            <a:r>
              <a:rPr lang="en-CA" dirty="0" smtClean="0"/>
              <a:t> are bundled axons that form neural cables connecting the central nervous system with muscles, glands, and sense organs. Ex: The optic nerve bundles a million axons into a single cable carrying the messages from the eye to the brain. </a:t>
            </a:r>
          </a:p>
          <a:p>
            <a:pPr lvl="1"/>
            <a:r>
              <a:rPr lang="en-CA" b="1" dirty="0" smtClean="0"/>
              <a:t>Sensory Neurons: </a:t>
            </a:r>
            <a:r>
              <a:rPr lang="en-CA" dirty="0" smtClean="0"/>
              <a:t>carry messages from the body’s tissue and sensory receptors inward to the brain and spinal cord for processing</a:t>
            </a:r>
          </a:p>
          <a:p>
            <a:pPr lvl="1"/>
            <a:r>
              <a:rPr lang="en-CA" b="1" dirty="0" smtClean="0"/>
              <a:t>Motor Neurons: </a:t>
            </a:r>
            <a:r>
              <a:rPr lang="en-CA" dirty="0" smtClean="0"/>
              <a:t>carry instructions from the CNS outward to the body’s muscles and glands.</a:t>
            </a:r>
          </a:p>
          <a:p>
            <a:pPr lvl="1"/>
            <a:r>
              <a:rPr lang="en-CA" b="1" dirty="0" smtClean="0"/>
              <a:t>Interneurons:</a:t>
            </a:r>
            <a:r>
              <a:rPr lang="en-US" dirty="0">
                <a:effectLst/>
              </a:rPr>
              <a:t> </a:t>
            </a:r>
            <a:r>
              <a:rPr lang="en-US" dirty="0" smtClean="0">
                <a:effectLst/>
              </a:rPr>
              <a:t>enables </a:t>
            </a:r>
            <a:r>
              <a:rPr lang="en-US" dirty="0">
                <a:effectLst/>
              </a:rPr>
              <a:t>communication between sensory or motor neurons </a:t>
            </a:r>
            <a:r>
              <a:rPr lang="en-US" dirty="0" smtClean="0">
                <a:effectLst/>
              </a:rPr>
              <a:t>CNS. </a:t>
            </a:r>
            <a:r>
              <a:rPr lang="en-US" dirty="0">
                <a:effectLst/>
              </a:rPr>
              <a:t>They play vital roles in reflexes, neuronal oscillations, and neurogenesis in the adult mammalian brain.</a:t>
            </a:r>
            <a:endParaRPr lang="en-CA" b="1" dirty="0"/>
          </a:p>
        </p:txBody>
      </p:sp>
    </p:spTree>
    <p:extLst>
      <p:ext uri="{BB962C8B-B14F-4D97-AF65-F5344CB8AC3E}">
        <p14:creationId xmlns:p14="http://schemas.microsoft.com/office/powerpoint/2010/main" val="3301219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1201656"/>
          </a:xfrm>
        </p:spPr>
        <p:txBody>
          <a:bodyPr/>
          <a:lstStyle/>
          <a:p>
            <a:r>
              <a:rPr lang="en-CA" dirty="0" smtClean="0"/>
              <a:t>The Peripheral Nervous System</a:t>
            </a:r>
            <a:endParaRPr lang="en-CA" dirty="0"/>
          </a:p>
        </p:txBody>
      </p:sp>
      <p:sp>
        <p:nvSpPr>
          <p:cNvPr id="5" name="Content Placeholder 4"/>
          <p:cNvSpPr>
            <a:spLocks noGrp="1"/>
          </p:cNvSpPr>
          <p:nvPr>
            <p:ph idx="1"/>
          </p:nvPr>
        </p:nvSpPr>
        <p:spPr>
          <a:xfrm>
            <a:off x="1141412" y="1820174"/>
            <a:ext cx="9905999" cy="3971027"/>
          </a:xfrm>
        </p:spPr>
        <p:txBody>
          <a:bodyPr>
            <a:normAutofit fontScale="92500"/>
          </a:bodyPr>
          <a:lstStyle/>
          <a:p>
            <a:r>
              <a:rPr lang="en-CA" dirty="0" smtClean="0"/>
              <a:t>Within the </a:t>
            </a:r>
            <a:r>
              <a:rPr lang="en-CA" b="1" dirty="0" smtClean="0"/>
              <a:t>PNS</a:t>
            </a:r>
            <a:r>
              <a:rPr lang="en-CA" dirty="0" smtClean="0"/>
              <a:t>, there are two other nervous systems:</a:t>
            </a:r>
          </a:p>
          <a:p>
            <a:pPr lvl="1"/>
            <a:r>
              <a:rPr lang="en-CA" sz="2400" b="1" dirty="0" smtClean="0"/>
              <a:t>Somatic Nervous System </a:t>
            </a:r>
            <a:r>
              <a:rPr lang="en-CA" sz="2400" dirty="0" smtClean="0"/>
              <a:t>controls the body’s skeletal muscles</a:t>
            </a:r>
          </a:p>
          <a:p>
            <a:pPr lvl="1"/>
            <a:r>
              <a:rPr lang="en-CA" sz="2400" b="1" dirty="0" smtClean="0"/>
              <a:t>Autonomic Nervous System </a:t>
            </a:r>
            <a:r>
              <a:rPr lang="en-CA" sz="2400" dirty="0" smtClean="0"/>
              <a:t>controls the glands and muscles of the internal organs</a:t>
            </a:r>
          </a:p>
          <a:p>
            <a:pPr lvl="2"/>
            <a:r>
              <a:rPr lang="en-CA" sz="2400" dirty="0" smtClean="0"/>
              <a:t>The autonomic Nervous system breaks down further into two more systems:</a:t>
            </a:r>
          </a:p>
          <a:p>
            <a:pPr lvl="3"/>
            <a:r>
              <a:rPr lang="en-CA" sz="2400" b="1" dirty="0" smtClean="0"/>
              <a:t>Sympathetic Nervous System</a:t>
            </a:r>
            <a:r>
              <a:rPr lang="en-CA" sz="2400" dirty="0" smtClean="0"/>
              <a:t>: arouses the body, mobilizing energy</a:t>
            </a:r>
          </a:p>
          <a:p>
            <a:pPr lvl="3"/>
            <a:r>
              <a:rPr lang="en-CA" sz="2400" b="1" dirty="0" smtClean="0"/>
              <a:t>Parasympathetic Nervous System</a:t>
            </a:r>
            <a:r>
              <a:rPr lang="en-CA" sz="2400" dirty="0" smtClean="0"/>
              <a:t>: that calms the body, conserving energy</a:t>
            </a:r>
            <a:endParaRPr lang="en-CA" sz="2400" dirty="0"/>
          </a:p>
        </p:txBody>
      </p:sp>
    </p:spTree>
    <p:extLst>
      <p:ext uri="{BB962C8B-B14F-4D97-AF65-F5344CB8AC3E}">
        <p14:creationId xmlns:p14="http://schemas.microsoft.com/office/powerpoint/2010/main" val="2622588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1262040"/>
          </a:xfrm>
        </p:spPr>
        <p:txBody>
          <a:bodyPr/>
          <a:lstStyle/>
          <a:p>
            <a:r>
              <a:rPr lang="en-CA" dirty="0" smtClean="0"/>
              <a:t>Sympathetic vs. Parasympathetic System</a:t>
            </a:r>
            <a:endParaRPr lang="en-CA" dirty="0"/>
          </a:p>
        </p:txBody>
      </p:sp>
      <p:pic>
        <p:nvPicPr>
          <p:cNvPr id="4" name="Content Placeholder 3"/>
          <p:cNvPicPr>
            <a:picLocks noGrp="1" noChangeAspect="1"/>
          </p:cNvPicPr>
          <p:nvPr>
            <p:ph idx="1"/>
          </p:nvPr>
        </p:nvPicPr>
        <p:blipFill>
          <a:blip r:embed="rId2"/>
          <a:stretch>
            <a:fillRect/>
          </a:stretch>
        </p:blipFill>
        <p:spPr>
          <a:xfrm>
            <a:off x="2234242" y="1466492"/>
            <a:ext cx="7021901" cy="5045608"/>
          </a:xfrm>
          <a:prstGeom prst="rect">
            <a:avLst/>
          </a:prstGeom>
        </p:spPr>
      </p:pic>
    </p:spTree>
    <p:extLst>
      <p:ext uri="{BB962C8B-B14F-4D97-AF65-F5344CB8AC3E}">
        <p14:creationId xmlns:p14="http://schemas.microsoft.com/office/powerpoint/2010/main" val="1398070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994622"/>
          </a:xfrm>
        </p:spPr>
        <p:txBody>
          <a:bodyPr/>
          <a:lstStyle/>
          <a:p>
            <a:r>
              <a:rPr lang="en-CA" dirty="0" smtClean="0"/>
              <a:t>The Central Nervous System</a:t>
            </a:r>
            <a:endParaRPr lang="en-CA" dirty="0"/>
          </a:p>
        </p:txBody>
      </p:sp>
      <p:sp>
        <p:nvSpPr>
          <p:cNvPr id="3" name="Content Placeholder 2"/>
          <p:cNvSpPr>
            <a:spLocks noGrp="1"/>
          </p:cNvSpPr>
          <p:nvPr>
            <p:ph idx="1"/>
          </p:nvPr>
        </p:nvSpPr>
        <p:spPr>
          <a:xfrm>
            <a:off x="1141412" y="1552755"/>
            <a:ext cx="9905999" cy="4238446"/>
          </a:xfrm>
        </p:spPr>
        <p:txBody>
          <a:bodyPr>
            <a:normAutofit lnSpcReduction="10000"/>
          </a:bodyPr>
          <a:lstStyle/>
          <a:p>
            <a:r>
              <a:rPr lang="en-CA" dirty="0" smtClean="0"/>
              <a:t>Neurons “talking” to other neurons. The brain has over 86 billions neurons clustered into work groups called “Neural Networks”- neurons that fire together, wire together- Learning to play the violin, speak another language, and solve a math problem only strengthens connections. </a:t>
            </a:r>
          </a:p>
          <a:p>
            <a:r>
              <a:rPr lang="en-CA" dirty="0" smtClean="0"/>
              <a:t>The spinal cord serves are as two-way information highway that connects the </a:t>
            </a:r>
            <a:r>
              <a:rPr lang="en-CA" b="1" dirty="0" smtClean="0"/>
              <a:t>PNS </a:t>
            </a:r>
            <a:r>
              <a:rPr lang="en-CA" dirty="0" smtClean="0"/>
              <a:t>and the brain. Ascending neural fibers send up sensory information, and descending fibers send back motor-control information. </a:t>
            </a:r>
          </a:p>
          <a:p>
            <a:r>
              <a:rPr lang="en-CA" dirty="0" smtClean="0"/>
              <a:t>These pathways govern our </a:t>
            </a:r>
            <a:r>
              <a:rPr lang="en-CA" b="1" dirty="0" smtClean="0"/>
              <a:t>reflexes:</a:t>
            </a:r>
            <a:r>
              <a:rPr lang="en-CA" dirty="0" smtClean="0"/>
              <a:t> an automatic response to a sensory stimulus.</a:t>
            </a:r>
          </a:p>
          <a:p>
            <a:endParaRPr lang="en-CA" dirty="0"/>
          </a:p>
          <a:p>
            <a:endParaRPr lang="en-CA" dirty="0"/>
          </a:p>
        </p:txBody>
      </p:sp>
    </p:spTree>
    <p:extLst>
      <p:ext uri="{BB962C8B-B14F-4D97-AF65-F5344CB8AC3E}">
        <p14:creationId xmlns:p14="http://schemas.microsoft.com/office/powerpoint/2010/main" val="2893323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977369"/>
          </a:xfrm>
        </p:spPr>
        <p:txBody>
          <a:bodyPr/>
          <a:lstStyle/>
          <a:p>
            <a:r>
              <a:rPr lang="en-CA" dirty="0" smtClean="0"/>
              <a:t>The Endocrine System</a:t>
            </a:r>
            <a:endParaRPr lang="en-CA" dirty="0"/>
          </a:p>
        </p:txBody>
      </p:sp>
      <p:sp>
        <p:nvSpPr>
          <p:cNvPr id="3" name="Content Placeholder 2"/>
          <p:cNvSpPr>
            <a:spLocks noGrp="1"/>
          </p:cNvSpPr>
          <p:nvPr>
            <p:ph idx="1"/>
          </p:nvPr>
        </p:nvSpPr>
        <p:spPr>
          <a:xfrm>
            <a:off x="1141412" y="1595887"/>
            <a:ext cx="9905999" cy="4865298"/>
          </a:xfrm>
        </p:spPr>
        <p:txBody>
          <a:bodyPr/>
          <a:lstStyle/>
          <a:p>
            <a:r>
              <a:rPr lang="en-CA" dirty="0" smtClean="0"/>
              <a:t>EN-duh-</a:t>
            </a:r>
            <a:r>
              <a:rPr lang="en-CA" dirty="0" err="1" smtClean="0"/>
              <a:t>krin</a:t>
            </a:r>
            <a:r>
              <a:rPr lang="en-CA" dirty="0" smtClean="0"/>
              <a:t> is the body’s “slow” chemical communication system; a set of glands that secrete hormones into the bloodstream</a:t>
            </a:r>
          </a:p>
          <a:p>
            <a:r>
              <a:rPr lang="en-CA" b="1" dirty="0" smtClean="0"/>
              <a:t>Hormones</a:t>
            </a:r>
            <a:r>
              <a:rPr lang="en-CA" dirty="0" smtClean="0"/>
              <a:t> are chemical messengers that are manufactured by the endocrine glands, travel through the bloodstream and affect other tissues including the brain which can influence our interest in sex, food, and aggression. </a:t>
            </a:r>
          </a:p>
          <a:p>
            <a:r>
              <a:rPr lang="en-CA" b="1" dirty="0" smtClean="0"/>
              <a:t>Endocrine</a:t>
            </a:r>
            <a:r>
              <a:rPr lang="en-CA" dirty="0" smtClean="0"/>
              <a:t> messages long out last neural messages. Ex: Still feeling angry after the problem has resolved?</a:t>
            </a:r>
            <a:endParaRPr lang="en-CA" b="1" dirty="0" smtClean="0"/>
          </a:p>
        </p:txBody>
      </p:sp>
    </p:spTree>
    <p:extLst>
      <p:ext uri="{BB962C8B-B14F-4D97-AF65-F5344CB8AC3E}">
        <p14:creationId xmlns:p14="http://schemas.microsoft.com/office/powerpoint/2010/main" val="1256058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Endocrine System</a:t>
            </a:r>
            <a:endParaRPr lang="en-CA" dirty="0"/>
          </a:p>
        </p:txBody>
      </p:sp>
      <p:pic>
        <p:nvPicPr>
          <p:cNvPr id="4" name="Content Placeholder 3"/>
          <p:cNvPicPr>
            <a:picLocks noGrp="1" noChangeAspect="1"/>
          </p:cNvPicPr>
          <p:nvPr>
            <p:ph idx="1"/>
          </p:nvPr>
        </p:nvPicPr>
        <p:blipFill>
          <a:blip r:embed="rId2"/>
          <a:stretch>
            <a:fillRect/>
          </a:stretch>
        </p:blipFill>
        <p:spPr>
          <a:xfrm>
            <a:off x="2889849" y="1716657"/>
            <a:ext cx="6469811" cy="4623758"/>
          </a:xfrm>
          <a:prstGeom prst="rect">
            <a:avLst/>
          </a:prstGeom>
        </p:spPr>
      </p:pic>
    </p:spTree>
    <p:extLst>
      <p:ext uri="{BB962C8B-B14F-4D97-AF65-F5344CB8AC3E}">
        <p14:creationId xmlns:p14="http://schemas.microsoft.com/office/powerpoint/2010/main" val="4998348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B5F27"/>
      </a:dk2>
      <a:lt2>
        <a:srgbClr val="D8FC68"/>
      </a:lt2>
      <a:accent1>
        <a:srgbClr val="DDC855"/>
      </a:accent1>
      <a:accent2>
        <a:srgbClr val="FCA03D"/>
      </a:accent2>
      <a:accent3>
        <a:srgbClr val="E36439"/>
      </a:accent3>
      <a:accent4>
        <a:srgbClr val="C2935B"/>
      </a:accent4>
      <a:accent5>
        <a:srgbClr val="88C25C"/>
      </a:accent5>
      <a:accent6>
        <a:srgbClr val="BFCC86"/>
      </a:accent6>
      <a:hlink>
        <a:srgbClr val="FFCE23"/>
      </a:hlink>
      <a:folHlink>
        <a:srgbClr val="FDEB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82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97ECCC31-8429-4523-BE8D-8F09B7A4D46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54BA1669898C84A9D0A7CD88DD86DEE" ma:contentTypeVersion="7" ma:contentTypeDescription="Create a new document." ma:contentTypeScope="" ma:versionID="c3bc4c656b89b926000d545e7200fcba">
  <xsd:schema xmlns:xsd="http://www.w3.org/2001/XMLSchema" xmlns:xs="http://www.w3.org/2001/XMLSchema" xmlns:p="http://schemas.microsoft.com/office/2006/metadata/properties" xmlns:ns1="http://schemas.microsoft.com/sharepoint/v3" xmlns:ns2="3c924a6b-2f35-4917-a7f8-b3e917a78ebf" targetNamespace="http://schemas.microsoft.com/office/2006/metadata/properties" ma:root="true" ma:fieldsID="7f94b65606a0d36bb6a04bca121ff855" ns1:_="" ns2:_="">
    <xsd:import namespace="http://schemas.microsoft.com/sharepoint/v3"/>
    <xsd:import namespace="3c924a6b-2f35-4917-a7f8-b3e917a78ebf"/>
    <xsd:element name="properties">
      <xsd:complexType>
        <xsd:sequence>
          <xsd:element name="documentManagement">
            <xsd:complexType>
              <xsd:all>
                <xsd:element ref="ns1:PublishingStartDate" minOccurs="0"/>
                <xsd:element ref="ns1:PublishingExpirationDate" minOccurs="0"/>
                <xsd:element ref="ns2:Blog_x0020_Category"/>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hidden="true" ma:internalName="PublishingStartDate">
      <xsd:simpleType>
        <xsd:restriction base="dms:Unknown"/>
      </xsd:simpleType>
    </xsd:element>
    <xsd:element name="PublishingExpirationDate" ma:index="5"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c924a6b-2f35-4917-a7f8-b3e917a78ebf" elementFormDefault="qualified">
    <xsd:import namespace="http://schemas.microsoft.com/office/2006/documentManagement/types"/>
    <xsd:import namespace="http://schemas.microsoft.com/office/infopath/2007/PartnerControls"/>
    <xsd:element name="Blog_x0020_Category" ma:index="6" ma:displayName="Blog Category" ma:list="{5ce769ce-cfb9-46d6-b0af-6a04f9ac84e5}" ma:internalName="Blog_x0020_Category" ma:readOnly="false" ma:showField="Title" ma:web="3c924a6b-2f35-4917-a7f8-b3e917a78ebf">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Blog_x0020_Category xmlns="3c924a6b-2f35-4917-a7f8-b3e917a78ebf">23</Blog_x0020_Category>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EE8BC9FE-51A9-487D-9243-204863732558}"/>
</file>

<file path=customXml/itemProps2.xml><?xml version="1.0" encoding="utf-8"?>
<ds:datastoreItem xmlns:ds="http://schemas.openxmlformats.org/officeDocument/2006/customXml" ds:itemID="{D490EBBE-ECC6-46E3-BF44-3552D40C6DAE}"/>
</file>

<file path=customXml/itemProps3.xml><?xml version="1.0" encoding="utf-8"?>
<ds:datastoreItem xmlns:ds="http://schemas.openxmlformats.org/officeDocument/2006/customXml" ds:itemID="{C5184277-C76B-453C-8093-6B8F8DA1A25D}"/>
</file>

<file path=docProps/app.xml><?xml version="1.0" encoding="utf-8"?>
<Properties xmlns="http://schemas.openxmlformats.org/officeDocument/2006/extended-properties" xmlns:vt="http://schemas.openxmlformats.org/officeDocument/2006/docPropsVTypes">
  <Template>TM04033919[[fn=Circuit]]</Template>
  <TotalTime>63</TotalTime>
  <Words>439</Words>
  <Application>Microsoft Office PowerPoint</Application>
  <PresentationFormat>Widescreen</PresentationFormat>
  <Paragraphs>29</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Trebuchet MS</vt:lpstr>
      <vt:lpstr>Tw Cen MT</vt:lpstr>
      <vt:lpstr>Circuit</vt:lpstr>
      <vt:lpstr>Biological Bases of Behaviour: The Nervous and Endocrine System</vt:lpstr>
      <vt:lpstr>The nervous system</vt:lpstr>
      <vt:lpstr>Nerves in the Nervous System</vt:lpstr>
      <vt:lpstr>The Peripheral Nervous System</vt:lpstr>
      <vt:lpstr>Sympathetic vs. Parasympathetic System</vt:lpstr>
      <vt:lpstr>The Central Nervous System</vt:lpstr>
      <vt:lpstr>The Endocrine System</vt:lpstr>
      <vt:lpstr>The Endocrine System</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Biological Bases of Behaviour: The Nervous and Endocrine System</dc:title>
  <dc:creator>Bamford, Sara    (ASD-W)</dc:creator>
  <cp:lastModifiedBy>Bamford, Sara    (ASD-W)</cp:lastModifiedBy>
  <cp:revision>8</cp:revision>
  <dcterms:created xsi:type="dcterms:W3CDTF">2020-02-12T00:01:04Z</dcterms:created>
  <dcterms:modified xsi:type="dcterms:W3CDTF">2020-02-12T01:04:26Z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0x010100C54BA1669898C84A9D0A7CD88DD86DEE</vt:lpwstr>
  </property>
</Properties>
</file>