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Biological Bases of Behaviour: </a:t>
            </a:r>
            <a:r>
              <a:rPr lang="en-CA" dirty="0" smtClean="0"/>
              <a:t>Studying the Brain and Limbic System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AP Psychology</a:t>
            </a:r>
          </a:p>
          <a:p>
            <a:r>
              <a:rPr lang="en-CA" dirty="0" smtClean="0"/>
              <a:t>S. Bamford</a:t>
            </a:r>
          </a:p>
          <a:p>
            <a:r>
              <a:rPr lang="en-CA" dirty="0" smtClean="0"/>
              <a:t>Winter 2020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3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42268"/>
            <a:ext cx="9905998" cy="743557"/>
          </a:xfrm>
        </p:spPr>
        <p:txBody>
          <a:bodyPr/>
          <a:lstStyle/>
          <a:p>
            <a:r>
              <a:rPr lang="en-CA" dirty="0" smtClean="0"/>
              <a:t>Neural Measures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469484" y="-2078833"/>
            <a:ext cx="5672136" cy="11601453"/>
          </a:xfrm>
        </p:spPr>
      </p:pic>
    </p:spTree>
    <p:extLst>
      <p:ext uri="{BB962C8B-B14F-4D97-AF65-F5344CB8AC3E}">
        <p14:creationId xmlns:p14="http://schemas.microsoft.com/office/powerpoint/2010/main" val="323735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9282"/>
          </a:xfrm>
        </p:spPr>
        <p:txBody>
          <a:bodyPr/>
          <a:lstStyle/>
          <a:p>
            <a:r>
              <a:rPr lang="en-CA" dirty="0" smtClean="0"/>
              <a:t>Parts of the “Old” Brain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28775"/>
            <a:ext cx="9905999" cy="4705350"/>
          </a:xfrm>
        </p:spPr>
        <p:txBody>
          <a:bodyPr>
            <a:normAutofit/>
          </a:bodyPr>
          <a:lstStyle/>
          <a:p>
            <a:r>
              <a:rPr lang="en-CA" dirty="0" smtClean="0"/>
              <a:t>The </a:t>
            </a:r>
            <a:r>
              <a:rPr lang="en-CA" b="1" dirty="0" smtClean="0"/>
              <a:t>brainstem</a:t>
            </a:r>
            <a:r>
              <a:rPr lang="en-CA" dirty="0" smtClean="0"/>
              <a:t> is the oldest and innermost region of the brain. Beginning where the spinal cord swells as it enters the skill; the brainstem is responsible for </a:t>
            </a:r>
            <a:r>
              <a:rPr lang="en-CA" b="1" dirty="0" smtClean="0"/>
              <a:t>automatic survival functions</a:t>
            </a:r>
            <a:r>
              <a:rPr lang="en-CA" dirty="0" smtClean="0"/>
              <a:t>. Hence why it is the oldest part of the brain. </a:t>
            </a:r>
          </a:p>
          <a:p>
            <a:r>
              <a:rPr lang="en-CA" dirty="0" smtClean="0"/>
              <a:t>The </a:t>
            </a:r>
            <a:r>
              <a:rPr lang="en-CA" b="1" dirty="0" smtClean="0"/>
              <a:t>medulla </a:t>
            </a:r>
            <a:r>
              <a:rPr lang="en-CA" dirty="0" smtClean="0"/>
              <a:t>(</a:t>
            </a:r>
            <a:r>
              <a:rPr lang="en-CA" dirty="0" err="1" smtClean="0"/>
              <a:t>muh</a:t>
            </a:r>
            <a:r>
              <a:rPr lang="en-CA" dirty="0" smtClean="0"/>
              <a:t>-</a:t>
            </a:r>
            <a:r>
              <a:rPr lang="en-CA" dirty="0" err="1" smtClean="0"/>
              <a:t>dul</a:t>
            </a:r>
            <a:r>
              <a:rPr lang="en-CA" dirty="0" smtClean="0"/>
              <a:t>-uh) is the base of the brainstem that controls </a:t>
            </a:r>
            <a:r>
              <a:rPr lang="en-CA" b="1" dirty="0" smtClean="0"/>
              <a:t>heartbeat and breathing. </a:t>
            </a:r>
          </a:p>
          <a:p>
            <a:r>
              <a:rPr lang="en-CA" dirty="0" smtClean="0"/>
              <a:t>The </a:t>
            </a:r>
            <a:r>
              <a:rPr lang="en-CA" b="1" dirty="0" smtClean="0"/>
              <a:t>pons</a:t>
            </a:r>
            <a:r>
              <a:rPr lang="en-CA" dirty="0" smtClean="0"/>
              <a:t> sits above the medulla and help coordinate movements and control sleep</a:t>
            </a:r>
          </a:p>
          <a:p>
            <a:r>
              <a:rPr lang="en-CA" dirty="0" smtClean="0"/>
              <a:t>The brainstem is the crossover point where most nerves to and from each side of the brain connect with the body’s opposite side.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885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72182"/>
          </a:xfrm>
        </p:spPr>
        <p:txBody>
          <a:bodyPr/>
          <a:lstStyle/>
          <a:p>
            <a:r>
              <a:rPr lang="en-CA" dirty="0" smtClean="0"/>
              <a:t>Parts of the “old” Brain Continued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19250"/>
            <a:ext cx="9905999" cy="4171951"/>
          </a:xfrm>
        </p:spPr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/>
              <a:t>Thalamus</a:t>
            </a:r>
            <a:r>
              <a:rPr lang="en-CA" dirty="0" smtClean="0"/>
              <a:t> is the brain’s sensory </a:t>
            </a:r>
            <a:r>
              <a:rPr lang="en-CA" b="1" dirty="0" smtClean="0"/>
              <a:t>control center</a:t>
            </a:r>
            <a:r>
              <a:rPr lang="en-CA" dirty="0" smtClean="0"/>
              <a:t>, located on top of the brainstem; it directs messages to the sensory receiving areas in the cortex and transmits replies to the cerebellum; except smell and routes it to the higher brain- the thalamus is a hub in which traffic flows in and out on tis way to various locations. </a:t>
            </a:r>
          </a:p>
          <a:p>
            <a:r>
              <a:rPr lang="en-CA" dirty="0" smtClean="0"/>
              <a:t>The </a:t>
            </a:r>
            <a:r>
              <a:rPr lang="en-CA" b="1" dirty="0" smtClean="0"/>
              <a:t>Reticular Formation</a:t>
            </a:r>
            <a:r>
              <a:rPr lang="en-CA" dirty="0" smtClean="0"/>
              <a:t> is a neuron network that travels through the brainstem into the thalamus and plays an important role in controlling arousal.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596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89894"/>
            <a:ext cx="9905998" cy="810232"/>
          </a:xfrm>
        </p:spPr>
        <p:txBody>
          <a:bodyPr>
            <a:normAutofit/>
          </a:bodyPr>
          <a:lstStyle/>
          <a:p>
            <a:r>
              <a:rPr lang="en-CA" dirty="0" smtClean="0"/>
              <a:t>Parts of the “</a:t>
            </a:r>
            <a:r>
              <a:rPr lang="en-CA" dirty="0" err="1" smtClean="0"/>
              <a:t>oLd</a:t>
            </a:r>
            <a:r>
              <a:rPr lang="en-CA" dirty="0" smtClean="0"/>
              <a:t>” Brain Continued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00126"/>
            <a:ext cx="9905999" cy="5524499"/>
          </a:xfrm>
        </p:spPr>
        <p:txBody>
          <a:bodyPr/>
          <a:lstStyle/>
          <a:p>
            <a:r>
              <a:rPr lang="en-CA" dirty="0" smtClean="0"/>
              <a:t>Finally, the </a:t>
            </a:r>
            <a:r>
              <a:rPr lang="en-CA" b="1" dirty="0" smtClean="0"/>
              <a:t>Cerebellum</a:t>
            </a:r>
            <a:r>
              <a:rPr lang="en-CA" dirty="0" smtClean="0"/>
              <a:t> (</a:t>
            </a:r>
            <a:r>
              <a:rPr lang="en-CA" dirty="0" err="1" smtClean="0"/>
              <a:t>sehr</a:t>
            </a:r>
            <a:r>
              <a:rPr lang="en-CA" dirty="0" smtClean="0"/>
              <a:t>-uh-BELL-um) is known as “little brain” at the rear of the brainstem where processing sensory input occurs, coordinating movement output and balance, and enabling nonverbal learning and memory.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98" y="2509837"/>
            <a:ext cx="5987101" cy="4014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099" y="2509837"/>
            <a:ext cx="3953619" cy="400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66093"/>
            <a:ext cx="9905998" cy="905482"/>
          </a:xfrm>
        </p:spPr>
        <p:txBody>
          <a:bodyPr/>
          <a:lstStyle/>
          <a:p>
            <a:r>
              <a:rPr lang="en-CA" dirty="0" smtClean="0"/>
              <a:t>The Limbic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000125"/>
            <a:ext cx="9905999" cy="4267201"/>
          </a:xfrm>
        </p:spPr>
        <p:txBody>
          <a:bodyPr/>
          <a:lstStyle/>
          <a:p>
            <a:r>
              <a:rPr lang="en-CA" dirty="0" smtClean="0"/>
              <a:t>The </a:t>
            </a:r>
            <a:r>
              <a:rPr lang="en-CA" b="1" dirty="0" err="1" smtClean="0"/>
              <a:t>Lymbic</a:t>
            </a:r>
            <a:r>
              <a:rPr lang="en-CA" b="1" dirty="0" smtClean="0"/>
              <a:t> System </a:t>
            </a:r>
            <a:r>
              <a:rPr lang="en-CA" dirty="0" smtClean="0"/>
              <a:t>is a neural system located below the cerebral hemispheres that are associated with emotions and drives. It includes the </a:t>
            </a:r>
            <a:r>
              <a:rPr lang="en-CA" b="1" i="1" dirty="0" smtClean="0"/>
              <a:t>amygdala, hypothalamus </a:t>
            </a:r>
            <a:r>
              <a:rPr lang="en-CA" dirty="0" smtClean="0"/>
              <a:t>and </a:t>
            </a:r>
            <a:r>
              <a:rPr lang="en-CA" b="1" i="1" dirty="0" smtClean="0"/>
              <a:t>hippocampus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2355014"/>
            <a:ext cx="7877175" cy="441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4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1207"/>
          </a:xfrm>
        </p:spPr>
        <p:txBody>
          <a:bodyPr/>
          <a:lstStyle/>
          <a:p>
            <a:r>
              <a:rPr lang="en-CA" dirty="0" smtClean="0"/>
              <a:t>The Amygdala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43075"/>
            <a:ext cx="9905999" cy="4048126"/>
          </a:xfrm>
        </p:spPr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/>
              <a:t>uh-MIG-duh-la </a:t>
            </a:r>
            <a:r>
              <a:rPr lang="en-CA" dirty="0" smtClean="0"/>
              <a:t>has been identified to be as small as two lima beans. It is a neural cluster of the limbic system that is associated to emotions; especially aggression and fear. </a:t>
            </a:r>
          </a:p>
          <a:p>
            <a:r>
              <a:rPr lang="en-CA" dirty="0" smtClean="0"/>
              <a:t>Those with lesions on the amygdala often show signs of </a:t>
            </a:r>
            <a:r>
              <a:rPr lang="en-CA" dirty="0" err="1" smtClean="0"/>
              <a:t>redcued</a:t>
            </a:r>
            <a:r>
              <a:rPr lang="en-CA" dirty="0" smtClean="0"/>
              <a:t> arousal to fear and anger-arousing stimuli.</a:t>
            </a:r>
          </a:p>
          <a:p>
            <a:r>
              <a:rPr lang="en-CA" dirty="0" smtClean="0"/>
              <a:t>Researchers found that math anxiety shows hyperactivity in the right amygdala</a:t>
            </a:r>
          </a:p>
          <a:p>
            <a:r>
              <a:rPr lang="en-CA" dirty="0" smtClean="0"/>
              <a:t>Other studies link criminal </a:t>
            </a:r>
            <a:r>
              <a:rPr lang="en-CA" dirty="0" err="1" smtClean="0"/>
              <a:t>behaviourwith</a:t>
            </a:r>
            <a:r>
              <a:rPr lang="en-CA" dirty="0" smtClean="0"/>
              <a:t> amygdala dysfunction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86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29307"/>
          </a:xfrm>
        </p:spPr>
        <p:txBody>
          <a:bodyPr/>
          <a:lstStyle/>
          <a:p>
            <a:r>
              <a:rPr lang="en-CA" dirty="0" smtClean="0"/>
              <a:t>The Hypothalamus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47825"/>
            <a:ext cx="9905999" cy="474345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Located just below the thalamus (hence, </a:t>
            </a:r>
            <a:r>
              <a:rPr lang="en-CA" i="1" dirty="0" smtClean="0"/>
              <a:t>hypo</a:t>
            </a:r>
            <a:r>
              <a:rPr lang="en-CA" dirty="0" smtClean="0"/>
              <a:t>) is the </a:t>
            </a:r>
            <a:r>
              <a:rPr lang="en-CA" b="1" i="1" dirty="0" smtClean="0"/>
              <a:t>hypothalamus</a:t>
            </a:r>
            <a:r>
              <a:rPr lang="en-CA" dirty="0" smtClean="0"/>
              <a:t> which directs several maintenance activities such as eating, drinking, and body temperature and helps govern the endocrine system via the pituitary gland, and is linked to emotion and reward. </a:t>
            </a:r>
          </a:p>
          <a:p>
            <a:r>
              <a:rPr lang="en-CA" dirty="0" smtClean="0"/>
              <a:t>The hypothalamus monitors the body’s state by communicating with the blood chemistry and any orders coming in from other brain parts.</a:t>
            </a:r>
          </a:p>
          <a:p>
            <a:r>
              <a:rPr lang="en-CA" dirty="0" smtClean="0"/>
              <a:t>Ex: Cerebral Cortex thinks about sex</a:t>
            </a:r>
            <a:r>
              <a:rPr lang="en-CA" dirty="0" smtClean="0">
                <a:sym typeface="Wingdings" panose="05000000000000000000" pitchFamily="2" charset="2"/>
              </a:rPr>
              <a:t> Hypothalamus secretes hormones Hormones trigger pituitary gland Pituitary gland influences sex glands to release their hormones  (quite the process)</a:t>
            </a:r>
          </a:p>
          <a:p>
            <a:r>
              <a:rPr lang="en-CA" dirty="0" smtClean="0">
                <a:sym typeface="Wingdings" panose="05000000000000000000" pitchFamily="2" charset="2"/>
              </a:rPr>
              <a:t>Why it is known as the </a:t>
            </a:r>
            <a:r>
              <a:rPr lang="en-CA" i="1" dirty="0" smtClean="0">
                <a:sym typeface="Wingdings" panose="05000000000000000000" pitchFamily="2" charset="2"/>
              </a:rPr>
              <a:t>Reward Center</a:t>
            </a:r>
            <a:r>
              <a:rPr lang="en-CA" dirty="0" smtClean="0">
                <a:sym typeface="Wingdings" panose="05000000000000000000" pitchFamily="2" charset="2"/>
              </a:rPr>
              <a:t>….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977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29307"/>
          </a:xfrm>
        </p:spPr>
        <p:txBody>
          <a:bodyPr/>
          <a:lstStyle/>
          <a:p>
            <a:r>
              <a:rPr lang="en-CA" dirty="0" smtClean="0"/>
              <a:t>The Hippocampus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47825"/>
            <a:ext cx="9905999" cy="4143376"/>
          </a:xfrm>
        </p:spPr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/>
              <a:t>hippocampus </a:t>
            </a:r>
            <a:r>
              <a:rPr lang="en-CA" dirty="0" smtClean="0"/>
              <a:t>is a neural center located in the limbic system which helps process for storage explicit (conscious/intentional) memories of facts and events.</a:t>
            </a:r>
          </a:p>
          <a:p>
            <a:r>
              <a:rPr lang="en-CA" dirty="0" smtClean="0"/>
              <a:t>It is shaped like a seahorse</a:t>
            </a:r>
          </a:p>
          <a:p>
            <a:r>
              <a:rPr lang="en-CA" dirty="0" smtClean="0"/>
              <a:t>Decreases in size and function as we grow older</a:t>
            </a:r>
          </a:p>
          <a:p>
            <a:r>
              <a:rPr lang="en-CA" dirty="0" smtClean="0"/>
              <a:t>Loss of hippocampus; unable to form new </a:t>
            </a:r>
          </a:p>
          <a:p>
            <a:pPr marL="0" indent="0">
              <a:buNone/>
            </a:pPr>
            <a:r>
              <a:rPr lang="en-CA" dirty="0" smtClean="0"/>
              <a:t>Memories </a:t>
            </a:r>
            <a:r>
              <a:rPr lang="en-CA" smtClean="0"/>
              <a:t>of facts or events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901" y="2677132"/>
            <a:ext cx="3692848" cy="276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725" y="2563313"/>
            <a:ext cx="2308225" cy="35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92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4BA1669898C84A9D0A7CD88DD86DEE" ma:contentTypeVersion="7" ma:contentTypeDescription="Create a new document." ma:contentTypeScope="" ma:versionID="c3bc4c656b89b926000d545e7200fcba">
  <xsd:schema xmlns:xsd="http://www.w3.org/2001/XMLSchema" xmlns:xs="http://www.w3.org/2001/XMLSchema" xmlns:p="http://schemas.microsoft.com/office/2006/metadata/properties" xmlns:ns1="http://schemas.microsoft.com/sharepoint/v3" xmlns:ns2="3c924a6b-2f35-4917-a7f8-b3e917a78ebf" targetNamespace="http://schemas.microsoft.com/office/2006/metadata/properties" ma:root="true" ma:fieldsID="7f94b65606a0d36bb6a04bca121ff855" ns1:_="" ns2:_="">
    <xsd:import namespace="http://schemas.microsoft.com/sharepoint/v3"/>
    <xsd:import namespace="3c924a6b-2f35-4917-a7f8-b3e917a78eb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24a6b-2f35-4917-a7f8-b3e917a78eb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5ce769ce-cfb9-46d6-b0af-6a04f9ac84e5}" ma:internalName="Blog_x0020_Category" ma:readOnly="false" ma:showField="Title" ma:web="3c924a6b-2f35-4917-a7f8-b3e917a78eb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3c924a6b-2f35-4917-a7f8-b3e917a78ebf">23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EF10B9-CB0F-4613-A96A-4D9EBA28E75B}"/>
</file>

<file path=customXml/itemProps2.xml><?xml version="1.0" encoding="utf-8"?>
<ds:datastoreItem xmlns:ds="http://schemas.openxmlformats.org/officeDocument/2006/customXml" ds:itemID="{0EF8787E-2844-4D8C-B720-B225DDC9DEB1}"/>
</file>

<file path=customXml/itemProps3.xml><?xml version="1.0" encoding="utf-8"?>
<ds:datastoreItem xmlns:ds="http://schemas.openxmlformats.org/officeDocument/2006/customXml" ds:itemID="{E5BFD53E-435D-4B01-AB4C-7941D67D5E46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550</TotalTime>
  <Words>535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Tw Cen MT</vt:lpstr>
      <vt:lpstr>Wingdings</vt:lpstr>
      <vt:lpstr>Circuit</vt:lpstr>
      <vt:lpstr>Biological Bases of Behaviour: Studying the Brain and Limbic System</vt:lpstr>
      <vt:lpstr>Neural Measures</vt:lpstr>
      <vt:lpstr>Parts of the “Old” Brain</vt:lpstr>
      <vt:lpstr>Parts of the “old” Brain Continued</vt:lpstr>
      <vt:lpstr>Parts of the “oLd” Brain Continued</vt:lpstr>
      <vt:lpstr>The Limbic System</vt:lpstr>
      <vt:lpstr>The Amygdala</vt:lpstr>
      <vt:lpstr>The Hypothalamus</vt:lpstr>
      <vt:lpstr>The Hippocampus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Bases of Behaviour: Studying the Brain and Limbic System</dc:title>
  <dc:creator>Bamford, Sara    (ASD-W)</dc:creator>
  <cp:lastModifiedBy>Bamford, Sara    (ASD-W)</cp:lastModifiedBy>
  <cp:revision>8</cp:revision>
  <dcterms:created xsi:type="dcterms:W3CDTF">2020-02-12T01:04:41Z</dcterms:created>
  <dcterms:modified xsi:type="dcterms:W3CDTF">2020-02-12T10:15:36Z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0x010100C54BA1669898C84A9D0A7CD88DD86DEE</vt:lpwstr>
  </property>
</Properties>
</file>