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2/10/2020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rWrnz-CiM7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b2ctEsGEpe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Biological Bases of Behaviour</a:t>
            </a:r>
            <a:endParaRPr lang="en-CA" dirty="0"/>
          </a:p>
        </p:txBody>
      </p:sp>
      <p:sp>
        <p:nvSpPr>
          <p:cNvPr id="3" name="Subtitle 2"/>
          <p:cNvSpPr>
            <a:spLocks noGrp="1"/>
          </p:cNvSpPr>
          <p:nvPr>
            <p:ph type="subTitle" idx="1"/>
          </p:nvPr>
        </p:nvSpPr>
        <p:spPr/>
        <p:txBody>
          <a:bodyPr/>
          <a:lstStyle/>
          <a:p>
            <a:r>
              <a:rPr lang="en-CA" dirty="0" smtClean="0"/>
              <a:t>AP Psychology</a:t>
            </a:r>
          </a:p>
          <a:p>
            <a:r>
              <a:rPr lang="en-CA" dirty="0" smtClean="0"/>
              <a:t>S. Bamford</a:t>
            </a:r>
          </a:p>
          <a:p>
            <a:r>
              <a:rPr lang="en-CA" dirty="0" smtClean="0"/>
              <a:t>Winter 2020</a:t>
            </a:r>
            <a:endParaRPr lang="en-CA" dirty="0"/>
          </a:p>
        </p:txBody>
      </p:sp>
    </p:spTree>
    <p:extLst>
      <p:ext uri="{BB962C8B-B14F-4D97-AF65-F5344CB8AC3E}">
        <p14:creationId xmlns:p14="http://schemas.microsoft.com/office/powerpoint/2010/main" val="119895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80886"/>
          </a:xfrm>
        </p:spPr>
        <p:txBody>
          <a:bodyPr/>
          <a:lstStyle/>
          <a:p>
            <a:r>
              <a:rPr lang="en-CA" dirty="0" smtClean="0"/>
              <a:t>Neural Communication Continued</a:t>
            </a:r>
            <a:endParaRPr lang="en-CA" dirty="0"/>
          </a:p>
        </p:txBody>
      </p:sp>
      <p:sp>
        <p:nvSpPr>
          <p:cNvPr id="3" name="Content Placeholder 2"/>
          <p:cNvSpPr>
            <a:spLocks noGrp="1"/>
          </p:cNvSpPr>
          <p:nvPr>
            <p:ph idx="1"/>
          </p:nvPr>
        </p:nvSpPr>
        <p:spPr>
          <a:xfrm>
            <a:off x="1141412" y="1699404"/>
            <a:ext cx="9905999" cy="4091797"/>
          </a:xfrm>
        </p:spPr>
        <p:txBody>
          <a:bodyPr/>
          <a:lstStyle/>
          <a:p>
            <a:r>
              <a:rPr lang="en-CA" dirty="0" smtClean="0"/>
              <a:t>Neurons need a break</a:t>
            </a:r>
          </a:p>
          <a:p>
            <a:pPr lvl="1"/>
            <a:r>
              <a:rPr lang="en-CA" b="1" i="1" dirty="0" smtClean="0"/>
              <a:t>Refractory Period</a:t>
            </a:r>
            <a:r>
              <a:rPr lang="en-CA" dirty="0" smtClean="0"/>
              <a:t> is a neural rest when action potentials cannot occur until the axon returns to its resting state. </a:t>
            </a:r>
          </a:p>
          <a:p>
            <a:pPr lvl="1"/>
            <a:r>
              <a:rPr lang="en-CA" b="1" i="1" dirty="0" smtClean="0"/>
              <a:t>All or None Response</a:t>
            </a:r>
            <a:r>
              <a:rPr lang="en-CA" dirty="0" smtClean="0"/>
              <a:t> is a neuron’s reaction of either firing (with full-strength response) or not firing at all</a:t>
            </a:r>
            <a:endParaRPr lang="en-CA" b="1" i="1" dirty="0"/>
          </a:p>
        </p:txBody>
      </p:sp>
    </p:spTree>
    <p:extLst>
      <p:ext uri="{BB962C8B-B14F-4D97-AF65-F5344CB8AC3E}">
        <p14:creationId xmlns:p14="http://schemas.microsoft.com/office/powerpoint/2010/main" val="3989743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7821432" cy="1029127"/>
          </a:xfrm>
        </p:spPr>
        <p:txBody>
          <a:bodyPr/>
          <a:lstStyle/>
          <a:p>
            <a:r>
              <a:rPr lang="en-CA" dirty="0" smtClean="0"/>
              <a:t>Neural Communication Continued</a:t>
            </a:r>
            <a:endParaRPr lang="en-CA" dirty="0"/>
          </a:p>
        </p:txBody>
      </p:sp>
      <p:pic>
        <p:nvPicPr>
          <p:cNvPr id="4" name="Content Placeholder 3">
            <a:hlinkClick r:id="rId2"/>
          </p:cNvPr>
          <p:cNvPicPr>
            <a:picLocks noGrp="1" noChangeAspect="1"/>
          </p:cNvPicPr>
          <p:nvPr>
            <p:ph idx="1"/>
          </p:nvPr>
        </p:nvPicPr>
        <p:blipFill>
          <a:blip r:embed="rId3"/>
          <a:stretch>
            <a:fillRect/>
          </a:stretch>
        </p:blipFill>
        <p:spPr>
          <a:xfrm>
            <a:off x="875911" y="1527055"/>
            <a:ext cx="7366000" cy="4143375"/>
          </a:xfrm>
          <a:prstGeom prst="rect">
            <a:avLst/>
          </a:prstGeom>
        </p:spPr>
      </p:pic>
      <p:sp>
        <p:nvSpPr>
          <p:cNvPr id="5" name="TextBox 4"/>
          <p:cNvSpPr txBox="1"/>
          <p:nvPr/>
        </p:nvSpPr>
        <p:spPr>
          <a:xfrm>
            <a:off x="8652294" y="1768415"/>
            <a:ext cx="3364302" cy="4524315"/>
          </a:xfrm>
          <a:prstGeom prst="rect">
            <a:avLst/>
          </a:prstGeom>
          <a:noFill/>
        </p:spPr>
        <p:txBody>
          <a:bodyPr wrap="square" rtlCol="0">
            <a:spAutoFit/>
          </a:bodyPr>
          <a:lstStyle/>
          <a:p>
            <a:r>
              <a:rPr lang="en-CA" b="1" dirty="0" smtClean="0"/>
              <a:t>Synapse</a:t>
            </a:r>
            <a:r>
              <a:rPr lang="en-CA" dirty="0" smtClean="0"/>
              <a:t>: the junction between the axon tip of the sending neuron and the dendrite or cell body of the receiving neuron</a:t>
            </a:r>
          </a:p>
          <a:p>
            <a:r>
              <a:rPr lang="en-CA" b="1" dirty="0" smtClean="0"/>
              <a:t>Synaptic Gap/Cleft</a:t>
            </a:r>
            <a:r>
              <a:rPr lang="en-CA" dirty="0" smtClean="0"/>
              <a:t>: the axon terminal of one neuron is separated from the receiving neuron </a:t>
            </a:r>
          </a:p>
          <a:p>
            <a:r>
              <a:rPr lang="en-CA" b="1" dirty="0" smtClean="0"/>
              <a:t>Neurotransmitters:</a:t>
            </a:r>
            <a:r>
              <a:rPr lang="en-CA" dirty="0" smtClean="0"/>
              <a:t> chemical messengers that cross the synaptic gaps between neurons. When released by sending neuron, neurotransmitters travel across the synapse and bind to receptor sites of receiving neuron; will it generate  a neural impulse?</a:t>
            </a:r>
            <a:endParaRPr lang="en-CA" b="1" dirty="0"/>
          </a:p>
        </p:txBody>
      </p:sp>
    </p:spTree>
    <p:extLst>
      <p:ext uri="{BB962C8B-B14F-4D97-AF65-F5344CB8AC3E}">
        <p14:creationId xmlns:p14="http://schemas.microsoft.com/office/powerpoint/2010/main" val="423818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10282"/>
          </a:xfrm>
        </p:spPr>
        <p:txBody>
          <a:bodyPr/>
          <a:lstStyle/>
          <a:p>
            <a:r>
              <a:rPr lang="en-CA" dirty="0" smtClean="0"/>
              <a:t>Neural Communication Continued</a:t>
            </a:r>
            <a:endParaRPr lang="en-CA" dirty="0"/>
          </a:p>
        </p:txBody>
      </p:sp>
      <p:sp>
        <p:nvSpPr>
          <p:cNvPr id="3" name="Content Placeholder 2"/>
          <p:cNvSpPr>
            <a:spLocks noGrp="1"/>
          </p:cNvSpPr>
          <p:nvPr>
            <p:ph idx="1"/>
          </p:nvPr>
        </p:nvSpPr>
        <p:spPr>
          <a:xfrm>
            <a:off x="1141412" y="1828800"/>
            <a:ext cx="9905999" cy="3962401"/>
          </a:xfrm>
        </p:spPr>
        <p:txBody>
          <a:bodyPr/>
          <a:lstStyle/>
          <a:p>
            <a:r>
              <a:rPr lang="en-CA" dirty="0" smtClean="0"/>
              <a:t>Within 1/10,000</a:t>
            </a:r>
            <a:r>
              <a:rPr lang="en-CA" baseline="30000" dirty="0" smtClean="0"/>
              <a:t>th</a:t>
            </a:r>
            <a:r>
              <a:rPr lang="en-CA" dirty="0" smtClean="0"/>
              <a:t> of a second, the neurotransmitter molecules cross the synaptic gap and bind to receptor sites on the receiving neuron…fitting like a lock and key.</a:t>
            </a:r>
          </a:p>
          <a:p>
            <a:pPr lvl="1"/>
            <a:r>
              <a:rPr lang="en-CA" dirty="0" smtClean="0"/>
              <a:t>The neurotransmitter unlocks tiny channels at the receiving site, and electrically charged atoms flow in, exciting or inhibiting the receiving neuron’s readiness to fire. </a:t>
            </a:r>
          </a:p>
          <a:p>
            <a:pPr lvl="1"/>
            <a:r>
              <a:rPr lang="en-CA" dirty="0" smtClean="0"/>
              <a:t>Excess neurotransmitters float away, then broken down by enzymes or </a:t>
            </a:r>
            <a:r>
              <a:rPr lang="en-CA" i="1" dirty="0" smtClean="0"/>
              <a:t>reabsorbed by the sending neuron…</a:t>
            </a:r>
            <a:r>
              <a:rPr lang="en-CA" b="1" i="1" dirty="0" smtClean="0"/>
              <a:t>this is called reuptake</a:t>
            </a:r>
            <a:endParaRPr lang="en-CA" i="1" dirty="0"/>
          </a:p>
        </p:txBody>
      </p:sp>
    </p:spTree>
    <p:extLst>
      <p:ext uri="{BB962C8B-B14F-4D97-AF65-F5344CB8AC3E}">
        <p14:creationId xmlns:p14="http://schemas.microsoft.com/office/powerpoint/2010/main" val="417725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11874"/>
          </a:xfrm>
        </p:spPr>
        <p:txBody>
          <a:bodyPr/>
          <a:lstStyle/>
          <a:p>
            <a:r>
              <a:rPr lang="en-CA" dirty="0" smtClean="0"/>
              <a:t>Neurotransmitters and Behaviour</a:t>
            </a:r>
            <a:endParaRPr lang="en-CA" dirty="0"/>
          </a:p>
        </p:txBody>
      </p:sp>
      <p:sp>
        <p:nvSpPr>
          <p:cNvPr id="3" name="Content Placeholder 2"/>
          <p:cNvSpPr>
            <a:spLocks noGrp="1"/>
          </p:cNvSpPr>
          <p:nvPr>
            <p:ph idx="1"/>
          </p:nvPr>
        </p:nvSpPr>
        <p:spPr>
          <a:xfrm>
            <a:off x="1141412" y="1630392"/>
            <a:ext cx="9905999" cy="4160809"/>
          </a:xfrm>
        </p:spPr>
        <p:txBody>
          <a:bodyPr>
            <a:normAutofit fontScale="92500" lnSpcReduction="10000"/>
          </a:bodyPr>
          <a:lstStyle/>
          <a:p>
            <a:r>
              <a:rPr lang="en-CA" dirty="0" smtClean="0"/>
              <a:t>Neurotransmitters influence our motions and emotions. </a:t>
            </a:r>
          </a:p>
          <a:p>
            <a:r>
              <a:rPr lang="en-CA" dirty="0" smtClean="0"/>
              <a:t>A particular brain pathway may use only one or two neurotransmitters, such as serotonin and dopamine, a particular neurotransmitters affect specific behaviours and emotions. </a:t>
            </a:r>
          </a:p>
          <a:p>
            <a:r>
              <a:rPr lang="en-CA" dirty="0" smtClean="0"/>
              <a:t>Neurotransmitters don’t work in isolation; they must interact and the results vary with the receptors they stimulate</a:t>
            </a:r>
          </a:p>
          <a:p>
            <a:r>
              <a:rPr lang="en-CA" dirty="0" smtClean="0"/>
              <a:t>Acetylcholine (Ach)- plays a role in learning and memory. It is the messenger at every junction between motor neurons(carry information from brain and spinal cord to the body’s tissues). If Ach is released, the muscle contracts. If Ach transmission is blocked, muscles cannot contract and we are paralyzed (anesthesia)</a:t>
            </a:r>
            <a:endParaRPr lang="en-CA" dirty="0"/>
          </a:p>
        </p:txBody>
      </p:sp>
    </p:spTree>
    <p:extLst>
      <p:ext uri="{BB962C8B-B14F-4D97-AF65-F5344CB8AC3E}">
        <p14:creationId xmlns:p14="http://schemas.microsoft.com/office/powerpoint/2010/main" val="382691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27535"/>
          </a:xfrm>
        </p:spPr>
        <p:txBody>
          <a:bodyPr/>
          <a:lstStyle/>
          <a:p>
            <a:r>
              <a:rPr lang="en-CA" dirty="0" smtClean="0"/>
              <a:t>Neurotransmitters and Behaviour Continued</a:t>
            </a:r>
            <a:endParaRPr lang="en-CA" dirty="0"/>
          </a:p>
        </p:txBody>
      </p:sp>
      <p:sp>
        <p:nvSpPr>
          <p:cNvPr id="3" name="Content Placeholder 2"/>
          <p:cNvSpPr>
            <a:spLocks noGrp="1"/>
          </p:cNvSpPr>
          <p:nvPr>
            <p:ph idx="1"/>
          </p:nvPr>
        </p:nvSpPr>
        <p:spPr/>
        <p:txBody>
          <a:bodyPr>
            <a:normAutofit lnSpcReduction="10000"/>
          </a:bodyPr>
          <a:lstStyle/>
          <a:p>
            <a:r>
              <a:rPr lang="en-CA" dirty="0" smtClean="0"/>
              <a:t>The brain produces its own naturally occurring opiates</a:t>
            </a:r>
          </a:p>
          <a:p>
            <a:r>
              <a:rPr lang="en-CA" dirty="0" smtClean="0"/>
              <a:t>Our body releases several types of neurotransmitter molecules similar to morphine in response to pain and vigorous exercise…</a:t>
            </a:r>
            <a:r>
              <a:rPr lang="en-CA" b="1" i="1" dirty="0" smtClean="0"/>
              <a:t>endorphins</a:t>
            </a:r>
          </a:p>
          <a:p>
            <a:r>
              <a:rPr lang="en-CA" dirty="0" smtClean="0"/>
              <a:t>Artificial opiates (heroine and morphine) “feel good” drugs disrupt the brain’s natural chemical balancing act; suppressing its own natural opiates.</a:t>
            </a:r>
          </a:p>
          <a:p>
            <a:r>
              <a:rPr lang="en-CA" b="1" i="1" dirty="0" smtClean="0"/>
              <a:t>Agonist </a:t>
            </a:r>
            <a:r>
              <a:rPr lang="en-CA" dirty="0" smtClean="0"/>
              <a:t>increases neurotransmitter’s action; </a:t>
            </a:r>
            <a:r>
              <a:rPr lang="en-CA" b="1" i="1" dirty="0" smtClean="0"/>
              <a:t>antagonist</a:t>
            </a:r>
            <a:r>
              <a:rPr lang="en-CA" dirty="0" smtClean="0"/>
              <a:t> decreased neurotransmitter action (Ex: opiate drugs vs. Botox)</a:t>
            </a:r>
            <a:endParaRPr lang="en-CA" b="1" i="1" dirty="0"/>
          </a:p>
        </p:txBody>
      </p:sp>
    </p:spTree>
    <p:extLst>
      <p:ext uri="{BB962C8B-B14F-4D97-AF65-F5344CB8AC3E}">
        <p14:creationId xmlns:p14="http://schemas.microsoft.com/office/powerpoint/2010/main" val="48158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91105"/>
          </a:xfrm>
        </p:spPr>
        <p:txBody>
          <a:bodyPr/>
          <a:lstStyle/>
          <a:p>
            <a:r>
              <a:rPr lang="en-CA" dirty="0" smtClean="0"/>
              <a:t>Neurotransmitters Influence</a:t>
            </a:r>
            <a:endParaRPr lang="en-CA" dirty="0"/>
          </a:p>
        </p:txBody>
      </p:sp>
      <p:pic>
        <p:nvPicPr>
          <p:cNvPr id="4" name="Content Placeholder 3"/>
          <p:cNvPicPr>
            <a:picLocks noGrp="1" noChangeAspect="1"/>
          </p:cNvPicPr>
          <p:nvPr>
            <p:ph idx="1"/>
          </p:nvPr>
        </p:nvPicPr>
        <p:blipFill>
          <a:blip r:embed="rId2"/>
          <a:stretch>
            <a:fillRect/>
          </a:stretch>
        </p:blipFill>
        <p:spPr>
          <a:xfrm>
            <a:off x="1846054" y="1431107"/>
            <a:ext cx="7746520" cy="5329651"/>
          </a:xfrm>
          <a:prstGeom prst="rect">
            <a:avLst/>
          </a:prstGeom>
        </p:spPr>
      </p:pic>
    </p:spTree>
    <p:extLst>
      <p:ext uri="{BB962C8B-B14F-4D97-AF65-F5344CB8AC3E}">
        <p14:creationId xmlns:p14="http://schemas.microsoft.com/office/powerpoint/2010/main" val="152988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r>
              <a:rPr lang="en-CA" i="1" dirty="0" smtClean="0"/>
              <a:t>Everything psychological is simultaneously biological</a:t>
            </a:r>
          </a:p>
          <a:p>
            <a:endParaRPr lang="en-CA" i="1" dirty="0"/>
          </a:p>
          <a:p>
            <a:r>
              <a:rPr lang="en-CA" dirty="0" smtClean="0"/>
              <a:t>Read Wang </a:t>
            </a:r>
            <a:r>
              <a:rPr lang="en-CA" dirty="0" err="1" smtClean="0"/>
              <a:t>Huanming’s</a:t>
            </a:r>
            <a:r>
              <a:rPr lang="en-CA" dirty="0" smtClean="0"/>
              <a:t> story (2016)</a:t>
            </a:r>
          </a:p>
          <a:p>
            <a:endParaRPr lang="en-CA" dirty="0"/>
          </a:p>
          <a:p>
            <a:r>
              <a:rPr lang="en-CA" dirty="0" smtClean="0"/>
              <a:t>Every idea, every mood, every urge is a biological happening</a:t>
            </a:r>
            <a:endParaRPr lang="en-CA" dirty="0"/>
          </a:p>
        </p:txBody>
      </p:sp>
    </p:spTree>
    <p:extLst>
      <p:ext uri="{BB962C8B-B14F-4D97-AF65-F5344CB8AC3E}">
        <p14:creationId xmlns:p14="http://schemas.microsoft.com/office/powerpoint/2010/main" val="142984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01656"/>
          </a:xfrm>
        </p:spPr>
        <p:txBody>
          <a:bodyPr/>
          <a:lstStyle/>
          <a:p>
            <a:r>
              <a:rPr lang="en-CA" dirty="0" smtClean="0"/>
              <a:t>Biology, Behaviour, and the Mind</a:t>
            </a:r>
            <a:endParaRPr lang="en-CA" dirty="0"/>
          </a:p>
        </p:txBody>
      </p:sp>
      <p:sp>
        <p:nvSpPr>
          <p:cNvPr id="3" name="Content Placeholder 2"/>
          <p:cNvSpPr>
            <a:spLocks noGrp="1"/>
          </p:cNvSpPr>
          <p:nvPr>
            <p:ph idx="1"/>
          </p:nvPr>
        </p:nvSpPr>
        <p:spPr>
          <a:xfrm>
            <a:off x="1141412" y="1733909"/>
            <a:ext cx="9905999" cy="4057292"/>
          </a:xfrm>
        </p:spPr>
        <p:txBody>
          <a:bodyPr>
            <a:normAutofit lnSpcReduction="10000"/>
          </a:bodyPr>
          <a:lstStyle/>
          <a:p>
            <a:r>
              <a:rPr lang="en-CA" dirty="0" smtClean="0"/>
              <a:t>Hippocrates (Hip-POH-</a:t>
            </a:r>
            <a:r>
              <a:rPr lang="en-CA" dirty="0" err="1" smtClean="0"/>
              <a:t>Crah</a:t>
            </a:r>
            <a:r>
              <a:rPr lang="en-CA" dirty="0" smtClean="0"/>
              <a:t>-Tis)- Greek physician who correctly located the mind in the brain.</a:t>
            </a:r>
          </a:p>
          <a:p>
            <a:endParaRPr lang="en-CA" dirty="0"/>
          </a:p>
          <a:p>
            <a:r>
              <a:rPr lang="en-CA" dirty="0" smtClean="0"/>
              <a:t>Franz Gall-1800’s Phrenology which studied the bumps on a skull to reveal a person’s brain size, associated mental abilities and character traits</a:t>
            </a:r>
          </a:p>
          <a:p>
            <a:endParaRPr lang="en-CA" dirty="0"/>
          </a:p>
          <a:p>
            <a:r>
              <a:rPr lang="en-CA" dirty="0" smtClean="0"/>
              <a:t>Localization of Function- the idea that various brain regions have particular functions</a:t>
            </a:r>
            <a:endParaRPr lang="en-CA" dirty="0"/>
          </a:p>
        </p:txBody>
      </p:sp>
    </p:spTree>
    <p:extLst>
      <p:ext uri="{BB962C8B-B14F-4D97-AF65-F5344CB8AC3E}">
        <p14:creationId xmlns:p14="http://schemas.microsoft.com/office/powerpoint/2010/main" val="395335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psychologists are concerned with human biology</a:t>
            </a:r>
            <a:endParaRPr lang="en-CA" dirty="0"/>
          </a:p>
        </p:txBody>
      </p:sp>
      <p:sp>
        <p:nvSpPr>
          <p:cNvPr id="3" name="Content Placeholder 2"/>
          <p:cNvSpPr>
            <a:spLocks noGrp="1"/>
          </p:cNvSpPr>
          <p:nvPr>
            <p:ph idx="1"/>
          </p:nvPr>
        </p:nvSpPr>
        <p:spPr>
          <a:xfrm>
            <a:off x="1141412" y="2249487"/>
            <a:ext cx="9905999" cy="4263456"/>
          </a:xfrm>
        </p:spPr>
        <p:txBody>
          <a:bodyPr>
            <a:normAutofit lnSpcReduction="10000"/>
          </a:bodyPr>
          <a:lstStyle/>
          <a:p>
            <a:r>
              <a:rPr lang="en-CA" b="1" dirty="0" smtClean="0"/>
              <a:t>Biological Psychologists/Researchers have discovered</a:t>
            </a:r>
            <a:r>
              <a:rPr lang="en-CA" dirty="0" smtClean="0"/>
              <a:t>:</a:t>
            </a:r>
          </a:p>
          <a:p>
            <a:pPr lvl="1"/>
            <a:r>
              <a:rPr lang="en-CA" sz="2400" dirty="0" smtClean="0"/>
              <a:t>Our adaptive brain is wired by our experiences</a:t>
            </a:r>
          </a:p>
          <a:p>
            <a:pPr lvl="1"/>
            <a:r>
              <a:rPr lang="en-CA" sz="2400" dirty="0" smtClean="0"/>
              <a:t>Among the body’s cells are nerve cells that conduct electricity and “talk” to one another by sending chemical messages across a tiny gap that separates them</a:t>
            </a:r>
          </a:p>
          <a:p>
            <a:pPr lvl="1"/>
            <a:r>
              <a:rPr lang="en-CA" sz="2400" dirty="0" smtClean="0"/>
              <a:t>Specific brain systems serve specific functions</a:t>
            </a:r>
          </a:p>
          <a:p>
            <a:pPr lvl="1"/>
            <a:r>
              <a:rPr lang="en-CA" sz="2400" dirty="0" smtClean="0"/>
              <a:t>We integrate information processed in these different brain systems to construct our experience pf sights and sounds, meanings, memories, pain and passion</a:t>
            </a:r>
            <a:endParaRPr lang="en-CA" sz="2400" dirty="0"/>
          </a:p>
        </p:txBody>
      </p:sp>
    </p:spTree>
    <p:extLst>
      <p:ext uri="{BB962C8B-B14F-4D97-AF65-F5344CB8AC3E}">
        <p14:creationId xmlns:p14="http://schemas.microsoft.com/office/powerpoint/2010/main" val="193693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BiopsychoSocial</a:t>
            </a:r>
            <a:r>
              <a:rPr lang="en-CA" dirty="0" smtClean="0"/>
              <a:t> Systems</a:t>
            </a:r>
            <a:endParaRPr lang="en-CA" dirty="0"/>
          </a:p>
        </p:txBody>
      </p:sp>
      <p:sp>
        <p:nvSpPr>
          <p:cNvPr id="3" name="Content Placeholder 2"/>
          <p:cNvSpPr>
            <a:spLocks noGrp="1"/>
          </p:cNvSpPr>
          <p:nvPr>
            <p:ph idx="1"/>
          </p:nvPr>
        </p:nvSpPr>
        <p:spPr/>
        <p:txBody>
          <a:bodyPr/>
          <a:lstStyle/>
          <a:p>
            <a:r>
              <a:rPr lang="en-CA" dirty="0" smtClean="0"/>
              <a:t>This is the understanding that the human body is made of serval systems that connect to one another </a:t>
            </a:r>
          </a:p>
          <a:p>
            <a:endParaRPr lang="en-CA" dirty="0"/>
          </a:p>
          <a:p>
            <a:pPr marL="0" indent="0">
              <a:buNone/>
            </a:pPr>
            <a:r>
              <a:rPr lang="en-CA" dirty="0" smtClean="0"/>
              <a:t>Cells=Body Organs</a:t>
            </a:r>
            <a:r>
              <a:rPr lang="en-CA" dirty="0" smtClean="0">
                <a:sym typeface="Wingdings" panose="05000000000000000000" pitchFamily="2" charset="2"/>
              </a:rPr>
              <a:t> Digestion, Circulation, Information </a:t>
            </a:r>
            <a:r>
              <a:rPr lang="en-CA" dirty="0" err="1" smtClean="0">
                <a:sym typeface="Wingdings" panose="05000000000000000000" pitchFamily="2" charset="2"/>
              </a:rPr>
              <a:t>ProcessingIndividual</a:t>
            </a:r>
            <a:r>
              <a:rPr lang="en-CA" dirty="0" smtClean="0">
                <a:sym typeface="Wingdings" panose="05000000000000000000" pitchFamily="2" charset="2"/>
              </a:rPr>
              <a:t> = family, culture, and community</a:t>
            </a:r>
            <a:endParaRPr lang="en-CA" dirty="0"/>
          </a:p>
        </p:txBody>
      </p:sp>
    </p:spTree>
    <p:extLst>
      <p:ext uri="{BB962C8B-B14F-4D97-AF65-F5344CB8AC3E}">
        <p14:creationId xmlns:p14="http://schemas.microsoft.com/office/powerpoint/2010/main" val="20718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77369"/>
          </a:xfrm>
        </p:spPr>
        <p:txBody>
          <a:bodyPr/>
          <a:lstStyle/>
          <a:p>
            <a:r>
              <a:rPr lang="en-CA" dirty="0" smtClean="0"/>
              <a:t>Parts of A Neuron</a:t>
            </a:r>
            <a:endParaRPr lang="en-CA" dirty="0"/>
          </a:p>
        </p:txBody>
      </p:sp>
      <p:sp>
        <p:nvSpPr>
          <p:cNvPr id="3" name="Content Placeholder 2"/>
          <p:cNvSpPr>
            <a:spLocks noGrp="1"/>
          </p:cNvSpPr>
          <p:nvPr>
            <p:ph idx="1"/>
          </p:nvPr>
        </p:nvSpPr>
        <p:spPr>
          <a:xfrm>
            <a:off x="1141412" y="1595887"/>
            <a:ext cx="9905999" cy="4195314"/>
          </a:xfrm>
        </p:spPr>
        <p:txBody>
          <a:bodyPr/>
          <a:lstStyle/>
          <a:p>
            <a:pPr marL="0" indent="0">
              <a:buNone/>
            </a:pPr>
            <a:endParaRPr lang="en-CA" dirty="0"/>
          </a:p>
          <a:p>
            <a:r>
              <a:rPr lang="en-CA" dirty="0" smtClean="0"/>
              <a:t>Image of many neurons together</a:t>
            </a:r>
            <a:endParaRPr lang="en-CA" dirty="0"/>
          </a:p>
        </p:txBody>
      </p:sp>
      <p:pic>
        <p:nvPicPr>
          <p:cNvPr id="4" name="Picture 3"/>
          <p:cNvPicPr>
            <a:picLocks noChangeAspect="1"/>
          </p:cNvPicPr>
          <p:nvPr/>
        </p:nvPicPr>
        <p:blipFill>
          <a:blip r:embed="rId2"/>
          <a:stretch>
            <a:fillRect/>
          </a:stretch>
        </p:blipFill>
        <p:spPr>
          <a:xfrm>
            <a:off x="0" y="1431937"/>
            <a:ext cx="8074324" cy="4684192"/>
          </a:xfrm>
          <a:prstGeom prst="rect">
            <a:avLst/>
          </a:prstGeom>
        </p:spPr>
      </p:pic>
      <p:pic>
        <p:nvPicPr>
          <p:cNvPr id="5" name="Picture 4"/>
          <p:cNvPicPr>
            <a:picLocks noChangeAspect="1"/>
          </p:cNvPicPr>
          <p:nvPr/>
        </p:nvPicPr>
        <p:blipFill>
          <a:blip r:embed="rId3"/>
          <a:stretch>
            <a:fillRect/>
          </a:stretch>
        </p:blipFill>
        <p:spPr>
          <a:xfrm>
            <a:off x="8079924" y="1431937"/>
            <a:ext cx="4108899" cy="3347097"/>
          </a:xfrm>
          <a:prstGeom prst="rect">
            <a:avLst/>
          </a:prstGeom>
        </p:spPr>
      </p:pic>
    </p:spTree>
    <p:extLst>
      <p:ext uri="{BB962C8B-B14F-4D97-AF65-F5344CB8AC3E}">
        <p14:creationId xmlns:p14="http://schemas.microsoft.com/office/powerpoint/2010/main" val="606062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46380"/>
          </a:xfrm>
        </p:spPr>
        <p:txBody>
          <a:bodyPr/>
          <a:lstStyle/>
          <a:p>
            <a:r>
              <a:rPr lang="en-CA" dirty="0" smtClean="0"/>
              <a:t>Neural Impulses</a:t>
            </a:r>
            <a:endParaRPr lang="en-CA" dirty="0"/>
          </a:p>
        </p:txBody>
      </p:sp>
      <p:sp>
        <p:nvSpPr>
          <p:cNvPr id="3" name="Content Placeholder 2"/>
          <p:cNvSpPr>
            <a:spLocks noGrp="1"/>
          </p:cNvSpPr>
          <p:nvPr>
            <p:ph idx="1"/>
          </p:nvPr>
        </p:nvSpPr>
        <p:spPr>
          <a:xfrm>
            <a:off x="1141412" y="1561381"/>
            <a:ext cx="9905999" cy="4229820"/>
          </a:xfrm>
        </p:spPr>
        <p:txBody>
          <a:bodyPr/>
          <a:lstStyle/>
          <a:p>
            <a:r>
              <a:rPr lang="en-CA" dirty="0" smtClean="0"/>
              <a:t>Action Potential: a neural impulse; a brief electrical charge that travels down an axon</a:t>
            </a:r>
          </a:p>
          <a:p>
            <a:r>
              <a:rPr lang="en-CA" dirty="0" smtClean="0"/>
              <a:t>3kms an hour to &lt;320kms an hour YET 3 million times slower than electricity through a wire</a:t>
            </a:r>
          </a:p>
          <a:p>
            <a:r>
              <a:rPr lang="en-CA" dirty="0" smtClean="0"/>
              <a:t>Brain activity is measured in milliseconds YET computer activity in nanoseconds</a:t>
            </a:r>
          </a:p>
          <a:p>
            <a:r>
              <a:rPr lang="en-CA" dirty="0" smtClean="0"/>
              <a:t>Brain is more complex than a computer, but slower than at executing responses</a:t>
            </a:r>
            <a:endParaRPr lang="en-CA" dirty="0"/>
          </a:p>
        </p:txBody>
      </p:sp>
    </p:spTree>
    <p:extLst>
      <p:ext uri="{BB962C8B-B14F-4D97-AF65-F5344CB8AC3E}">
        <p14:creationId xmlns:p14="http://schemas.microsoft.com/office/powerpoint/2010/main" val="1623692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60116"/>
          </a:xfrm>
        </p:spPr>
        <p:txBody>
          <a:bodyPr/>
          <a:lstStyle/>
          <a:p>
            <a:r>
              <a:rPr lang="en-CA" dirty="0" smtClean="0"/>
              <a:t>Neural Impulse Continued</a:t>
            </a:r>
            <a:endParaRPr lang="en-CA" dirty="0"/>
          </a:p>
        </p:txBody>
      </p:sp>
      <p:sp>
        <p:nvSpPr>
          <p:cNvPr id="3" name="Content Placeholder 2"/>
          <p:cNvSpPr>
            <a:spLocks noGrp="1"/>
          </p:cNvSpPr>
          <p:nvPr>
            <p:ph idx="1"/>
          </p:nvPr>
        </p:nvSpPr>
        <p:spPr>
          <a:xfrm>
            <a:off x="1141412" y="1518249"/>
            <a:ext cx="9905999" cy="5158596"/>
          </a:xfrm>
        </p:spPr>
        <p:txBody>
          <a:bodyPr>
            <a:normAutofit lnSpcReduction="10000"/>
          </a:bodyPr>
          <a:lstStyle/>
          <a:p>
            <a:r>
              <a:rPr lang="en-CA" dirty="0" smtClean="0"/>
              <a:t>Neurons generate electivity from chemical events</a:t>
            </a:r>
          </a:p>
          <a:p>
            <a:r>
              <a:rPr lang="en-CA" dirty="0" smtClean="0"/>
              <a:t>In the chemistry to electricity process, </a:t>
            </a:r>
            <a:r>
              <a:rPr lang="en-CA" i="1" dirty="0" smtClean="0"/>
              <a:t>ions</a:t>
            </a:r>
            <a:r>
              <a:rPr lang="en-CA" dirty="0" smtClean="0"/>
              <a:t> are exchanged</a:t>
            </a:r>
          </a:p>
          <a:p>
            <a:r>
              <a:rPr lang="en-CA" dirty="0" smtClean="0"/>
              <a:t>A resting axon has positively charged sodium ions outside and negatively charged ions inside (protein and potassium</a:t>
            </a:r>
          </a:p>
          <a:p>
            <a:pPr marL="0" indent="0">
              <a:buNone/>
            </a:pPr>
            <a:r>
              <a:rPr lang="en-CA" dirty="0" smtClean="0"/>
              <a:t>…this is called </a:t>
            </a:r>
            <a:r>
              <a:rPr lang="en-CA" b="1" i="1" dirty="0" smtClean="0"/>
              <a:t>Resting </a:t>
            </a:r>
            <a:r>
              <a:rPr lang="en-CA" b="1" i="1" dirty="0"/>
              <a:t>P</a:t>
            </a:r>
            <a:r>
              <a:rPr lang="en-CA" b="1" i="1" dirty="0" smtClean="0"/>
              <a:t>otential </a:t>
            </a:r>
            <a:endParaRPr lang="en-CA" dirty="0" smtClean="0"/>
          </a:p>
          <a:p>
            <a:pPr lvl="1"/>
            <a:r>
              <a:rPr lang="en-CA" dirty="0" smtClean="0"/>
              <a:t>Positive-outside/negative-inside=resting potential</a:t>
            </a:r>
          </a:p>
          <a:p>
            <a:pPr lvl="1"/>
            <a:endParaRPr lang="en-CA" dirty="0"/>
          </a:p>
          <a:p>
            <a:pPr lvl="1"/>
            <a:r>
              <a:rPr lang="en-CA" dirty="0" smtClean="0"/>
              <a:t>When a neuron fires, the first section of the axon </a:t>
            </a:r>
          </a:p>
          <a:p>
            <a:pPr marL="457200" lvl="1" indent="0">
              <a:buNone/>
            </a:pPr>
            <a:r>
              <a:rPr lang="en-CA" dirty="0" smtClean="0"/>
              <a:t>opens, flooding in positive ions. The loss of inside/</a:t>
            </a:r>
          </a:p>
          <a:p>
            <a:pPr marL="457200" lvl="1" indent="0">
              <a:buNone/>
            </a:pPr>
            <a:r>
              <a:rPr lang="en-CA" dirty="0" smtClean="0"/>
              <a:t>Outside charge is </a:t>
            </a:r>
            <a:r>
              <a:rPr lang="en-CA" b="1" i="1" dirty="0" smtClean="0"/>
              <a:t>depolarization</a:t>
            </a:r>
            <a:r>
              <a:rPr lang="en-CA" dirty="0" smtClean="0"/>
              <a:t> and causes the next</a:t>
            </a:r>
          </a:p>
          <a:p>
            <a:pPr marL="457200" lvl="1" indent="0">
              <a:buNone/>
            </a:pPr>
            <a:r>
              <a:rPr lang="en-CA" dirty="0" smtClean="0"/>
              <a:t> section of axon channels to open, then the next, etc.</a:t>
            </a:r>
            <a:endParaRPr lang="en-CA" dirty="0"/>
          </a:p>
        </p:txBody>
      </p:sp>
      <p:pic>
        <p:nvPicPr>
          <p:cNvPr id="4" name="Picture 3">
            <a:hlinkClick r:id="rId2"/>
          </p:cNvPr>
          <p:cNvPicPr>
            <a:picLocks noChangeAspect="1"/>
          </p:cNvPicPr>
          <p:nvPr/>
        </p:nvPicPr>
        <p:blipFill>
          <a:blip r:embed="rId3"/>
          <a:stretch>
            <a:fillRect/>
          </a:stretch>
        </p:blipFill>
        <p:spPr>
          <a:xfrm>
            <a:off x="7071233" y="3000195"/>
            <a:ext cx="4105275" cy="3676650"/>
          </a:xfrm>
          <a:prstGeom prst="rect">
            <a:avLst/>
          </a:prstGeom>
        </p:spPr>
      </p:pic>
    </p:spTree>
    <p:extLst>
      <p:ext uri="{BB962C8B-B14F-4D97-AF65-F5344CB8AC3E}">
        <p14:creationId xmlns:p14="http://schemas.microsoft.com/office/powerpoint/2010/main" val="3867399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85995"/>
          </a:xfrm>
        </p:spPr>
        <p:txBody>
          <a:bodyPr/>
          <a:lstStyle/>
          <a:p>
            <a:r>
              <a:rPr lang="en-CA" dirty="0" smtClean="0"/>
              <a:t>Neural Communication </a:t>
            </a:r>
            <a:endParaRPr lang="en-CA" dirty="0"/>
          </a:p>
        </p:txBody>
      </p:sp>
      <p:sp>
        <p:nvSpPr>
          <p:cNvPr id="3" name="Content Placeholder 2"/>
          <p:cNvSpPr>
            <a:spLocks noGrp="1"/>
          </p:cNvSpPr>
          <p:nvPr>
            <p:ph idx="1"/>
          </p:nvPr>
        </p:nvSpPr>
        <p:spPr>
          <a:xfrm>
            <a:off x="1141412" y="1604512"/>
            <a:ext cx="9905999" cy="4710023"/>
          </a:xfrm>
        </p:spPr>
        <p:txBody>
          <a:bodyPr/>
          <a:lstStyle/>
          <a:p>
            <a:r>
              <a:rPr lang="en-CA" dirty="0" smtClean="0"/>
              <a:t>For a neuron to “turn on”, it must reach its </a:t>
            </a:r>
            <a:r>
              <a:rPr lang="en-CA" b="1" i="1" dirty="0" smtClean="0"/>
              <a:t>Threshold</a:t>
            </a:r>
            <a:endParaRPr lang="en-CA" dirty="0" smtClean="0"/>
          </a:p>
          <a:p>
            <a:pPr lvl="1"/>
            <a:r>
              <a:rPr lang="en-CA" dirty="0" smtClean="0"/>
              <a:t>The minimum amount of neurotransmitters to ignite the dendrite</a:t>
            </a:r>
          </a:p>
          <a:p>
            <a:pPr lvl="1"/>
            <a:r>
              <a:rPr lang="en-CA" dirty="0" smtClean="0"/>
              <a:t>Most neural signals are </a:t>
            </a:r>
            <a:r>
              <a:rPr lang="en-CA" b="1" i="1" dirty="0" smtClean="0"/>
              <a:t>excitatory </a:t>
            </a:r>
            <a:r>
              <a:rPr lang="en-CA" dirty="0" smtClean="0"/>
              <a:t>(gas pedal)</a:t>
            </a:r>
          </a:p>
          <a:p>
            <a:pPr lvl="1"/>
            <a:r>
              <a:rPr lang="en-CA" dirty="0" smtClean="0"/>
              <a:t>Some are </a:t>
            </a:r>
            <a:r>
              <a:rPr lang="en-CA" b="1" i="1" dirty="0" smtClean="0"/>
              <a:t>inhibitory</a:t>
            </a:r>
            <a:r>
              <a:rPr lang="en-CA" dirty="0" smtClean="0"/>
              <a:t> (breaks)</a:t>
            </a:r>
          </a:p>
          <a:p>
            <a:pPr lvl="1"/>
            <a:r>
              <a:rPr lang="en-CA" dirty="0" smtClean="0"/>
              <a:t>If excitatory exceeds inhibitory by minimum intensity, action potential can be triggered</a:t>
            </a:r>
          </a:p>
          <a:p>
            <a:pPr lvl="1"/>
            <a:endParaRPr lang="en-CA" dirty="0"/>
          </a:p>
          <a:p>
            <a:pPr lvl="1"/>
            <a:r>
              <a:rPr lang="en-CA" dirty="0" err="1" smtClean="0"/>
              <a:t>Ex:Class</a:t>
            </a:r>
            <a:r>
              <a:rPr lang="en-CA" dirty="0" smtClean="0"/>
              <a:t> vote: if the excitatory people with their hands up outvote the inhibitory people with their hands down, the vote passes</a:t>
            </a:r>
          </a:p>
          <a:p>
            <a:pPr lvl="1"/>
            <a:endParaRPr lang="en-CA" dirty="0"/>
          </a:p>
          <a:p>
            <a:pPr lvl="1"/>
            <a:r>
              <a:rPr lang="en-CA" dirty="0" smtClean="0"/>
              <a:t>Action potential travels down the axon, then branches out into junctions with hundreds or thousands of other neurons or with the body’s muscles or glands</a:t>
            </a:r>
            <a:endParaRPr lang="en-CA" dirty="0"/>
          </a:p>
        </p:txBody>
      </p:sp>
    </p:spTree>
    <p:extLst>
      <p:ext uri="{BB962C8B-B14F-4D97-AF65-F5344CB8AC3E}">
        <p14:creationId xmlns:p14="http://schemas.microsoft.com/office/powerpoint/2010/main" val="1008407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23</Blog_x0020_Categor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44AA1EA-C46D-4BAA-BEF3-D897BB18E856}"/>
</file>

<file path=customXml/itemProps2.xml><?xml version="1.0" encoding="utf-8"?>
<ds:datastoreItem xmlns:ds="http://schemas.openxmlformats.org/officeDocument/2006/customXml" ds:itemID="{C7B89EF7-C376-4723-8AF6-4D55BF6EDC88}"/>
</file>

<file path=customXml/itemProps3.xml><?xml version="1.0" encoding="utf-8"?>
<ds:datastoreItem xmlns:ds="http://schemas.openxmlformats.org/officeDocument/2006/customXml" ds:itemID="{FCBFA692-C2DF-4DD0-A8EA-720B405C7F82}"/>
</file>

<file path=docProps/app.xml><?xml version="1.0" encoding="utf-8"?>
<Properties xmlns="http://schemas.openxmlformats.org/officeDocument/2006/extended-properties" xmlns:vt="http://schemas.openxmlformats.org/officeDocument/2006/docPropsVTypes">
  <Template>TM04033919[[fn=Circuit]]</Template>
  <TotalTime>838</TotalTime>
  <Words>864</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Trebuchet MS</vt:lpstr>
      <vt:lpstr>Tw Cen MT</vt:lpstr>
      <vt:lpstr>Wingdings</vt:lpstr>
      <vt:lpstr>Circuit</vt:lpstr>
      <vt:lpstr>Biological Bases of Behaviour</vt:lpstr>
      <vt:lpstr>Introduction</vt:lpstr>
      <vt:lpstr>Biology, Behaviour, and the Mind</vt:lpstr>
      <vt:lpstr>Why psychologists are concerned with human biology</vt:lpstr>
      <vt:lpstr>BiopsychoSocial Systems</vt:lpstr>
      <vt:lpstr>Parts of A Neuron</vt:lpstr>
      <vt:lpstr>Neural Impulses</vt:lpstr>
      <vt:lpstr>Neural Impulse Continued</vt:lpstr>
      <vt:lpstr>Neural Communication </vt:lpstr>
      <vt:lpstr>Neural Communication Continued</vt:lpstr>
      <vt:lpstr>Neural Communication Continued</vt:lpstr>
      <vt:lpstr>Neural Communication Continued</vt:lpstr>
      <vt:lpstr>Neurotransmitters and Behaviour</vt:lpstr>
      <vt:lpstr>Neurotransmitters and Behaviour Continued</vt:lpstr>
      <vt:lpstr>Neurotransmitters Influence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Bases of Behaviour</dc:title>
  <dc:creator>Bamford, Sara    (ASD-W)</dc:creator>
  <cp:lastModifiedBy>Bamford, Sara    (ASD-W)</cp:lastModifiedBy>
  <cp:revision>20</cp:revision>
  <dcterms:created xsi:type="dcterms:W3CDTF">2020-02-10T22:44:19Z</dcterms:created>
  <dcterms:modified xsi:type="dcterms:W3CDTF">2020-02-11T12:42:58Z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