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5F2D1-A10C-480F-A045-CE6BB13D02A1}" v="13" dt="2020-02-15T21:39:01.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mford, Sara    (ASD-W)" userId="e163a056-c043-4c47-9355-8d1fca5d18b3" providerId="ADAL" clId="{81F5F2D1-A10C-480F-A045-CE6BB13D02A1}"/>
    <pc:docChg chg="custSel addSld modSld">
      <pc:chgData name="Bamford, Sara    (ASD-W)" userId="e163a056-c043-4c47-9355-8d1fca5d18b3" providerId="ADAL" clId="{81F5F2D1-A10C-480F-A045-CE6BB13D02A1}" dt="2020-02-15T21:42:44.707" v="7777" actId="20577"/>
      <pc:docMkLst>
        <pc:docMk/>
      </pc:docMkLst>
      <pc:sldChg chg="modSp add">
        <pc:chgData name="Bamford, Sara    (ASD-W)" userId="e163a056-c043-4c47-9355-8d1fca5d18b3" providerId="ADAL" clId="{81F5F2D1-A10C-480F-A045-CE6BB13D02A1}" dt="2020-02-15T17:26:32.533" v="615" actId="20577"/>
        <pc:sldMkLst>
          <pc:docMk/>
          <pc:sldMk cId="1322196403" sldId="263"/>
        </pc:sldMkLst>
        <pc:spChg chg="mod">
          <ac:chgData name="Bamford, Sara    (ASD-W)" userId="e163a056-c043-4c47-9355-8d1fca5d18b3" providerId="ADAL" clId="{81F5F2D1-A10C-480F-A045-CE6BB13D02A1}" dt="2020-02-15T17:21:46.280" v="30" actId="14100"/>
          <ac:spMkLst>
            <pc:docMk/>
            <pc:sldMk cId="1322196403" sldId="263"/>
            <ac:spMk id="2" creationId="{E545D946-D3B4-46DD-951F-C9A5CA2F9334}"/>
          </ac:spMkLst>
        </pc:spChg>
        <pc:spChg chg="mod">
          <ac:chgData name="Bamford, Sara    (ASD-W)" userId="e163a056-c043-4c47-9355-8d1fca5d18b3" providerId="ADAL" clId="{81F5F2D1-A10C-480F-A045-CE6BB13D02A1}" dt="2020-02-15T17:26:32.533" v="615" actId="20577"/>
          <ac:spMkLst>
            <pc:docMk/>
            <pc:sldMk cId="1322196403" sldId="263"/>
            <ac:spMk id="3" creationId="{7C1CB8DC-3FFD-4430-BACD-D9268BE70D6A}"/>
          </ac:spMkLst>
        </pc:spChg>
      </pc:sldChg>
      <pc:sldChg chg="modSp add">
        <pc:chgData name="Bamford, Sara    (ASD-W)" userId="e163a056-c043-4c47-9355-8d1fca5d18b3" providerId="ADAL" clId="{81F5F2D1-A10C-480F-A045-CE6BB13D02A1}" dt="2020-02-15T17:35:26.280" v="1428" actId="20577"/>
        <pc:sldMkLst>
          <pc:docMk/>
          <pc:sldMk cId="4195195757" sldId="264"/>
        </pc:sldMkLst>
        <pc:spChg chg="mod">
          <ac:chgData name="Bamford, Sara    (ASD-W)" userId="e163a056-c043-4c47-9355-8d1fca5d18b3" providerId="ADAL" clId="{81F5F2D1-A10C-480F-A045-CE6BB13D02A1}" dt="2020-02-15T17:27:35.147" v="641" actId="14100"/>
          <ac:spMkLst>
            <pc:docMk/>
            <pc:sldMk cId="4195195757" sldId="264"/>
            <ac:spMk id="2" creationId="{ABE57D06-9128-4B95-AC44-89245047E8D6}"/>
          </ac:spMkLst>
        </pc:spChg>
        <pc:spChg chg="mod">
          <ac:chgData name="Bamford, Sara    (ASD-W)" userId="e163a056-c043-4c47-9355-8d1fca5d18b3" providerId="ADAL" clId="{81F5F2D1-A10C-480F-A045-CE6BB13D02A1}" dt="2020-02-15T17:35:26.280" v="1428" actId="20577"/>
          <ac:spMkLst>
            <pc:docMk/>
            <pc:sldMk cId="4195195757" sldId="264"/>
            <ac:spMk id="3" creationId="{3D8CCA79-0328-4B3E-ADF5-806E983083E3}"/>
          </ac:spMkLst>
        </pc:spChg>
      </pc:sldChg>
      <pc:sldChg chg="modSp add">
        <pc:chgData name="Bamford, Sara    (ASD-W)" userId="e163a056-c043-4c47-9355-8d1fca5d18b3" providerId="ADAL" clId="{81F5F2D1-A10C-480F-A045-CE6BB13D02A1}" dt="2020-02-15T17:49:49.735" v="1916" actId="14100"/>
        <pc:sldMkLst>
          <pc:docMk/>
          <pc:sldMk cId="3778202642" sldId="265"/>
        </pc:sldMkLst>
        <pc:spChg chg="mod">
          <ac:chgData name="Bamford, Sara    (ASD-W)" userId="e163a056-c043-4c47-9355-8d1fca5d18b3" providerId="ADAL" clId="{81F5F2D1-A10C-480F-A045-CE6BB13D02A1}" dt="2020-02-15T17:37:37.783" v="1496" actId="14100"/>
          <ac:spMkLst>
            <pc:docMk/>
            <pc:sldMk cId="3778202642" sldId="265"/>
            <ac:spMk id="2" creationId="{475C0F66-33C7-442B-B7E4-B09BCB5C8F96}"/>
          </ac:spMkLst>
        </pc:spChg>
        <pc:spChg chg="mod">
          <ac:chgData name="Bamford, Sara    (ASD-W)" userId="e163a056-c043-4c47-9355-8d1fca5d18b3" providerId="ADAL" clId="{81F5F2D1-A10C-480F-A045-CE6BB13D02A1}" dt="2020-02-15T17:49:49.735" v="1916" actId="14100"/>
          <ac:spMkLst>
            <pc:docMk/>
            <pc:sldMk cId="3778202642" sldId="265"/>
            <ac:spMk id="3" creationId="{0D0CCFDE-83E4-43F2-B1A2-6BEC0C58E11E}"/>
          </ac:spMkLst>
        </pc:spChg>
      </pc:sldChg>
      <pc:sldChg chg="modSp add">
        <pc:chgData name="Bamford, Sara    (ASD-W)" userId="e163a056-c043-4c47-9355-8d1fca5d18b3" providerId="ADAL" clId="{81F5F2D1-A10C-480F-A045-CE6BB13D02A1}" dt="2020-02-15T17:58:47.184" v="2450" actId="5793"/>
        <pc:sldMkLst>
          <pc:docMk/>
          <pc:sldMk cId="530078361" sldId="266"/>
        </pc:sldMkLst>
        <pc:spChg chg="mod">
          <ac:chgData name="Bamford, Sara    (ASD-W)" userId="e163a056-c043-4c47-9355-8d1fca5d18b3" providerId="ADAL" clId="{81F5F2D1-A10C-480F-A045-CE6BB13D02A1}" dt="2020-02-15T17:49:58.965" v="1937" actId="14100"/>
          <ac:spMkLst>
            <pc:docMk/>
            <pc:sldMk cId="530078361" sldId="266"/>
            <ac:spMk id="2" creationId="{2094092A-D6DF-4734-90E8-4D250C06E60A}"/>
          </ac:spMkLst>
        </pc:spChg>
        <pc:spChg chg="mod">
          <ac:chgData name="Bamford, Sara    (ASD-W)" userId="e163a056-c043-4c47-9355-8d1fca5d18b3" providerId="ADAL" clId="{81F5F2D1-A10C-480F-A045-CE6BB13D02A1}" dt="2020-02-15T17:58:47.184" v="2450" actId="5793"/>
          <ac:spMkLst>
            <pc:docMk/>
            <pc:sldMk cId="530078361" sldId="266"/>
            <ac:spMk id="3" creationId="{497580DE-DBB0-4997-81C7-4DC471066107}"/>
          </ac:spMkLst>
        </pc:spChg>
      </pc:sldChg>
      <pc:sldChg chg="modSp add">
        <pc:chgData name="Bamford, Sara    (ASD-W)" userId="e163a056-c043-4c47-9355-8d1fca5d18b3" providerId="ADAL" clId="{81F5F2D1-A10C-480F-A045-CE6BB13D02A1}" dt="2020-02-15T20:29:34.874" v="2823" actId="5793"/>
        <pc:sldMkLst>
          <pc:docMk/>
          <pc:sldMk cId="669081782" sldId="267"/>
        </pc:sldMkLst>
        <pc:spChg chg="mod">
          <ac:chgData name="Bamford, Sara    (ASD-W)" userId="e163a056-c043-4c47-9355-8d1fca5d18b3" providerId="ADAL" clId="{81F5F2D1-A10C-480F-A045-CE6BB13D02A1}" dt="2020-02-15T17:59:28.431" v="2532" actId="14100"/>
          <ac:spMkLst>
            <pc:docMk/>
            <pc:sldMk cId="669081782" sldId="267"/>
            <ac:spMk id="2" creationId="{56587A7D-D077-4C11-8B7B-1E0F2CC7EA00}"/>
          </ac:spMkLst>
        </pc:spChg>
        <pc:spChg chg="mod">
          <ac:chgData name="Bamford, Sara    (ASD-W)" userId="e163a056-c043-4c47-9355-8d1fca5d18b3" providerId="ADAL" clId="{81F5F2D1-A10C-480F-A045-CE6BB13D02A1}" dt="2020-02-15T20:29:34.874" v="2823" actId="5793"/>
          <ac:spMkLst>
            <pc:docMk/>
            <pc:sldMk cId="669081782" sldId="267"/>
            <ac:spMk id="3" creationId="{57773CC9-423A-4A40-994C-AD823D579404}"/>
          </ac:spMkLst>
        </pc:spChg>
      </pc:sldChg>
      <pc:sldChg chg="modSp add">
        <pc:chgData name="Bamford, Sara    (ASD-W)" userId="e163a056-c043-4c47-9355-8d1fca5d18b3" providerId="ADAL" clId="{81F5F2D1-A10C-480F-A045-CE6BB13D02A1}" dt="2020-02-15T20:42:05.796" v="3250" actId="313"/>
        <pc:sldMkLst>
          <pc:docMk/>
          <pc:sldMk cId="1181275445" sldId="268"/>
        </pc:sldMkLst>
        <pc:spChg chg="mod">
          <ac:chgData name="Bamford, Sara    (ASD-W)" userId="e163a056-c043-4c47-9355-8d1fca5d18b3" providerId="ADAL" clId="{81F5F2D1-A10C-480F-A045-CE6BB13D02A1}" dt="2020-02-15T20:31:50.760" v="2854" actId="313"/>
          <ac:spMkLst>
            <pc:docMk/>
            <pc:sldMk cId="1181275445" sldId="268"/>
            <ac:spMk id="2" creationId="{52583C7B-4D70-4F16-ACA2-FB3C81544464}"/>
          </ac:spMkLst>
        </pc:spChg>
        <pc:spChg chg="mod">
          <ac:chgData name="Bamford, Sara    (ASD-W)" userId="e163a056-c043-4c47-9355-8d1fca5d18b3" providerId="ADAL" clId="{81F5F2D1-A10C-480F-A045-CE6BB13D02A1}" dt="2020-02-15T20:42:05.796" v="3250" actId="313"/>
          <ac:spMkLst>
            <pc:docMk/>
            <pc:sldMk cId="1181275445" sldId="268"/>
            <ac:spMk id="3" creationId="{D9BBD92C-1BA5-482E-B40D-13F635915002}"/>
          </ac:spMkLst>
        </pc:spChg>
      </pc:sldChg>
      <pc:sldChg chg="modSp add">
        <pc:chgData name="Bamford, Sara    (ASD-W)" userId="e163a056-c043-4c47-9355-8d1fca5d18b3" providerId="ADAL" clId="{81F5F2D1-A10C-480F-A045-CE6BB13D02A1}" dt="2020-02-15T20:50:57.961" v="3998" actId="20577"/>
        <pc:sldMkLst>
          <pc:docMk/>
          <pc:sldMk cId="3089244781" sldId="269"/>
        </pc:sldMkLst>
        <pc:spChg chg="mod">
          <ac:chgData name="Bamford, Sara    (ASD-W)" userId="e163a056-c043-4c47-9355-8d1fca5d18b3" providerId="ADAL" clId="{81F5F2D1-A10C-480F-A045-CE6BB13D02A1}" dt="2020-02-15T20:43:42.109" v="3288" actId="14100"/>
          <ac:spMkLst>
            <pc:docMk/>
            <pc:sldMk cId="3089244781" sldId="269"/>
            <ac:spMk id="2" creationId="{4C2D1F2D-4025-41D9-9713-4E9485EAC996}"/>
          </ac:spMkLst>
        </pc:spChg>
        <pc:spChg chg="mod">
          <ac:chgData name="Bamford, Sara    (ASD-W)" userId="e163a056-c043-4c47-9355-8d1fca5d18b3" providerId="ADAL" clId="{81F5F2D1-A10C-480F-A045-CE6BB13D02A1}" dt="2020-02-15T20:50:57.961" v="3998" actId="20577"/>
          <ac:spMkLst>
            <pc:docMk/>
            <pc:sldMk cId="3089244781" sldId="269"/>
            <ac:spMk id="3" creationId="{B1C10952-549C-4CCB-A53E-DC3CE4B64A11}"/>
          </ac:spMkLst>
        </pc:spChg>
      </pc:sldChg>
      <pc:sldChg chg="modSp add">
        <pc:chgData name="Bamford, Sara    (ASD-W)" userId="e163a056-c043-4c47-9355-8d1fca5d18b3" providerId="ADAL" clId="{81F5F2D1-A10C-480F-A045-CE6BB13D02A1}" dt="2020-02-15T21:08:10.580" v="4689" actId="20577"/>
        <pc:sldMkLst>
          <pc:docMk/>
          <pc:sldMk cId="1722230600" sldId="270"/>
        </pc:sldMkLst>
        <pc:spChg chg="mod">
          <ac:chgData name="Bamford, Sara    (ASD-W)" userId="e163a056-c043-4c47-9355-8d1fca5d18b3" providerId="ADAL" clId="{81F5F2D1-A10C-480F-A045-CE6BB13D02A1}" dt="2020-02-15T20:51:43.653" v="4037" actId="20577"/>
          <ac:spMkLst>
            <pc:docMk/>
            <pc:sldMk cId="1722230600" sldId="270"/>
            <ac:spMk id="2" creationId="{C5F89764-2578-419C-B2E9-6B597BB285AA}"/>
          </ac:spMkLst>
        </pc:spChg>
        <pc:spChg chg="mod">
          <ac:chgData name="Bamford, Sara    (ASD-W)" userId="e163a056-c043-4c47-9355-8d1fca5d18b3" providerId="ADAL" clId="{81F5F2D1-A10C-480F-A045-CE6BB13D02A1}" dt="2020-02-15T21:08:10.580" v="4689" actId="20577"/>
          <ac:spMkLst>
            <pc:docMk/>
            <pc:sldMk cId="1722230600" sldId="270"/>
            <ac:spMk id="3" creationId="{6BE33EFC-A0E4-4337-8DED-A0D5E72EEE7C}"/>
          </ac:spMkLst>
        </pc:spChg>
      </pc:sldChg>
      <pc:sldChg chg="modSp add">
        <pc:chgData name="Bamford, Sara    (ASD-W)" userId="e163a056-c043-4c47-9355-8d1fca5d18b3" providerId="ADAL" clId="{81F5F2D1-A10C-480F-A045-CE6BB13D02A1}" dt="2020-02-15T21:16:45.905" v="5246" actId="20577"/>
        <pc:sldMkLst>
          <pc:docMk/>
          <pc:sldMk cId="1696960502" sldId="271"/>
        </pc:sldMkLst>
        <pc:spChg chg="mod">
          <ac:chgData name="Bamford, Sara    (ASD-W)" userId="e163a056-c043-4c47-9355-8d1fca5d18b3" providerId="ADAL" clId="{81F5F2D1-A10C-480F-A045-CE6BB13D02A1}" dt="2020-02-15T21:10:40.851" v="4752" actId="14100"/>
          <ac:spMkLst>
            <pc:docMk/>
            <pc:sldMk cId="1696960502" sldId="271"/>
            <ac:spMk id="2" creationId="{CC71C097-8DD1-4788-8CA1-EF555A5EC841}"/>
          </ac:spMkLst>
        </pc:spChg>
        <pc:spChg chg="mod">
          <ac:chgData name="Bamford, Sara    (ASD-W)" userId="e163a056-c043-4c47-9355-8d1fca5d18b3" providerId="ADAL" clId="{81F5F2D1-A10C-480F-A045-CE6BB13D02A1}" dt="2020-02-15T21:16:45.905" v="5246" actId="20577"/>
          <ac:spMkLst>
            <pc:docMk/>
            <pc:sldMk cId="1696960502" sldId="271"/>
            <ac:spMk id="3" creationId="{B5C8F473-7414-4EDE-A96B-D0BC2DE44315}"/>
          </ac:spMkLst>
        </pc:spChg>
      </pc:sldChg>
      <pc:sldChg chg="modSp add">
        <pc:chgData name="Bamford, Sara    (ASD-W)" userId="e163a056-c043-4c47-9355-8d1fca5d18b3" providerId="ADAL" clId="{81F5F2D1-A10C-480F-A045-CE6BB13D02A1}" dt="2020-02-15T21:25:00.381" v="5800" actId="20577"/>
        <pc:sldMkLst>
          <pc:docMk/>
          <pc:sldMk cId="2136396118" sldId="272"/>
        </pc:sldMkLst>
        <pc:spChg chg="mod">
          <ac:chgData name="Bamford, Sara    (ASD-W)" userId="e163a056-c043-4c47-9355-8d1fca5d18b3" providerId="ADAL" clId="{81F5F2D1-A10C-480F-A045-CE6BB13D02A1}" dt="2020-02-15T21:17:11.586" v="5268" actId="14100"/>
          <ac:spMkLst>
            <pc:docMk/>
            <pc:sldMk cId="2136396118" sldId="272"/>
            <ac:spMk id="2" creationId="{B67FB691-F273-43F9-B27D-954AB166AD9B}"/>
          </ac:spMkLst>
        </pc:spChg>
        <pc:spChg chg="mod">
          <ac:chgData name="Bamford, Sara    (ASD-W)" userId="e163a056-c043-4c47-9355-8d1fca5d18b3" providerId="ADAL" clId="{81F5F2D1-A10C-480F-A045-CE6BB13D02A1}" dt="2020-02-15T21:25:00.381" v="5800" actId="20577"/>
          <ac:spMkLst>
            <pc:docMk/>
            <pc:sldMk cId="2136396118" sldId="272"/>
            <ac:spMk id="3" creationId="{062BA5A7-22FF-403E-9840-BBAC807AE165}"/>
          </ac:spMkLst>
        </pc:spChg>
      </pc:sldChg>
      <pc:sldChg chg="modSp add">
        <pc:chgData name="Bamford, Sara    (ASD-W)" userId="e163a056-c043-4c47-9355-8d1fca5d18b3" providerId="ADAL" clId="{81F5F2D1-A10C-480F-A045-CE6BB13D02A1}" dt="2020-02-15T21:36:55.444" v="7054" actId="20577"/>
        <pc:sldMkLst>
          <pc:docMk/>
          <pc:sldMk cId="4156016562" sldId="273"/>
        </pc:sldMkLst>
        <pc:spChg chg="mod">
          <ac:chgData name="Bamford, Sara    (ASD-W)" userId="e163a056-c043-4c47-9355-8d1fca5d18b3" providerId="ADAL" clId="{81F5F2D1-A10C-480F-A045-CE6BB13D02A1}" dt="2020-02-15T21:25:12.745" v="5827" actId="14100"/>
          <ac:spMkLst>
            <pc:docMk/>
            <pc:sldMk cId="4156016562" sldId="273"/>
            <ac:spMk id="2" creationId="{F81A28CF-BE1C-497F-9639-B784DC6D484F}"/>
          </ac:spMkLst>
        </pc:spChg>
        <pc:spChg chg="mod">
          <ac:chgData name="Bamford, Sara    (ASD-W)" userId="e163a056-c043-4c47-9355-8d1fca5d18b3" providerId="ADAL" clId="{81F5F2D1-A10C-480F-A045-CE6BB13D02A1}" dt="2020-02-15T21:36:55.444" v="7054" actId="20577"/>
          <ac:spMkLst>
            <pc:docMk/>
            <pc:sldMk cId="4156016562" sldId="273"/>
            <ac:spMk id="3" creationId="{079DC616-6A46-42BF-8364-C0603E81F192}"/>
          </ac:spMkLst>
        </pc:spChg>
      </pc:sldChg>
      <pc:sldChg chg="modSp add">
        <pc:chgData name="Bamford, Sara    (ASD-W)" userId="e163a056-c043-4c47-9355-8d1fca5d18b3" providerId="ADAL" clId="{81F5F2D1-A10C-480F-A045-CE6BB13D02A1}" dt="2020-02-15T21:37:47.261" v="7150" actId="20577"/>
        <pc:sldMkLst>
          <pc:docMk/>
          <pc:sldMk cId="2815311241" sldId="274"/>
        </pc:sldMkLst>
        <pc:spChg chg="mod">
          <ac:chgData name="Bamford, Sara    (ASD-W)" userId="e163a056-c043-4c47-9355-8d1fca5d18b3" providerId="ADAL" clId="{81F5F2D1-A10C-480F-A045-CE6BB13D02A1}" dt="2020-02-15T21:35:20.201" v="6731" actId="14100"/>
          <ac:spMkLst>
            <pc:docMk/>
            <pc:sldMk cId="2815311241" sldId="274"/>
            <ac:spMk id="2" creationId="{73C833AB-3296-48B0-82D2-9D0B0769F0F5}"/>
          </ac:spMkLst>
        </pc:spChg>
        <pc:spChg chg="mod">
          <ac:chgData name="Bamford, Sara    (ASD-W)" userId="e163a056-c043-4c47-9355-8d1fca5d18b3" providerId="ADAL" clId="{81F5F2D1-A10C-480F-A045-CE6BB13D02A1}" dt="2020-02-15T21:37:47.261" v="7150" actId="20577"/>
          <ac:spMkLst>
            <pc:docMk/>
            <pc:sldMk cId="2815311241" sldId="274"/>
            <ac:spMk id="3" creationId="{600BE7E2-2814-4929-8F23-688CE905038F}"/>
          </ac:spMkLst>
        </pc:spChg>
      </pc:sldChg>
      <pc:sldChg chg="modSp add">
        <pc:chgData name="Bamford, Sara    (ASD-W)" userId="e163a056-c043-4c47-9355-8d1fca5d18b3" providerId="ADAL" clId="{81F5F2D1-A10C-480F-A045-CE6BB13D02A1}" dt="2020-02-15T21:42:44.707" v="7777" actId="20577"/>
        <pc:sldMkLst>
          <pc:docMk/>
          <pc:sldMk cId="552244119" sldId="275"/>
        </pc:sldMkLst>
        <pc:spChg chg="mod">
          <ac:chgData name="Bamford, Sara    (ASD-W)" userId="e163a056-c043-4c47-9355-8d1fca5d18b3" providerId="ADAL" clId="{81F5F2D1-A10C-480F-A045-CE6BB13D02A1}" dt="2020-02-15T21:39:15.854" v="7182" actId="14100"/>
          <ac:spMkLst>
            <pc:docMk/>
            <pc:sldMk cId="552244119" sldId="275"/>
            <ac:spMk id="2" creationId="{6E7840D5-E4E6-43CA-A7F1-61D60BDDBE29}"/>
          </ac:spMkLst>
        </pc:spChg>
        <pc:spChg chg="mod">
          <ac:chgData name="Bamford, Sara    (ASD-W)" userId="e163a056-c043-4c47-9355-8d1fca5d18b3" providerId="ADAL" clId="{81F5F2D1-A10C-480F-A045-CE6BB13D02A1}" dt="2020-02-15T21:42:44.707" v="7777" actId="20577"/>
          <ac:spMkLst>
            <pc:docMk/>
            <pc:sldMk cId="552244119" sldId="275"/>
            <ac:spMk id="3" creationId="{50A7CBA3-5817-48F3-925A-723F65329B8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vb8Jg1PAL9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Biological Bases of Behaviour: The Cerebral Cortex</a:t>
            </a:r>
          </a:p>
        </p:txBody>
      </p:sp>
      <p:sp>
        <p:nvSpPr>
          <p:cNvPr id="3" name="Subtitle 2"/>
          <p:cNvSpPr>
            <a:spLocks noGrp="1"/>
          </p:cNvSpPr>
          <p:nvPr>
            <p:ph type="subTitle" idx="1"/>
          </p:nvPr>
        </p:nvSpPr>
        <p:spPr/>
        <p:txBody>
          <a:bodyPr/>
          <a:lstStyle/>
          <a:p>
            <a:r>
              <a:rPr lang="en-CA" dirty="0"/>
              <a:t>AP Psychology</a:t>
            </a:r>
          </a:p>
          <a:p>
            <a:r>
              <a:rPr lang="en-CA" dirty="0"/>
              <a:t>S. Bamford</a:t>
            </a:r>
          </a:p>
          <a:p>
            <a:r>
              <a:rPr lang="en-CA" dirty="0"/>
              <a:t>Winter 2020</a:t>
            </a:r>
          </a:p>
        </p:txBody>
      </p:sp>
    </p:spTree>
    <p:extLst>
      <p:ext uri="{BB962C8B-B14F-4D97-AF65-F5344CB8AC3E}">
        <p14:creationId xmlns:p14="http://schemas.microsoft.com/office/powerpoint/2010/main" val="267503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C0F66-33C7-442B-B7E4-B09BCB5C8F96}"/>
              </a:ext>
            </a:extLst>
          </p:cNvPr>
          <p:cNvSpPr>
            <a:spLocks noGrp="1"/>
          </p:cNvSpPr>
          <p:nvPr>
            <p:ph type="title"/>
          </p:nvPr>
        </p:nvSpPr>
        <p:spPr>
          <a:xfrm>
            <a:off x="1141413" y="618518"/>
            <a:ext cx="9905998" cy="2133560"/>
          </a:xfrm>
        </p:spPr>
        <p:txBody>
          <a:bodyPr/>
          <a:lstStyle/>
          <a:p>
            <a:r>
              <a:rPr lang="en-US" dirty="0"/>
              <a:t>Brain Hemisphere Organization and the Biology of Consciousness</a:t>
            </a:r>
          </a:p>
        </p:txBody>
      </p:sp>
      <p:sp>
        <p:nvSpPr>
          <p:cNvPr id="3" name="Content Placeholder 2">
            <a:extLst>
              <a:ext uri="{FF2B5EF4-FFF2-40B4-BE49-F238E27FC236}">
                <a16:creationId xmlns:a16="http://schemas.microsoft.com/office/drawing/2014/main" id="{0D0CCFDE-83E4-43F2-B1A2-6BEC0C58E11E}"/>
              </a:ext>
            </a:extLst>
          </p:cNvPr>
          <p:cNvSpPr>
            <a:spLocks noGrp="1"/>
          </p:cNvSpPr>
          <p:nvPr>
            <p:ph idx="1"/>
          </p:nvPr>
        </p:nvSpPr>
        <p:spPr>
          <a:xfrm>
            <a:off x="1141412" y="2343705"/>
            <a:ext cx="9905999" cy="3773010"/>
          </a:xfrm>
        </p:spPr>
        <p:txBody>
          <a:bodyPr/>
          <a:lstStyle/>
          <a:p>
            <a:pPr marL="0" indent="0">
              <a:buNone/>
            </a:pPr>
            <a:r>
              <a:rPr lang="en-US" b="1" dirty="0"/>
              <a:t>The Divided Brain- </a:t>
            </a:r>
            <a:r>
              <a:rPr lang="en-US" dirty="0"/>
              <a:t>what do split brains reveal about the functions of our two brain hemispheres?</a:t>
            </a:r>
          </a:p>
          <a:p>
            <a:r>
              <a:rPr lang="en-US" dirty="0"/>
              <a:t>Research has shown that accidents, strokes, and tumors to the </a:t>
            </a:r>
            <a:r>
              <a:rPr lang="en-US" b="1" i="1" dirty="0"/>
              <a:t>left hemisphere </a:t>
            </a:r>
            <a:r>
              <a:rPr lang="en-US" dirty="0"/>
              <a:t>can impair reading, writing, speaking, arithmetic reasoning and understanding. Similar damage to the </a:t>
            </a:r>
            <a:r>
              <a:rPr lang="en-US" b="1" i="1" dirty="0"/>
              <a:t>right hemisphere</a:t>
            </a:r>
            <a:r>
              <a:rPr lang="en-US" dirty="0"/>
              <a:t> has less visibly dramatic effects. </a:t>
            </a:r>
          </a:p>
        </p:txBody>
      </p:sp>
    </p:spTree>
    <p:extLst>
      <p:ext uri="{BB962C8B-B14F-4D97-AF65-F5344CB8AC3E}">
        <p14:creationId xmlns:p14="http://schemas.microsoft.com/office/powerpoint/2010/main" val="377820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092A-D6DF-4734-90E8-4D250C06E60A}"/>
              </a:ext>
            </a:extLst>
          </p:cNvPr>
          <p:cNvSpPr>
            <a:spLocks noGrp="1"/>
          </p:cNvSpPr>
          <p:nvPr>
            <p:ph type="title"/>
          </p:nvPr>
        </p:nvSpPr>
        <p:spPr>
          <a:xfrm>
            <a:off x="1141413" y="618518"/>
            <a:ext cx="9905998" cy="890686"/>
          </a:xfrm>
        </p:spPr>
        <p:txBody>
          <a:bodyPr/>
          <a:lstStyle/>
          <a:p>
            <a:r>
              <a:rPr lang="en-US" dirty="0"/>
              <a:t>Splitting the Brain</a:t>
            </a:r>
          </a:p>
        </p:txBody>
      </p:sp>
      <p:sp>
        <p:nvSpPr>
          <p:cNvPr id="3" name="Content Placeholder 2">
            <a:extLst>
              <a:ext uri="{FF2B5EF4-FFF2-40B4-BE49-F238E27FC236}">
                <a16:creationId xmlns:a16="http://schemas.microsoft.com/office/drawing/2014/main" id="{497580DE-DBB0-4997-81C7-4DC471066107}"/>
              </a:ext>
            </a:extLst>
          </p:cNvPr>
          <p:cNvSpPr>
            <a:spLocks noGrp="1"/>
          </p:cNvSpPr>
          <p:nvPr>
            <p:ph idx="1"/>
          </p:nvPr>
        </p:nvSpPr>
        <p:spPr>
          <a:xfrm>
            <a:off x="1141412" y="1509204"/>
            <a:ext cx="9905999" cy="4281997"/>
          </a:xfrm>
        </p:spPr>
        <p:txBody>
          <a:bodyPr/>
          <a:lstStyle/>
          <a:p>
            <a:r>
              <a:rPr lang="en-US" dirty="0"/>
              <a:t>The </a:t>
            </a:r>
            <a:r>
              <a:rPr lang="en-US" b="1" i="1" dirty="0"/>
              <a:t>Corpus Callosum [ KOR-pus </a:t>
            </a:r>
            <a:r>
              <a:rPr lang="en-US" b="1" i="1" dirty="0" err="1"/>
              <a:t>kah</a:t>
            </a:r>
            <a:r>
              <a:rPr lang="en-US" b="1" i="1" dirty="0"/>
              <a:t>-LOW-sum] </a:t>
            </a:r>
            <a:r>
              <a:rPr lang="en-US" dirty="0"/>
              <a:t>is the large band of neural fibers that connects the two brain hemispheres and carrying messages between them. (See textbook for example research to help clarify)</a:t>
            </a:r>
          </a:p>
          <a:p>
            <a:pPr marL="0" indent="0">
              <a:buNone/>
            </a:pPr>
            <a:endParaRPr lang="en-US" dirty="0"/>
          </a:p>
          <a:p>
            <a:r>
              <a:rPr lang="en-US" b="1" i="1" dirty="0"/>
              <a:t>Split Brain</a:t>
            </a:r>
            <a:r>
              <a:rPr lang="en-US" dirty="0"/>
              <a:t> a condition resulting from surgery that isolates the brain’s two hemispheres by cutting the fibers (mainly those of the corpus callosum) connecting them. (Also see textbook for extra references)</a:t>
            </a:r>
            <a:endParaRPr lang="en-US" b="1" i="1" dirty="0"/>
          </a:p>
        </p:txBody>
      </p:sp>
    </p:spTree>
    <p:extLst>
      <p:ext uri="{BB962C8B-B14F-4D97-AF65-F5344CB8AC3E}">
        <p14:creationId xmlns:p14="http://schemas.microsoft.com/office/powerpoint/2010/main" val="53007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7A7D-D077-4C11-8B7B-1E0F2CC7EA00}"/>
              </a:ext>
            </a:extLst>
          </p:cNvPr>
          <p:cNvSpPr>
            <a:spLocks noGrp="1"/>
          </p:cNvSpPr>
          <p:nvPr>
            <p:ph type="title"/>
          </p:nvPr>
        </p:nvSpPr>
        <p:spPr>
          <a:xfrm>
            <a:off x="1141413" y="618518"/>
            <a:ext cx="9905998" cy="988340"/>
          </a:xfrm>
        </p:spPr>
        <p:txBody>
          <a:bodyPr/>
          <a:lstStyle/>
          <a:p>
            <a:r>
              <a:rPr lang="en-US" dirty="0"/>
              <a:t>Left-Right Differences in the Intact Brain</a:t>
            </a:r>
          </a:p>
        </p:txBody>
      </p:sp>
      <p:sp>
        <p:nvSpPr>
          <p:cNvPr id="3" name="Content Placeholder 2">
            <a:extLst>
              <a:ext uri="{FF2B5EF4-FFF2-40B4-BE49-F238E27FC236}">
                <a16:creationId xmlns:a16="http://schemas.microsoft.com/office/drawing/2014/main" id="{57773CC9-423A-4A40-994C-AD823D579404}"/>
              </a:ext>
            </a:extLst>
          </p:cNvPr>
          <p:cNvSpPr>
            <a:spLocks noGrp="1"/>
          </p:cNvSpPr>
          <p:nvPr>
            <p:ph idx="1"/>
          </p:nvPr>
        </p:nvSpPr>
        <p:spPr>
          <a:xfrm>
            <a:off x="1141412" y="1518082"/>
            <a:ext cx="9905999" cy="4273119"/>
          </a:xfrm>
        </p:spPr>
        <p:txBody>
          <a:bodyPr/>
          <a:lstStyle/>
          <a:p>
            <a:r>
              <a:rPr lang="en-US" dirty="0"/>
              <a:t>Perceptual Tasks= Right Hemisphere</a:t>
            </a:r>
          </a:p>
          <a:p>
            <a:r>
              <a:rPr lang="en-US" dirty="0"/>
              <a:t>Speech/Arithmetic= Left Hemisphere</a:t>
            </a:r>
          </a:p>
          <a:p>
            <a:r>
              <a:rPr lang="en-US" dirty="0"/>
              <a:t>Right Hemisphere:</a:t>
            </a:r>
          </a:p>
          <a:p>
            <a:pPr lvl="1"/>
            <a:r>
              <a:rPr lang="en-US" dirty="0"/>
              <a:t>Excels at making inferences</a:t>
            </a:r>
          </a:p>
          <a:p>
            <a:pPr lvl="1"/>
            <a:r>
              <a:rPr lang="en-US" dirty="0"/>
              <a:t>Helps modulate our speech</a:t>
            </a:r>
          </a:p>
          <a:p>
            <a:pPr lvl="1"/>
            <a:r>
              <a:rPr lang="en-US" dirty="0"/>
              <a:t>Helps orchestrate self-awareness</a:t>
            </a:r>
          </a:p>
          <a:p>
            <a:pPr marL="457200" lvl="1" indent="0">
              <a:buNone/>
            </a:pPr>
            <a:endParaRPr lang="en-US" dirty="0"/>
          </a:p>
        </p:txBody>
      </p:sp>
    </p:spTree>
    <p:extLst>
      <p:ext uri="{BB962C8B-B14F-4D97-AF65-F5344CB8AC3E}">
        <p14:creationId xmlns:p14="http://schemas.microsoft.com/office/powerpoint/2010/main" val="66908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3C7B-4D70-4F16-ACA2-FB3C81544464}"/>
              </a:ext>
            </a:extLst>
          </p:cNvPr>
          <p:cNvSpPr>
            <a:spLocks noGrp="1"/>
          </p:cNvSpPr>
          <p:nvPr>
            <p:ph type="title"/>
          </p:nvPr>
        </p:nvSpPr>
        <p:spPr>
          <a:xfrm>
            <a:off x="1141413" y="618518"/>
            <a:ext cx="9905998" cy="970585"/>
          </a:xfrm>
        </p:spPr>
        <p:txBody>
          <a:bodyPr/>
          <a:lstStyle/>
          <a:p>
            <a:r>
              <a:rPr lang="en-US" dirty="0"/>
              <a:t>The Biology of Consciousness</a:t>
            </a:r>
          </a:p>
        </p:txBody>
      </p:sp>
      <p:sp>
        <p:nvSpPr>
          <p:cNvPr id="3" name="Content Placeholder 2">
            <a:extLst>
              <a:ext uri="{FF2B5EF4-FFF2-40B4-BE49-F238E27FC236}">
                <a16:creationId xmlns:a16="http://schemas.microsoft.com/office/drawing/2014/main" id="{D9BBD92C-1BA5-482E-B40D-13F635915002}"/>
              </a:ext>
            </a:extLst>
          </p:cNvPr>
          <p:cNvSpPr>
            <a:spLocks noGrp="1"/>
          </p:cNvSpPr>
          <p:nvPr>
            <p:ph idx="1"/>
          </p:nvPr>
        </p:nvSpPr>
        <p:spPr>
          <a:xfrm>
            <a:off x="1141412" y="1491449"/>
            <a:ext cx="9905999" cy="4299752"/>
          </a:xfrm>
        </p:spPr>
        <p:txBody>
          <a:bodyPr/>
          <a:lstStyle/>
          <a:p>
            <a:r>
              <a:rPr lang="en-US" b="1" dirty="0"/>
              <a:t>Consciousness- </a:t>
            </a:r>
            <a:r>
              <a:rPr lang="en-US" dirty="0"/>
              <a:t>our subjective awareness of ourselves and our environment. Consciousness helps us cope with novel situations and act in our long-term interests rather than merely seeking short-term pleasure and avoiding pain. Consciousness also promotes our survival by anticipating how we seem to others and helping us read their minds: “He looks really angry, I better run!”</a:t>
            </a:r>
            <a:endParaRPr lang="en-US" b="1" dirty="0"/>
          </a:p>
        </p:txBody>
      </p:sp>
    </p:spTree>
    <p:extLst>
      <p:ext uri="{BB962C8B-B14F-4D97-AF65-F5344CB8AC3E}">
        <p14:creationId xmlns:p14="http://schemas.microsoft.com/office/powerpoint/2010/main" val="118127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1F2D-4025-41D9-9713-4E9485EAC996}"/>
              </a:ext>
            </a:extLst>
          </p:cNvPr>
          <p:cNvSpPr>
            <a:spLocks noGrp="1"/>
          </p:cNvSpPr>
          <p:nvPr>
            <p:ph type="title"/>
          </p:nvPr>
        </p:nvSpPr>
        <p:spPr>
          <a:xfrm>
            <a:off x="1141413" y="618518"/>
            <a:ext cx="9905998" cy="864053"/>
          </a:xfrm>
        </p:spPr>
        <p:txBody>
          <a:bodyPr/>
          <a:lstStyle/>
          <a:p>
            <a:r>
              <a:rPr lang="en-US" dirty="0"/>
              <a:t>Cognitive Neuroscience</a:t>
            </a:r>
          </a:p>
        </p:txBody>
      </p:sp>
      <p:sp>
        <p:nvSpPr>
          <p:cNvPr id="3" name="Content Placeholder 2">
            <a:extLst>
              <a:ext uri="{FF2B5EF4-FFF2-40B4-BE49-F238E27FC236}">
                <a16:creationId xmlns:a16="http://schemas.microsoft.com/office/drawing/2014/main" id="{B1C10952-549C-4CCB-A53E-DC3CE4B64A11}"/>
              </a:ext>
            </a:extLst>
          </p:cNvPr>
          <p:cNvSpPr>
            <a:spLocks noGrp="1"/>
          </p:cNvSpPr>
          <p:nvPr>
            <p:ph idx="1"/>
          </p:nvPr>
        </p:nvSpPr>
        <p:spPr>
          <a:xfrm>
            <a:off x="1141412" y="1393793"/>
            <a:ext cx="9905999" cy="4397407"/>
          </a:xfrm>
        </p:spPr>
        <p:txBody>
          <a:bodyPr/>
          <a:lstStyle/>
          <a:p>
            <a:r>
              <a:rPr lang="en-US" dirty="0"/>
              <a:t>Neuroscientist </a:t>
            </a:r>
            <a:r>
              <a:rPr lang="en-US" b="1" dirty="0"/>
              <a:t>Marvin </a:t>
            </a:r>
            <a:r>
              <a:rPr lang="en-US" b="1" dirty="0" err="1"/>
              <a:t>Minksy</a:t>
            </a:r>
            <a:r>
              <a:rPr lang="en-US" dirty="0"/>
              <a:t> (1987) stated: “</a:t>
            </a:r>
            <a:r>
              <a:rPr lang="en-US" i="1" dirty="0"/>
              <a:t>the mind is what the brain does”. </a:t>
            </a:r>
            <a:r>
              <a:rPr lang="en-US" dirty="0"/>
              <a:t>We just don’t know HOW it does it.</a:t>
            </a:r>
          </a:p>
          <a:p>
            <a:r>
              <a:rPr lang="en-US" b="1" dirty="0"/>
              <a:t>Cognitive Neuroscience</a:t>
            </a:r>
            <a:r>
              <a:rPr lang="en-US" dirty="0"/>
              <a:t> is the interdisciplinary study of the brain activity linked with cognition (including: perception, thinking, memory, and language). In modern research, they are relating specific brain states to conscious experiences. (See textbook for examples of this kind of research)</a:t>
            </a:r>
          </a:p>
          <a:p>
            <a:r>
              <a:rPr lang="en-US" b="1" dirty="0"/>
              <a:t>Conscious </a:t>
            </a:r>
            <a:r>
              <a:rPr lang="en-US" dirty="0"/>
              <a:t>experience arises from synchronized activity  across the brain. If a stimulus activates enough brain-wide coordinated neural activity, it crosses a threshold of consciousness </a:t>
            </a:r>
            <a:endParaRPr lang="en-US" b="1" dirty="0"/>
          </a:p>
        </p:txBody>
      </p:sp>
    </p:spTree>
    <p:extLst>
      <p:ext uri="{BB962C8B-B14F-4D97-AF65-F5344CB8AC3E}">
        <p14:creationId xmlns:p14="http://schemas.microsoft.com/office/powerpoint/2010/main" val="308924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764-2578-419C-B2E9-6B597BB285AA}"/>
              </a:ext>
            </a:extLst>
          </p:cNvPr>
          <p:cNvSpPr>
            <a:spLocks noGrp="1"/>
          </p:cNvSpPr>
          <p:nvPr>
            <p:ph type="title"/>
          </p:nvPr>
        </p:nvSpPr>
        <p:spPr>
          <a:xfrm>
            <a:off x="1141413" y="618518"/>
            <a:ext cx="9905998" cy="997218"/>
          </a:xfrm>
        </p:spPr>
        <p:txBody>
          <a:bodyPr/>
          <a:lstStyle/>
          <a:p>
            <a:r>
              <a:rPr lang="en-US" dirty="0"/>
              <a:t>Dual Processing- The Two-Track Mind</a:t>
            </a:r>
          </a:p>
        </p:txBody>
      </p:sp>
      <p:sp>
        <p:nvSpPr>
          <p:cNvPr id="3" name="Content Placeholder 2">
            <a:extLst>
              <a:ext uri="{FF2B5EF4-FFF2-40B4-BE49-F238E27FC236}">
                <a16:creationId xmlns:a16="http://schemas.microsoft.com/office/drawing/2014/main" id="{6BE33EFC-A0E4-4337-8DED-A0D5E72EEE7C}"/>
              </a:ext>
            </a:extLst>
          </p:cNvPr>
          <p:cNvSpPr>
            <a:spLocks noGrp="1"/>
          </p:cNvSpPr>
          <p:nvPr>
            <p:ph idx="1"/>
          </p:nvPr>
        </p:nvSpPr>
        <p:spPr>
          <a:xfrm>
            <a:off x="1141412" y="1544715"/>
            <a:ext cx="9905999" cy="4246486"/>
          </a:xfrm>
        </p:spPr>
        <p:txBody>
          <a:bodyPr>
            <a:normAutofit lnSpcReduction="10000"/>
          </a:bodyPr>
          <a:lstStyle/>
          <a:p>
            <a:r>
              <a:rPr lang="en-US" b="1" dirty="0"/>
              <a:t>Dual Processing</a:t>
            </a:r>
            <a:r>
              <a:rPr lang="en-US" b="1" i="1" dirty="0"/>
              <a:t> </a:t>
            </a:r>
            <a:r>
              <a:rPr lang="en-US" dirty="0"/>
              <a:t>is the principle that information is often simultaneously processed on separate conscious and unconscious tracks (see textbook for examples of meaning)</a:t>
            </a:r>
          </a:p>
          <a:p>
            <a:r>
              <a:rPr lang="en-US" b="1" dirty="0"/>
              <a:t>Blindsight</a:t>
            </a:r>
            <a:r>
              <a:rPr lang="en-US" dirty="0"/>
              <a:t> is a condition in which a person can respond to a visual stimulus without consciously experiencing it. </a:t>
            </a:r>
          </a:p>
          <a:p>
            <a:r>
              <a:rPr lang="en-US" b="1" dirty="0"/>
              <a:t>Parallel Processing</a:t>
            </a:r>
            <a:r>
              <a:rPr lang="en-US" dirty="0"/>
              <a:t> is processing many aspects of a problem simultaneously; generally used to process well-learned information or to solve easy problems.</a:t>
            </a:r>
          </a:p>
          <a:p>
            <a:r>
              <a:rPr lang="en-US" b="1" dirty="0"/>
              <a:t>Sequential Processing</a:t>
            </a:r>
            <a:r>
              <a:rPr lang="en-US" dirty="0"/>
              <a:t> is processing one aspect of a problem at a time; generally used to process new information or to solve difficult problems</a:t>
            </a:r>
            <a:endParaRPr lang="en-US" b="1" dirty="0"/>
          </a:p>
        </p:txBody>
      </p:sp>
    </p:spTree>
    <p:extLst>
      <p:ext uri="{BB962C8B-B14F-4D97-AF65-F5344CB8AC3E}">
        <p14:creationId xmlns:p14="http://schemas.microsoft.com/office/powerpoint/2010/main" val="172223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C097-8DD1-4788-8CA1-EF555A5EC841}"/>
              </a:ext>
            </a:extLst>
          </p:cNvPr>
          <p:cNvSpPr>
            <a:spLocks noGrp="1"/>
          </p:cNvSpPr>
          <p:nvPr>
            <p:ph type="title"/>
          </p:nvPr>
        </p:nvSpPr>
        <p:spPr>
          <a:xfrm>
            <a:off x="1141413" y="618518"/>
            <a:ext cx="9905998" cy="1210282"/>
          </a:xfrm>
        </p:spPr>
        <p:txBody>
          <a:bodyPr/>
          <a:lstStyle/>
          <a:p>
            <a:r>
              <a:rPr lang="en-US" dirty="0" err="1"/>
              <a:t>Behaviour</a:t>
            </a:r>
            <a:r>
              <a:rPr lang="en-US" dirty="0"/>
              <a:t> Genetics; Predicting Individual Differences</a:t>
            </a:r>
          </a:p>
        </p:txBody>
      </p:sp>
      <p:sp>
        <p:nvSpPr>
          <p:cNvPr id="3" name="Content Placeholder 2">
            <a:extLst>
              <a:ext uri="{FF2B5EF4-FFF2-40B4-BE49-F238E27FC236}">
                <a16:creationId xmlns:a16="http://schemas.microsoft.com/office/drawing/2014/main" id="{B5C8F473-7414-4EDE-A96B-D0BC2DE44315}"/>
              </a:ext>
            </a:extLst>
          </p:cNvPr>
          <p:cNvSpPr>
            <a:spLocks noGrp="1"/>
          </p:cNvSpPr>
          <p:nvPr>
            <p:ph idx="1"/>
          </p:nvPr>
        </p:nvSpPr>
        <p:spPr>
          <a:xfrm>
            <a:off x="1141412" y="1704513"/>
            <a:ext cx="9905999" cy="4086688"/>
          </a:xfrm>
        </p:spPr>
        <p:txBody>
          <a:bodyPr/>
          <a:lstStyle/>
          <a:p>
            <a:pPr marL="0" indent="0">
              <a:buNone/>
            </a:pPr>
            <a:r>
              <a:rPr lang="en-US" b="1" i="1" dirty="0"/>
              <a:t>What are chromosomes, DNA, genes, and the human genome? How do behavior geneticists explain our individual differences?</a:t>
            </a:r>
          </a:p>
          <a:p>
            <a:r>
              <a:rPr lang="en-US" b="1" dirty="0" err="1"/>
              <a:t>Behaviour</a:t>
            </a:r>
            <a:r>
              <a:rPr lang="en-US" b="1" dirty="0"/>
              <a:t> Genetics </a:t>
            </a:r>
            <a:r>
              <a:rPr lang="en-US" dirty="0"/>
              <a:t>the study of the relative power and limits of genetic and environmental influences on behavior</a:t>
            </a:r>
          </a:p>
          <a:p>
            <a:r>
              <a:rPr lang="en-US" b="1" dirty="0"/>
              <a:t>Heredity</a:t>
            </a:r>
            <a:r>
              <a:rPr lang="en-US" dirty="0"/>
              <a:t> the genetic transfer of characteristics from parents to offspring</a:t>
            </a:r>
          </a:p>
          <a:p>
            <a:r>
              <a:rPr lang="en-US" b="1" dirty="0"/>
              <a:t>Environment</a:t>
            </a:r>
            <a:r>
              <a:rPr lang="en-US" dirty="0"/>
              <a:t> every nongenetic influence, from prenatal nutrition to the people and things around us.</a:t>
            </a:r>
            <a:endParaRPr lang="en-US" b="1" dirty="0"/>
          </a:p>
        </p:txBody>
      </p:sp>
    </p:spTree>
    <p:extLst>
      <p:ext uri="{BB962C8B-B14F-4D97-AF65-F5344CB8AC3E}">
        <p14:creationId xmlns:p14="http://schemas.microsoft.com/office/powerpoint/2010/main" val="169696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B691-F273-43F9-B27D-954AB166AD9B}"/>
              </a:ext>
            </a:extLst>
          </p:cNvPr>
          <p:cNvSpPr>
            <a:spLocks noGrp="1"/>
          </p:cNvSpPr>
          <p:nvPr>
            <p:ph type="title"/>
          </p:nvPr>
        </p:nvSpPr>
        <p:spPr>
          <a:xfrm>
            <a:off x="1141413" y="618518"/>
            <a:ext cx="9905998" cy="979463"/>
          </a:xfrm>
        </p:spPr>
        <p:txBody>
          <a:bodyPr/>
          <a:lstStyle/>
          <a:p>
            <a:r>
              <a:rPr lang="en-US" dirty="0"/>
              <a:t>Genetics Continued</a:t>
            </a:r>
          </a:p>
        </p:txBody>
      </p:sp>
      <p:sp>
        <p:nvSpPr>
          <p:cNvPr id="3" name="Content Placeholder 2">
            <a:extLst>
              <a:ext uri="{FF2B5EF4-FFF2-40B4-BE49-F238E27FC236}">
                <a16:creationId xmlns:a16="http://schemas.microsoft.com/office/drawing/2014/main" id="{062BA5A7-22FF-403E-9840-BBAC807AE165}"/>
              </a:ext>
            </a:extLst>
          </p:cNvPr>
          <p:cNvSpPr>
            <a:spLocks noGrp="1"/>
          </p:cNvSpPr>
          <p:nvPr>
            <p:ph idx="1"/>
          </p:nvPr>
        </p:nvSpPr>
        <p:spPr>
          <a:xfrm>
            <a:off x="1141412" y="1535837"/>
            <a:ext cx="9905999" cy="4944862"/>
          </a:xfrm>
        </p:spPr>
        <p:txBody>
          <a:bodyPr/>
          <a:lstStyle/>
          <a:p>
            <a:r>
              <a:rPr lang="en-US" b="1" dirty="0"/>
              <a:t>Chromosomes</a:t>
            </a:r>
            <a:r>
              <a:rPr lang="en-US" dirty="0"/>
              <a:t> are threadlike structures made of DNA molecules that contain the genes</a:t>
            </a:r>
          </a:p>
          <a:p>
            <a:r>
              <a:rPr lang="en-US" b="1" dirty="0"/>
              <a:t>DNA (deoxyribonucleic acid) </a:t>
            </a:r>
            <a:r>
              <a:rPr lang="en-US" dirty="0"/>
              <a:t>are complex molecules containing the genetic information that makes up the chromosomes</a:t>
            </a:r>
          </a:p>
          <a:p>
            <a:r>
              <a:rPr lang="en-US" b="1" dirty="0"/>
              <a:t>Genes</a:t>
            </a:r>
            <a:r>
              <a:rPr lang="en-US" dirty="0"/>
              <a:t> are the biochemical </a:t>
            </a:r>
            <a:r>
              <a:rPr lang="en-US" dirty="0" err="1"/>
              <a:t>init</a:t>
            </a:r>
            <a:r>
              <a:rPr lang="en-US" dirty="0"/>
              <a:t> of heredity that make up the chromosomes; segments of DNA capable of synthesizing proteins.</a:t>
            </a:r>
          </a:p>
          <a:p>
            <a:r>
              <a:rPr lang="en-US" b="1" dirty="0"/>
              <a:t>Genome </a:t>
            </a:r>
            <a:r>
              <a:rPr lang="en-US" dirty="0"/>
              <a:t>is the complete instructions for making an organism, consisting of all the genetic material in that organism’s chromosomes</a:t>
            </a:r>
          </a:p>
          <a:p>
            <a:r>
              <a:rPr lang="en-US" dirty="0"/>
              <a:t>Read textbook for how these fit into psychology</a:t>
            </a:r>
          </a:p>
          <a:p>
            <a:endParaRPr lang="en-US" b="1" dirty="0"/>
          </a:p>
        </p:txBody>
      </p:sp>
    </p:spTree>
    <p:extLst>
      <p:ext uri="{BB962C8B-B14F-4D97-AF65-F5344CB8AC3E}">
        <p14:creationId xmlns:p14="http://schemas.microsoft.com/office/powerpoint/2010/main" val="213639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28CF-BE1C-497F-9639-B784DC6D484F}"/>
              </a:ext>
            </a:extLst>
          </p:cNvPr>
          <p:cNvSpPr>
            <a:spLocks noGrp="1"/>
          </p:cNvSpPr>
          <p:nvPr>
            <p:ph type="title"/>
          </p:nvPr>
        </p:nvSpPr>
        <p:spPr>
          <a:xfrm>
            <a:off x="1141413" y="618518"/>
            <a:ext cx="9905998" cy="926197"/>
          </a:xfrm>
        </p:spPr>
        <p:txBody>
          <a:bodyPr/>
          <a:lstStyle/>
          <a:p>
            <a:r>
              <a:rPr lang="en-US" dirty="0"/>
              <a:t>Twin and Adoption Studies</a:t>
            </a:r>
          </a:p>
        </p:txBody>
      </p:sp>
      <p:sp>
        <p:nvSpPr>
          <p:cNvPr id="3" name="Content Placeholder 2">
            <a:extLst>
              <a:ext uri="{FF2B5EF4-FFF2-40B4-BE49-F238E27FC236}">
                <a16:creationId xmlns:a16="http://schemas.microsoft.com/office/drawing/2014/main" id="{079DC616-6A46-42BF-8364-C0603E81F192}"/>
              </a:ext>
            </a:extLst>
          </p:cNvPr>
          <p:cNvSpPr>
            <a:spLocks noGrp="1"/>
          </p:cNvSpPr>
          <p:nvPr>
            <p:ph idx="1"/>
          </p:nvPr>
        </p:nvSpPr>
        <p:spPr>
          <a:xfrm>
            <a:off x="1141413" y="1372339"/>
            <a:ext cx="9905999" cy="5188259"/>
          </a:xfrm>
        </p:spPr>
        <p:txBody>
          <a:bodyPr/>
          <a:lstStyle/>
          <a:p>
            <a:r>
              <a:rPr lang="en-US" dirty="0"/>
              <a:t>Identical Versus Fraternal Twins</a:t>
            </a:r>
          </a:p>
          <a:p>
            <a:pPr lvl="1"/>
            <a:r>
              <a:rPr lang="en-US" b="1" dirty="0"/>
              <a:t>Identical Twins </a:t>
            </a:r>
            <a:r>
              <a:rPr lang="en-US" dirty="0"/>
              <a:t>develop from a </a:t>
            </a:r>
            <a:r>
              <a:rPr lang="en-US" dirty="0" err="1"/>
              <a:t>singl</a:t>
            </a:r>
            <a:r>
              <a:rPr lang="en-US" dirty="0"/>
              <a:t> fertilized eggs that splits. Thus, genetically identical.</a:t>
            </a:r>
          </a:p>
          <a:p>
            <a:pPr lvl="1"/>
            <a:r>
              <a:rPr lang="en-US" dirty="0"/>
              <a:t>Although </a:t>
            </a:r>
            <a:r>
              <a:rPr lang="en-US" b="1" dirty="0"/>
              <a:t>identical twins </a:t>
            </a:r>
            <a:r>
              <a:rPr lang="en-US" dirty="0"/>
              <a:t>share the same genes, they do not always have the same number of copies of those genes within their genome. That variation helps explain why one twin may have a greater risk for certain illnesses and disorders</a:t>
            </a:r>
          </a:p>
          <a:p>
            <a:pPr lvl="1"/>
            <a:r>
              <a:rPr lang="en-US" dirty="0"/>
              <a:t>Most </a:t>
            </a:r>
            <a:r>
              <a:rPr lang="en-US" b="1" dirty="0"/>
              <a:t>identical twins </a:t>
            </a:r>
            <a:r>
              <a:rPr lang="en-US" dirty="0"/>
              <a:t>share a placenta; but 1 of every 3 sets has separate placentas. One twin’s placenta may provide slightly more nourishment which may contribute to a few identical twin differences</a:t>
            </a:r>
          </a:p>
          <a:p>
            <a:pPr lvl="1"/>
            <a:r>
              <a:rPr lang="en-US" b="1" dirty="0"/>
              <a:t>Fraternal Twins </a:t>
            </a:r>
            <a:r>
              <a:rPr lang="en-US" dirty="0"/>
              <a:t>develop from two separate  fertilized eggs. They are no more genetically similar than ordinary siblings</a:t>
            </a:r>
          </a:p>
          <a:p>
            <a:pPr lvl="1"/>
            <a:r>
              <a:rPr lang="en-US" dirty="0"/>
              <a:t>See textbook for studies done between genetics of identical vs fraternal twins</a:t>
            </a:r>
          </a:p>
          <a:p>
            <a:pPr lvl="1"/>
            <a:r>
              <a:rPr lang="en-US" dirty="0"/>
              <a:t>Also read about Separated Twins and Biological vs. Adoptive Relatives</a:t>
            </a:r>
          </a:p>
          <a:p>
            <a:pPr lvl="1"/>
            <a:endParaRPr lang="en-US" dirty="0"/>
          </a:p>
        </p:txBody>
      </p:sp>
    </p:spTree>
    <p:extLst>
      <p:ext uri="{BB962C8B-B14F-4D97-AF65-F5344CB8AC3E}">
        <p14:creationId xmlns:p14="http://schemas.microsoft.com/office/powerpoint/2010/main" val="415601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33AB-3296-48B0-82D2-9D0B0769F0F5}"/>
              </a:ext>
            </a:extLst>
          </p:cNvPr>
          <p:cNvSpPr>
            <a:spLocks noGrp="1"/>
          </p:cNvSpPr>
          <p:nvPr>
            <p:ph type="title"/>
          </p:nvPr>
        </p:nvSpPr>
        <p:spPr>
          <a:xfrm>
            <a:off x="1141413" y="618518"/>
            <a:ext cx="9905998" cy="837420"/>
          </a:xfrm>
        </p:spPr>
        <p:txBody>
          <a:bodyPr/>
          <a:lstStyle/>
          <a:p>
            <a:r>
              <a:rPr lang="en-US" dirty="0"/>
              <a:t>Heritability</a:t>
            </a:r>
          </a:p>
        </p:txBody>
      </p:sp>
      <p:sp>
        <p:nvSpPr>
          <p:cNvPr id="3" name="Content Placeholder 2">
            <a:extLst>
              <a:ext uri="{FF2B5EF4-FFF2-40B4-BE49-F238E27FC236}">
                <a16:creationId xmlns:a16="http://schemas.microsoft.com/office/drawing/2014/main" id="{600BE7E2-2814-4929-8F23-688CE905038F}"/>
              </a:ext>
            </a:extLst>
          </p:cNvPr>
          <p:cNvSpPr>
            <a:spLocks noGrp="1"/>
          </p:cNvSpPr>
          <p:nvPr>
            <p:ph idx="1"/>
          </p:nvPr>
        </p:nvSpPr>
        <p:spPr>
          <a:xfrm>
            <a:off x="1141412" y="1455938"/>
            <a:ext cx="9905999" cy="4335263"/>
          </a:xfrm>
        </p:spPr>
        <p:txBody>
          <a:bodyPr/>
          <a:lstStyle/>
          <a:p>
            <a:r>
              <a:rPr lang="en-US" dirty="0"/>
              <a:t>Heritability is the proportion of variation among individuals in a group that we can attribute to genes. The heritability of a trait may vary, depending on the range of populations and environments studied</a:t>
            </a:r>
          </a:p>
          <a:p>
            <a:pPr lvl="1"/>
            <a:r>
              <a:rPr lang="en-US" dirty="0"/>
              <a:t>For personality traits it is about 40% genetic</a:t>
            </a:r>
          </a:p>
          <a:p>
            <a:pPr lvl="1"/>
            <a:r>
              <a:rPr lang="en-US" dirty="0"/>
              <a:t>General intelligence is estimated 66%</a:t>
            </a:r>
          </a:p>
        </p:txBody>
      </p:sp>
    </p:spTree>
    <p:extLst>
      <p:ext uri="{BB962C8B-B14F-4D97-AF65-F5344CB8AC3E}">
        <p14:creationId xmlns:p14="http://schemas.microsoft.com/office/powerpoint/2010/main" val="281531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6264"/>
            <a:ext cx="9905998" cy="1112808"/>
          </a:xfrm>
        </p:spPr>
        <p:txBody>
          <a:bodyPr/>
          <a:lstStyle/>
          <a:p>
            <a:r>
              <a:rPr lang="en-CA" dirty="0"/>
              <a:t>Cerebral Cortex</a:t>
            </a:r>
          </a:p>
        </p:txBody>
      </p:sp>
      <p:sp>
        <p:nvSpPr>
          <p:cNvPr id="3" name="Content Placeholder 2"/>
          <p:cNvSpPr>
            <a:spLocks noGrp="1"/>
          </p:cNvSpPr>
          <p:nvPr>
            <p:ph idx="1"/>
          </p:nvPr>
        </p:nvSpPr>
        <p:spPr>
          <a:xfrm>
            <a:off x="1141412" y="776378"/>
            <a:ext cx="9905999" cy="5667554"/>
          </a:xfrm>
        </p:spPr>
        <p:txBody>
          <a:bodyPr/>
          <a:lstStyle/>
          <a:p>
            <a:r>
              <a:rPr lang="en-CA" dirty="0"/>
              <a:t>The “new brain” of neural networks within the cerebrum-</a:t>
            </a:r>
            <a:r>
              <a:rPr lang="en-CA" i="1" dirty="0"/>
              <a:t>two cerebral hemispheres contributing to 85% of the brain’s weight</a:t>
            </a:r>
            <a:r>
              <a:rPr lang="en-CA" dirty="0"/>
              <a:t>- form specialized work teams that enable our perceiving, thinking, and speaking. </a:t>
            </a:r>
          </a:p>
          <a:p>
            <a:r>
              <a:rPr lang="en-CA" dirty="0"/>
              <a:t>The </a:t>
            </a:r>
            <a:r>
              <a:rPr lang="en-CA" b="1" dirty="0"/>
              <a:t>she-REE-</a:t>
            </a:r>
            <a:r>
              <a:rPr lang="en-CA" b="1" dirty="0" err="1"/>
              <a:t>bruhl</a:t>
            </a:r>
            <a:r>
              <a:rPr lang="en-CA" dirty="0"/>
              <a:t> </a:t>
            </a:r>
            <a:r>
              <a:rPr lang="en-CA" b="1" dirty="0"/>
              <a:t>Cortex</a:t>
            </a:r>
            <a:r>
              <a:rPr lang="en-CA" dirty="0"/>
              <a:t> covers the two hemispheres in a thin layer of interconnected neural cells. This is a evolutionary new comer to the brain.</a:t>
            </a:r>
          </a:p>
          <a:p>
            <a:pPr lvl="1"/>
            <a:r>
              <a:rPr lang="en-CA" dirty="0"/>
              <a:t>It is the body’s ultimate control and information-processing center. </a:t>
            </a:r>
          </a:p>
        </p:txBody>
      </p:sp>
      <p:pic>
        <p:nvPicPr>
          <p:cNvPr id="4" name="Picture 3"/>
          <p:cNvPicPr>
            <a:picLocks noChangeAspect="1"/>
          </p:cNvPicPr>
          <p:nvPr/>
        </p:nvPicPr>
        <p:blipFill>
          <a:blip r:embed="rId2"/>
          <a:stretch>
            <a:fillRect/>
          </a:stretch>
        </p:blipFill>
        <p:spPr>
          <a:xfrm>
            <a:off x="7135662" y="3610155"/>
            <a:ext cx="3716368" cy="3114798"/>
          </a:xfrm>
          <a:prstGeom prst="rect">
            <a:avLst/>
          </a:prstGeom>
        </p:spPr>
      </p:pic>
    </p:spTree>
    <p:extLst>
      <p:ext uri="{BB962C8B-B14F-4D97-AF65-F5344CB8AC3E}">
        <p14:creationId xmlns:p14="http://schemas.microsoft.com/office/powerpoint/2010/main" val="292950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40D5-E4E6-43CA-A7F1-61D60BDDBE29}"/>
              </a:ext>
            </a:extLst>
          </p:cNvPr>
          <p:cNvSpPr>
            <a:spLocks noGrp="1"/>
          </p:cNvSpPr>
          <p:nvPr>
            <p:ph type="title"/>
          </p:nvPr>
        </p:nvSpPr>
        <p:spPr>
          <a:xfrm>
            <a:off x="1141413" y="618518"/>
            <a:ext cx="9905998" cy="952830"/>
          </a:xfrm>
        </p:spPr>
        <p:txBody>
          <a:bodyPr/>
          <a:lstStyle/>
          <a:p>
            <a:r>
              <a:rPr lang="en-US" dirty="0"/>
              <a:t>Molecular </a:t>
            </a:r>
            <a:r>
              <a:rPr lang="en-US" dirty="0" err="1"/>
              <a:t>Behaviour</a:t>
            </a:r>
            <a:r>
              <a:rPr lang="en-US" dirty="0"/>
              <a:t> Genetics</a:t>
            </a:r>
          </a:p>
        </p:txBody>
      </p:sp>
      <p:sp>
        <p:nvSpPr>
          <p:cNvPr id="3" name="Content Placeholder 2">
            <a:extLst>
              <a:ext uri="{FF2B5EF4-FFF2-40B4-BE49-F238E27FC236}">
                <a16:creationId xmlns:a16="http://schemas.microsoft.com/office/drawing/2014/main" id="{50A7CBA3-5817-48F3-925A-723F65329B8A}"/>
              </a:ext>
            </a:extLst>
          </p:cNvPr>
          <p:cNvSpPr>
            <a:spLocks noGrp="1"/>
          </p:cNvSpPr>
          <p:nvPr>
            <p:ph idx="1"/>
          </p:nvPr>
        </p:nvSpPr>
        <p:spPr>
          <a:xfrm>
            <a:off x="1141412" y="1411550"/>
            <a:ext cx="9905999" cy="4379651"/>
          </a:xfrm>
        </p:spPr>
        <p:txBody>
          <a:bodyPr/>
          <a:lstStyle/>
          <a:p>
            <a:r>
              <a:rPr lang="en-US" b="1" dirty="0"/>
              <a:t>Molecular Genetics </a:t>
            </a:r>
            <a:r>
              <a:rPr lang="en-US" dirty="0"/>
              <a:t> study the molecular structure and function of genes</a:t>
            </a:r>
          </a:p>
          <a:p>
            <a:r>
              <a:rPr lang="en-US" b="1" dirty="0"/>
              <a:t>Molecular </a:t>
            </a:r>
            <a:r>
              <a:rPr lang="en-US" b="1" dirty="0" err="1"/>
              <a:t>Behaviour</a:t>
            </a:r>
            <a:r>
              <a:rPr lang="en-US" b="1" dirty="0"/>
              <a:t> Genetics’</a:t>
            </a:r>
            <a:r>
              <a:rPr lang="en-US" dirty="0"/>
              <a:t> goal is to find some of the many genes that together orchestrate complex traits such as body </a:t>
            </a:r>
            <a:r>
              <a:rPr lang="en-US" dirty="0" err="1"/>
              <a:t>weifht</a:t>
            </a:r>
            <a:r>
              <a:rPr lang="en-US" dirty="0"/>
              <a:t>, sexual orientation, and impulsivity. </a:t>
            </a:r>
          </a:p>
          <a:p>
            <a:r>
              <a:rPr lang="en-US" b="1" dirty="0"/>
              <a:t>Interaction</a:t>
            </a:r>
            <a:r>
              <a:rPr lang="en-US" dirty="0"/>
              <a:t> is the interplay that occurs when the effect of one factor (ex: environment) depends on another factor (ex: heredity)</a:t>
            </a:r>
          </a:p>
          <a:p>
            <a:r>
              <a:rPr lang="en-US" b="1" dirty="0"/>
              <a:t>Epigenetics</a:t>
            </a:r>
            <a:r>
              <a:rPr lang="en-US" dirty="0"/>
              <a:t> is the “above” or “in addition to” genetics; the study of environmental influences on gene expression that occur without a </a:t>
            </a:r>
            <a:r>
              <a:rPr lang="en-US"/>
              <a:t>DNA change. </a:t>
            </a:r>
            <a:endParaRPr lang="en-US" b="1" dirty="0"/>
          </a:p>
        </p:txBody>
      </p:sp>
    </p:spTree>
    <p:extLst>
      <p:ext uri="{BB962C8B-B14F-4D97-AF65-F5344CB8AC3E}">
        <p14:creationId xmlns:p14="http://schemas.microsoft.com/office/powerpoint/2010/main" val="55224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4835"/>
            <a:ext cx="9905998" cy="856599"/>
          </a:xfrm>
        </p:spPr>
        <p:txBody>
          <a:bodyPr/>
          <a:lstStyle/>
          <a:p>
            <a:r>
              <a:rPr lang="en-CA" dirty="0"/>
              <a:t>Structures of the Cortex</a:t>
            </a:r>
          </a:p>
        </p:txBody>
      </p:sp>
      <p:sp>
        <p:nvSpPr>
          <p:cNvPr id="3" name="Content Placeholder 2"/>
          <p:cNvSpPr>
            <a:spLocks noGrp="1"/>
          </p:cNvSpPr>
          <p:nvPr>
            <p:ph idx="1"/>
          </p:nvPr>
        </p:nvSpPr>
        <p:spPr>
          <a:xfrm>
            <a:off x="1141412" y="931653"/>
            <a:ext cx="9905999" cy="5658928"/>
          </a:xfrm>
        </p:spPr>
        <p:txBody>
          <a:bodyPr/>
          <a:lstStyle/>
          <a:p>
            <a:r>
              <a:rPr lang="en-CA" dirty="0"/>
              <a:t>If the cerebral cortex was straightened it would roughly the area of a large pizza</a:t>
            </a:r>
          </a:p>
          <a:p>
            <a:r>
              <a:rPr lang="en-CA" dirty="0"/>
              <a:t>The brain’s left and right hemispheres are filled with axons connecting the cortex to the brain’s other regions</a:t>
            </a:r>
          </a:p>
          <a:p>
            <a:r>
              <a:rPr lang="en-CA" dirty="0"/>
              <a:t>The cortex contains 20 to 23 billion nerve cells and 300 trillion synaptic connections. Being human takes a lot of nerve (not my joke)</a:t>
            </a:r>
          </a:p>
          <a:p>
            <a:r>
              <a:rPr lang="en-CA" dirty="0"/>
              <a:t>Each hemisphere is divided up by 4 lobes and separated by fissures (or folds)</a:t>
            </a:r>
          </a:p>
        </p:txBody>
      </p:sp>
      <p:pic>
        <p:nvPicPr>
          <p:cNvPr id="4" name="Picture 3"/>
          <p:cNvPicPr>
            <a:picLocks noChangeAspect="1"/>
          </p:cNvPicPr>
          <p:nvPr/>
        </p:nvPicPr>
        <p:blipFill>
          <a:blip r:embed="rId2"/>
          <a:stretch>
            <a:fillRect/>
          </a:stretch>
        </p:blipFill>
        <p:spPr>
          <a:xfrm>
            <a:off x="2343509" y="4370563"/>
            <a:ext cx="2763329" cy="2220018"/>
          </a:xfrm>
          <a:prstGeom prst="rect">
            <a:avLst/>
          </a:prstGeom>
        </p:spPr>
      </p:pic>
    </p:spTree>
    <p:extLst>
      <p:ext uri="{BB962C8B-B14F-4D97-AF65-F5344CB8AC3E}">
        <p14:creationId xmlns:p14="http://schemas.microsoft.com/office/powerpoint/2010/main" val="324047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03248"/>
          </a:xfrm>
        </p:spPr>
        <p:txBody>
          <a:bodyPr/>
          <a:lstStyle/>
          <a:p>
            <a:r>
              <a:rPr lang="en-CA" dirty="0"/>
              <a:t>The 4 Lobes</a:t>
            </a:r>
          </a:p>
        </p:txBody>
      </p:sp>
      <p:pic>
        <p:nvPicPr>
          <p:cNvPr id="4" name="Content Placeholder 3"/>
          <p:cNvPicPr>
            <a:picLocks noGrp="1" noChangeAspect="1"/>
          </p:cNvPicPr>
          <p:nvPr>
            <p:ph idx="1"/>
          </p:nvPr>
        </p:nvPicPr>
        <p:blipFill>
          <a:blip r:embed="rId2"/>
          <a:stretch>
            <a:fillRect/>
          </a:stretch>
        </p:blipFill>
        <p:spPr>
          <a:xfrm>
            <a:off x="1733864" y="1421281"/>
            <a:ext cx="8721095" cy="5282492"/>
          </a:xfrm>
          <a:prstGeom prst="rect">
            <a:avLst/>
          </a:prstGeom>
        </p:spPr>
      </p:pic>
    </p:spTree>
    <p:extLst>
      <p:ext uri="{BB962C8B-B14F-4D97-AF65-F5344CB8AC3E}">
        <p14:creationId xmlns:p14="http://schemas.microsoft.com/office/powerpoint/2010/main" val="79686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13467"/>
          </a:xfrm>
        </p:spPr>
        <p:txBody>
          <a:bodyPr/>
          <a:lstStyle/>
          <a:p>
            <a:r>
              <a:rPr lang="en-CA" dirty="0"/>
              <a:t>Functions of the Cortex-Motor</a:t>
            </a:r>
          </a:p>
        </p:txBody>
      </p:sp>
      <p:sp>
        <p:nvSpPr>
          <p:cNvPr id="3" name="Content Placeholder 2"/>
          <p:cNvSpPr>
            <a:spLocks noGrp="1"/>
          </p:cNvSpPr>
          <p:nvPr>
            <p:ph idx="1"/>
          </p:nvPr>
        </p:nvSpPr>
        <p:spPr>
          <a:xfrm>
            <a:off x="1141412" y="1431984"/>
            <a:ext cx="9905999" cy="4925683"/>
          </a:xfrm>
        </p:spPr>
        <p:txBody>
          <a:bodyPr/>
          <a:lstStyle/>
          <a:p>
            <a:r>
              <a:rPr lang="en-CA" dirty="0"/>
              <a:t>The 1800’s brought research that stimulated the frontal lobe on the right and left hemisphere which would cause movements of specific body parts on the </a:t>
            </a:r>
            <a:r>
              <a:rPr lang="en-CA" i="1" dirty="0"/>
              <a:t>opposite side</a:t>
            </a:r>
            <a:r>
              <a:rPr lang="en-CA" dirty="0"/>
              <a:t> of the body which is now known as </a:t>
            </a:r>
            <a:r>
              <a:rPr lang="en-CA" b="1" dirty="0"/>
              <a:t>motor cortex</a:t>
            </a:r>
            <a:r>
              <a:rPr lang="en-CA" dirty="0"/>
              <a:t>. </a:t>
            </a:r>
          </a:p>
          <a:p>
            <a:r>
              <a:rPr lang="en-CA" b="1" dirty="0"/>
              <a:t>Mapping the Motor Cortex</a:t>
            </a:r>
            <a:r>
              <a:rPr lang="en-CA" dirty="0"/>
              <a:t>: scientists were able to predict a monkey’s arm motion in a tenth of a second </a:t>
            </a:r>
            <a:r>
              <a:rPr lang="en-CA" i="1" dirty="0"/>
              <a:t>before</a:t>
            </a:r>
            <a:r>
              <a:rPr lang="en-CA" dirty="0"/>
              <a:t> it moved by repeatedly measuring motor cortex activity </a:t>
            </a:r>
          </a:p>
          <a:p>
            <a:r>
              <a:rPr lang="en-CA" b="1" dirty="0"/>
              <a:t>Brain-Computer Interfaces</a:t>
            </a:r>
            <a:r>
              <a:rPr lang="en-CA" dirty="0"/>
              <a:t>: Researchers programmed a computer to monitor the signals and operate a joystick. When the monkey merely thought about a move, the mind-reading computer moved the cursor with nearly the same proficiency as the reward/placebo monkey </a:t>
            </a:r>
          </a:p>
        </p:txBody>
      </p:sp>
    </p:spTree>
    <p:extLst>
      <p:ext uri="{BB962C8B-B14F-4D97-AF65-F5344CB8AC3E}">
        <p14:creationId xmlns:p14="http://schemas.microsoft.com/office/powerpoint/2010/main" val="184171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32312"/>
          </a:xfrm>
        </p:spPr>
        <p:txBody>
          <a:bodyPr/>
          <a:lstStyle/>
          <a:p>
            <a:r>
              <a:rPr lang="en-CA" dirty="0"/>
              <a:t>Functions of the Cortex-Sensory</a:t>
            </a:r>
          </a:p>
        </p:txBody>
      </p:sp>
      <p:sp>
        <p:nvSpPr>
          <p:cNvPr id="3" name="Content Placeholder 2"/>
          <p:cNvSpPr>
            <a:spLocks noGrp="1"/>
          </p:cNvSpPr>
          <p:nvPr>
            <p:ph idx="1"/>
          </p:nvPr>
        </p:nvSpPr>
        <p:spPr>
          <a:xfrm>
            <a:off x="1141412" y="1250830"/>
            <a:ext cx="9905999" cy="5003321"/>
          </a:xfrm>
        </p:spPr>
        <p:txBody>
          <a:bodyPr/>
          <a:lstStyle/>
          <a:p>
            <a:r>
              <a:rPr lang="en-CA" dirty="0"/>
              <a:t>Motor cortex SENDS messages and the </a:t>
            </a:r>
            <a:r>
              <a:rPr lang="en-CA" b="1" dirty="0"/>
              <a:t>Somatosensory Cortex</a:t>
            </a:r>
            <a:r>
              <a:rPr lang="en-CA" dirty="0"/>
              <a:t> registers and processes body touch and movement sensations. This cortex is located in the front of the parietal lobes.</a:t>
            </a:r>
          </a:p>
          <a:p>
            <a:r>
              <a:rPr lang="en-CA" dirty="0"/>
              <a:t>The more sensitive the body region, the larger the somatosensory cortex area is devoted to it (Ex: Lips vs. Toes</a:t>
            </a:r>
          </a:p>
          <a:p>
            <a:r>
              <a:rPr lang="en-CA" dirty="0"/>
              <a:t>More processing occurs in the </a:t>
            </a:r>
            <a:r>
              <a:rPr lang="en-CA" i="1" dirty="0"/>
              <a:t>occipital lobes</a:t>
            </a:r>
            <a:r>
              <a:rPr lang="en-CA" dirty="0"/>
              <a:t> and </a:t>
            </a:r>
            <a:r>
              <a:rPr lang="en-CA" i="1" dirty="0"/>
              <a:t>auditory cortex </a:t>
            </a:r>
            <a:r>
              <a:rPr lang="en-CA" dirty="0"/>
              <a:t>(temporal lobes)</a:t>
            </a:r>
          </a:p>
          <a:p>
            <a:pPr lvl="1"/>
            <a:r>
              <a:rPr lang="en-CA" dirty="0"/>
              <a:t>Cool Research: MRI of patients with schizophrenia have revealed active auditory areas in the temporal lobes during false sensory experience of auditory hallucinations.</a:t>
            </a:r>
          </a:p>
        </p:txBody>
      </p:sp>
    </p:spTree>
    <p:extLst>
      <p:ext uri="{BB962C8B-B14F-4D97-AF65-F5344CB8AC3E}">
        <p14:creationId xmlns:p14="http://schemas.microsoft.com/office/powerpoint/2010/main" val="371288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80886"/>
          </a:xfrm>
        </p:spPr>
        <p:txBody>
          <a:bodyPr/>
          <a:lstStyle/>
          <a:p>
            <a:r>
              <a:rPr lang="en-CA" dirty="0"/>
              <a:t>Functions of the Cortex- Sensory</a:t>
            </a:r>
          </a:p>
        </p:txBody>
      </p:sp>
      <p:sp>
        <p:nvSpPr>
          <p:cNvPr id="3" name="Content Placeholder 2"/>
          <p:cNvSpPr>
            <a:spLocks noGrp="1"/>
          </p:cNvSpPr>
          <p:nvPr>
            <p:ph idx="1"/>
          </p:nvPr>
        </p:nvSpPr>
        <p:spPr>
          <a:xfrm>
            <a:off x="1141412" y="1526875"/>
            <a:ext cx="9905999" cy="5011948"/>
          </a:xfrm>
        </p:spPr>
        <p:txBody>
          <a:bodyPr/>
          <a:lstStyle/>
          <a:p>
            <a:r>
              <a:rPr lang="en-CA" dirty="0"/>
              <a:t>Association Areas are areas of the cerebral cortex that are not involved in primary motor or sensory functions; rather they are involved in higher mental functions such as learning, remembering, thinking, and speaking. </a:t>
            </a:r>
          </a:p>
        </p:txBody>
      </p:sp>
      <p:pic>
        <p:nvPicPr>
          <p:cNvPr id="4" name="Picture 3">
            <a:hlinkClick r:id="rId2"/>
          </p:cNvPr>
          <p:cNvPicPr>
            <a:picLocks noChangeAspect="1"/>
          </p:cNvPicPr>
          <p:nvPr/>
        </p:nvPicPr>
        <p:blipFill>
          <a:blip r:embed="rId3"/>
          <a:stretch>
            <a:fillRect/>
          </a:stretch>
        </p:blipFill>
        <p:spPr>
          <a:xfrm>
            <a:off x="3520972" y="3015202"/>
            <a:ext cx="4400144" cy="3523621"/>
          </a:xfrm>
          <a:prstGeom prst="rect">
            <a:avLst/>
          </a:prstGeom>
        </p:spPr>
      </p:pic>
    </p:spTree>
    <p:extLst>
      <p:ext uri="{BB962C8B-B14F-4D97-AF65-F5344CB8AC3E}">
        <p14:creationId xmlns:p14="http://schemas.microsoft.com/office/powerpoint/2010/main" val="237658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D946-D3B4-46DD-951F-C9A5CA2F9334}"/>
              </a:ext>
            </a:extLst>
          </p:cNvPr>
          <p:cNvSpPr>
            <a:spLocks noGrp="1"/>
          </p:cNvSpPr>
          <p:nvPr>
            <p:ph type="title"/>
          </p:nvPr>
        </p:nvSpPr>
        <p:spPr>
          <a:xfrm>
            <a:off x="1141413" y="618518"/>
            <a:ext cx="9905998" cy="908441"/>
          </a:xfrm>
        </p:spPr>
        <p:txBody>
          <a:bodyPr/>
          <a:lstStyle/>
          <a:p>
            <a:r>
              <a:rPr lang="en-US" dirty="0"/>
              <a:t>The Power of </a:t>
            </a:r>
            <a:r>
              <a:rPr lang="en-US" dirty="0" err="1"/>
              <a:t>PLasticity</a:t>
            </a:r>
            <a:endParaRPr lang="en-US" dirty="0"/>
          </a:p>
        </p:txBody>
      </p:sp>
      <p:sp>
        <p:nvSpPr>
          <p:cNvPr id="3" name="Content Placeholder 2">
            <a:extLst>
              <a:ext uri="{FF2B5EF4-FFF2-40B4-BE49-F238E27FC236}">
                <a16:creationId xmlns:a16="http://schemas.microsoft.com/office/drawing/2014/main" id="{7C1CB8DC-3FFD-4430-BACD-D9268BE70D6A}"/>
              </a:ext>
            </a:extLst>
          </p:cNvPr>
          <p:cNvSpPr>
            <a:spLocks noGrp="1"/>
          </p:cNvSpPr>
          <p:nvPr>
            <p:ph idx="1"/>
          </p:nvPr>
        </p:nvSpPr>
        <p:spPr>
          <a:xfrm>
            <a:off x="1141412" y="1420427"/>
            <a:ext cx="9905999" cy="4370774"/>
          </a:xfrm>
        </p:spPr>
        <p:txBody>
          <a:bodyPr/>
          <a:lstStyle/>
          <a:p>
            <a:pPr marL="0" indent="0">
              <a:buNone/>
            </a:pPr>
            <a:r>
              <a:rPr lang="en-US" b="1" i="1" dirty="0"/>
              <a:t>How does a brain adjust to new experiences?</a:t>
            </a:r>
          </a:p>
          <a:p>
            <a:r>
              <a:rPr lang="en-US" dirty="0"/>
              <a:t>The brain is sculpted by genes and life experiences. The brain is constantly changing , building new pathways as it adjusts to little mishaps and new experiences. This neural change is called </a:t>
            </a:r>
            <a:r>
              <a:rPr lang="en-US" b="1" i="1" dirty="0"/>
              <a:t>plasticity- </a:t>
            </a:r>
            <a:r>
              <a:rPr lang="en-US" dirty="0"/>
              <a:t>the brain’s ability to change, especially during childhood, by reorganizing after damage or by building new pathways based on experience. Your brain is a work in progress. With repeated practice, it develops unique patterns that reflect your experiences. </a:t>
            </a:r>
            <a:endParaRPr lang="en-US" b="1" i="1" dirty="0"/>
          </a:p>
        </p:txBody>
      </p:sp>
    </p:spTree>
    <p:extLst>
      <p:ext uri="{BB962C8B-B14F-4D97-AF65-F5344CB8AC3E}">
        <p14:creationId xmlns:p14="http://schemas.microsoft.com/office/powerpoint/2010/main" val="13221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7D06-9128-4B95-AC44-89245047E8D6}"/>
              </a:ext>
            </a:extLst>
          </p:cNvPr>
          <p:cNvSpPr>
            <a:spLocks noGrp="1"/>
          </p:cNvSpPr>
          <p:nvPr>
            <p:ph type="title"/>
          </p:nvPr>
        </p:nvSpPr>
        <p:spPr>
          <a:xfrm>
            <a:off x="1141413" y="618518"/>
            <a:ext cx="9905998" cy="677622"/>
          </a:xfrm>
        </p:spPr>
        <p:txBody>
          <a:bodyPr/>
          <a:lstStyle/>
          <a:p>
            <a:r>
              <a:rPr lang="en-US" dirty="0"/>
              <a:t>Response to Damage</a:t>
            </a:r>
          </a:p>
        </p:txBody>
      </p:sp>
      <p:sp>
        <p:nvSpPr>
          <p:cNvPr id="3" name="Content Placeholder 2">
            <a:extLst>
              <a:ext uri="{FF2B5EF4-FFF2-40B4-BE49-F238E27FC236}">
                <a16:creationId xmlns:a16="http://schemas.microsoft.com/office/drawing/2014/main" id="{3D8CCA79-0328-4B3E-ADF5-806E983083E3}"/>
              </a:ext>
            </a:extLst>
          </p:cNvPr>
          <p:cNvSpPr>
            <a:spLocks noGrp="1"/>
          </p:cNvSpPr>
          <p:nvPr>
            <p:ph idx="1"/>
          </p:nvPr>
        </p:nvSpPr>
        <p:spPr>
          <a:xfrm>
            <a:off x="1141412" y="1491449"/>
            <a:ext cx="9905999" cy="4299752"/>
          </a:xfrm>
        </p:spPr>
        <p:txBody>
          <a:bodyPr/>
          <a:lstStyle/>
          <a:p>
            <a:pPr marL="0" indent="0">
              <a:buNone/>
            </a:pPr>
            <a:r>
              <a:rPr lang="en-US" b="1" i="1" dirty="0"/>
              <a:t>To what extent can a damaged brain reorganize itself, and what is neurogenesis?</a:t>
            </a:r>
          </a:p>
          <a:p>
            <a:r>
              <a:rPr lang="en-US" dirty="0"/>
              <a:t>Although brain damage is permanent, some of the brain’s neural tissue can </a:t>
            </a:r>
            <a:r>
              <a:rPr lang="en-US" b="1" i="1" dirty="0"/>
              <a:t>reorganize</a:t>
            </a:r>
            <a:r>
              <a:rPr lang="en-US" dirty="0"/>
              <a:t> in response to damage. </a:t>
            </a:r>
            <a:r>
              <a:rPr lang="en-US" b="1" i="1" dirty="0"/>
              <a:t>Plasticity</a:t>
            </a:r>
            <a:r>
              <a:rPr lang="en-US" dirty="0"/>
              <a:t> may also occur after serious damage. For example, blindness and deafness makes unused brain areas available for other uses (i.e. the expansion of the sense of touch for those who are blind). </a:t>
            </a:r>
          </a:p>
          <a:p>
            <a:r>
              <a:rPr lang="en-US" b="1" i="1" dirty="0" err="1"/>
              <a:t>Neurogensis</a:t>
            </a:r>
            <a:r>
              <a:rPr lang="en-US" dirty="0"/>
              <a:t> is the formation of new neurons; through this process, the brain can sometimes mend itself. </a:t>
            </a:r>
            <a:endParaRPr lang="en-US" b="1" i="1" dirty="0"/>
          </a:p>
          <a:p>
            <a:endParaRPr lang="en-US" b="1" i="1" dirty="0"/>
          </a:p>
        </p:txBody>
      </p:sp>
    </p:spTree>
    <p:extLst>
      <p:ext uri="{BB962C8B-B14F-4D97-AF65-F5344CB8AC3E}">
        <p14:creationId xmlns:p14="http://schemas.microsoft.com/office/powerpoint/2010/main" val="4195195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23</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B1A992-7550-4775-9198-3C4710D6349A}"/>
</file>

<file path=customXml/itemProps2.xml><?xml version="1.0" encoding="utf-8"?>
<ds:datastoreItem xmlns:ds="http://schemas.openxmlformats.org/officeDocument/2006/customXml" ds:itemID="{E7122900-98F0-44BE-B804-175A4A6CA6C2}"/>
</file>

<file path=customXml/itemProps3.xml><?xml version="1.0" encoding="utf-8"?>
<ds:datastoreItem xmlns:ds="http://schemas.openxmlformats.org/officeDocument/2006/customXml" ds:itemID="{AE405483-4397-469C-8A54-C48AA448C4D0}"/>
</file>

<file path=docProps/app.xml><?xml version="1.0" encoding="utf-8"?>
<Properties xmlns="http://schemas.openxmlformats.org/officeDocument/2006/extended-properties" xmlns:vt="http://schemas.openxmlformats.org/officeDocument/2006/docPropsVTypes">
  <Template>TM04033919[[fn=Circuit]]</Template>
  <TotalTime>297</TotalTime>
  <Words>1487</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Circuit</vt:lpstr>
      <vt:lpstr>Biological Bases of Behaviour: The Cerebral Cortex</vt:lpstr>
      <vt:lpstr>Cerebral Cortex</vt:lpstr>
      <vt:lpstr>Structures of the Cortex</vt:lpstr>
      <vt:lpstr>The 4 Lobes</vt:lpstr>
      <vt:lpstr>Functions of the Cortex-Motor</vt:lpstr>
      <vt:lpstr>Functions of the Cortex-Sensory</vt:lpstr>
      <vt:lpstr>Functions of the Cortex- Sensory</vt:lpstr>
      <vt:lpstr>The Power of PLasticity</vt:lpstr>
      <vt:lpstr>Response to Damage</vt:lpstr>
      <vt:lpstr>Brain Hemisphere Organization and the Biology of Consciousness</vt:lpstr>
      <vt:lpstr>Splitting the Brain</vt:lpstr>
      <vt:lpstr>Left-Right Differences in the Intact Brain</vt:lpstr>
      <vt:lpstr>The Biology of Consciousness</vt:lpstr>
      <vt:lpstr>Cognitive Neuroscience</vt:lpstr>
      <vt:lpstr>Dual Processing- The Two-Track Mind</vt:lpstr>
      <vt:lpstr>Behaviour Genetics; Predicting Individual Differences</vt:lpstr>
      <vt:lpstr>Genetics Continued</vt:lpstr>
      <vt:lpstr>Twin and Adoption Studies</vt:lpstr>
      <vt:lpstr>Heritability</vt:lpstr>
      <vt:lpstr>Molecular Behaviour Genetics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Bases of Behaviour: The Cerebral Cortex</dc:title>
  <dc:creator>Bamford, Sara    (ASD-W)</dc:creator>
  <cp:lastModifiedBy>Bamford, Sara    (ASD-W)</cp:lastModifiedBy>
  <cp:revision>4</cp:revision>
  <dcterms:created xsi:type="dcterms:W3CDTF">2020-02-12T11:45:50Z</dcterms:created>
  <dcterms:modified xsi:type="dcterms:W3CDTF">2020-02-15T21:42:54Z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