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515176-0469-4578-A023-DB08324AFC22}" type="datetimeFigureOut">
              <a:rPr lang="en-US"/>
              <a:t>3/17/2017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BFFF3-3F6A-4D32-8678-6EA5ABCBDC09}"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BFFF3-3F6A-4D32-8678-6EA5ABCBDC09}" type="slidenum">
              <a:rPr lang="en-US"/>
              <a:t>2</a:t>
            </a:fld>
            <a:endParaRPr lang="en-US"/>
          </a:p>
        </p:txBody>
      </p:sp>
    </p:spTree>
    <p:extLst>
      <p:ext uri="{BB962C8B-B14F-4D97-AF65-F5344CB8AC3E}">
        <p14:creationId xmlns:p14="http://schemas.microsoft.com/office/powerpoint/2010/main" val="799083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BFFF3-3F6A-4D32-8678-6EA5ABCBDC09}" type="slidenum">
              <a:rPr lang="en-US"/>
              <a:t>11</a:t>
            </a:fld>
            <a:endParaRPr lang="en-US"/>
          </a:p>
        </p:txBody>
      </p:sp>
    </p:spTree>
    <p:extLst>
      <p:ext uri="{BB962C8B-B14F-4D97-AF65-F5344CB8AC3E}">
        <p14:creationId xmlns:p14="http://schemas.microsoft.com/office/powerpoint/2010/main" val="2615739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BFFF3-3F6A-4D32-8678-6EA5ABCBDC09}" type="slidenum">
              <a:rPr lang="en-US"/>
              <a:t>3</a:t>
            </a:fld>
            <a:endParaRPr lang="en-US"/>
          </a:p>
        </p:txBody>
      </p:sp>
    </p:spTree>
    <p:extLst>
      <p:ext uri="{BB962C8B-B14F-4D97-AF65-F5344CB8AC3E}">
        <p14:creationId xmlns:p14="http://schemas.microsoft.com/office/powerpoint/2010/main" val="1895798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BFFF3-3F6A-4D32-8678-6EA5ABCBDC09}" type="slidenum">
              <a:rPr lang="en-US"/>
              <a:t>4</a:t>
            </a:fld>
            <a:endParaRPr lang="en-US"/>
          </a:p>
        </p:txBody>
      </p:sp>
    </p:spTree>
    <p:extLst>
      <p:ext uri="{BB962C8B-B14F-4D97-AF65-F5344CB8AC3E}">
        <p14:creationId xmlns:p14="http://schemas.microsoft.com/office/powerpoint/2010/main" val="1256053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BFFF3-3F6A-4D32-8678-6EA5ABCBDC09}" type="slidenum">
              <a:rPr lang="en-US"/>
              <a:t>5</a:t>
            </a:fld>
            <a:endParaRPr lang="en-US"/>
          </a:p>
        </p:txBody>
      </p:sp>
    </p:spTree>
    <p:extLst>
      <p:ext uri="{BB962C8B-B14F-4D97-AF65-F5344CB8AC3E}">
        <p14:creationId xmlns:p14="http://schemas.microsoft.com/office/powerpoint/2010/main" val="2471183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BFFF3-3F6A-4D32-8678-6EA5ABCBDC09}" type="slidenum">
              <a:rPr lang="en-US"/>
              <a:t>6</a:t>
            </a:fld>
            <a:endParaRPr lang="en-US"/>
          </a:p>
        </p:txBody>
      </p:sp>
    </p:spTree>
    <p:extLst>
      <p:ext uri="{BB962C8B-B14F-4D97-AF65-F5344CB8AC3E}">
        <p14:creationId xmlns:p14="http://schemas.microsoft.com/office/powerpoint/2010/main" val="1092774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BFFF3-3F6A-4D32-8678-6EA5ABCBDC09}" type="slidenum">
              <a:rPr lang="en-US"/>
              <a:t>7</a:t>
            </a:fld>
            <a:endParaRPr lang="en-US"/>
          </a:p>
        </p:txBody>
      </p:sp>
    </p:spTree>
    <p:extLst>
      <p:ext uri="{BB962C8B-B14F-4D97-AF65-F5344CB8AC3E}">
        <p14:creationId xmlns:p14="http://schemas.microsoft.com/office/powerpoint/2010/main" val="4116124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BFFF3-3F6A-4D32-8678-6EA5ABCBDC09}" type="slidenum">
              <a:rPr lang="en-US"/>
              <a:t>8</a:t>
            </a:fld>
            <a:endParaRPr lang="en-US"/>
          </a:p>
        </p:txBody>
      </p:sp>
    </p:spTree>
    <p:extLst>
      <p:ext uri="{BB962C8B-B14F-4D97-AF65-F5344CB8AC3E}">
        <p14:creationId xmlns:p14="http://schemas.microsoft.com/office/powerpoint/2010/main" val="3000506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BFFF3-3F6A-4D32-8678-6EA5ABCBDC09}" type="slidenum">
              <a:rPr lang="en-US"/>
              <a:t>9</a:t>
            </a:fld>
            <a:endParaRPr lang="en-US"/>
          </a:p>
        </p:txBody>
      </p:sp>
    </p:spTree>
    <p:extLst>
      <p:ext uri="{BB962C8B-B14F-4D97-AF65-F5344CB8AC3E}">
        <p14:creationId xmlns:p14="http://schemas.microsoft.com/office/powerpoint/2010/main" val="866597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BFFF3-3F6A-4D32-8678-6EA5ABCBDC09}" type="slidenum">
              <a:rPr lang="en-US"/>
              <a:t>10</a:t>
            </a:fld>
            <a:endParaRPr lang="en-US"/>
          </a:p>
        </p:txBody>
      </p:sp>
    </p:spTree>
    <p:extLst>
      <p:ext uri="{BB962C8B-B14F-4D97-AF65-F5344CB8AC3E}">
        <p14:creationId xmlns:p14="http://schemas.microsoft.com/office/powerpoint/2010/main" val="2738251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3/17/2017</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1A6AA8-A04B-4104-9AE2-BD48D340E27F}" type="datetimeFigureOut">
              <a:rPr lang="en-US" dirty="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0BF79-FAC6-4A96-8DE1-F7B82E2E1652}" type="datetimeFigureOut">
              <a:rPr lang="en-US" dirty="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FF5DD9-2C52-442D-92E2-8072C0C3D7CD}" type="datetimeFigureOut">
              <a:rPr lang="en-US" dirty="0"/>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3/17/2017</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D3D6FB-79CC-4683-A046-BBE785BA1BED}" type="datetimeFigureOut">
              <a:rPr lang="en-US" dirty="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12B3E8-48F1-4B23-8498-D8A04A81EC9C}" type="datetimeFigureOut">
              <a:rPr lang="en-US" dirty="0"/>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90D90-AA62-404D-A741-635B4370F9CB}" type="datetimeFigureOut">
              <a:rPr lang="en-US" dirty="0"/>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3/17/2017</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3/17/2017</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3/17/2017</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Figurative Language</a:t>
            </a:r>
          </a:p>
        </p:txBody>
      </p:sp>
      <p:sp>
        <p:nvSpPr>
          <p:cNvPr id="3" name="Subtitle 2"/>
          <p:cNvSpPr>
            <a:spLocks noGrp="1"/>
          </p:cNvSpPr>
          <p:nvPr>
            <p:ph type="subTitle" idx="1"/>
          </p:nvPr>
        </p:nvSpPr>
        <p:spPr/>
        <p:txBody>
          <a:bodyPr vert="horz" lIns="91440" tIns="45720" rIns="91440" bIns="45720" rtlCol="0" anchor="t">
            <a:normAutofit/>
          </a:bodyPr>
          <a:lstStyle/>
          <a:p>
            <a:r>
              <a:rPr lang="en-US"/>
              <a:t>Grade 10 Poetry</a:t>
            </a:r>
          </a:p>
        </p:txBody>
      </p:sp>
    </p:spTree>
    <p:extLst>
      <p:ext uri="{BB962C8B-B14F-4D97-AF65-F5344CB8AC3E}">
        <p14:creationId xmlns:p14="http://schemas.microsoft.com/office/powerpoint/2010/main" val="162719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2800"/>
              <a:t>Regardless of the type of word used, figurative language can make you look at the world differently; it can heighten your senses, add expression and emphasis very simply, and help you feel like you are having the same experience as the author.</a:t>
            </a:r>
            <a:endParaRPr lang="en-US" sz="2800">
              <a:solidFill>
                <a:srgbClr val="000000"/>
              </a:solidFill>
              <a:latin typeface="Century Gothic"/>
            </a:endParaRPr>
          </a:p>
        </p:txBody>
      </p:sp>
    </p:spTree>
    <p:extLst>
      <p:ext uri="{BB962C8B-B14F-4D97-AF65-F5344CB8AC3E}">
        <p14:creationId xmlns:p14="http://schemas.microsoft.com/office/powerpoint/2010/main" val="4152365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3"/>
          <a:srcRect t="12598" b="12598"/>
          <a:stretch>
            <a:fillRect/>
          </a:stretch>
        </p:blipFill>
        <p:spPr>
          <a:xfrm>
            <a:off x="8181975" y="1885950"/>
            <a:ext cx="4569565" cy="3420510"/>
          </a:xfrm>
        </p:spPr>
      </p:pic>
      <p:sp>
        <p:nvSpPr>
          <p:cNvPr id="7" name="TextBox 6"/>
          <p:cNvSpPr txBox="1"/>
          <p:nvPr/>
        </p:nvSpPr>
        <p:spPr>
          <a:xfrm>
            <a:off x="876300" y="638175"/>
            <a:ext cx="6572250" cy="5909310"/>
          </a:xfrm>
          <a:prstGeom prst="rect">
            <a:avLst/>
          </a:prstGeom>
          <a:solidFill>
            <a:srgbClr val="92D050"/>
          </a:solidFill>
        </p:spPr>
        <p:txBody>
          <a:bodyPr wrap="square" rtlCol="0" anchor="t">
            <a:spAutoFit/>
          </a:bodyPr>
          <a:lstStyle/>
          <a:p>
            <a:pPr algn="ctr"/>
            <a:r>
              <a:rPr lang="en-US">
                <a:solidFill>
                  <a:srgbClr val="000000"/>
                </a:solidFill>
                <a:latin typeface="Century Gothic"/>
              </a:rPr>
              <a:t>Use high lighters to indicate the following figurative language types in the poem given to you.</a:t>
            </a:r>
          </a:p>
          <a:p>
            <a:pPr algn="ctr"/>
            <a:endParaRPr lang="en-US">
              <a:solidFill>
                <a:srgbClr val="000000"/>
              </a:solidFill>
              <a:latin typeface="Century Gothic"/>
            </a:endParaRPr>
          </a:p>
          <a:p>
            <a:pPr algn="ctr"/>
            <a:endParaRPr lang="en-US">
              <a:solidFill>
                <a:srgbClr val="000000"/>
              </a:solidFill>
              <a:latin typeface="Century Gothic"/>
            </a:endParaRPr>
          </a:p>
          <a:p>
            <a:pPr algn="ctr"/>
            <a:r>
              <a:rPr lang="en-US" b="1">
                <a:solidFill>
                  <a:srgbClr val="000000"/>
                </a:solidFill>
                <a:latin typeface="Century Gothic"/>
              </a:rPr>
              <a:t>Metaphor</a:t>
            </a:r>
          </a:p>
          <a:p>
            <a:pPr algn="ctr"/>
            <a:r>
              <a:rPr lang="en-US" b="1">
                <a:solidFill>
                  <a:srgbClr val="000000"/>
                </a:solidFill>
                <a:latin typeface="Century Gothic"/>
              </a:rPr>
              <a:t>Simile </a:t>
            </a:r>
          </a:p>
          <a:p>
            <a:pPr algn="ctr"/>
            <a:r>
              <a:rPr lang="en-US" b="1">
                <a:solidFill>
                  <a:srgbClr val="000000"/>
                </a:solidFill>
                <a:latin typeface="Century Gothic"/>
              </a:rPr>
              <a:t>Personification</a:t>
            </a:r>
          </a:p>
          <a:p>
            <a:pPr algn="ctr"/>
            <a:r>
              <a:rPr lang="en-US" b="1">
                <a:solidFill>
                  <a:srgbClr val="000000"/>
                </a:solidFill>
                <a:latin typeface="Century Gothic"/>
              </a:rPr>
              <a:t>Hyperbole</a:t>
            </a:r>
          </a:p>
          <a:p>
            <a:pPr algn="ctr"/>
            <a:r>
              <a:rPr lang="en-US" b="1">
                <a:solidFill>
                  <a:srgbClr val="000000"/>
                </a:solidFill>
                <a:latin typeface="Century Gothic"/>
              </a:rPr>
              <a:t>Symbolism</a:t>
            </a:r>
          </a:p>
          <a:p>
            <a:pPr algn="ctr"/>
            <a:r>
              <a:rPr lang="en-US" b="1">
                <a:solidFill>
                  <a:srgbClr val="000000"/>
                </a:solidFill>
                <a:latin typeface="Century Gothic"/>
              </a:rPr>
              <a:t>Onomatopoeia</a:t>
            </a:r>
          </a:p>
          <a:p>
            <a:pPr algn="ctr"/>
            <a:r>
              <a:rPr lang="en-US" b="1">
                <a:solidFill>
                  <a:srgbClr val="000000"/>
                </a:solidFill>
                <a:latin typeface="Century Gothic"/>
              </a:rPr>
              <a:t>Alliteration</a:t>
            </a:r>
          </a:p>
          <a:p>
            <a:pPr algn="ctr"/>
            <a:endParaRPr lang="en-US">
              <a:solidFill>
                <a:srgbClr val="000000"/>
              </a:solidFill>
              <a:latin typeface="Century Gothic"/>
            </a:endParaRPr>
          </a:p>
          <a:p>
            <a:pPr algn="ctr"/>
            <a:endParaRPr lang="en-US">
              <a:solidFill>
                <a:srgbClr val="000000"/>
              </a:solidFill>
              <a:latin typeface="Century Gothic"/>
            </a:endParaRPr>
          </a:p>
          <a:p>
            <a:pPr algn="ctr"/>
            <a:r>
              <a:rPr lang="en-US">
                <a:solidFill>
                  <a:srgbClr val="000000"/>
                </a:solidFill>
                <a:latin typeface="Century Gothic"/>
              </a:rPr>
              <a:t>As you highlight, complete the </a:t>
            </a:r>
            <a:r>
              <a:rPr lang="en-US" i="1">
                <a:solidFill>
                  <a:srgbClr val="000000"/>
                </a:solidFill>
                <a:latin typeface="Century Gothic"/>
              </a:rPr>
              <a:t>Figurative Language Handout.</a:t>
            </a:r>
          </a:p>
          <a:p>
            <a:pPr algn="ctr"/>
            <a:endParaRPr lang="en-US">
              <a:solidFill>
                <a:srgbClr val="000000"/>
              </a:solidFill>
              <a:latin typeface="Century Gothic"/>
            </a:endParaRPr>
          </a:p>
          <a:p>
            <a:pPr algn="ctr"/>
            <a:endParaRPr lang="en-US">
              <a:solidFill>
                <a:srgbClr val="000000"/>
              </a:solidFill>
              <a:latin typeface="Century Gothic"/>
            </a:endParaRPr>
          </a:p>
          <a:p>
            <a:pPr algn="ctr"/>
            <a:r>
              <a:rPr lang="en-US">
                <a:solidFill>
                  <a:srgbClr val="000000"/>
                </a:solidFill>
                <a:latin typeface="Century Gothic"/>
              </a:rPr>
              <a:t>Once you have finished, pass your poem to the person on your right so they can review your work. </a:t>
            </a:r>
          </a:p>
          <a:p>
            <a:pPr algn="ctr"/>
            <a:endParaRPr lang="en-US">
              <a:solidFill>
                <a:srgbClr val="000000"/>
              </a:solidFill>
              <a:latin typeface="Century Gothic"/>
            </a:endParaRPr>
          </a:p>
          <a:p>
            <a:pPr algn="ctr"/>
            <a:endParaRPr lang="en-US">
              <a:solidFill>
                <a:srgbClr val="000000"/>
              </a:solidFill>
              <a:latin typeface="Century Gothic"/>
            </a:endParaRPr>
          </a:p>
        </p:txBody>
      </p:sp>
    </p:spTree>
    <p:extLst>
      <p:ext uri="{BB962C8B-B14F-4D97-AF65-F5344CB8AC3E}">
        <p14:creationId xmlns:p14="http://schemas.microsoft.com/office/powerpoint/2010/main" val="2143198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figurative language?</a:t>
            </a:r>
          </a:p>
        </p:txBody>
      </p:sp>
      <p:sp>
        <p:nvSpPr>
          <p:cNvPr id="3" name="Content Placeholder 2"/>
          <p:cNvSpPr>
            <a:spLocks noGrp="1"/>
          </p:cNvSpPr>
          <p:nvPr>
            <p:ph idx="1"/>
          </p:nvPr>
        </p:nvSpPr>
        <p:spPr>
          <a:xfrm>
            <a:off x="1066800" y="1753880"/>
            <a:ext cx="10058400" cy="4281795"/>
          </a:xfrm>
        </p:spPr>
        <p:txBody>
          <a:bodyPr vert="horz" lIns="91440" tIns="45720" rIns="91440" bIns="45720" rtlCol="0" anchor="t">
            <a:normAutofit fontScale="92500" lnSpcReduction="20000"/>
          </a:bodyPr>
          <a:lstStyle/>
          <a:p>
            <a:pPr marL="0" indent="0">
              <a:buNone/>
            </a:pPr>
            <a:r>
              <a:rPr lang="en-US" sz="2800">
                <a:solidFill>
                  <a:srgbClr val="000000"/>
                </a:solidFill>
                <a:latin typeface="Century Gothic"/>
              </a:rPr>
              <a:t>Poets use figurative language so readers can gain new insights into the objects or subjects of their work.</a:t>
            </a:r>
          </a:p>
          <a:p>
            <a:endParaRPr lang="en-US" sz="2800">
              <a:solidFill>
                <a:srgbClr val="000000"/>
              </a:solidFill>
              <a:latin typeface="Century Gothic"/>
            </a:endParaRPr>
          </a:p>
          <a:p>
            <a:pPr marL="0" indent="0">
              <a:buNone/>
            </a:pPr>
            <a:r>
              <a:rPr lang="en-US" sz="2800">
                <a:solidFill>
                  <a:srgbClr val="000000"/>
                </a:solidFill>
                <a:latin typeface="Century Gothic"/>
              </a:rPr>
              <a:t>Figurative language includes the following devices:</a:t>
            </a:r>
          </a:p>
          <a:p>
            <a:pPr lvl="1"/>
            <a:r>
              <a:rPr lang="en-US" sz="2600">
                <a:solidFill>
                  <a:srgbClr val="000000"/>
                </a:solidFill>
                <a:latin typeface="Century Gothic"/>
              </a:rPr>
              <a:t>Metaphor</a:t>
            </a:r>
          </a:p>
          <a:p>
            <a:pPr lvl="1"/>
            <a:r>
              <a:rPr lang="en-US" sz="2600">
                <a:solidFill>
                  <a:srgbClr val="000000"/>
                </a:solidFill>
                <a:latin typeface="Century Gothic"/>
              </a:rPr>
              <a:t>Simile</a:t>
            </a:r>
          </a:p>
          <a:p>
            <a:pPr lvl="1"/>
            <a:r>
              <a:rPr lang="en-US" sz="2600">
                <a:solidFill>
                  <a:srgbClr val="000000"/>
                </a:solidFill>
                <a:latin typeface="Century Gothic"/>
              </a:rPr>
              <a:t>Personification</a:t>
            </a:r>
          </a:p>
          <a:p>
            <a:pPr lvl="1"/>
            <a:r>
              <a:rPr lang="en-US" sz="2600">
                <a:solidFill>
                  <a:srgbClr val="000000"/>
                </a:solidFill>
                <a:latin typeface="Century Gothic"/>
              </a:rPr>
              <a:t>Hyperbole</a:t>
            </a:r>
          </a:p>
          <a:p>
            <a:pPr lvl="1"/>
            <a:r>
              <a:rPr lang="en-US" sz="2600">
                <a:solidFill>
                  <a:srgbClr val="000000"/>
                </a:solidFill>
                <a:latin typeface="Century Gothic"/>
              </a:rPr>
              <a:t>Symbolism</a:t>
            </a:r>
          </a:p>
          <a:p>
            <a:pPr lvl="1"/>
            <a:r>
              <a:rPr lang="en-US" sz="2600">
                <a:solidFill>
                  <a:srgbClr val="000000"/>
                </a:solidFill>
                <a:latin typeface="Century Gothic"/>
              </a:rPr>
              <a:t>Alliteration</a:t>
            </a:r>
          </a:p>
          <a:p>
            <a:pPr lvl="1"/>
            <a:r>
              <a:rPr lang="en-US" sz="2600">
                <a:solidFill>
                  <a:srgbClr val="000000"/>
                </a:solidFill>
                <a:latin typeface="Century Gothic"/>
              </a:rPr>
              <a:t>Onomatopoeia </a:t>
            </a:r>
          </a:p>
        </p:txBody>
      </p:sp>
    </p:spTree>
    <p:extLst>
      <p:ext uri="{BB962C8B-B14F-4D97-AF65-F5344CB8AC3E}">
        <p14:creationId xmlns:p14="http://schemas.microsoft.com/office/powerpoint/2010/main" val="57331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1485A4"/>
                </a:solidFill>
                <a:latin typeface="Century Gothic"/>
              </a:rPr>
              <a:t>Metaphor</a:t>
            </a:r>
          </a:p>
        </p:txBody>
      </p:sp>
      <p:sp>
        <p:nvSpPr>
          <p:cNvPr id="4" name="Content Placeholder 3"/>
          <p:cNvSpPr>
            <a:spLocks noGrp="1"/>
          </p:cNvSpPr>
          <p:nvPr>
            <p:ph idx="1"/>
          </p:nvPr>
        </p:nvSpPr>
        <p:spPr>
          <a:xfrm>
            <a:off x="1066800" y="1787172"/>
            <a:ext cx="10058400" cy="4248503"/>
          </a:xfrm>
        </p:spPr>
        <p:txBody>
          <a:bodyPr vert="horz" lIns="91440" tIns="45720" rIns="91440" bIns="45720" rtlCol="0" anchor="t">
            <a:normAutofit lnSpcReduction="10000"/>
          </a:bodyPr>
          <a:lstStyle/>
          <a:p>
            <a:pPr marL="0" indent="0">
              <a:buNone/>
            </a:pPr>
            <a:r>
              <a:rPr lang="en-US"/>
              <a:t>When you use a metaphor, you make a statement that doesn’t make sense literally, like “time is a thief.” It only makes sense when the similarities between the two things become apparent or someone understands the connection between the two words.</a:t>
            </a:r>
          </a:p>
          <a:p>
            <a:pPr marL="0" indent="0">
              <a:buNone/>
            </a:pPr>
            <a:endParaRPr lang="en-US"/>
          </a:p>
          <a:p>
            <a:pPr marL="0" indent="0">
              <a:buNone/>
            </a:pPr>
            <a:r>
              <a:rPr lang="en-US"/>
              <a:t>Examples include:</a:t>
            </a:r>
          </a:p>
          <a:p>
            <a:pPr marL="0" indent="0">
              <a:buNone/>
            </a:pPr>
            <a:endParaRPr lang="en-US"/>
          </a:p>
          <a:p>
            <a:r>
              <a:rPr lang="en-US" b="1">
                <a:solidFill>
                  <a:srgbClr val="3E8853"/>
                </a:solidFill>
              </a:rPr>
              <a:t>The world is my oyster.</a:t>
            </a:r>
          </a:p>
          <a:p>
            <a:r>
              <a:rPr lang="en-US" b="1">
                <a:solidFill>
                  <a:srgbClr val="3E8853"/>
                </a:solidFill>
              </a:rPr>
              <a:t>You are a couch potato.</a:t>
            </a:r>
          </a:p>
          <a:p>
            <a:r>
              <a:rPr lang="en-US" b="1">
                <a:solidFill>
                  <a:srgbClr val="3E8853"/>
                </a:solidFill>
              </a:rPr>
              <a:t>Time is money.</a:t>
            </a:r>
          </a:p>
          <a:p>
            <a:r>
              <a:rPr lang="en-US" b="1">
                <a:solidFill>
                  <a:srgbClr val="3E8853"/>
                </a:solidFill>
              </a:rPr>
              <a:t>He has a heart of stone.</a:t>
            </a:r>
          </a:p>
          <a:p>
            <a:r>
              <a:rPr lang="en-US" b="1">
                <a:solidFill>
                  <a:srgbClr val="3E8853"/>
                </a:solidFill>
              </a:rPr>
              <a:t>America is a melting pot.</a:t>
            </a:r>
          </a:p>
          <a:p>
            <a:r>
              <a:rPr lang="en-US" b="1">
                <a:solidFill>
                  <a:srgbClr val="3E8853"/>
                </a:solidFill>
              </a:rPr>
              <a:t>You are my sunshine.</a:t>
            </a:r>
          </a:p>
          <a:p>
            <a:endParaRPr lang="en-US"/>
          </a:p>
        </p:txBody>
      </p:sp>
    </p:spTree>
    <p:extLst>
      <p:ext uri="{BB962C8B-B14F-4D97-AF65-F5344CB8AC3E}">
        <p14:creationId xmlns:p14="http://schemas.microsoft.com/office/powerpoint/2010/main" val="69397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1485A4"/>
                </a:solidFill>
              </a:rPr>
              <a:t>Simile</a:t>
            </a:r>
          </a:p>
        </p:txBody>
      </p:sp>
      <p:sp>
        <p:nvSpPr>
          <p:cNvPr id="3" name="Content Placeholder 2"/>
          <p:cNvSpPr>
            <a:spLocks noGrp="1"/>
          </p:cNvSpPr>
          <p:nvPr>
            <p:ph idx="1"/>
          </p:nvPr>
        </p:nvSpPr>
        <p:spPr>
          <a:xfrm>
            <a:off x="1066800" y="1753880"/>
            <a:ext cx="10058400" cy="4281795"/>
          </a:xfrm>
        </p:spPr>
        <p:txBody>
          <a:bodyPr vert="horz" lIns="91440" tIns="45720" rIns="91440" bIns="45720" rtlCol="0" anchor="t">
            <a:normAutofit fontScale="92500" lnSpcReduction="20000"/>
          </a:bodyPr>
          <a:lstStyle/>
          <a:p>
            <a:pPr marL="0" indent="0">
              <a:buNone/>
            </a:pPr>
            <a:r>
              <a:rPr lang="en-US"/>
              <a:t>A simile compares two things like a metaphor; but, a simile uses the words “like” and “as.” </a:t>
            </a:r>
          </a:p>
          <a:p>
            <a:pPr marL="0" indent="0">
              <a:buNone/>
            </a:pPr>
            <a:endParaRPr lang="en-US"/>
          </a:p>
          <a:p>
            <a:pPr marL="0" indent="0">
              <a:buNone/>
            </a:pPr>
            <a:r>
              <a:rPr lang="en-US"/>
              <a:t>Examples include: </a:t>
            </a:r>
          </a:p>
          <a:p>
            <a:pPr marL="0" indent="0">
              <a:buNone/>
            </a:pPr>
            <a:endParaRPr lang="en-US"/>
          </a:p>
          <a:p>
            <a:r>
              <a:rPr lang="en-US" b="1">
                <a:solidFill>
                  <a:srgbClr val="3E8853"/>
                </a:solidFill>
              </a:rPr>
              <a:t>Busy as a bee. </a:t>
            </a:r>
          </a:p>
          <a:p>
            <a:r>
              <a:rPr lang="en-US" b="1">
                <a:solidFill>
                  <a:srgbClr val="3E8853"/>
                </a:solidFill>
              </a:rPr>
              <a:t>Clean as a whistle. </a:t>
            </a:r>
          </a:p>
          <a:p>
            <a:r>
              <a:rPr lang="en-US" b="1">
                <a:solidFill>
                  <a:srgbClr val="3E8853"/>
                </a:solidFill>
              </a:rPr>
              <a:t>Brave as a lion. </a:t>
            </a:r>
          </a:p>
          <a:p>
            <a:r>
              <a:rPr lang="en-US" b="1">
                <a:solidFill>
                  <a:srgbClr val="3E8853"/>
                </a:solidFill>
              </a:rPr>
              <a:t>He stood out like a sore thumb. </a:t>
            </a:r>
          </a:p>
          <a:p>
            <a:r>
              <a:rPr lang="en-US" b="1">
                <a:solidFill>
                  <a:srgbClr val="3E8853"/>
                </a:solidFill>
              </a:rPr>
              <a:t>It was as easy as shooting fish in a barrel. </a:t>
            </a:r>
          </a:p>
          <a:p>
            <a:r>
              <a:rPr lang="en-US" b="1">
                <a:solidFill>
                  <a:srgbClr val="3E8853"/>
                </a:solidFill>
              </a:rPr>
              <a:t>My mouth was as dry as a bone. </a:t>
            </a:r>
          </a:p>
          <a:p>
            <a:r>
              <a:rPr lang="en-US" b="1">
                <a:solidFill>
                  <a:srgbClr val="3E8853"/>
                </a:solidFill>
              </a:rPr>
              <a:t>It was as funny as a barrel of monkeys. </a:t>
            </a:r>
          </a:p>
          <a:p>
            <a:r>
              <a:rPr lang="en-US" b="1">
                <a:solidFill>
                  <a:srgbClr val="3E8853"/>
                </a:solidFill>
              </a:rPr>
              <a:t>They fought like cats and dogs. </a:t>
            </a:r>
          </a:p>
          <a:p>
            <a:r>
              <a:rPr lang="en-US" b="1">
                <a:solidFill>
                  <a:srgbClr val="3E8853"/>
                </a:solidFill>
              </a:rPr>
              <a:t>It was like watching grass grow.</a:t>
            </a:r>
          </a:p>
          <a:p>
            <a:pPr marL="0" indent="0">
              <a:buNone/>
            </a:pPr>
            <a:endParaRPr lang="en-US"/>
          </a:p>
        </p:txBody>
      </p:sp>
    </p:spTree>
    <p:extLst>
      <p:ext uri="{BB962C8B-B14F-4D97-AF65-F5344CB8AC3E}">
        <p14:creationId xmlns:p14="http://schemas.microsoft.com/office/powerpoint/2010/main" val="3093175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1485A4"/>
                </a:solidFill>
              </a:rPr>
              <a:t>Personification</a:t>
            </a:r>
          </a:p>
        </p:txBody>
      </p:sp>
      <p:sp>
        <p:nvSpPr>
          <p:cNvPr id="3" name="Content Placeholder 2"/>
          <p:cNvSpPr>
            <a:spLocks noGrp="1"/>
          </p:cNvSpPr>
          <p:nvPr>
            <p:ph idx="1"/>
          </p:nvPr>
        </p:nvSpPr>
        <p:spPr>
          <a:xfrm>
            <a:off x="1066800" y="1753880"/>
            <a:ext cx="10058400" cy="4281795"/>
          </a:xfrm>
        </p:spPr>
        <p:txBody>
          <a:bodyPr vert="horz" lIns="91440" tIns="45720" rIns="91440" bIns="45720" rtlCol="0" anchor="t">
            <a:normAutofit lnSpcReduction="10000"/>
          </a:bodyPr>
          <a:lstStyle/>
          <a:p>
            <a:pPr marL="0" indent="0">
              <a:buNone/>
            </a:pPr>
            <a:r>
              <a:rPr lang="en-US"/>
              <a:t>Personification gives human characteristics to inanimate objects, animals, or ideas. This can really affect the way the reader imagines things. This type of figurative language is often used in children’s books, poetry, and fictional literature. </a:t>
            </a:r>
          </a:p>
          <a:p>
            <a:pPr marL="0" indent="0">
              <a:buNone/>
            </a:pPr>
            <a:endParaRPr lang="en-US"/>
          </a:p>
          <a:p>
            <a:pPr marL="0" indent="0">
              <a:buNone/>
            </a:pPr>
            <a:r>
              <a:rPr lang="en-US"/>
              <a:t>Examples include:</a:t>
            </a:r>
          </a:p>
          <a:p>
            <a:pPr marL="0" indent="0">
              <a:buNone/>
            </a:pPr>
            <a:endParaRPr lang="en-US"/>
          </a:p>
          <a:p>
            <a:r>
              <a:rPr lang="en-US" b="1">
                <a:solidFill>
                  <a:srgbClr val="3E8853"/>
                </a:solidFill>
              </a:rPr>
              <a:t>Opportunity knocked on the door.</a:t>
            </a:r>
          </a:p>
          <a:p>
            <a:r>
              <a:rPr lang="en-US" b="1">
                <a:solidFill>
                  <a:srgbClr val="3E8853"/>
                </a:solidFill>
              </a:rPr>
              <a:t>The sun greeted me this morning.</a:t>
            </a:r>
          </a:p>
          <a:p>
            <a:r>
              <a:rPr lang="en-US" b="1">
                <a:solidFill>
                  <a:srgbClr val="3E8853"/>
                </a:solidFill>
              </a:rPr>
              <a:t>The sky was full of dancing stars.</a:t>
            </a:r>
          </a:p>
          <a:p>
            <a:r>
              <a:rPr lang="en-US" b="1">
                <a:solidFill>
                  <a:srgbClr val="3E8853"/>
                </a:solidFill>
              </a:rPr>
              <a:t>The vines wove their fingers together to form a braid.</a:t>
            </a:r>
          </a:p>
          <a:p>
            <a:r>
              <a:rPr lang="en-US" b="1">
                <a:solidFill>
                  <a:srgbClr val="3E8853"/>
                </a:solidFill>
              </a:rPr>
              <a:t>The radio stopped singing and stared at me.</a:t>
            </a:r>
          </a:p>
          <a:p>
            <a:r>
              <a:rPr lang="en-US" b="1">
                <a:solidFill>
                  <a:srgbClr val="3E8853"/>
                </a:solidFill>
              </a:rPr>
              <a:t>The sun played hide and seek with the clouds.</a:t>
            </a:r>
          </a:p>
        </p:txBody>
      </p:sp>
    </p:spTree>
    <p:extLst>
      <p:ext uri="{BB962C8B-B14F-4D97-AF65-F5344CB8AC3E}">
        <p14:creationId xmlns:p14="http://schemas.microsoft.com/office/powerpoint/2010/main" val="38780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1485A4"/>
                </a:solidFill>
              </a:rPr>
              <a:t>Hyperbole</a:t>
            </a:r>
          </a:p>
        </p:txBody>
      </p:sp>
      <p:sp>
        <p:nvSpPr>
          <p:cNvPr id="3" name="Content Placeholder 2"/>
          <p:cNvSpPr>
            <a:spLocks noGrp="1"/>
          </p:cNvSpPr>
          <p:nvPr>
            <p:ph idx="1"/>
          </p:nvPr>
        </p:nvSpPr>
        <p:spPr>
          <a:xfrm>
            <a:off x="1066800" y="1803817"/>
            <a:ext cx="10058400" cy="4231858"/>
          </a:xfrm>
        </p:spPr>
        <p:txBody>
          <a:bodyPr vert="horz" lIns="91440" tIns="45720" rIns="91440" bIns="45720" rtlCol="0" anchor="t">
            <a:normAutofit/>
          </a:bodyPr>
          <a:lstStyle/>
          <a:p>
            <a:pPr marL="0" indent="0">
              <a:buNone/>
            </a:pPr>
            <a:r>
              <a:rPr lang="en-US"/>
              <a:t>A hyperbole is an outrageous exaggeration that emphasizes a point, and can be ridiculous or funny. Hyperboles can be added to fiction to add color and depth to a character. </a:t>
            </a:r>
          </a:p>
          <a:p>
            <a:pPr marL="0" indent="0">
              <a:buNone/>
            </a:pPr>
            <a:endParaRPr lang="en-US"/>
          </a:p>
          <a:p>
            <a:pPr marL="0" indent="0">
              <a:buNone/>
            </a:pPr>
            <a:r>
              <a:rPr lang="en-US"/>
              <a:t>Examples are:</a:t>
            </a:r>
          </a:p>
          <a:p>
            <a:pPr marL="0" indent="0">
              <a:buNone/>
            </a:pPr>
            <a:endParaRPr lang="en-US"/>
          </a:p>
          <a:p>
            <a:r>
              <a:rPr lang="en-US" b="1">
                <a:solidFill>
                  <a:srgbClr val="3E8853"/>
                </a:solidFill>
              </a:rPr>
              <a:t>You snore louder than a freight train.</a:t>
            </a:r>
          </a:p>
          <a:p>
            <a:r>
              <a:rPr lang="en-US" b="1">
                <a:solidFill>
                  <a:srgbClr val="3E8853"/>
                </a:solidFill>
              </a:rPr>
              <a:t>It's a slow burg. I spent a couple of weeks there one day.</a:t>
            </a:r>
          </a:p>
          <a:p>
            <a:r>
              <a:rPr lang="en-US" b="1">
                <a:solidFill>
                  <a:srgbClr val="3E8853"/>
                </a:solidFill>
              </a:rPr>
              <a:t>She is so dumb, she thinks Taco Bell is a Mexican phone company.</a:t>
            </a:r>
          </a:p>
          <a:p>
            <a:r>
              <a:rPr lang="en-US" b="1">
                <a:solidFill>
                  <a:srgbClr val="3E8853"/>
                </a:solidFill>
              </a:rPr>
              <a:t>I had to walk 15 miles to school in the snow, uphill.</a:t>
            </a:r>
          </a:p>
          <a:p>
            <a:r>
              <a:rPr lang="en-US" b="1">
                <a:solidFill>
                  <a:srgbClr val="3E8853"/>
                </a:solidFill>
              </a:rPr>
              <a:t>You could have knocked me over with a feather.</a:t>
            </a:r>
          </a:p>
        </p:txBody>
      </p:sp>
    </p:spTree>
    <p:extLst>
      <p:ext uri="{BB962C8B-B14F-4D97-AF65-F5344CB8AC3E}">
        <p14:creationId xmlns:p14="http://schemas.microsoft.com/office/powerpoint/2010/main" val="2260740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1485A4"/>
                </a:solidFill>
              </a:rPr>
              <a:t>Symbolism</a:t>
            </a:r>
          </a:p>
        </p:txBody>
      </p:sp>
      <p:sp>
        <p:nvSpPr>
          <p:cNvPr id="3" name="Content Placeholder 2"/>
          <p:cNvSpPr>
            <a:spLocks noGrp="1"/>
          </p:cNvSpPr>
          <p:nvPr>
            <p:ph idx="1"/>
          </p:nvPr>
        </p:nvSpPr>
        <p:spPr>
          <a:xfrm>
            <a:off x="1066800" y="1803400"/>
            <a:ext cx="10058400" cy="4465313"/>
          </a:xfrm>
        </p:spPr>
        <p:txBody>
          <a:bodyPr vert="horz" lIns="91440" tIns="45720" rIns="91440" bIns="45720" rtlCol="0" anchor="t">
            <a:normAutofit fontScale="92500" lnSpcReduction="10000"/>
          </a:bodyPr>
          <a:lstStyle/>
          <a:p>
            <a:pPr marL="0" indent="0">
              <a:buNone/>
            </a:pPr>
            <a:r>
              <a:rPr lang="en-US"/>
              <a:t>Symbolism occurs when a word has meaning in itself, but is used to represent something entirely different.</a:t>
            </a:r>
          </a:p>
          <a:p>
            <a:pPr marL="0" indent="0">
              <a:buNone/>
            </a:pPr>
            <a:endParaRPr lang="en-US"/>
          </a:p>
          <a:p>
            <a:pPr marL="0" indent="0">
              <a:buNone/>
            </a:pPr>
            <a:r>
              <a:rPr lang="en-US"/>
              <a:t>Common examples in everyday life are:</a:t>
            </a:r>
          </a:p>
          <a:p>
            <a:pPr marL="0" indent="0">
              <a:buNone/>
            </a:pPr>
            <a:endParaRPr lang="en-US"/>
          </a:p>
          <a:p>
            <a:r>
              <a:rPr lang="en-US" b="1">
                <a:solidFill>
                  <a:srgbClr val="3E8853"/>
                </a:solidFill>
              </a:rPr>
              <a:t>Using an apple to represent education.</a:t>
            </a:r>
          </a:p>
          <a:p>
            <a:endParaRPr lang="en-US"/>
          </a:p>
          <a:p>
            <a:pPr marL="0" indent="0">
              <a:buNone/>
            </a:pPr>
            <a:r>
              <a:rPr lang="en-US"/>
              <a:t>Examples in literature include:</a:t>
            </a:r>
          </a:p>
          <a:p>
            <a:pPr marL="0" indent="0">
              <a:buNone/>
            </a:pPr>
            <a:endParaRPr lang="en-US"/>
          </a:p>
          <a:p>
            <a:r>
              <a:rPr lang="en-US" b="1">
                <a:solidFill>
                  <a:srgbClr val="3E8853"/>
                </a:solidFill>
              </a:rPr>
              <a:t>All the world's a stage, And all the men and women merely players; They have their exits and their entrances, And one man in his time plays many parts. - </a:t>
            </a:r>
            <a:r>
              <a:rPr lang="en-US" b="1" i="1">
                <a:solidFill>
                  <a:srgbClr val="3E8853"/>
                </a:solidFill>
              </a:rPr>
              <a:t>As you Like It</a:t>
            </a:r>
            <a:r>
              <a:rPr lang="en-US" b="1">
                <a:solidFill>
                  <a:srgbClr val="3E8853"/>
                </a:solidFill>
              </a:rPr>
              <a:t>, William Shakespeare</a:t>
            </a:r>
          </a:p>
          <a:p>
            <a:br>
              <a:rPr lang="en-US"/>
            </a:br>
            <a:r>
              <a:rPr lang="en-US" b="1">
                <a:solidFill>
                  <a:srgbClr val="3E8853"/>
                </a:solidFill>
              </a:rPr>
              <a:t>The “stage” here symbolizes the world and the “players” represent human beings.</a:t>
            </a:r>
            <a:endParaRPr lang="en-US" b="1"/>
          </a:p>
        </p:txBody>
      </p:sp>
    </p:spTree>
    <p:extLst>
      <p:ext uri="{BB962C8B-B14F-4D97-AF65-F5344CB8AC3E}">
        <p14:creationId xmlns:p14="http://schemas.microsoft.com/office/powerpoint/2010/main" val="315573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1485A4"/>
                </a:solidFill>
              </a:rPr>
              <a:t>Alliteration</a:t>
            </a:r>
          </a:p>
        </p:txBody>
      </p:sp>
      <p:sp>
        <p:nvSpPr>
          <p:cNvPr id="3" name="Content Placeholder 2"/>
          <p:cNvSpPr>
            <a:spLocks noGrp="1"/>
          </p:cNvSpPr>
          <p:nvPr>
            <p:ph idx="1"/>
          </p:nvPr>
        </p:nvSpPr>
        <p:spPr>
          <a:xfrm>
            <a:off x="1066800" y="1753880"/>
            <a:ext cx="10058400" cy="4281795"/>
          </a:xfrm>
        </p:spPr>
        <p:txBody>
          <a:bodyPr vert="horz" lIns="91440" tIns="45720" rIns="91440" bIns="45720" rtlCol="0" anchor="t">
            <a:normAutofit/>
          </a:bodyPr>
          <a:lstStyle/>
          <a:p>
            <a:pPr marL="0" indent="0">
              <a:buNone/>
            </a:pPr>
            <a:r>
              <a:rPr lang="en-US"/>
              <a:t>Alliteration is a sound device. It is the repetition of the first consonant sounds in several words. </a:t>
            </a:r>
          </a:p>
          <a:p>
            <a:pPr marL="0" indent="0">
              <a:buNone/>
            </a:pPr>
            <a:endParaRPr lang="en-US"/>
          </a:p>
          <a:p>
            <a:pPr marL="0" indent="0">
              <a:buNone/>
            </a:pPr>
            <a:r>
              <a:rPr lang="en-US"/>
              <a:t>Some good examples are:</a:t>
            </a:r>
          </a:p>
          <a:p>
            <a:pPr marL="0" indent="0">
              <a:buNone/>
            </a:pPr>
            <a:endParaRPr lang="en-US"/>
          </a:p>
          <a:p>
            <a:r>
              <a:rPr lang="en-US" b="1">
                <a:solidFill>
                  <a:srgbClr val="3E8853"/>
                </a:solidFill>
              </a:rPr>
              <a:t>We're up, wide-eyed and wondering while we wait for others to waken.</a:t>
            </a:r>
          </a:p>
          <a:p>
            <a:r>
              <a:rPr lang="en-US" b="1">
                <a:solidFill>
                  <a:srgbClr val="3E8853"/>
                </a:solidFill>
              </a:rPr>
              <a:t>and tongue twisters like:</a:t>
            </a:r>
          </a:p>
          <a:p>
            <a:r>
              <a:rPr lang="en-US" b="1">
                <a:solidFill>
                  <a:srgbClr val="3E8853"/>
                </a:solidFill>
              </a:rPr>
              <a:t>Betty bought butter but the butter was bitter, so Betty bought better butter to make the bitter butter better.</a:t>
            </a:r>
          </a:p>
        </p:txBody>
      </p:sp>
    </p:spTree>
    <p:extLst>
      <p:ext uri="{BB962C8B-B14F-4D97-AF65-F5344CB8AC3E}">
        <p14:creationId xmlns:p14="http://schemas.microsoft.com/office/powerpoint/2010/main" val="264097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1485A4"/>
                </a:solidFill>
              </a:rPr>
              <a:t>Onomatopoeia </a:t>
            </a:r>
          </a:p>
        </p:txBody>
      </p:sp>
      <p:sp>
        <p:nvSpPr>
          <p:cNvPr id="3" name="Content Placeholder 2"/>
          <p:cNvSpPr>
            <a:spLocks noGrp="1"/>
          </p:cNvSpPr>
          <p:nvPr>
            <p:ph idx="1"/>
          </p:nvPr>
        </p:nvSpPr>
        <p:spPr>
          <a:xfrm>
            <a:off x="1066800" y="1787172"/>
            <a:ext cx="10058400" cy="4248503"/>
          </a:xfrm>
        </p:spPr>
        <p:txBody>
          <a:bodyPr vert="horz" lIns="91440" tIns="45720" rIns="91440" bIns="45720" rtlCol="0" anchor="t">
            <a:normAutofit/>
          </a:bodyPr>
          <a:lstStyle/>
          <a:p>
            <a:pPr marL="0" indent="0">
              <a:buNone/>
            </a:pPr>
            <a:r>
              <a:rPr lang="en-US"/>
              <a:t>Onomatopoeia is also a sound device. It uses words that sound like their meaning, or mimic sounds. They add a level of fun and reality to writing. </a:t>
            </a:r>
          </a:p>
          <a:p>
            <a:pPr marL="0" indent="0">
              <a:buNone/>
            </a:pPr>
            <a:endParaRPr lang="en-US"/>
          </a:p>
          <a:p>
            <a:pPr marL="0" indent="0">
              <a:buNone/>
            </a:pPr>
            <a:r>
              <a:rPr lang="en-US"/>
              <a:t>Here are some examples:</a:t>
            </a:r>
          </a:p>
          <a:p>
            <a:pPr marL="0" indent="0">
              <a:buNone/>
            </a:pPr>
            <a:endParaRPr lang="en-US"/>
          </a:p>
          <a:p>
            <a:r>
              <a:rPr lang="en-US" b="1">
                <a:solidFill>
                  <a:srgbClr val="3E8853"/>
                </a:solidFill>
              </a:rPr>
              <a:t>The burning wood hissed and crackled.</a:t>
            </a:r>
          </a:p>
          <a:p>
            <a:r>
              <a:rPr lang="en-US" b="1">
                <a:solidFill>
                  <a:srgbClr val="3E8853"/>
                </a:solidFill>
              </a:rPr>
              <a:t>Sounds of nature are all around us. Listen for the croak, caw, buzz, whirr,  swish, hum, quack, meow, oink, and tweet.</a:t>
            </a:r>
          </a:p>
        </p:txBody>
      </p:sp>
    </p:spTree>
    <p:extLst>
      <p:ext uri="{BB962C8B-B14F-4D97-AF65-F5344CB8AC3E}">
        <p14:creationId xmlns:p14="http://schemas.microsoft.com/office/powerpoint/2010/main" val="2986434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4BA1669898C84A9D0A7CD88DD86DEE" ma:contentTypeVersion="7" ma:contentTypeDescription="Create a new document." ma:contentTypeScope="" ma:versionID="c3bc4c656b89b926000d545e7200fcba">
  <xsd:schema xmlns:xsd="http://www.w3.org/2001/XMLSchema" xmlns:xs="http://www.w3.org/2001/XMLSchema" xmlns:p="http://schemas.microsoft.com/office/2006/metadata/properties" xmlns:ns1="http://schemas.microsoft.com/sharepoint/v3" xmlns:ns2="3c924a6b-2f35-4917-a7f8-b3e917a78ebf" targetNamespace="http://schemas.microsoft.com/office/2006/metadata/properties" ma:root="true" ma:fieldsID="7f94b65606a0d36bb6a04bca121ff855" ns1:_="" ns2:_="">
    <xsd:import namespace="http://schemas.microsoft.com/sharepoint/v3"/>
    <xsd:import namespace="3c924a6b-2f35-4917-a7f8-b3e917a78eb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924a6b-2f35-4917-a7f8-b3e917a78ebf" elementFormDefault="qualified">
    <xsd:import namespace="http://schemas.microsoft.com/office/2006/documentManagement/types"/>
    <xsd:import namespace="http://schemas.microsoft.com/office/infopath/2007/PartnerControls"/>
    <xsd:element name="Blog_x0020_Category" ma:index="6" ma:displayName="Blog Category" ma:list="{5ce769ce-cfb9-46d6-b0af-6a04f9ac84e5}" ma:internalName="Blog_x0020_Category" ma:readOnly="false" ma:showField="Title" ma:web="3c924a6b-2f35-4917-a7f8-b3e917a78eb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log_x0020_Category xmlns="3c924a6b-2f35-4917-a7f8-b3e917a78ebf">47</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0211155-3645-485F-BDED-34C404E6A4C4}"/>
</file>

<file path=customXml/itemProps2.xml><?xml version="1.0" encoding="utf-8"?>
<ds:datastoreItem xmlns:ds="http://schemas.openxmlformats.org/officeDocument/2006/customXml" ds:itemID="{F3C4C8B1-6B6C-426D-B4F6-14F3ED960F5F}"/>
</file>

<file path=customXml/itemProps3.xml><?xml version="1.0" encoding="utf-8"?>
<ds:datastoreItem xmlns:ds="http://schemas.openxmlformats.org/officeDocument/2006/customXml" ds:itemID="{23BA8D31-5566-4468-96A8-D45A71821076}"/>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10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Savon</vt:lpstr>
      <vt:lpstr>Figurative Language</vt:lpstr>
      <vt:lpstr>What is figurative language?</vt:lpstr>
      <vt:lpstr>Metaphor</vt:lpstr>
      <vt:lpstr>Simile</vt:lpstr>
      <vt:lpstr>Personification</vt:lpstr>
      <vt:lpstr>Hyperbole</vt:lpstr>
      <vt:lpstr>Symbolism</vt:lpstr>
      <vt:lpstr>Alliteration</vt:lpstr>
      <vt:lpstr>Onomatopoeia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dc:title>
  <cp:revision>1</cp:revision>
  <dcterms:modified xsi:type="dcterms:W3CDTF">2017-03-17T01:08:50Z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0x010100C54BA1669898C84A9D0A7CD88DD86DEE</vt:lpwstr>
  </property>
</Properties>
</file>