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61" r:id="rId3"/>
    <p:sldId id="276" r:id="rId4"/>
    <p:sldId id="258" r:id="rId5"/>
    <p:sldId id="259" r:id="rId6"/>
    <p:sldId id="257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74" d="100"/>
          <a:sy n="74" d="100"/>
        </p:scale>
        <p:origin x="5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82762"/>
            <a:ext cx="10222992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B805F-FF0F-4BAA-A3A3-E4F945D687F8}" type="datetimeFigureOut">
              <a:rPr lang="en-US" dirty="0"/>
              <a:t>11/21/2016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0B5C51-60B3-48EF-AA78-DB950F30DBA2}" type="datetimeFigureOut">
              <a:rPr lang="en-US" dirty="0"/>
              <a:t>11/21/2016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D676B-6E73-4E3B-A9B3-4966DB9B52A5}" type="datetimeFigureOut">
              <a:rPr lang="en-US" dirty="0"/>
              <a:t>11/21/2016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F3A6-CC5D-4649-8527-DB0C21FDDFD9}" type="datetimeFigureOut">
              <a:rPr lang="en-US" dirty="0"/>
              <a:t>11/21/2016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B6F927C-B73E-4F9D-ADFE-F6E23BD7CEE8}" type="datetimeFigureOut">
              <a:rPr lang="en-US" dirty="0"/>
              <a:t>11/21/2016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FFFF-984A-4EE5-9BF2-EC9310C878F1}" type="datetimeFigureOut">
              <a:rPr lang="en-US" dirty="0"/>
              <a:t>11/21/2016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271C1-B42E-4A60-A25F-0185B888604B}" type="datetimeFigureOut">
              <a:rPr lang="en-US" dirty="0"/>
              <a:t>11/21/2016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16292-3725-4763-8973-4C59F0403D99}" type="datetimeFigureOut">
              <a:rPr lang="en-US" dirty="0"/>
              <a:t>11/21/2016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996D1-8909-469F-911A-4C12C68BF5D9}" type="datetimeFigureOut">
              <a:rPr lang="en-US" dirty="0"/>
              <a:t>11/21/2016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A73BC-5D11-4675-B334-102E1E8C9B50}" type="datetimeFigureOut">
              <a:rPr lang="en-US" dirty="0"/>
              <a:t>11/21/2016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27B8E45F-652B-4E89-8925-000B0AB8FD98}" type="datetimeFigureOut">
              <a:rPr lang="en-US" dirty="0"/>
              <a:t>11/21/2016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C4A3462A-2D5B-48AF-A3D4-EF8A90A50A80}" type="datetimeFigureOut">
              <a:rPr lang="en-US" dirty="0"/>
              <a:t>11/21/2016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2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2"/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Breadwinner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Deborah Ellis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407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What has happened to the mother?</a:t>
            </a:r>
          </a:p>
          <a:p>
            <a:pPr marL="0" indent="0">
              <a:buNone/>
            </a:pPr>
            <a:r>
              <a:rPr lang="en-US" dirty="0"/>
              <a:t>2. How do Parvana and </a:t>
            </a:r>
            <a:r>
              <a:rPr lang="en-US" dirty="0" err="1"/>
              <a:t>Nooria</a:t>
            </a:r>
            <a:r>
              <a:rPr lang="en-US" dirty="0"/>
              <a:t> differ on how they should handle their mother?</a:t>
            </a:r>
          </a:p>
          <a:p>
            <a:pPr marL="0" indent="0">
              <a:buNone/>
            </a:pPr>
            <a:r>
              <a:rPr lang="en-US" dirty="0"/>
              <a:t>3. “Everybody leans on everybody in this family” (page 18). What does</a:t>
            </a:r>
          </a:p>
          <a:p>
            <a:pPr marL="0" indent="0">
              <a:buNone/>
            </a:pPr>
            <a:r>
              <a:rPr lang="en-US" dirty="0"/>
              <a:t>Parvana mean by this? Would you say this is true in your own family? How</a:t>
            </a:r>
          </a:p>
          <a:p>
            <a:pPr marL="0" indent="0">
              <a:buNone/>
            </a:pPr>
            <a:r>
              <a:rPr lang="en-US" dirty="0"/>
              <a:t>could you be a better support for family and/or friends?</a:t>
            </a:r>
          </a:p>
        </p:txBody>
      </p:sp>
    </p:spTree>
    <p:extLst>
      <p:ext uri="{BB962C8B-B14F-4D97-AF65-F5344CB8AC3E}">
        <p14:creationId xmlns:p14="http://schemas.microsoft.com/office/powerpoint/2010/main" val="634602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What are your first impressions of Mrs. </a:t>
            </a:r>
            <a:r>
              <a:rPr lang="en-US" dirty="0" err="1"/>
              <a:t>Weera</a:t>
            </a:r>
            <a:r>
              <a:rPr lang="en-US" dirty="0"/>
              <a:t>? Find two things she says or</a:t>
            </a:r>
          </a:p>
          <a:p>
            <a:pPr marL="0" indent="0">
              <a:buNone/>
            </a:pPr>
            <a:r>
              <a:rPr lang="en-US" dirty="0"/>
              <a:t>does that give you a strong sense of her character.</a:t>
            </a:r>
          </a:p>
          <a:p>
            <a:pPr marL="0" indent="0">
              <a:buNone/>
            </a:pPr>
            <a:r>
              <a:rPr lang="en-US" dirty="0"/>
              <a:t>2. Parvana is responsible for bringing in water for the family. Why is it such</a:t>
            </a:r>
          </a:p>
          <a:p>
            <a:pPr marL="0" indent="0">
              <a:buNone/>
            </a:pPr>
            <a:r>
              <a:rPr lang="en-US" dirty="0"/>
              <a:t>an important and tiring job? Why must the water be boiled before they can</a:t>
            </a:r>
          </a:p>
          <a:p>
            <a:pPr marL="0" indent="0">
              <a:buNone/>
            </a:pPr>
            <a:r>
              <a:rPr lang="en-US" dirty="0"/>
              <a:t>drink it?</a:t>
            </a:r>
          </a:p>
          <a:p>
            <a:pPr marL="0" indent="0">
              <a:buNone/>
            </a:pPr>
            <a:r>
              <a:rPr lang="en-US" dirty="0"/>
              <a:t>3. A reference to an Afghan Women’s Union appears on page 57. What kind of</a:t>
            </a:r>
          </a:p>
          <a:p>
            <a:pPr marL="0" indent="0">
              <a:buNone/>
            </a:pPr>
            <a:r>
              <a:rPr lang="en-US" dirty="0"/>
              <a:t>services and support do you think this organization would offer?</a:t>
            </a:r>
          </a:p>
        </p:txBody>
      </p:sp>
    </p:spTree>
    <p:extLst>
      <p:ext uri="{BB962C8B-B14F-4D97-AF65-F5344CB8AC3E}">
        <p14:creationId xmlns:p14="http://schemas.microsoft.com/office/powerpoint/2010/main" val="4225326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What is the plan that Mrs. </a:t>
            </a:r>
            <a:r>
              <a:rPr lang="en-US" dirty="0" err="1"/>
              <a:t>Weera</a:t>
            </a:r>
            <a:r>
              <a:rPr lang="en-US" dirty="0"/>
              <a:t> thought of? How well did it work on the</a:t>
            </a:r>
          </a:p>
          <a:p>
            <a:pPr marL="0" indent="0">
              <a:buNone/>
            </a:pPr>
            <a:r>
              <a:rPr lang="en-US" dirty="0"/>
              <a:t>first day?</a:t>
            </a:r>
          </a:p>
          <a:p>
            <a:pPr marL="0" indent="0">
              <a:buNone/>
            </a:pPr>
            <a:r>
              <a:rPr lang="en-US" dirty="0"/>
              <a:t>2. How does Parvana feel when she is out in the market as a boy?</a:t>
            </a:r>
          </a:p>
          <a:p>
            <a:pPr marL="0" indent="0">
              <a:buNone/>
            </a:pPr>
            <a:r>
              <a:rPr lang="en-US" dirty="0"/>
              <a:t>3. The author mentions Parvana’s special red </a:t>
            </a:r>
            <a:r>
              <a:rPr lang="en-US" dirty="0" err="1"/>
              <a:t>shalwar</a:t>
            </a:r>
            <a:r>
              <a:rPr lang="en-US" dirty="0"/>
              <a:t> </a:t>
            </a:r>
            <a:r>
              <a:rPr lang="en-US" dirty="0" err="1"/>
              <a:t>kameez</a:t>
            </a:r>
            <a:r>
              <a:rPr lang="en-US" dirty="0"/>
              <a:t> on page 69,</a:t>
            </a:r>
          </a:p>
          <a:p>
            <a:pPr marL="0" indent="0">
              <a:buNone/>
            </a:pPr>
            <a:r>
              <a:rPr lang="en-US" dirty="0"/>
              <a:t>already described on page 24. Why is it important to Parvana? As you read,</a:t>
            </a:r>
          </a:p>
          <a:p>
            <a:pPr marL="0" indent="0">
              <a:buNone/>
            </a:pPr>
            <a:r>
              <a:rPr lang="en-US" dirty="0"/>
              <a:t>watch for further mentions of it and think about what it might symbolize.</a:t>
            </a:r>
          </a:p>
        </p:txBody>
      </p:sp>
    </p:spTree>
    <p:extLst>
      <p:ext uri="{BB962C8B-B14F-4D97-AF65-F5344CB8AC3E}">
        <p14:creationId xmlns:p14="http://schemas.microsoft.com/office/powerpoint/2010/main" val="2455034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What is Parvana’s job? How does she feel about it?</a:t>
            </a:r>
          </a:p>
          <a:p>
            <a:pPr marL="0" indent="0">
              <a:buNone/>
            </a:pPr>
            <a:r>
              <a:rPr lang="en-US" dirty="0"/>
              <a:t>2. Why do you think the author included the scene with Parvana reading the</a:t>
            </a:r>
          </a:p>
          <a:p>
            <a:pPr marL="0" indent="0">
              <a:buNone/>
            </a:pPr>
            <a:r>
              <a:rPr lang="en-US" dirty="0"/>
              <a:t>letter for the </a:t>
            </a:r>
            <a:r>
              <a:rPr lang="en-US" dirty="0" err="1"/>
              <a:t>Talib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3. Parvana must sell her special </a:t>
            </a:r>
            <a:r>
              <a:rPr lang="en-US" dirty="0" err="1"/>
              <a:t>shalwar</a:t>
            </a:r>
            <a:r>
              <a:rPr lang="en-US" dirty="0"/>
              <a:t> </a:t>
            </a:r>
            <a:r>
              <a:rPr lang="en-US" dirty="0" err="1"/>
              <a:t>kameez</a:t>
            </a:r>
            <a:r>
              <a:rPr lang="en-US" dirty="0"/>
              <a:t>. How would you feel if you</a:t>
            </a:r>
          </a:p>
          <a:p>
            <a:pPr marL="0" indent="0">
              <a:buNone/>
            </a:pPr>
            <a:r>
              <a:rPr lang="en-US" dirty="0"/>
              <a:t>were forced to sell something that was important to you?</a:t>
            </a:r>
          </a:p>
        </p:txBody>
      </p:sp>
    </p:spTree>
    <p:extLst>
      <p:ext uri="{BB962C8B-B14F-4D97-AF65-F5344CB8AC3E}">
        <p14:creationId xmlns:p14="http://schemas.microsoft.com/office/powerpoint/2010/main" val="2083750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How does the family’s life change when Mrs. </a:t>
            </a:r>
            <a:r>
              <a:rPr lang="en-US" dirty="0" err="1"/>
              <a:t>Weera</a:t>
            </a:r>
            <a:r>
              <a:rPr lang="en-US" dirty="0"/>
              <a:t> moves in?</a:t>
            </a:r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dirty="0" err="1"/>
              <a:t>Nooria</a:t>
            </a:r>
            <a:r>
              <a:rPr lang="en-US" dirty="0"/>
              <a:t> says that she had forgotten how good the sun feels on her face.</a:t>
            </a:r>
          </a:p>
          <a:p>
            <a:pPr marL="0" indent="0">
              <a:buNone/>
            </a:pPr>
            <a:r>
              <a:rPr lang="en-US" dirty="0"/>
              <a:t>Maryam has to be helped to walk down the stairs. If you were forced to stay</a:t>
            </a:r>
          </a:p>
          <a:p>
            <a:pPr marL="0" indent="0">
              <a:buNone/>
            </a:pPr>
            <a:r>
              <a:rPr lang="en-US" dirty="0"/>
              <a:t>indoors, what would you miss most about being outside? Why is it unhealthy</a:t>
            </a:r>
          </a:p>
          <a:p>
            <a:pPr marL="0" indent="0">
              <a:buNone/>
            </a:pPr>
            <a:r>
              <a:rPr lang="en-US" dirty="0"/>
              <a:t>to be indoors for so long?</a:t>
            </a:r>
          </a:p>
          <a:p>
            <a:pPr marL="0" indent="0">
              <a:buNone/>
            </a:pPr>
            <a:r>
              <a:rPr lang="en-US" dirty="0"/>
              <a:t>3. Why do you think the woman in the window is throwing small items down</a:t>
            </a:r>
          </a:p>
          <a:p>
            <a:pPr marL="0" indent="0">
              <a:buNone/>
            </a:pPr>
            <a:r>
              <a:rPr lang="en-US" dirty="0"/>
              <a:t>to Parvana?</a:t>
            </a:r>
          </a:p>
        </p:txBody>
      </p:sp>
    </p:spTree>
    <p:extLst>
      <p:ext uri="{BB962C8B-B14F-4D97-AF65-F5344CB8AC3E}">
        <p14:creationId xmlns:p14="http://schemas.microsoft.com/office/powerpoint/2010/main" val="962751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How are Parvana’s and </a:t>
            </a:r>
            <a:r>
              <a:rPr lang="en-US" dirty="0" err="1"/>
              <a:t>Shauzia’s</a:t>
            </a:r>
            <a:r>
              <a:rPr lang="en-US" dirty="0"/>
              <a:t> lives similar? How are they different?</a:t>
            </a:r>
          </a:p>
          <a:p>
            <a:pPr marL="0" indent="0">
              <a:buNone/>
            </a:pPr>
            <a:r>
              <a:rPr lang="en-US" dirty="0"/>
              <a:t>2. What two plans do Mrs. </a:t>
            </a:r>
            <a:r>
              <a:rPr lang="en-US" dirty="0" err="1"/>
              <a:t>Weera</a:t>
            </a:r>
            <a:r>
              <a:rPr lang="en-US" dirty="0"/>
              <a:t> and the mother have? Why are the plans</a:t>
            </a:r>
          </a:p>
          <a:p>
            <a:pPr marL="0" indent="0">
              <a:buNone/>
            </a:pPr>
            <a:r>
              <a:rPr lang="en-US" dirty="0"/>
              <a:t>dangerous?</a:t>
            </a:r>
          </a:p>
        </p:txBody>
      </p:sp>
    </p:spTree>
    <p:extLst>
      <p:ext uri="{BB962C8B-B14F-4D97-AF65-F5344CB8AC3E}">
        <p14:creationId xmlns:p14="http://schemas.microsoft.com/office/powerpoint/2010/main" val="2582554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What is the job the girls do? Do you think you would be able to do it? What</a:t>
            </a:r>
          </a:p>
          <a:p>
            <a:pPr marL="0" indent="0">
              <a:buNone/>
            </a:pPr>
            <a:r>
              <a:rPr lang="en-US" dirty="0"/>
              <a:t>do you think makes them able to do it?</a:t>
            </a:r>
          </a:p>
          <a:p>
            <a:pPr marL="0" indent="0">
              <a:buNone/>
            </a:pPr>
            <a:r>
              <a:rPr lang="en-US" dirty="0"/>
              <a:t>2. “Kabul has more land mines than flowers,” the father used to say (page 109).</a:t>
            </a:r>
          </a:p>
          <a:p>
            <a:pPr marL="0" indent="0">
              <a:buNone/>
            </a:pPr>
            <a:r>
              <a:rPr lang="en-US" dirty="0"/>
              <a:t>Share what you know about land mines.</a:t>
            </a:r>
          </a:p>
          <a:p>
            <a:pPr marL="0" indent="0">
              <a:buNone/>
            </a:pPr>
            <a:r>
              <a:rPr lang="en-US" dirty="0"/>
              <a:t>3. The girls say that they must remember the experience of bone-digging when</a:t>
            </a:r>
          </a:p>
          <a:p>
            <a:pPr marL="0" indent="0">
              <a:buNone/>
            </a:pPr>
            <a:r>
              <a:rPr lang="en-US" dirty="0"/>
              <a:t>they are rich old ladies drinking tea together. Do you think that vision of</a:t>
            </a:r>
          </a:p>
          <a:p>
            <a:pPr marL="0" indent="0">
              <a:buNone/>
            </a:pPr>
            <a:r>
              <a:rPr lang="en-US" dirty="0"/>
              <a:t>their future will come true? Why do you think that?</a:t>
            </a:r>
          </a:p>
        </p:txBody>
      </p:sp>
    </p:spTree>
    <p:extLst>
      <p:ext uri="{BB962C8B-B14F-4D97-AF65-F5344CB8AC3E}">
        <p14:creationId xmlns:p14="http://schemas.microsoft.com/office/powerpoint/2010/main" val="1362699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Why did Parvana end up telling her family about the bone-digging even</a:t>
            </a:r>
          </a:p>
          <a:p>
            <a:pPr marL="0" indent="0">
              <a:buNone/>
            </a:pPr>
            <a:r>
              <a:rPr lang="en-US" dirty="0"/>
              <a:t>though she had said she wouldn’t?</a:t>
            </a:r>
          </a:p>
          <a:p>
            <a:pPr marL="0" indent="0">
              <a:buNone/>
            </a:pPr>
            <a:r>
              <a:rPr lang="en-US" dirty="0"/>
              <a:t>2. How did digging bones lead to the girls’ new job?</a:t>
            </a:r>
          </a:p>
          <a:p>
            <a:pPr marL="0" indent="0">
              <a:buNone/>
            </a:pPr>
            <a:r>
              <a:rPr lang="en-US" dirty="0"/>
              <a:t>3. How is the relationship between Parvana and </a:t>
            </a:r>
            <a:r>
              <a:rPr lang="en-US" dirty="0" err="1"/>
              <a:t>Nooria</a:t>
            </a:r>
            <a:r>
              <a:rPr lang="en-US" dirty="0"/>
              <a:t> changing?</a:t>
            </a:r>
          </a:p>
          <a:p>
            <a:pPr marL="0" indent="0">
              <a:buNone/>
            </a:pPr>
            <a:r>
              <a:rPr lang="en-US" dirty="0"/>
              <a:t>4. What happens at the soccer stadium? Why do you think the author chooses</a:t>
            </a:r>
          </a:p>
          <a:p>
            <a:pPr marL="0" indent="0">
              <a:buNone/>
            </a:pPr>
            <a:r>
              <a:rPr lang="en-US" dirty="0"/>
              <a:t>to include scenes like this one and the scene about the bone-digging?</a:t>
            </a:r>
          </a:p>
        </p:txBody>
      </p:sp>
    </p:spTree>
    <p:extLst>
      <p:ext uri="{BB962C8B-B14F-4D97-AF65-F5344CB8AC3E}">
        <p14:creationId xmlns:p14="http://schemas.microsoft.com/office/powerpoint/2010/main" val="3686330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What is </a:t>
            </a:r>
            <a:r>
              <a:rPr lang="en-US" dirty="0" err="1"/>
              <a:t>Shauzia’s</a:t>
            </a:r>
            <a:r>
              <a:rPr lang="en-US" dirty="0"/>
              <a:t> dream? What is your opinion of her wanting to leave?</a:t>
            </a:r>
          </a:p>
          <a:p>
            <a:pPr marL="0" indent="0">
              <a:buNone/>
            </a:pPr>
            <a:r>
              <a:rPr lang="en-US" dirty="0"/>
              <a:t>2. Why did Parvana’s parents disagree about leaving Afghanistan?</a:t>
            </a:r>
          </a:p>
          <a:p>
            <a:pPr marL="0" indent="0">
              <a:buNone/>
            </a:pPr>
            <a:r>
              <a:rPr lang="en-US" dirty="0"/>
              <a:t>3. What does Parvana want her life to be like? Are you surprised by what she</a:t>
            </a:r>
          </a:p>
          <a:p>
            <a:pPr marL="0" indent="0">
              <a:buNone/>
            </a:pPr>
            <a:r>
              <a:rPr lang="en-US" dirty="0"/>
              <a:t>wants?</a:t>
            </a:r>
          </a:p>
        </p:txBody>
      </p:sp>
    </p:spTree>
    <p:extLst>
      <p:ext uri="{BB962C8B-B14F-4D97-AF65-F5344CB8AC3E}">
        <p14:creationId xmlns:p14="http://schemas.microsoft.com/office/powerpoint/2010/main" val="21593731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How is </a:t>
            </a:r>
            <a:r>
              <a:rPr lang="en-US" dirty="0" err="1"/>
              <a:t>Nooria’s</a:t>
            </a:r>
            <a:r>
              <a:rPr lang="en-US" dirty="0"/>
              <a:t> life going to change? How does she feel about it?</a:t>
            </a:r>
          </a:p>
          <a:p>
            <a:pPr marL="0" indent="0">
              <a:buNone/>
            </a:pPr>
            <a:r>
              <a:rPr lang="en-US" dirty="0"/>
              <a:t>2. Parvana feels both relieved and sulky about not going to </a:t>
            </a:r>
            <a:r>
              <a:rPr lang="en-US" dirty="0" err="1"/>
              <a:t>Mazar</a:t>
            </a:r>
            <a:r>
              <a:rPr lang="en-US" dirty="0"/>
              <a:t>-e-Sharif.</a:t>
            </a:r>
          </a:p>
          <a:p>
            <a:pPr marL="0" indent="0">
              <a:buNone/>
            </a:pPr>
            <a:r>
              <a:rPr lang="en-US" dirty="0"/>
              <a:t>Describe a time you have felt that kind of mixed emotion. </a:t>
            </a:r>
          </a:p>
        </p:txBody>
      </p:sp>
    </p:spTree>
    <p:extLst>
      <p:ext uri="{BB962C8B-B14F-4D97-AF65-F5344CB8AC3E}">
        <p14:creationId xmlns:p14="http://schemas.microsoft.com/office/powerpoint/2010/main" val="103705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4400" y="167812"/>
            <a:ext cx="3971925" cy="2692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7" y="116280"/>
            <a:ext cx="10058400" cy="1609344"/>
          </a:xfrm>
        </p:spPr>
        <p:txBody>
          <a:bodyPr/>
          <a:lstStyle/>
          <a:p>
            <a:r>
              <a:rPr lang="en-US" dirty="0" smtClean="0"/>
              <a:t>What do we think we know: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689" y="1514221"/>
            <a:ext cx="10058400" cy="405079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What do we think we know about… Afghanistan: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87" y="3045287"/>
            <a:ext cx="5434572" cy="3495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4963" y="3045286"/>
            <a:ext cx="5910092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65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14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What do we learn about Parvana’s character from her actions toward </a:t>
            </a:r>
            <a:r>
              <a:rPr lang="en-US" dirty="0" err="1"/>
              <a:t>Homa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/>
              <a:t>the woman she finds?</a:t>
            </a:r>
          </a:p>
          <a:p>
            <a:pPr marL="0" indent="0">
              <a:buNone/>
            </a:pPr>
            <a:r>
              <a:rPr lang="en-US" dirty="0"/>
              <a:t>2. Why was getting back to Parvana’s house so dangerous?</a:t>
            </a:r>
          </a:p>
          <a:p>
            <a:pPr marL="0" indent="0">
              <a:buNone/>
            </a:pPr>
            <a:r>
              <a:rPr lang="en-US" dirty="0"/>
              <a:t>3. What news does </a:t>
            </a:r>
            <a:r>
              <a:rPr lang="en-US" dirty="0" err="1"/>
              <a:t>Homa</a:t>
            </a:r>
            <a:r>
              <a:rPr lang="en-US" dirty="0"/>
              <a:t> report to Parvana and Mrs. </a:t>
            </a:r>
            <a:r>
              <a:rPr lang="en-US" dirty="0" err="1"/>
              <a:t>Weera</a:t>
            </a:r>
            <a:r>
              <a:rPr lang="en-US" dirty="0"/>
              <a:t>? How do their</a:t>
            </a:r>
          </a:p>
          <a:p>
            <a:pPr marL="0" indent="0">
              <a:buNone/>
            </a:pPr>
            <a:r>
              <a:rPr lang="en-US" dirty="0"/>
              <a:t>responses to the news differ? How do you think you would have responded?</a:t>
            </a:r>
          </a:p>
          <a:p>
            <a:pPr marL="0" indent="0">
              <a:buNone/>
            </a:pPr>
            <a:r>
              <a:rPr lang="en-US" dirty="0"/>
              <a:t>4. What do you predict has happened to Parvana’s family?</a:t>
            </a:r>
          </a:p>
          <a:p>
            <a:pPr marL="0" indent="0">
              <a:buNone/>
            </a:pPr>
            <a:r>
              <a:rPr lang="en-US" dirty="0"/>
              <a:t>5. Had you predicted that the father would return? Why or why not?</a:t>
            </a:r>
          </a:p>
        </p:txBody>
      </p:sp>
    </p:spTree>
    <p:extLst>
      <p:ext uri="{BB962C8B-B14F-4D97-AF65-F5344CB8AC3E}">
        <p14:creationId xmlns:p14="http://schemas.microsoft.com/office/powerpoint/2010/main" val="3327917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15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What do Parvana and </a:t>
            </a:r>
            <a:r>
              <a:rPr lang="en-US" dirty="0" err="1"/>
              <a:t>Shauzia</a:t>
            </a:r>
            <a:r>
              <a:rPr lang="en-US" dirty="0"/>
              <a:t> say they are working toward? Why are their</a:t>
            </a:r>
          </a:p>
          <a:p>
            <a:pPr marL="0" indent="0">
              <a:buNone/>
            </a:pPr>
            <a:r>
              <a:rPr lang="en-US" dirty="0"/>
              <a:t>plans different?</a:t>
            </a:r>
          </a:p>
          <a:p>
            <a:pPr marL="0" indent="0">
              <a:buNone/>
            </a:pPr>
            <a:r>
              <a:rPr lang="en-US" dirty="0"/>
              <a:t>2. What do you know about refugee camps and camps for internally displaced</a:t>
            </a:r>
          </a:p>
          <a:p>
            <a:pPr marL="0" indent="0">
              <a:buNone/>
            </a:pPr>
            <a:r>
              <a:rPr lang="en-US" dirty="0"/>
              <a:t>persons (IDPs)? What do you think the camps are like?</a:t>
            </a:r>
          </a:p>
          <a:p>
            <a:pPr marL="0" indent="0">
              <a:buNone/>
            </a:pPr>
            <a:r>
              <a:rPr lang="en-US" dirty="0"/>
              <a:t>3. How does Parvana say goodbye to the Window Woman? What has their</a:t>
            </a:r>
          </a:p>
          <a:p>
            <a:pPr marL="0" indent="0">
              <a:buNone/>
            </a:pPr>
            <a:r>
              <a:rPr lang="en-US" dirty="0"/>
              <a:t>interaction meant to both Parvana and the woman?</a:t>
            </a:r>
          </a:p>
          <a:p>
            <a:pPr marL="0" indent="0">
              <a:buNone/>
            </a:pPr>
            <a:r>
              <a:rPr lang="en-US" dirty="0"/>
              <a:t>4. How does the author give a sense of hope in this chapter?</a:t>
            </a:r>
          </a:p>
          <a:p>
            <a:pPr marL="0" indent="0">
              <a:buNone/>
            </a:pPr>
            <a:r>
              <a:rPr lang="en-US" dirty="0"/>
              <a:t>5. What do Parvana and </a:t>
            </a:r>
            <a:r>
              <a:rPr lang="en-US" dirty="0" err="1"/>
              <a:t>Shauzia</a:t>
            </a:r>
            <a:r>
              <a:rPr lang="en-US" dirty="0"/>
              <a:t> plan to do in twenty years? Do you think this</a:t>
            </a:r>
          </a:p>
          <a:p>
            <a:pPr marL="0" indent="0">
              <a:buNone/>
            </a:pPr>
            <a:r>
              <a:rPr lang="en-US" dirty="0"/>
              <a:t>plan will come true? Explain your reasoning. </a:t>
            </a:r>
          </a:p>
        </p:txBody>
      </p:sp>
    </p:spTree>
    <p:extLst>
      <p:ext uri="{BB962C8B-B14F-4D97-AF65-F5344CB8AC3E}">
        <p14:creationId xmlns:p14="http://schemas.microsoft.com/office/powerpoint/2010/main" val="1553219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the term </a:t>
            </a:r>
            <a:r>
              <a:rPr lang="en-US" b="0" i="1" dirty="0" smtClean="0"/>
              <a:t>Breadwinner</a:t>
            </a:r>
            <a:r>
              <a:rPr lang="en-US" dirty="0" smtClean="0"/>
              <a:t> 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32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Author’s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Read the Author’s Note (pages 167–69) for background information and</a:t>
            </a:r>
          </a:p>
          <a:p>
            <a:pPr marL="0" indent="0">
              <a:buNone/>
            </a:pPr>
            <a:r>
              <a:rPr lang="en-US" dirty="0"/>
              <a:t>context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Deborah Ellis Interview</a:t>
            </a:r>
          </a:p>
          <a:p>
            <a:pPr marL="0" indent="0">
              <a:buNone/>
            </a:pPr>
            <a:r>
              <a:rPr lang="en-US" dirty="0"/>
              <a:t>https://www.youtube.com/watch?v=U2AThCracxE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1473" y="3874395"/>
            <a:ext cx="1733550" cy="22978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1473" y="206003"/>
            <a:ext cx="173355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86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479" y="180305"/>
            <a:ext cx="10058400" cy="1037908"/>
          </a:xfrm>
        </p:spPr>
        <p:txBody>
          <a:bodyPr/>
          <a:lstStyle/>
          <a:p>
            <a:r>
              <a:rPr lang="en-US" dirty="0" smtClean="0"/>
              <a:t>Map </a:t>
            </a:r>
            <a:r>
              <a:rPr lang="en-US" dirty="0"/>
              <a:t>of Afghanistan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479" y="1116856"/>
            <a:ext cx="4455189" cy="55286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This is a map of Afghanistan. Look at it’s geographical </a:t>
            </a:r>
            <a:r>
              <a:rPr lang="en-US" dirty="0"/>
              <a:t>features such as its landlocked situation, bodies of </a:t>
            </a:r>
            <a:r>
              <a:rPr lang="en-US" dirty="0" smtClean="0"/>
              <a:t>water, regions</a:t>
            </a:r>
            <a:r>
              <a:rPr lang="en-US" dirty="0"/>
              <a:t>, major cities and bordering countries.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Discuss </a:t>
            </a:r>
            <a:r>
              <a:rPr lang="en-US" dirty="0"/>
              <a:t>the </a:t>
            </a:r>
            <a:r>
              <a:rPr lang="en-US" dirty="0" smtClean="0"/>
              <a:t>effects of </a:t>
            </a:r>
            <a:r>
              <a:rPr lang="en-US" dirty="0"/>
              <a:t>these features on the people who live there.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336" y="1218213"/>
            <a:ext cx="7212170" cy="524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644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Homework:</a:t>
            </a:r>
          </a:p>
          <a:p>
            <a:pPr marL="0" indent="0">
              <a:buNone/>
            </a:pPr>
            <a:r>
              <a:rPr lang="en-US" dirty="0" smtClean="0"/>
              <a:t>Research these topics about </a:t>
            </a:r>
            <a:r>
              <a:rPr lang="en-US" dirty="0"/>
              <a:t>Afghanistan (e.g., languages,</a:t>
            </a:r>
          </a:p>
          <a:p>
            <a:pPr marL="0" indent="0">
              <a:buNone/>
            </a:pPr>
            <a:r>
              <a:rPr lang="en-US" dirty="0"/>
              <a:t>religion, population, area, capital, life expectancy, literacy rate, monetary</a:t>
            </a:r>
          </a:p>
          <a:p>
            <a:pPr marL="0" indent="0">
              <a:buNone/>
            </a:pPr>
            <a:r>
              <a:rPr lang="en-US" dirty="0"/>
              <a:t>unit, flag, geographical features, climate, historical information, art,</a:t>
            </a:r>
          </a:p>
          <a:p>
            <a:pPr marL="0" indent="0">
              <a:buNone/>
            </a:pPr>
            <a:r>
              <a:rPr lang="en-US" dirty="0"/>
              <a:t>architecture, music, media).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Present and Discuss with the </a:t>
            </a:r>
            <a:r>
              <a:rPr lang="en-US" dirty="0" smtClean="0"/>
              <a:t>Class Tuesday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427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5301" y="1622738"/>
            <a:ext cx="10058400" cy="4536583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7400" dirty="0" smtClean="0"/>
              <a:t>1</a:t>
            </a:r>
            <a:r>
              <a:rPr lang="en-US" sz="7400" dirty="0"/>
              <a:t>. What characters do you meet in this chapter? Begin character profiles </a:t>
            </a:r>
            <a:r>
              <a:rPr lang="en-US" sz="7400" dirty="0" smtClean="0"/>
              <a:t>for each </a:t>
            </a:r>
            <a:r>
              <a:rPr lang="en-US" sz="7400" dirty="0"/>
              <a:t>one: write their names or sketch the character and write some </a:t>
            </a:r>
            <a:r>
              <a:rPr lang="en-US" sz="7400" dirty="0" smtClean="0"/>
              <a:t>notes about </a:t>
            </a:r>
            <a:r>
              <a:rPr lang="en-US" sz="7400" dirty="0"/>
              <a:t>what you have learned about each of them.</a:t>
            </a:r>
          </a:p>
          <a:p>
            <a:pPr marL="0" indent="0">
              <a:buNone/>
            </a:pPr>
            <a:r>
              <a:rPr lang="en-US" sz="7400" dirty="0"/>
              <a:t>2</a:t>
            </a:r>
            <a:r>
              <a:rPr lang="en-US" sz="7400" dirty="0" smtClean="0"/>
              <a:t>. </a:t>
            </a:r>
            <a:r>
              <a:rPr lang="en-US" sz="7400" dirty="0"/>
              <a:t>Imagine that suddenly you were not allowed to go to school. How would you</a:t>
            </a:r>
          </a:p>
          <a:p>
            <a:pPr marL="0" indent="0">
              <a:buNone/>
            </a:pPr>
            <a:r>
              <a:rPr lang="en-US" sz="7400" dirty="0" smtClean="0"/>
              <a:t>feel </a:t>
            </a:r>
            <a:r>
              <a:rPr lang="en-US" sz="7400" dirty="0"/>
              <a:t>after the first day? After the first month? After a </a:t>
            </a:r>
            <a:r>
              <a:rPr lang="en-US" sz="7400" dirty="0" smtClean="0"/>
              <a:t>year?</a:t>
            </a:r>
          </a:p>
          <a:p>
            <a:pPr marL="0" indent="0">
              <a:buNone/>
            </a:pPr>
            <a:r>
              <a:rPr lang="en-US" sz="7400" dirty="0"/>
              <a:t>3</a:t>
            </a:r>
            <a:r>
              <a:rPr lang="en-US" sz="7400" dirty="0" smtClean="0"/>
              <a:t>. How long has it been since the mother and children, except for </a:t>
            </a:r>
            <a:r>
              <a:rPr lang="en-US" sz="7400" dirty="0" smtClean="0"/>
              <a:t>Parvana, have </a:t>
            </a:r>
            <a:r>
              <a:rPr lang="en-US" sz="7400" dirty="0"/>
              <a:t>been outside the house? Imagine you were not allowed to </a:t>
            </a:r>
            <a:r>
              <a:rPr lang="en-US" sz="7400"/>
              <a:t>leave </a:t>
            </a:r>
            <a:r>
              <a:rPr lang="en-US" sz="7400" smtClean="0"/>
              <a:t>your home</a:t>
            </a:r>
            <a:r>
              <a:rPr lang="en-US" sz="7400" dirty="0"/>
              <a:t>. How do you think you would cope?</a:t>
            </a:r>
          </a:p>
          <a:p>
            <a:pPr marL="0" indent="0">
              <a:buNone/>
            </a:pPr>
            <a:r>
              <a:rPr lang="en-US" sz="7400" dirty="0" smtClean="0"/>
              <a:t>4. </a:t>
            </a:r>
            <a:r>
              <a:rPr lang="en-US" sz="7400" dirty="0"/>
              <a:t>What do you learn about the Taliban in this chapter?</a:t>
            </a:r>
          </a:p>
          <a:p>
            <a:pPr marL="0" indent="0">
              <a:buNone/>
            </a:pPr>
            <a:endParaRPr lang="en-US" sz="64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990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1. What did the soldiers do to the family? Where do you think they have taken</a:t>
            </a:r>
          </a:p>
          <a:p>
            <a:pPr marL="0" indent="0">
              <a:buNone/>
            </a:pPr>
            <a:r>
              <a:rPr lang="en-US" dirty="0"/>
              <a:t>the father?</a:t>
            </a:r>
          </a:p>
          <a:p>
            <a:pPr marL="0" indent="0">
              <a:buNone/>
            </a:pPr>
            <a:r>
              <a:rPr lang="en-US" dirty="0"/>
              <a:t>2</a:t>
            </a:r>
            <a:r>
              <a:rPr lang="en-US" dirty="0" smtClean="0"/>
              <a:t>. </a:t>
            </a:r>
            <a:r>
              <a:rPr lang="en-US" dirty="0"/>
              <a:t>Draw a sketch of the room where the family lives and its contents.</a:t>
            </a:r>
          </a:p>
          <a:p>
            <a:pPr marL="0" indent="0">
              <a:buNone/>
            </a:pPr>
            <a:r>
              <a:rPr lang="en-US" dirty="0"/>
              <a:t>4</a:t>
            </a:r>
            <a:r>
              <a:rPr lang="en-US" dirty="0" smtClean="0"/>
              <a:t>. </a:t>
            </a:r>
            <a:r>
              <a:rPr lang="en-US" dirty="0"/>
              <a:t>When you are reading, what techniques do you use to figure out a word you</a:t>
            </a:r>
          </a:p>
          <a:p>
            <a:pPr marL="0" indent="0">
              <a:buNone/>
            </a:pPr>
            <a:r>
              <a:rPr lang="en-US" dirty="0"/>
              <a:t>don’t know (e.g., read ahead and back to see if it is defined; use the glossary;</a:t>
            </a:r>
          </a:p>
          <a:p>
            <a:pPr marL="0" indent="0">
              <a:buNone/>
            </a:pPr>
            <a:r>
              <a:rPr lang="en-US" dirty="0"/>
              <a:t>use context)? How does the author give clues to a word’s meaning (e.g., how</a:t>
            </a:r>
          </a:p>
          <a:p>
            <a:pPr marL="0" indent="0">
              <a:buNone/>
            </a:pPr>
            <a:r>
              <a:rPr lang="en-US" dirty="0"/>
              <a:t>does “stretched out on a </a:t>
            </a:r>
            <a:r>
              <a:rPr lang="en-US" dirty="0" err="1"/>
              <a:t>toshak</a:t>
            </a:r>
            <a:r>
              <a:rPr lang="en-US" dirty="0"/>
              <a:t>” help a reader understand what a “</a:t>
            </a:r>
            <a:r>
              <a:rPr lang="en-US" dirty="0" err="1"/>
              <a:t>toshak</a:t>
            </a:r>
            <a:r>
              <a:rPr lang="en-US" dirty="0"/>
              <a:t>”</a:t>
            </a:r>
          </a:p>
          <a:p>
            <a:pPr marL="0" indent="0">
              <a:buNone/>
            </a:pPr>
            <a:r>
              <a:rPr lang="en-US" dirty="0"/>
              <a:t>is)?</a:t>
            </a:r>
          </a:p>
        </p:txBody>
      </p:sp>
    </p:spTree>
    <p:extLst>
      <p:ext uri="{BB962C8B-B14F-4D97-AF65-F5344CB8AC3E}">
        <p14:creationId xmlns:p14="http://schemas.microsoft.com/office/powerpoint/2010/main" val="2058578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Why did the Taliban order all windows to be painted over with black paint?</a:t>
            </a:r>
          </a:p>
          <a:p>
            <a:pPr marL="0" indent="0">
              <a:buNone/>
            </a:pPr>
            <a:r>
              <a:rPr lang="en-US" dirty="0"/>
              <a:t>2. What emotions did you feel as you were reading this chapter? What caused</a:t>
            </a:r>
          </a:p>
          <a:p>
            <a:pPr marL="0" indent="0">
              <a:buNone/>
            </a:pPr>
            <a:r>
              <a:rPr lang="en-US" dirty="0"/>
              <a:t>them?</a:t>
            </a:r>
          </a:p>
          <a:p>
            <a:pPr marL="0" indent="0">
              <a:buNone/>
            </a:pPr>
            <a:r>
              <a:rPr lang="en-US" dirty="0"/>
              <a:t>3. What character strengths has Parvana shown in the novel so far?</a:t>
            </a:r>
          </a:p>
        </p:txBody>
      </p:sp>
    </p:spTree>
    <p:extLst>
      <p:ext uri="{BB962C8B-B14F-4D97-AF65-F5344CB8AC3E}">
        <p14:creationId xmlns:p14="http://schemas.microsoft.com/office/powerpoint/2010/main" val="38270070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84ACB6"/>
      </a:dk2>
      <a:lt2>
        <a:srgbClr val="EBE9DD"/>
      </a:lt2>
      <a:accent1>
        <a:srgbClr val="6F8183"/>
      </a:accent1>
      <a:accent2>
        <a:srgbClr val="967E96"/>
      </a:accent2>
      <a:accent3>
        <a:srgbClr val="CCC893"/>
      </a:accent3>
      <a:accent4>
        <a:srgbClr val="A54D74"/>
      </a:accent4>
      <a:accent5>
        <a:srgbClr val="949C6B"/>
      </a:accent5>
      <a:accent6>
        <a:srgbClr val="766A50"/>
      </a:accent6>
      <a:hlink>
        <a:srgbClr val="CC6600"/>
      </a:hlink>
      <a:folHlink>
        <a:srgbClr val="777777"/>
      </a:folHlink>
    </a:clrScheme>
    <a:fontScheme name="Wood 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man Old Style" panose="02050604050505020204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8E89CD47-BF55-4DDE-B823-2283AA7E769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4BA1669898C84A9D0A7CD88DD86DEE" ma:contentTypeVersion="7" ma:contentTypeDescription="Create a new document." ma:contentTypeScope="" ma:versionID="c3bc4c656b89b926000d545e7200fcba">
  <xsd:schema xmlns:xsd="http://www.w3.org/2001/XMLSchema" xmlns:xs="http://www.w3.org/2001/XMLSchema" xmlns:p="http://schemas.microsoft.com/office/2006/metadata/properties" xmlns:ns1="http://schemas.microsoft.com/sharepoint/v3" xmlns:ns2="3c924a6b-2f35-4917-a7f8-b3e917a78ebf" targetNamespace="http://schemas.microsoft.com/office/2006/metadata/properties" ma:root="true" ma:fieldsID="7f94b65606a0d36bb6a04bca121ff855" ns1:_="" ns2:_="">
    <xsd:import namespace="http://schemas.microsoft.com/sharepoint/v3"/>
    <xsd:import namespace="3c924a6b-2f35-4917-a7f8-b3e917a78eb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Blog_x0020_Category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924a6b-2f35-4917-a7f8-b3e917a78ebf" elementFormDefault="qualified">
    <xsd:import namespace="http://schemas.microsoft.com/office/2006/documentManagement/types"/>
    <xsd:import namespace="http://schemas.microsoft.com/office/infopath/2007/PartnerControls"/>
    <xsd:element name="Blog_x0020_Category" ma:index="6" ma:displayName="Blog Category" ma:list="{5ce769ce-cfb9-46d6-b0af-6a04f9ac84e5}" ma:internalName="Blog_x0020_Category" ma:readOnly="false" ma:showField="Title" ma:web="3c924a6b-2f35-4917-a7f8-b3e917a78ebf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log_x0020_Category xmlns="3c924a6b-2f35-4917-a7f8-b3e917a78ebf">47</Blog_x0020_Category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A65619C-2CAA-4FC0-83C5-BE652CC7D4A5}"/>
</file>

<file path=customXml/itemProps2.xml><?xml version="1.0" encoding="utf-8"?>
<ds:datastoreItem xmlns:ds="http://schemas.openxmlformats.org/officeDocument/2006/customXml" ds:itemID="{0F8EC61C-7F57-406D-B416-A7E4D2CF7ACF}"/>
</file>

<file path=customXml/itemProps3.xml><?xml version="1.0" encoding="utf-8"?>
<ds:datastoreItem xmlns:ds="http://schemas.openxmlformats.org/officeDocument/2006/customXml" ds:itemID="{6AF34F77-A99F-4F6F-B168-6649A192098C}"/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51</TotalTime>
  <Words>1370</Words>
  <Application>Microsoft Office PowerPoint</Application>
  <PresentationFormat>Widescreen</PresentationFormat>
  <Paragraphs>124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Bookman Old Style</vt:lpstr>
      <vt:lpstr>Century Gothic</vt:lpstr>
      <vt:lpstr>Wingdings</vt:lpstr>
      <vt:lpstr>Wood Type</vt:lpstr>
      <vt:lpstr>The Breadwinner</vt:lpstr>
      <vt:lpstr>What do we think we know:</vt:lpstr>
      <vt:lpstr>What does the term Breadwinner mean?</vt:lpstr>
      <vt:lpstr>Author’s Note</vt:lpstr>
      <vt:lpstr>Map of Afghanistan </vt:lpstr>
      <vt:lpstr>Background</vt:lpstr>
      <vt:lpstr>Chapter One</vt:lpstr>
      <vt:lpstr>Chapter 2</vt:lpstr>
      <vt:lpstr>Chapter 3</vt:lpstr>
      <vt:lpstr>Chapter 4</vt:lpstr>
      <vt:lpstr>Chapter 5</vt:lpstr>
      <vt:lpstr>Chapter 6</vt:lpstr>
      <vt:lpstr>Chapter 7</vt:lpstr>
      <vt:lpstr>Chapter 8</vt:lpstr>
      <vt:lpstr>Chapter 9</vt:lpstr>
      <vt:lpstr>Chapter10</vt:lpstr>
      <vt:lpstr>Chapter 11</vt:lpstr>
      <vt:lpstr>Chapter 12</vt:lpstr>
      <vt:lpstr>Chapter 13</vt:lpstr>
      <vt:lpstr>Chapter 14</vt:lpstr>
      <vt:lpstr>Chapter 15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Breadwinner Questions</dc:title>
  <dc:creator>Perez, Lindsay    (ASD-W)</dc:creator>
  <cp:lastModifiedBy>Perez, Lindsay    (ASD-W)</cp:lastModifiedBy>
  <cp:revision>22</cp:revision>
  <dcterms:created xsi:type="dcterms:W3CDTF">2016-11-18T17:32:43Z</dcterms:created>
  <dcterms:modified xsi:type="dcterms:W3CDTF">2016-11-21T15:31:00Z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0x010100C54BA1669898C84A9D0A7CD88DD86DEE</vt:lpwstr>
  </property>
</Properties>
</file>