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1.xml" ContentType="application/vnd.openxmlformats-officedocument.presentationml.slide+xml"/>
  <Override PartName="/ppt/slides/slide3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1" r:id="rId3"/>
    <p:sldId id="257" r:id="rId4"/>
    <p:sldId id="259" r:id="rId5"/>
    <p:sldId id="260" r:id="rId6"/>
    <p:sldId id="261" r:id="rId7"/>
    <p:sldId id="271" r:id="rId8"/>
    <p:sldId id="262" r:id="rId9"/>
    <p:sldId id="263" r:id="rId10"/>
    <p:sldId id="264" r:id="rId11"/>
    <p:sldId id="265" r:id="rId12"/>
    <p:sldId id="266" r:id="rId13"/>
    <p:sldId id="267" r:id="rId14"/>
    <p:sldId id="268" r:id="rId15"/>
    <p:sldId id="269" r:id="rId16"/>
    <p:sldId id="272" r:id="rId17"/>
    <p:sldId id="273" r:id="rId18"/>
    <p:sldId id="270" r:id="rId19"/>
    <p:sldId id="274" r:id="rId20"/>
    <p:sldId id="275" r:id="rId21"/>
    <p:sldId id="276" r:id="rId22"/>
    <p:sldId id="277" r:id="rId23"/>
    <p:sldId id="278" r:id="rId24"/>
    <p:sldId id="279" r:id="rId25"/>
    <p:sldId id="280"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D1E9DC3-5A28-4842-9BB2-79ACD0C2D508}">
          <p14:sldIdLst>
            <p14:sldId id="258"/>
            <p14:sldId id="281"/>
            <p14:sldId id="257"/>
            <p14:sldId id="259"/>
            <p14:sldId id="260"/>
            <p14:sldId id="261"/>
            <p14:sldId id="271"/>
            <p14:sldId id="262"/>
            <p14:sldId id="263"/>
            <p14:sldId id="264"/>
            <p14:sldId id="265"/>
            <p14:sldId id="266"/>
            <p14:sldId id="267"/>
            <p14:sldId id="268"/>
            <p14:sldId id="269"/>
            <p14:sldId id="272"/>
            <p14:sldId id="273"/>
            <p14:sldId id="270"/>
            <p14:sldId id="274"/>
            <p14:sldId id="275"/>
            <p14:sldId id="276"/>
            <p14:sldId id="277"/>
            <p14:sldId id="278"/>
            <p14:sldId id="279"/>
            <p14:sldId id="280"/>
          </p14:sldIdLst>
        </p14:section>
        <p14:section name="Untitled Section" id="{7E54FDAD-F688-4BDE-97FB-A52C255BD61C}">
          <p14:sldIdLst>
            <p14:sldId id="283"/>
            <p14:sldId id="284"/>
            <p14:sldId id="285"/>
            <p14:sldId id="286"/>
            <p14:sldId id="287"/>
            <p14:sldId id="288"/>
            <p14:sldId id="289"/>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fld id="{D773228B-DC4B-4E69-AD33-61B9AD913938}" type="datetimeFigureOut">
              <a:rPr lang="en-US" smtClean="0"/>
              <a:pPr>
                <a:defRPr/>
              </a:pPr>
              <a:t>2/14/2018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83761B6-454D-45FB-B424-6DE1DED2538A}" type="slidenum">
              <a:rPr lang="en-US" smtClean="0"/>
              <a:pPr>
                <a:defRPr/>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19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566D02B-1D4D-40D5-9EAF-F6A534A75EF7}" type="datetimeFigureOut">
              <a:rPr lang="en-US" smtClean="0"/>
              <a:pPr>
                <a:defRPr/>
              </a:pPr>
              <a:t>2/14/2018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C7769D-207E-4ECD-9B06-D1290140C695}" type="slidenum">
              <a:rPr lang="en-US" smtClean="0"/>
              <a:pPr>
                <a:defRPr/>
              </a:pPr>
              <a:t>‹#›</a:t>
            </a:fld>
            <a:endParaRPr lang="en-US"/>
          </a:p>
        </p:txBody>
      </p:sp>
    </p:spTree>
    <p:extLst>
      <p:ext uri="{BB962C8B-B14F-4D97-AF65-F5344CB8AC3E}">
        <p14:creationId xmlns:p14="http://schemas.microsoft.com/office/powerpoint/2010/main" val="248460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6A4FCFD-85B0-4280-B40E-ECD89782EE07}" type="datetimeFigureOut">
              <a:rPr lang="en-US" smtClean="0"/>
              <a:pPr>
                <a:defRPr/>
              </a:pPr>
              <a:t>2/14/2018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A15198-EB57-464D-8A7E-BA5525F2BCBE}" type="slidenum">
              <a:rPr lang="en-US" smtClean="0"/>
              <a:pPr>
                <a:defRPr/>
              </a:pPr>
              <a:t>‹#›</a:t>
            </a:fld>
            <a:endParaRPr lang="en-US"/>
          </a:p>
        </p:txBody>
      </p:sp>
    </p:spTree>
    <p:extLst>
      <p:ext uri="{BB962C8B-B14F-4D97-AF65-F5344CB8AC3E}">
        <p14:creationId xmlns:p14="http://schemas.microsoft.com/office/powerpoint/2010/main" val="101594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43B20D6-F327-470E-A54A-567291EE4EB6}" type="datetimeFigureOut">
              <a:rPr lang="en-US" smtClean="0"/>
              <a:pPr>
                <a:defRPr/>
              </a:pPr>
              <a:t>2/14/2018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30BD9F-6A0D-42AC-AC5D-6D74CCB011A7}" type="slidenum">
              <a:rPr lang="en-US" smtClean="0"/>
              <a:pPr>
                <a:defRPr/>
              </a:pPr>
              <a:t>‹#›</a:t>
            </a:fld>
            <a:endParaRPr lang="en-US"/>
          </a:p>
        </p:txBody>
      </p:sp>
    </p:spTree>
    <p:extLst>
      <p:ext uri="{BB962C8B-B14F-4D97-AF65-F5344CB8AC3E}">
        <p14:creationId xmlns:p14="http://schemas.microsoft.com/office/powerpoint/2010/main" val="386886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5E0891F-76F9-469F-A981-5324394CAF1F}" type="datetimeFigureOut">
              <a:rPr lang="en-US" smtClean="0"/>
              <a:pPr>
                <a:defRPr/>
              </a:pPr>
              <a:t>2/14/2018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A4FF3F-7AB6-4E9B-ADED-35C58DD00962}" type="slidenum">
              <a:rPr lang="en-US" smtClean="0"/>
              <a:pPr>
                <a:defRPr/>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84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5FD975DF-03C5-418D-9451-5DB715CC2392}" type="datetimeFigureOut">
              <a:rPr lang="en-US" smtClean="0"/>
              <a:pPr>
                <a:defRPr/>
              </a:pPr>
              <a:t>2/14/2018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D41B0F8-31B7-4676-A9A4-8F6182C2D17C}" type="slidenum">
              <a:rPr lang="en-US" smtClean="0"/>
              <a:pPr>
                <a:defRPr/>
              </a:pPr>
              <a:t>‹#›</a:t>
            </a:fld>
            <a:endParaRPr lang="en-US"/>
          </a:p>
        </p:txBody>
      </p:sp>
    </p:spTree>
    <p:extLst>
      <p:ext uri="{BB962C8B-B14F-4D97-AF65-F5344CB8AC3E}">
        <p14:creationId xmlns:p14="http://schemas.microsoft.com/office/powerpoint/2010/main" val="49709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A2FCE31A-8FD4-4C5B-BA1F-7749FFFE1991}" type="datetimeFigureOut">
              <a:rPr lang="en-US" smtClean="0"/>
              <a:pPr>
                <a:defRPr/>
              </a:pPr>
              <a:t>2/14/2018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700651C-8AE4-4A63-9B03-DA6998897EF9}" type="slidenum">
              <a:rPr lang="en-US" smtClean="0"/>
              <a:pPr>
                <a:defRPr/>
              </a:pPr>
              <a:t>‹#›</a:t>
            </a:fld>
            <a:endParaRPr lang="en-US"/>
          </a:p>
        </p:txBody>
      </p:sp>
    </p:spTree>
    <p:extLst>
      <p:ext uri="{BB962C8B-B14F-4D97-AF65-F5344CB8AC3E}">
        <p14:creationId xmlns:p14="http://schemas.microsoft.com/office/powerpoint/2010/main" val="81507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F53DB760-36BF-4973-8AA4-1CBDEB2E54F6}" type="datetimeFigureOut">
              <a:rPr lang="en-US" smtClean="0"/>
              <a:pPr>
                <a:defRPr/>
              </a:pPr>
              <a:t>2/14/2018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979F49-3C0A-4AD9-BC8D-D29921DA6537}" type="slidenum">
              <a:rPr lang="en-US" smtClean="0"/>
              <a:pPr>
                <a:defRPr/>
              </a:pPr>
              <a:t>‹#›</a:t>
            </a:fld>
            <a:endParaRPr lang="en-US"/>
          </a:p>
        </p:txBody>
      </p:sp>
    </p:spTree>
    <p:extLst>
      <p:ext uri="{BB962C8B-B14F-4D97-AF65-F5344CB8AC3E}">
        <p14:creationId xmlns:p14="http://schemas.microsoft.com/office/powerpoint/2010/main" val="205360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D0026F6-2602-4439-A90F-54C536928BA2}" type="datetimeFigureOut">
              <a:rPr lang="en-US" smtClean="0"/>
              <a:pPr>
                <a:defRPr/>
              </a:pPr>
              <a:t>2/14/2018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2C1C45B-2B36-40EA-B5A7-94D8C2C69CC9}" type="slidenum">
              <a:rPr lang="en-US" smtClean="0"/>
              <a:pPr>
                <a:defRPr/>
              </a:pPr>
              <a:t>‹#›</a:t>
            </a:fld>
            <a:endParaRPr lang="en-US"/>
          </a:p>
        </p:txBody>
      </p:sp>
    </p:spTree>
    <p:extLst>
      <p:ext uri="{BB962C8B-B14F-4D97-AF65-F5344CB8AC3E}">
        <p14:creationId xmlns:p14="http://schemas.microsoft.com/office/powerpoint/2010/main" val="172090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C5BA6D-6D9A-4C6F-9FEF-08744CE8FD9D}" type="datetimeFigureOut">
              <a:rPr lang="en-US" smtClean="0"/>
              <a:pPr>
                <a:defRPr/>
              </a:pPr>
              <a:t>2/14/2018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3B22FB-457D-4291-B991-E810E2B628A5}" type="slidenum">
              <a:rPr lang="en-US" smtClean="0"/>
              <a:pPr>
                <a:defRPr/>
              </a:pPr>
              <a:t>‹#›</a:t>
            </a:fld>
            <a:endParaRPr lang="en-US"/>
          </a:p>
        </p:txBody>
      </p:sp>
    </p:spTree>
    <p:extLst>
      <p:ext uri="{BB962C8B-B14F-4D97-AF65-F5344CB8AC3E}">
        <p14:creationId xmlns:p14="http://schemas.microsoft.com/office/powerpoint/2010/main" val="187993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7783B9D-116B-4658-B094-D773E1BB8C7B}" type="datetimeFigureOut">
              <a:rPr lang="en-US" smtClean="0"/>
              <a:pPr>
                <a:defRPr/>
              </a:pPr>
              <a:t>2/14/2018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6118986-187D-4C21-A389-E66ED5E00C48}" type="slidenum">
              <a:rPr lang="en-US" smtClean="0"/>
              <a:pPr>
                <a:defRPr/>
              </a:pPr>
              <a:t>‹#›</a:t>
            </a:fld>
            <a:endParaRPr lang="en-US"/>
          </a:p>
        </p:txBody>
      </p:sp>
    </p:spTree>
    <p:extLst>
      <p:ext uri="{BB962C8B-B14F-4D97-AF65-F5344CB8AC3E}">
        <p14:creationId xmlns:p14="http://schemas.microsoft.com/office/powerpoint/2010/main" val="48009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fld id="{C1E305CB-0D56-4A46-85EC-EAC5FF215DD9}" type="datetimeFigureOut">
              <a:rPr lang="en-US" smtClean="0"/>
              <a:pPr>
                <a:defRPr/>
              </a:pPr>
              <a:t>2/14/2018</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E02F4A96-F31E-4D2D-8945-1D4C30749620}" type="slidenum">
              <a:rPr lang="en-US" smtClean="0"/>
              <a:pPr>
                <a:defRPr/>
              </a:pPr>
              <a:t>‹#›</a:t>
            </a:fld>
            <a:endParaRPr lang="en-US"/>
          </a:p>
        </p:txBody>
      </p:sp>
    </p:spTree>
    <p:extLst>
      <p:ext uri="{BB962C8B-B14F-4D97-AF65-F5344CB8AC3E}">
        <p14:creationId xmlns:p14="http://schemas.microsoft.com/office/powerpoint/2010/main" val="542073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bQy2tISWQQ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TFbv757kup4" TargetMode="External"/><Relationship Id="rId2" Type="http://schemas.openxmlformats.org/officeDocument/2006/relationships/hyperlink" Target="https://www.youtube.com/watch?v=GTj1bv6T9d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siVpPpTiEO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tGdsOXZpyW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Individual and </a:t>
            </a:r>
            <a:br>
              <a:rPr lang="en-US" dirty="0" smtClean="0"/>
            </a:br>
            <a:r>
              <a:rPr lang="en-US" dirty="0" smtClean="0"/>
              <a:t>Family Dynamics 120 </a:t>
            </a:r>
            <a:endParaRPr lang="en-US" dirty="0"/>
          </a:p>
        </p:txBody>
      </p:sp>
      <p:sp>
        <p:nvSpPr>
          <p:cNvPr id="3" name="Subtitle 2"/>
          <p:cNvSpPr>
            <a:spLocks noGrp="1"/>
          </p:cNvSpPr>
          <p:nvPr>
            <p:ph type="subTitle" idx="1"/>
          </p:nvPr>
        </p:nvSpPr>
        <p:spPr/>
        <p:txBody>
          <a:bodyPr/>
          <a:lstStyle/>
          <a:p>
            <a:r>
              <a:rPr lang="en-US" dirty="0" smtClean="0"/>
              <a:t>Semester 2</a:t>
            </a:r>
          </a:p>
          <a:p>
            <a:r>
              <a:rPr lang="en-US" dirty="0" smtClean="0"/>
              <a:t>2018</a:t>
            </a:r>
            <a:endParaRPr lang="en-US" dirty="0"/>
          </a:p>
        </p:txBody>
      </p:sp>
    </p:spTree>
    <p:extLst>
      <p:ext uri="{BB962C8B-B14F-4D97-AF65-F5344CB8AC3E}">
        <p14:creationId xmlns:p14="http://schemas.microsoft.com/office/powerpoint/2010/main" val="409472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latin typeface="Arial" pitchFamily="34" charset="0"/>
                <a:cs typeface="Arial" pitchFamily="34" charset="0"/>
              </a:rPr>
              <a:t>What are chromosomes?</a:t>
            </a:r>
          </a:p>
          <a:p>
            <a:r>
              <a:rPr lang="en-US" dirty="0">
                <a:latin typeface="Arial" pitchFamily="34" charset="0"/>
                <a:cs typeface="Arial" pitchFamily="34" charset="0"/>
              </a:rPr>
              <a:t>rod shaped particles carrying hereditary information from each parent. (Twenty-three from your father and twenty-three from your mother)</a:t>
            </a:r>
          </a:p>
          <a:p>
            <a:r>
              <a:rPr lang="en-US" dirty="0">
                <a:latin typeface="Arial" pitchFamily="34" charset="0"/>
                <a:cs typeface="Arial" pitchFamily="34" charset="0"/>
              </a:rPr>
              <a:t>there are about 30,000 genes. </a:t>
            </a:r>
            <a:r>
              <a:rPr lang="en-US" b="1" u="sng" dirty="0">
                <a:latin typeface="Arial" pitchFamily="34" charset="0"/>
                <a:cs typeface="Arial" pitchFamily="34" charset="0"/>
              </a:rPr>
              <a:t>Genes</a:t>
            </a:r>
            <a:r>
              <a:rPr lang="en-US" b="1" dirty="0">
                <a:latin typeface="Arial" pitchFamily="34" charset="0"/>
                <a:cs typeface="Arial" pitchFamily="34" charset="0"/>
              </a:rPr>
              <a:t> </a:t>
            </a:r>
            <a:r>
              <a:rPr lang="en-US" dirty="0">
                <a:latin typeface="Arial" pitchFamily="34" charset="0"/>
                <a:cs typeface="Arial" pitchFamily="34" charset="0"/>
              </a:rPr>
              <a:t>(the basic units of heredity) determine all inherited characteristics, or </a:t>
            </a:r>
            <a:r>
              <a:rPr lang="en-US" b="1" u="sng" dirty="0">
                <a:latin typeface="Arial" pitchFamily="34" charset="0"/>
                <a:cs typeface="Arial" pitchFamily="34" charset="0"/>
              </a:rPr>
              <a:t>traits</a:t>
            </a:r>
            <a:endParaRPr lang="en-US" dirty="0"/>
          </a:p>
        </p:txBody>
      </p:sp>
    </p:spTree>
    <p:extLst>
      <p:ext uri="{BB962C8B-B14F-4D97-AF65-F5344CB8AC3E}">
        <p14:creationId xmlns:p14="http://schemas.microsoft.com/office/powerpoint/2010/main" val="3534125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u="sng" dirty="0">
                <a:latin typeface="Arial" pitchFamily="34" charset="0"/>
                <a:cs typeface="Arial" pitchFamily="34" charset="0"/>
              </a:rPr>
              <a:t>Dominant genes</a:t>
            </a:r>
            <a:r>
              <a:rPr lang="en-US" dirty="0">
                <a:latin typeface="Arial" pitchFamily="34" charset="0"/>
                <a:cs typeface="Arial" pitchFamily="34" charset="0"/>
              </a:rPr>
              <a:t> determine the nature of a certain trait in a person. Dominant genes overrule recessive genes.</a:t>
            </a:r>
          </a:p>
          <a:p>
            <a:r>
              <a:rPr lang="en-US" b="1" u="sng" dirty="0">
                <a:latin typeface="Arial" pitchFamily="34" charset="0"/>
                <a:cs typeface="Arial" pitchFamily="34" charset="0"/>
              </a:rPr>
              <a:t>Recessive genes </a:t>
            </a:r>
            <a:r>
              <a:rPr lang="en-US" dirty="0">
                <a:latin typeface="Arial" pitchFamily="34" charset="0"/>
                <a:cs typeface="Arial" pitchFamily="34" charset="0"/>
              </a:rPr>
              <a:t>determine the nature of the trait only when two of them are present. The child must receive only one recessive gene from each parent.</a:t>
            </a:r>
            <a:endParaRPr lang="en-US" b="1"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162473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a:latin typeface="Arial" pitchFamily="34" charset="0"/>
                <a:cs typeface="Arial" pitchFamily="34" charset="0"/>
              </a:rPr>
              <a:t>Sex Chromosomes</a:t>
            </a:r>
            <a:r>
              <a:rPr lang="en-US" u="sng" dirty="0">
                <a:latin typeface="Arial" pitchFamily="34" charset="0"/>
                <a:cs typeface="Arial" pitchFamily="34" charset="0"/>
              </a:rPr>
              <a:t> </a:t>
            </a:r>
            <a:r>
              <a:rPr lang="en-US" dirty="0">
                <a:latin typeface="Arial" pitchFamily="34" charset="0"/>
                <a:cs typeface="Arial" pitchFamily="34" charset="0"/>
              </a:rPr>
              <a:t>determine the sex of the child. </a:t>
            </a:r>
          </a:p>
          <a:p>
            <a:r>
              <a:rPr lang="en-US" dirty="0">
                <a:latin typeface="Arial" pitchFamily="34" charset="0"/>
                <a:cs typeface="Arial" pitchFamily="34" charset="0"/>
              </a:rPr>
              <a:t>Females</a:t>
            </a:r>
            <a:r>
              <a:rPr lang="en-US" b="1" dirty="0">
                <a:latin typeface="Arial" pitchFamily="34" charset="0"/>
                <a:cs typeface="Arial" pitchFamily="34" charset="0"/>
              </a:rPr>
              <a:t> </a:t>
            </a:r>
            <a:r>
              <a:rPr lang="en-US" dirty="0">
                <a:latin typeface="Arial" pitchFamily="34" charset="0"/>
                <a:cs typeface="Arial" pitchFamily="34" charset="0"/>
              </a:rPr>
              <a:t>have two X chromosomes and males have either an X or Y.</a:t>
            </a:r>
          </a:p>
          <a:p>
            <a:r>
              <a:rPr lang="en-US" dirty="0">
                <a:latin typeface="Arial" pitchFamily="34" charset="0"/>
                <a:cs typeface="Arial" pitchFamily="34" charset="0"/>
              </a:rPr>
              <a:t>XX combination results in a girl.</a:t>
            </a:r>
          </a:p>
          <a:p>
            <a:r>
              <a:rPr lang="en-US" dirty="0">
                <a:latin typeface="Arial" pitchFamily="34" charset="0"/>
                <a:cs typeface="Arial" pitchFamily="34" charset="0"/>
              </a:rPr>
              <a:t>XY combination results in a boy</a:t>
            </a:r>
            <a:endParaRPr lang="en-US" dirty="0"/>
          </a:p>
        </p:txBody>
      </p:sp>
    </p:spTree>
    <p:extLst>
      <p:ext uri="{BB962C8B-B14F-4D97-AF65-F5344CB8AC3E}">
        <p14:creationId xmlns:p14="http://schemas.microsoft.com/office/powerpoint/2010/main" val="4083960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An organism’s </a:t>
            </a:r>
            <a:r>
              <a:rPr lang="en-US" b="1" u="sng" dirty="0">
                <a:latin typeface="Arial" panose="020B0604020202020204" pitchFamily="34" charset="0"/>
                <a:cs typeface="Arial" panose="020B0604020202020204" pitchFamily="34" charset="0"/>
              </a:rPr>
              <a:t>genotype </a:t>
            </a:r>
            <a:r>
              <a:rPr lang="en-US" dirty="0">
                <a:latin typeface="Arial" panose="020B0604020202020204" pitchFamily="34" charset="0"/>
                <a:cs typeface="Arial" panose="020B0604020202020204" pitchFamily="34" charset="0"/>
              </a:rPr>
              <a:t>is the set of genes that it carries.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 organism’s </a:t>
            </a:r>
            <a:r>
              <a:rPr lang="en-US" b="1" u="sng" dirty="0">
                <a:latin typeface="Arial" panose="020B0604020202020204" pitchFamily="34" charset="0"/>
                <a:cs typeface="Arial" panose="020B0604020202020204" pitchFamily="34" charset="0"/>
              </a:rPr>
              <a:t>phenotype</a:t>
            </a:r>
            <a:r>
              <a:rPr lang="en-US" dirty="0">
                <a:latin typeface="Arial" panose="020B0604020202020204" pitchFamily="34" charset="0"/>
                <a:cs typeface="Arial" panose="020B0604020202020204" pitchFamily="34" charset="0"/>
              </a:rPr>
              <a:t> is all of its observable characteristics—which are influenced both by its genotype and by the environment</a:t>
            </a:r>
            <a:r>
              <a:rPr lang="en-US" sz="28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1508354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and…..</a:t>
            </a:r>
            <a:endParaRPr lang="en-US" dirty="0"/>
          </a:p>
        </p:txBody>
      </p:sp>
      <p:sp>
        <p:nvSpPr>
          <p:cNvPr id="3" name="Content Placeholder 2"/>
          <p:cNvSpPr>
            <a:spLocks noGrp="1"/>
          </p:cNvSpPr>
          <p:nvPr>
            <p:ph idx="1"/>
          </p:nvPr>
        </p:nvSpPr>
        <p:spPr/>
        <p:txBody>
          <a:bodyPr>
            <a:normAutofit fontScale="92500" lnSpcReduction="20000"/>
          </a:bodyPr>
          <a:lstStyle/>
          <a:p>
            <a:pPr eaLnBrk="1" fontAlgn="t" hangingPunct="1"/>
            <a:r>
              <a:rPr lang="en-US" sz="2400" b="1" dirty="0" smtClean="0"/>
              <a:t>Black or Brown hair		</a:t>
            </a:r>
            <a:endParaRPr lang="en-US" sz="2400" dirty="0" smtClean="0"/>
          </a:p>
          <a:p>
            <a:pPr eaLnBrk="1" fontAlgn="t" hangingPunct="1"/>
            <a:r>
              <a:rPr lang="en-US" sz="2400" b="1" dirty="0" smtClean="0"/>
              <a:t>Full lips</a:t>
            </a:r>
            <a:endParaRPr lang="en-US" sz="2400" dirty="0" smtClean="0"/>
          </a:p>
          <a:p>
            <a:pPr eaLnBrk="1" fontAlgn="t" hangingPunct="1"/>
            <a:r>
              <a:rPr lang="en-US" sz="2400" b="1" dirty="0" smtClean="0"/>
              <a:t>Free earlobes</a:t>
            </a:r>
            <a:endParaRPr lang="en-US" sz="2400" dirty="0" smtClean="0"/>
          </a:p>
          <a:p>
            <a:pPr eaLnBrk="1" fontAlgn="t" hangingPunct="1"/>
            <a:r>
              <a:rPr lang="en-US" sz="2400" b="1" dirty="0" smtClean="0"/>
              <a:t>Dimples in cheeks</a:t>
            </a:r>
            <a:endParaRPr lang="en-US" sz="2400" dirty="0" smtClean="0"/>
          </a:p>
          <a:p>
            <a:pPr eaLnBrk="1" fontAlgn="t" hangingPunct="1"/>
            <a:r>
              <a:rPr lang="en-US" sz="2400" b="1" dirty="0" smtClean="0"/>
              <a:t>High and narrow nose</a:t>
            </a:r>
            <a:endParaRPr lang="en-US" sz="2400" dirty="0" smtClean="0"/>
          </a:p>
          <a:p>
            <a:pPr eaLnBrk="1" fontAlgn="t" hangingPunct="1"/>
            <a:r>
              <a:rPr lang="en-US" sz="2400" b="1" dirty="0" smtClean="0"/>
              <a:t>Brown eyes</a:t>
            </a:r>
            <a:endParaRPr lang="en-US" sz="2400" dirty="0" smtClean="0"/>
          </a:p>
          <a:p>
            <a:pPr eaLnBrk="1" fontAlgn="t" hangingPunct="1"/>
            <a:r>
              <a:rPr lang="en-US" sz="2400" b="1" dirty="0" smtClean="0"/>
              <a:t>Long full lashes</a:t>
            </a:r>
            <a:endParaRPr lang="en-US" sz="2400" dirty="0" smtClean="0"/>
          </a:p>
          <a:p>
            <a:pPr eaLnBrk="1" fontAlgn="t" hangingPunct="1"/>
            <a:r>
              <a:rPr lang="en-US" sz="2400" b="1" dirty="0" smtClean="0"/>
              <a:t>Curly hair</a:t>
            </a:r>
            <a:endParaRPr lang="en-US" sz="2400" dirty="0" smtClean="0"/>
          </a:p>
          <a:p>
            <a:pPr eaLnBrk="1" fontAlgn="t" hangingPunct="1"/>
            <a:r>
              <a:rPr lang="en-US" sz="2400" b="1" dirty="0" smtClean="0"/>
              <a:t>Freckles</a:t>
            </a:r>
            <a:endParaRPr lang="en-US" sz="2400" dirty="0" smtClean="0"/>
          </a:p>
          <a:p>
            <a:pPr eaLnBrk="1" fontAlgn="t" hangingPunct="1"/>
            <a:r>
              <a:rPr lang="en-US" sz="2400" b="1" dirty="0" smtClean="0"/>
              <a:t>Feet with normal arches</a:t>
            </a:r>
            <a:endParaRPr lang="en-US" sz="2400" dirty="0" smtClean="0"/>
          </a:p>
          <a:p>
            <a:pPr eaLnBrk="1" fontAlgn="t" hangingPunct="1"/>
            <a:r>
              <a:rPr lang="en-US" sz="2400" b="1" dirty="0" smtClean="0"/>
              <a:t>Farsightedness and Astigmatism</a:t>
            </a:r>
            <a:endParaRPr lang="en-US" sz="2400" dirty="0" smtClean="0"/>
          </a:p>
          <a:p>
            <a:endParaRPr lang="en-US" dirty="0"/>
          </a:p>
        </p:txBody>
      </p:sp>
    </p:spTree>
    <p:extLst>
      <p:ext uri="{BB962C8B-B14F-4D97-AF65-F5344CB8AC3E}">
        <p14:creationId xmlns:p14="http://schemas.microsoft.com/office/powerpoint/2010/main" val="2827242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Recessive</a:t>
            </a:r>
            <a:endParaRPr lang="en-US" dirty="0"/>
          </a:p>
        </p:txBody>
      </p:sp>
      <p:sp>
        <p:nvSpPr>
          <p:cNvPr id="3" name="Content Placeholder 2"/>
          <p:cNvSpPr>
            <a:spLocks noGrp="1"/>
          </p:cNvSpPr>
          <p:nvPr>
            <p:ph idx="1"/>
          </p:nvPr>
        </p:nvSpPr>
        <p:spPr/>
        <p:txBody>
          <a:bodyPr>
            <a:normAutofit fontScale="92500" lnSpcReduction="20000"/>
          </a:bodyPr>
          <a:lstStyle/>
          <a:p>
            <a:pPr eaLnBrk="1" fontAlgn="t" hangingPunct="1"/>
            <a:r>
              <a:rPr lang="en-US" sz="2400" b="1" dirty="0"/>
              <a:t>Blond hair</a:t>
            </a:r>
            <a:endParaRPr lang="en-US" sz="2400" dirty="0"/>
          </a:p>
          <a:p>
            <a:pPr eaLnBrk="1" fontAlgn="t" hangingPunct="1"/>
            <a:r>
              <a:rPr lang="en-US" sz="2400" b="1" dirty="0"/>
              <a:t>Thin lips</a:t>
            </a:r>
            <a:endParaRPr lang="en-US" sz="2400" dirty="0"/>
          </a:p>
          <a:p>
            <a:pPr eaLnBrk="1" fontAlgn="t" hangingPunct="1"/>
            <a:r>
              <a:rPr lang="en-US" sz="2400" b="1" dirty="0"/>
              <a:t>Attached earlobes</a:t>
            </a:r>
            <a:endParaRPr lang="en-US" sz="2400" dirty="0"/>
          </a:p>
          <a:p>
            <a:pPr eaLnBrk="1" fontAlgn="t" hangingPunct="1"/>
            <a:r>
              <a:rPr lang="en-US" sz="2400" b="1" dirty="0"/>
              <a:t>No dimples in cheeks</a:t>
            </a:r>
            <a:endParaRPr lang="en-US" sz="2400" dirty="0"/>
          </a:p>
          <a:p>
            <a:pPr eaLnBrk="1" fontAlgn="t" hangingPunct="1"/>
            <a:r>
              <a:rPr lang="en-US" sz="2400" b="1" dirty="0"/>
              <a:t>Broad nose</a:t>
            </a:r>
            <a:endParaRPr lang="en-US" sz="2400" dirty="0"/>
          </a:p>
          <a:p>
            <a:pPr eaLnBrk="1" fontAlgn="t" hangingPunct="1"/>
            <a:r>
              <a:rPr lang="en-US" sz="2400" b="1" dirty="0"/>
              <a:t>Blue eyes</a:t>
            </a:r>
            <a:endParaRPr lang="en-US" sz="2400" dirty="0"/>
          </a:p>
          <a:p>
            <a:pPr eaLnBrk="1" fontAlgn="t" hangingPunct="1"/>
            <a:r>
              <a:rPr lang="en-US" sz="2400" b="1" dirty="0"/>
              <a:t>Short thin lashes</a:t>
            </a:r>
            <a:endParaRPr lang="en-US" sz="2400" dirty="0"/>
          </a:p>
          <a:p>
            <a:pPr eaLnBrk="1" fontAlgn="t" hangingPunct="1"/>
            <a:r>
              <a:rPr lang="en-US" sz="2400" b="1" dirty="0"/>
              <a:t>Straight hair</a:t>
            </a:r>
            <a:endParaRPr lang="en-US" sz="2400" dirty="0"/>
          </a:p>
          <a:p>
            <a:pPr eaLnBrk="1" fontAlgn="t" hangingPunct="1"/>
            <a:r>
              <a:rPr lang="en-US" sz="2400" b="1" dirty="0"/>
              <a:t>Lack of freckles</a:t>
            </a:r>
            <a:endParaRPr lang="en-US" sz="2400" dirty="0"/>
          </a:p>
          <a:p>
            <a:pPr eaLnBrk="1" fontAlgn="t" hangingPunct="1"/>
            <a:r>
              <a:rPr lang="en-US" sz="2400" b="1" dirty="0"/>
              <a:t>Flat feet</a:t>
            </a:r>
            <a:endParaRPr lang="en-US" sz="2400" dirty="0"/>
          </a:p>
          <a:p>
            <a:pPr eaLnBrk="1" fontAlgn="t" hangingPunct="1"/>
            <a:r>
              <a:rPr lang="en-US" sz="2400" b="1" dirty="0"/>
              <a:t>Normal vision</a:t>
            </a:r>
            <a:endParaRPr lang="en-US" sz="2400" dirty="0"/>
          </a:p>
          <a:p>
            <a:endParaRPr lang="en-US" dirty="0"/>
          </a:p>
        </p:txBody>
      </p:sp>
    </p:spTree>
    <p:extLst>
      <p:ext uri="{BB962C8B-B14F-4D97-AF65-F5344CB8AC3E}">
        <p14:creationId xmlns:p14="http://schemas.microsoft.com/office/powerpoint/2010/main" val="1385975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t>
            </a:r>
            <a:endParaRPr lang="en-US" dirty="0"/>
          </a:p>
        </p:txBody>
      </p:sp>
      <p:sp>
        <p:nvSpPr>
          <p:cNvPr id="3" name="Content Placeholder 2"/>
          <p:cNvSpPr>
            <a:spLocks noGrp="1"/>
          </p:cNvSpPr>
          <p:nvPr>
            <p:ph idx="1"/>
          </p:nvPr>
        </p:nvSpPr>
        <p:spPr/>
        <p:txBody>
          <a:bodyPr/>
          <a:lstStyle/>
          <a:p>
            <a:r>
              <a:rPr lang="en-US" dirty="0" smtClean="0"/>
              <a:t>Examples of environmental influences on our personality are: (leave a few lines after each one in your notebook)</a:t>
            </a:r>
          </a:p>
          <a:p>
            <a:r>
              <a:rPr lang="en-US" dirty="0" smtClean="0"/>
              <a:t>Family</a:t>
            </a:r>
          </a:p>
          <a:p>
            <a:r>
              <a:rPr lang="en-US" dirty="0" smtClean="0"/>
              <a:t>Cultural Heritage and society</a:t>
            </a:r>
          </a:p>
          <a:p>
            <a:r>
              <a:rPr lang="en-US" dirty="0" smtClean="0"/>
              <a:t>School</a:t>
            </a:r>
          </a:p>
          <a:p>
            <a:r>
              <a:rPr lang="en-US" dirty="0" smtClean="0"/>
              <a:t>Peers</a:t>
            </a:r>
          </a:p>
          <a:p>
            <a:r>
              <a:rPr lang="en-US" dirty="0" smtClean="0"/>
              <a:t>Community</a:t>
            </a:r>
          </a:p>
          <a:p>
            <a:endParaRPr lang="en-US" dirty="0" smtClean="0"/>
          </a:p>
          <a:p>
            <a:endParaRPr lang="en-US" dirty="0"/>
          </a:p>
        </p:txBody>
      </p:sp>
    </p:spTree>
    <p:extLst>
      <p:ext uri="{BB962C8B-B14F-4D97-AF65-F5344CB8AC3E}">
        <p14:creationId xmlns:p14="http://schemas.microsoft.com/office/powerpoint/2010/main" val="3024174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Religion </a:t>
            </a:r>
          </a:p>
          <a:p>
            <a:r>
              <a:rPr lang="en-US" dirty="0" smtClean="0"/>
              <a:t>Technology</a:t>
            </a:r>
          </a:p>
          <a:p>
            <a:r>
              <a:rPr lang="en-US" dirty="0" smtClean="0"/>
              <a:t>Media</a:t>
            </a:r>
          </a:p>
          <a:p>
            <a:r>
              <a:rPr lang="en-US" dirty="0" smtClean="0"/>
              <a:t>Stress and violence</a:t>
            </a:r>
          </a:p>
          <a:p>
            <a:r>
              <a:rPr lang="en-US" dirty="0" smtClean="0"/>
              <a:t>Other?</a:t>
            </a:r>
          </a:p>
          <a:p>
            <a:endParaRPr lang="en-US" dirty="0"/>
          </a:p>
          <a:p>
            <a:r>
              <a:rPr lang="en-US" dirty="0" smtClean="0"/>
              <a:t>With a partner, discuss how the above can influence your growth and development</a:t>
            </a:r>
            <a:endParaRPr lang="en-US" dirty="0"/>
          </a:p>
        </p:txBody>
      </p:sp>
    </p:spTree>
    <p:extLst>
      <p:ext uri="{BB962C8B-B14F-4D97-AF65-F5344CB8AC3E}">
        <p14:creationId xmlns:p14="http://schemas.microsoft.com/office/powerpoint/2010/main" val="501938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a:t>Family:</a:t>
            </a:r>
            <a:endParaRPr lang="en-US" sz="2800" dirty="0"/>
          </a:p>
          <a:p>
            <a:r>
              <a:rPr lang="en-US" sz="2800" b="1" dirty="0"/>
              <a:t>-changes in family structure will influence your life</a:t>
            </a:r>
            <a:endParaRPr lang="en-US" sz="2800" dirty="0"/>
          </a:p>
          <a:p>
            <a:r>
              <a:rPr lang="en-US" sz="2800" b="1" dirty="0"/>
              <a:t>-receiving warm, loving and consistent care helps children feel safe and secure</a:t>
            </a:r>
            <a:endParaRPr lang="en-US" sz="2800" dirty="0"/>
          </a:p>
          <a:p>
            <a:r>
              <a:rPr lang="en-US" sz="2800" b="1" dirty="0"/>
              <a:t>-caring environment helps you accept your </a:t>
            </a:r>
            <a:r>
              <a:rPr lang="en-US" sz="2800" b="1" dirty="0" smtClean="0"/>
              <a:t>identity</a:t>
            </a:r>
            <a:endParaRPr lang="en-US" sz="2800" dirty="0"/>
          </a:p>
          <a:p>
            <a:pPr marL="0" indent="0">
              <a:buNone/>
            </a:pPr>
            <a:r>
              <a:rPr lang="en-US" sz="2800" b="1" dirty="0"/>
              <a:t>Cultural heritage and society:</a:t>
            </a:r>
            <a:endParaRPr lang="en-US" sz="2800" dirty="0"/>
          </a:p>
          <a:p>
            <a:r>
              <a:rPr lang="en-US" sz="2800" b="1" dirty="0"/>
              <a:t>-foods, religious traditions, ceremonies</a:t>
            </a:r>
            <a:endParaRPr lang="en-US" sz="2800" dirty="0"/>
          </a:p>
          <a:p>
            <a:r>
              <a:rPr lang="en-US" sz="2800" b="1" dirty="0"/>
              <a:t>-a multicultural society can help you develop mutual respect for others</a:t>
            </a:r>
            <a:endParaRPr lang="en-US" sz="2800" dirty="0"/>
          </a:p>
          <a:p>
            <a:endParaRPr lang="en-US" dirty="0"/>
          </a:p>
        </p:txBody>
      </p:sp>
    </p:spTree>
    <p:extLst>
      <p:ext uri="{BB962C8B-B14F-4D97-AF65-F5344CB8AC3E}">
        <p14:creationId xmlns:p14="http://schemas.microsoft.com/office/powerpoint/2010/main" val="3852044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400" b="1" dirty="0"/>
              <a:t>School:</a:t>
            </a:r>
            <a:endParaRPr lang="en-US" sz="2400" dirty="0"/>
          </a:p>
          <a:p>
            <a:r>
              <a:rPr lang="en-US" sz="2400" b="1" dirty="0"/>
              <a:t>-a quality school environment encourages learning and growth</a:t>
            </a:r>
            <a:endParaRPr lang="en-US" sz="2400" dirty="0"/>
          </a:p>
          <a:p>
            <a:r>
              <a:rPr lang="en-US" sz="2400" b="1" dirty="0"/>
              <a:t>-can encourage friendships and extracurricular activity</a:t>
            </a:r>
            <a:endParaRPr lang="en-US" sz="2400" dirty="0"/>
          </a:p>
          <a:p>
            <a:r>
              <a:rPr lang="en-US" sz="2400" b="1" dirty="0"/>
              <a:t>-if negative can affect your self </a:t>
            </a:r>
            <a:r>
              <a:rPr lang="en-US" sz="2400" b="1" dirty="0" smtClean="0"/>
              <a:t>esteem</a:t>
            </a:r>
            <a:r>
              <a:rPr lang="en-US" sz="2400" b="1" dirty="0"/>
              <a:t> </a:t>
            </a:r>
            <a:endParaRPr lang="en-US" sz="2400" dirty="0"/>
          </a:p>
          <a:p>
            <a:pPr marL="0" indent="0">
              <a:buNone/>
            </a:pPr>
            <a:r>
              <a:rPr lang="en-US" sz="2400" b="1" dirty="0"/>
              <a:t>Peers:</a:t>
            </a:r>
            <a:endParaRPr lang="en-US" sz="2400" dirty="0"/>
          </a:p>
          <a:p>
            <a:r>
              <a:rPr lang="en-US" sz="2400" b="1" dirty="0"/>
              <a:t>-greatest influence during teen years (how you look, how important you are, future plans</a:t>
            </a:r>
            <a:endParaRPr lang="en-US" sz="2400" dirty="0"/>
          </a:p>
          <a:p>
            <a:r>
              <a:rPr lang="en-US" sz="2400" b="1" dirty="0"/>
              <a:t>-sometimes influence is not so great (smoking, sex, alcohol, drugs)</a:t>
            </a:r>
            <a:endParaRPr lang="en-US" sz="2400" dirty="0"/>
          </a:p>
          <a:p>
            <a:endParaRPr lang="en-US" dirty="0"/>
          </a:p>
        </p:txBody>
      </p:sp>
    </p:spTree>
    <p:extLst>
      <p:ext uri="{BB962C8B-B14F-4D97-AF65-F5344CB8AC3E}">
        <p14:creationId xmlns:p14="http://schemas.microsoft.com/office/powerpoint/2010/main" val="3837658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Individual and </a:t>
            </a:r>
            <a:br>
              <a:rPr lang="en-US" dirty="0" smtClean="0"/>
            </a:br>
            <a:r>
              <a:rPr lang="en-US" dirty="0" smtClean="0"/>
              <a:t>Family Dynamics 120 </a:t>
            </a:r>
            <a:endParaRPr lang="en-US" dirty="0"/>
          </a:p>
        </p:txBody>
      </p:sp>
      <p:sp>
        <p:nvSpPr>
          <p:cNvPr id="3" name="Subtitle 2"/>
          <p:cNvSpPr>
            <a:spLocks noGrp="1"/>
          </p:cNvSpPr>
          <p:nvPr>
            <p:ph type="subTitle" idx="1"/>
          </p:nvPr>
        </p:nvSpPr>
        <p:spPr/>
        <p:txBody>
          <a:bodyPr/>
          <a:lstStyle/>
          <a:p>
            <a:r>
              <a:rPr lang="en-US" dirty="0" smtClean="0"/>
              <a:t>Semester 2</a:t>
            </a:r>
          </a:p>
          <a:p>
            <a:r>
              <a:rPr lang="en-US" dirty="0" smtClean="0"/>
              <a:t>2018</a:t>
            </a:r>
            <a:endParaRPr lang="en-US" dirty="0"/>
          </a:p>
        </p:txBody>
      </p:sp>
    </p:spTree>
    <p:extLst>
      <p:ext uri="{BB962C8B-B14F-4D97-AF65-F5344CB8AC3E}">
        <p14:creationId xmlns:p14="http://schemas.microsoft.com/office/powerpoint/2010/main" val="1538039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a:t>Community:</a:t>
            </a:r>
            <a:endParaRPr lang="en-US" sz="2800" dirty="0"/>
          </a:p>
          <a:p>
            <a:r>
              <a:rPr lang="en-US" sz="2800" b="1" dirty="0"/>
              <a:t>-may influence the jobs people have, friends they make, and activities</a:t>
            </a:r>
            <a:endParaRPr lang="en-US" sz="2800" dirty="0"/>
          </a:p>
          <a:p>
            <a:r>
              <a:rPr lang="en-US" sz="2800" b="1" dirty="0"/>
              <a:t>-a low crime rate makes residents feel protected and secure so they can strive to be </a:t>
            </a:r>
            <a:r>
              <a:rPr lang="en-US" sz="2800" b="1" dirty="0" smtClean="0"/>
              <a:t>better</a:t>
            </a:r>
            <a:endParaRPr lang="en-US" sz="2800" dirty="0"/>
          </a:p>
          <a:p>
            <a:pPr marL="0" indent="0">
              <a:buNone/>
            </a:pPr>
            <a:r>
              <a:rPr lang="en-US" sz="2800" b="1" dirty="0"/>
              <a:t>Religion:</a:t>
            </a:r>
            <a:endParaRPr lang="en-US" sz="2800" dirty="0"/>
          </a:p>
          <a:p>
            <a:r>
              <a:rPr lang="en-US" sz="2800" b="1" dirty="0"/>
              <a:t>-influences your outlook in life (optimistic/pessimistic) and guidelines in life (what you want to accomplish)</a:t>
            </a:r>
            <a:endParaRPr lang="en-US" sz="2800" dirty="0"/>
          </a:p>
          <a:p>
            <a:r>
              <a:rPr lang="en-US" sz="2800" b="1" dirty="0"/>
              <a:t>-Can provide meaning and direction</a:t>
            </a:r>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667258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Technology:</a:t>
            </a:r>
            <a:endParaRPr lang="en-US" dirty="0"/>
          </a:p>
          <a:p>
            <a:r>
              <a:rPr lang="en-US" b="1" dirty="0"/>
              <a:t>-the food you eat, the clothes you wear, the work you do, your relationships</a:t>
            </a:r>
            <a:endParaRPr lang="en-US" dirty="0"/>
          </a:p>
          <a:p>
            <a:r>
              <a:rPr lang="en-US" b="1" dirty="0"/>
              <a:t>-changes have resulted in higher standards of living (more goods available at lower cost, longer life spans)</a:t>
            </a:r>
            <a:endParaRPr lang="en-US" dirty="0"/>
          </a:p>
          <a:p>
            <a:r>
              <a:rPr lang="en-US" b="1" dirty="0"/>
              <a:t>-can have negative impact such as neglecting physical health, interfering in relationships</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3281320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Media:</a:t>
            </a:r>
            <a:endParaRPr lang="en-US" dirty="0"/>
          </a:p>
          <a:p>
            <a:r>
              <a:rPr lang="en-US" sz="2800" b="1" dirty="0"/>
              <a:t>-what people see on TV and internet can become role models to imitate. But is it realistic?</a:t>
            </a:r>
            <a:endParaRPr lang="en-US" sz="2800" dirty="0"/>
          </a:p>
          <a:p>
            <a:r>
              <a:rPr lang="en-US" sz="2800" b="1" dirty="0"/>
              <a:t>-advertising affects how we spend our money and how we judge ourselves</a:t>
            </a:r>
            <a:endParaRPr lang="en-US" sz="2800" dirty="0"/>
          </a:p>
          <a:p>
            <a:r>
              <a:rPr lang="en-US" sz="2800" b="1" dirty="0"/>
              <a:t>-aggressive behavior and watching violent video games…..it’s a risk</a:t>
            </a:r>
            <a:endParaRPr lang="en-US" sz="2800" dirty="0"/>
          </a:p>
          <a:p>
            <a:endParaRPr lang="en-US" dirty="0"/>
          </a:p>
        </p:txBody>
      </p:sp>
    </p:spTree>
    <p:extLst>
      <p:ext uri="{BB962C8B-B14F-4D97-AF65-F5344CB8AC3E}">
        <p14:creationId xmlns:p14="http://schemas.microsoft.com/office/powerpoint/2010/main" val="286946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400" b="1" dirty="0"/>
              <a:t>Stress and violence:</a:t>
            </a:r>
            <a:endParaRPr lang="en-US" sz="2400" dirty="0"/>
          </a:p>
          <a:p>
            <a:r>
              <a:rPr lang="en-US" sz="2400" b="1" dirty="0"/>
              <a:t>-there is increased stress from terrorism, war and violence</a:t>
            </a:r>
            <a:endParaRPr lang="en-US" sz="2400" dirty="0"/>
          </a:p>
          <a:p>
            <a:r>
              <a:rPr lang="en-US" sz="2400" b="1" dirty="0"/>
              <a:t>-extreme or </a:t>
            </a:r>
            <a:r>
              <a:rPr lang="en-US" sz="2400" b="1" dirty="0" err="1"/>
              <a:t>longterm</a:t>
            </a:r>
            <a:r>
              <a:rPr lang="en-US" sz="2400" b="1" dirty="0"/>
              <a:t> stress can have an effect on your growth</a:t>
            </a:r>
            <a:endParaRPr lang="en-US" sz="2400" dirty="0"/>
          </a:p>
          <a:p>
            <a:r>
              <a:rPr lang="en-US" sz="2400" b="1" dirty="0"/>
              <a:t>-children living in this environment can develop physical issues and learning disabilities. </a:t>
            </a:r>
            <a:endParaRPr lang="en-US" sz="2400" b="1" dirty="0" smtClean="0"/>
          </a:p>
          <a:p>
            <a:pPr marL="0" indent="0">
              <a:buNone/>
            </a:pPr>
            <a:r>
              <a:rPr lang="en-US" sz="2400" b="1" smtClean="0"/>
              <a:t>Other?</a:t>
            </a:r>
            <a:endParaRPr lang="en-US" sz="2400" dirty="0"/>
          </a:p>
          <a:p>
            <a:endParaRPr lang="en-US" dirty="0"/>
          </a:p>
        </p:txBody>
      </p:sp>
    </p:spTree>
    <p:extLst>
      <p:ext uri="{BB962C8B-B14F-4D97-AF65-F5344CB8AC3E}">
        <p14:creationId xmlns:p14="http://schemas.microsoft.com/office/powerpoint/2010/main" val="3597474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Sibling Position</a:t>
            </a:r>
            <a:endParaRPr lang="en-US" dirty="0"/>
          </a:p>
        </p:txBody>
      </p:sp>
      <p:sp>
        <p:nvSpPr>
          <p:cNvPr id="3" name="Content Placeholder 2"/>
          <p:cNvSpPr>
            <a:spLocks noGrp="1"/>
          </p:cNvSpPr>
          <p:nvPr>
            <p:ph idx="1"/>
          </p:nvPr>
        </p:nvSpPr>
        <p:spPr/>
        <p:txBody>
          <a:bodyPr/>
          <a:lstStyle/>
          <a:p>
            <a:r>
              <a:rPr lang="en-US" dirty="0" smtClean="0"/>
              <a:t>A </a:t>
            </a:r>
            <a:r>
              <a:rPr lang="en-US" b="1" u="sng" dirty="0" smtClean="0"/>
              <a:t>sibling</a:t>
            </a:r>
            <a:r>
              <a:rPr lang="en-US" dirty="0" smtClean="0"/>
              <a:t> is a brother or sister.</a:t>
            </a:r>
          </a:p>
          <a:p>
            <a:r>
              <a:rPr lang="en-US" dirty="0" smtClean="0"/>
              <a:t>A family environment that includes siblings can be beneficial (they can learn from each other, play together and be companions)</a:t>
            </a:r>
          </a:p>
          <a:p>
            <a:r>
              <a:rPr lang="en-US" dirty="0" smtClean="0"/>
              <a:t>Siblings can also be a source of conflict and competition (one can feel less favored, one may be better at something)</a:t>
            </a:r>
          </a:p>
        </p:txBody>
      </p:sp>
    </p:spTree>
    <p:extLst>
      <p:ext uri="{BB962C8B-B14F-4D97-AF65-F5344CB8AC3E}">
        <p14:creationId xmlns:p14="http://schemas.microsoft.com/office/powerpoint/2010/main" val="38345586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Being the first, last or middle child or only child in a family can make a difference in your development. </a:t>
            </a:r>
          </a:p>
          <a:p>
            <a:r>
              <a:rPr lang="en-US" dirty="0" smtClean="0">
                <a:hlinkClick r:id="rId2"/>
              </a:rPr>
              <a:t>Why Birth Order is a Blessing and a Curse</a:t>
            </a:r>
            <a:endParaRPr lang="en-US" dirty="0" smtClean="0"/>
          </a:p>
          <a:p>
            <a:r>
              <a:rPr lang="en-US" dirty="0" smtClean="0"/>
              <a:t>Research on Birth Order</a:t>
            </a:r>
            <a:endParaRPr lang="en-US" dirty="0"/>
          </a:p>
        </p:txBody>
      </p:sp>
    </p:spTree>
    <p:extLst>
      <p:ext uri="{BB962C8B-B14F-4D97-AF65-F5344CB8AC3E}">
        <p14:creationId xmlns:p14="http://schemas.microsoft.com/office/powerpoint/2010/main" val="2821119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RESILIENCE</a:t>
            </a:r>
            <a:endParaRPr lang="en-US" dirty="0"/>
          </a:p>
        </p:txBody>
      </p:sp>
      <p:sp>
        <p:nvSpPr>
          <p:cNvPr id="3" name="Subtitle 2"/>
          <p:cNvSpPr>
            <a:spLocks noGrp="1"/>
          </p:cNvSpPr>
          <p:nvPr>
            <p:ph type="subTitle" idx="1"/>
          </p:nvPr>
        </p:nvSpPr>
        <p:spPr/>
        <p:txBody>
          <a:bodyPr/>
          <a:lstStyle/>
          <a:p>
            <a:r>
              <a:rPr lang="en-US" dirty="0" smtClean="0"/>
              <a:t>What Does it Mean?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0738" y="4179690"/>
            <a:ext cx="2434425" cy="162846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0345" y="1196261"/>
            <a:ext cx="2592995" cy="172834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7275" y="1196261"/>
            <a:ext cx="2311490" cy="1728348"/>
          </a:xfrm>
          <a:prstGeom prst="rect">
            <a:avLst/>
          </a:prstGeom>
        </p:spPr>
      </p:pic>
    </p:spTree>
    <p:extLst>
      <p:ext uri="{BB962C8B-B14F-4D97-AF65-F5344CB8AC3E}">
        <p14:creationId xmlns:p14="http://schemas.microsoft.com/office/powerpoint/2010/main" val="1808419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en-US" sz="4050" dirty="0">
                <a:latin typeface="Aharoni" panose="02010803020104030203" pitchFamily="2" charset="-79"/>
                <a:cs typeface="Aharoni" panose="02010803020104030203" pitchFamily="2" charset="-79"/>
              </a:rPr>
              <a:t>Resilience is linked with:</a:t>
            </a:r>
            <a:endParaRPr lang="en-US" sz="405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gradFill>
            <a:gsLst>
              <a:gs pos="33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sz="2700" b="1" dirty="0"/>
              <a:t>Persistence</a:t>
            </a:r>
            <a:r>
              <a:rPr lang="en-US" sz="2700" dirty="0"/>
              <a:t>: persisting and focusing even in difficult circumstances and set backs.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376" y="3151823"/>
            <a:ext cx="2764595" cy="2073446"/>
          </a:xfrm>
          <a:prstGeom prst="rect">
            <a:avLst/>
          </a:prstGeom>
        </p:spPr>
      </p:pic>
    </p:spTree>
    <p:extLst>
      <p:ext uri="{BB962C8B-B14F-4D97-AF65-F5344CB8AC3E}">
        <p14:creationId xmlns:p14="http://schemas.microsoft.com/office/powerpoint/2010/main" val="663792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50" b="1" dirty="0">
                <a:latin typeface="Aharoni" panose="02010803020104030203" pitchFamily="2" charset="-79"/>
                <a:cs typeface="Aharoni" panose="02010803020104030203" pitchFamily="2" charset="-79"/>
              </a:rPr>
              <a:t>Emotional control</a:t>
            </a:r>
            <a:r>
              <a:rPr lang="en-US" sz="4050" dirty="0">
                <a:latin typeface="Aharoni" panose="02010803020104030203" pitchFamily="2" charset="-79"/>
                <a:cs typeface="Aharoni" panose="02010803020104030203" pitchFamily="2" charset="-79"/>
              </a:rPr>
              <a:t>: </a:t>
            </a:r>
          </a:p>
        </p:txBody>
      </p:sp>
      <p:sp>
        <p:nvSpPr>
          <p:cNvPr id="3" name="Content Placeholder 2"/>
          <p:cNvSpPr>
            <a:spLocks noGrp="1"/>
          </p:cNvSpPr>
          <p:nvPr>
            <p:ph idx="1"/>
          </p:nvPr>
        </p:nvSpPr>
        <p:spPr/>
        <p:txBody>
          <a:bodyPr>
            <a:normAutofit/>
          </a:bodyPr>
          <a:lstStyle/>
          <a:p>
            <a:r>
              <a:rPr lang="en-US" sz="3300" dirty="0"/>
              <a:t>monitoring </a:t>
            </a:r>
            <a:r>
              <a:rPr lang="en-US" sz="3300" dirty="0"/>
              <a:t>your emotional reactions and remaining in control; composed and focused  during a crisis</a:t>
            </a:r>
          </a:p>
          <a:p>
            <a:endParaRPr lang="en-US" sz="3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4954" y="3236976"/>
            <a:ext cx="2498774" cy="247878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236" y="3613638"/>
            <a:ext cx="4774223" cy="2387112"/>
          </a:xfrm>
          <a:prstGeom prst="rect">
            <a:avLst/>
          </a:prstGeom>
        </p:spPr>
      </p:pic>
    </p:spTree>
    <p:extLst>
      <p:ext uri="{BB962C8B-B14F-4D97-AF65-F5344CB8AC3E}">
        <p14:creationId xmlns:p14="http://schemas.microsoft.com/office/powerpoint/2010/main" val="7972876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latin typeface="Bodoni MT Black" panose="02070A03080606020203" pitchFamily="18" charset="0"/>
              </a:rPr>
              <a:t>Optimism</a:t>
            </a:r>
            <a:r>
              <a:rPr lang="en-US" sz="4500" dirty="0">
                <a:latin typeface="Bodoni MT Black" panose="02070A03080606020203" pitchFamily="18" charset="0"/>
              </a:rPr>
              <a:t>:</a:t>
            </a:r>
          </a:p>
        </p:txBody>
      </p:sp>
      <p:sp>
        <p:nvSpPr>
          <p:cNvPr id="3" name="Content Placeholder 2"/>
          <p:cNvSpPr>
            <a:spLocks noGrp="1"/>
          </p:cNvSpPr>
          <p:nvPr>
            <p:ph idx="1"/>
          </p:nvPr>
        </p:nvSpPr>
        <p:spPr/>
        <p:txBody>
          <a:bodyPr/>
          <a:lstStyle/>
          <a:p>
            <a:r>
              <a:rPr lang="en-US" sz="3600" dirty="0"/>
              <a:t>remaining </a:t>
            </a:r>
            <a:r>
              <a:rPr lang="en-US" sz="3600" dirty="0"/>
              <a:t>positive and optimistic even when things are difficult or you are being criticized.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582" y="3858221"/>
            <a:ext cx="2286000" cy="17145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654" y="3436034"/>
            <a:ext cx="3429000" cy="2286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4954" y="941546"/>
            <a:ext cx="1927384" cy="128492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52458" y="3709502"/>
            <a:ext cx="1896501" cy="1896501"/>
          </a:xfrm>
          <a:prstGeom prst="rect">
            <a:avLst/>
          </a:prstGeom>
        </p:spPr>
      </p:pic>
    </p:spTree>
    <p:extLst>
      <p:ext uri="{BB962C8B-B14F-4D97-AF65-F5344CB8AC3E}">
        <p14:creationId xmlns:p14="http://schemas.microsoft.com/office/powerpoint/2010/main" val="1826614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48000" y="2438400"/>
            <a:ext cx="2819400" cy="1371600"/>
          </a:xfrm>
          <a:prstGeom prst="ellipse">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sz="2000" dirty="0">
                <a:latin typeface="Gill Sans Ultra Bold Condensed" pitchFamily="34" charset="0"/>
              </a:rPr>
              <a:t>Social Sciences:</a:t>
            </a:r>
          </a:p>
          <a:p>
            <a:pPr algn="ctr" fontAlgn="auto">
              <a:spcBef>
                <a:spcPts val="0"/>
              </a:spcBef>
              <a:spcAft>
                <a:spcPts val="0"/>
              </a:spcAft>
              <a:defRPr/>
            </a:pPr>
            <a:r>
              <a:rPr lang="en-US" sz="2000" dirty="0">
                <a:latin typeface="Gill Sans Ultra Bold Condensed" pitchFamily="34" charset="0"/>
              </a:rPr>
              <a:t>The study of human behaviour</a:t>
            </a:r>
          </a:p>
        </p:txBody>
      </p:sp>
      <p:sp>
        <p:nvSpPr>
          <p:cNvPr id="5" name="Oval 4"/>
          <p:cNvSpPr/>
          <p:nvPr/>
        </p:nvSpPr>
        <p:spPr>
          <a:xfrm>
            <a:off x="5562600" y="16002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Sociology</a:t>
            </a:r>
          </a:p>
        </p:txBody>
      </p:sp>
      <p:sp>
        <p:nvSpPr>
          <p:cNvPr id="6" name="Oval 5"/>
          <p:cNvSpPr/>
          <p:nvPr/>
        </p:nvSpPr>
        <p:spPr>
          <a:xfrm>
            <a:off x="19812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Psychology</a:t>
            </a:r>
          </a:p>
        </p:txBody>
      </p:sp>
      <p:sp>
        <p:nvSpPr>
          <p:cNvPr id="7" name="Oval 6"/>
          <p:cNvSpPr/>
          <p:nvPr/>
        </p:nvSpPr>
        <p:spPr>
          <a:xfrm>
            <a:off x="685800" y="3124200"/>
            <a:ext cx="22098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Anthropology</a:t>
            </a:r>
          </a:p>
        </p:txBody>
      </p:sp>
      <p:sp>
        <p:nvSpPr>
          <p:cNvPr id="9" name="Oval 8"/>
          <p:cNvSpPr/>
          <p:nvPr/>
        </p:nvSpPr>
        <p:spPr>
          <a:xfrm>
            <a:off x="6400800" y="3048000"/>
            <a:ext cx="19050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Economics</a:t>
            </a:r>
          </a:p>
        </p:txBody>
      </p:sp>
      <p:sp>
        <p:nvSpPr>
          <p:cNvPr id="14" name="Oval 13"/>
          <p:cNvSpPr/>
          <p:nvPr/>
        </p:nvSpPr>
        <p:spPr>
          <a:xfrm>
            <a:off x="3276600" y="4114800"/>
            <a:ext cx="2362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Gill Sans Ultra Bold Condensed" pitchFamily="34" charset="0"/>
              </a:rPr>
              <a:t>Individual &amp; </a:t>
            </a:r>
          </a:p>
          <a:p>
            <a:pPr algn="ctr" fontAlgn="auto">
              <a:spcBef>
                <a:spcPts val="0"/>
              </a:spcBef>
              <a:spcAft>
                <a:spcPts val="0"/>
              </a:spcAft>
              <a:defRPr/>
            </a:pPr>
            <a:r>
              <a:rPr lang="en-US" dirty="0">
                <a:solidFill>
                  <a:schemeClr val="bg1"/>
                </a:solidFill>
                <a:latin typeface="Gill Sans Ultra Bold Condensed" pitchFamily="34" charset="0"/>
              </a:rPr>
              <a:t>Family </a:t>
            </a:r>
            <a:r>
              <a:rPr lang="en-US" dirty="0" smtClean="0">
                <a:solidFill>
                  <a:schemeClr val="bg1"/>
                </a:solidFill>
                <a:latin typeface="Gill Sans Ultra Bold Condensed" pitchFamily="34" charset="0"/>
              </a:rPr>
              <a:t>Dynamics</a:t>
            </a:r>
            <a:endParaRPr lang="en-US" dirty="0">
              <a:solidFill>
                <a:schemeClr val="bg1"/>
              </a:solidFill>
              <a:latin typeface="Gill Sans Ultra Bold Condensed" pitchFamily="34" charset="0"/>
            </a:endParaRPr>
          </a:p>
        </p:txBody>
      </p:sp>
      <p:sp>
        <p:nvSpPr>
          <p:cNvPr id="17" name="Rectangle 16"/>
          <p:cNvSpPr/>
          <p:nvPr/>
        </p:nvSpPr>
        <p:spPr>
          <a:xfrm>
            <a:off x="762000" y="228600"/>
            <a:ext cx="2514600" cy="9906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Examines how you think and feel and what motivates you</a:t>
            </a:r>
          </a:p>
        </p:txBody>
      </p:sp>
      <p:sp>
        <p:nvSpPr>
          <p:cNvPr id="20" name="Rectangle 19"/>
          <p:cNvSpPr/>
          <p:nvPr/>
        </p:nvSpPr>
        <p:spPr>
          <a:xfrm>
            <a:off x="5867400" y="304800"/>
            <a:ext cx="2514600" cy="8382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Studies how people behave in groups and in society</a:t>
            </a:r>
          </a:p>
        </p:txBody>
      </p:sp>
      <p:sp>
        <p:nvSpPr>
          <p:cNvPr id="21" name="Rectangle 20"/>
          <p:cNvSpPr/>
          <p:nvPr/>
        </p:nvSpPr>
        <p:spPr>
          <a:xfrm>
            <a:off x="7010400" y="4191000"/>
            <a:ext cx="1981200" cy="12192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Studies the production and distribution of wealth</a:t>
            </a:r>
          </a:p>
        </p:txBody>
      </p:sp>
      <p:sp>
        <p:nvSpPr>
          <p:cNvPr id="22" name="Rectangle 21"/>
          <p:cNvSpPr/>
          <p:nvPr/>
        </p:nvSpPr>
        <p:spPr>
          <a:xfrm>
            <a:off x="152399" y="4267200"/>
            <a:ext cx="2590799" cy="9906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sz="2000" b="1" dirty="0">
                <a:latin typeface="Arial Narrow" pitchFamily="34" charset="0"/>
              </a:rPr>
              <a:t>Studies humans and their </a:t>
            </a:r>
            <a:r>
              <a:rPr lang="en-US" sz="2000" b="1" dirty="0" smtClean="0">
                <a:latin typeface="Arial Narrow" pitchFamily="34" charset="0"/>
              </a:rPr>
              <a:t>culture, beliefs, habits and institutions</a:t>
            </a:r>
            <a:endParaRPr lang="en-US" sz="2000" b="1" dirty="0">
              <a:latin typeface="Arial Narrow" pitchFamily="34" charset="0"/>
            </a:endParaRPr>
          </a:p>
        </p:txBody>
      </p:sp>
      <p:sp>
        <p:nvSpPr>
          <p:cNvPr id="23" name="Rectangle 22"/>
          <p:cNvSpPr/>
          <p:nvPr/>
        </p:nvSpPr>
        <p:spPr>
          <a:xfrm>
            <a:off x="2133600" y="5398576"/>
            <a:ext cx="4724400" cy="11430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fontAlgn="auto">
              <a:spcBef>
                <a:spcPts val="0"/>
              </a:spcBef>
              <a:spcAft>
                <a:spcPts val="0"/>
              </a:spcAft>
              <a:buFont typeface="Arial" pitchFamily="34" charset="0"/>
              <a:buChar char="•"/>
              <a:defRPr/>
            </a:pPr>
            <a:r>
              <a:rPr lang="en-US" sz="2000" b="1" dirty="0">
                <a:latin typeface="Arial Narrow" pitchFamily="34" charset="0"/>
              </a:rPr>
              <a:t>How you behave in your main social group</a:t>
            </a:r>
          </a:p>
          <a:p>
            <a:pPr fontAlgn="auto">
              <a:spcBef>
                <a:spcPts val="0"/>
              </a:spcBef>
              <a:spcAft>
                <a:spcPts val="0"/>
              </a:spcAft>
              <a:buFont typeface="Arial" pitchFamily="34" charset="0"/>
              <a:buChar char="•"/>
              <a:defRPr/>
            </a:pPr>
            <a:r>
              <a:rPr lang="en-US" sz="2000" b="1" dirty="0">
                <a:latin typeface="Arial Narrow" pitchFamily="34" charset="0"/>
              </a:rPr>
              <a:t>Patterns of behaviour</a:t>
            </a:r>
          </a:p>
          <a:p>
            <a:pPr fontAlgn="auto">
              <a:spcBef>
                <a:spcPts val="0"/>
              </a:spcBef>
              <a:spcAft>
                <a:spcPts val="0"/>
              </a:spcAft>
              <a:buFont typeface="Arial" pitchFamily="34" charset="0"/>
              <a:buChar char="•"/>
              <a:defRPr/>
            </a:pPr>
            <a:r>
              <a:rPr lang="en-US" sz="2000" b="1" dirty="0">
                <a:latin typeface="Arial Narrow" pitchFamily="34" charset="0"/>
              </a:rPr>
              <a:t>Examines your own life &amp; the roles you play</a:t>
            </a:r>
            <a:br>
              <a:rPr lang="en-US" sz="2000" b="1" dirty="0">
                <a:latin typeface="Arial Narrow" pitchFamily="34" charset="0"/>
              </a:rPr>
            </a:br>
            <a:r>
              <a:rPr lang="en-US" sz="2000" b="1" dirty="0">
                <a:latin typeface="Arial Narrow" pitchFamily="34" charset="0"/>
              </a:rPr>
              <a:t> </a:t>
            </a:r>
          </a:p>
        </p:txBody>
      </p:sp>
      <p:cxnSp>
        <p:nvCxnSpPr>
          <p:cNvPr id="25" name="Straight Connector 24"/>
          <p:cNvCxnSpPr/>
          <p:nvPr/>
        </p:nvCxnSpPr>
        <p:spPr>
          <a:xfrm>
            <a:off x="2133600" y="1219200"/>
            <a:ext cx="3810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3352800" y="2362200"/>
            <a:ext cx="2286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638800" y="2438400"/>
            <a:ext cx="457200" cy="3238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6858000" y="1143000"/>
            <a:ext cx="533400" cy="533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4" idx="6"/>
          </p:cNvCxnSpPr>
          <p:nvPr/>
        </p:nvCxnSpPr>
        <p:spPr>
          <a:xfrm>
            <a:off x="5867400" y="3124200"/>
            <a:ext cx="5334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 idx="4"/>
            <a:endCxn id="14" idx="0"/>
          </p:cNvCxnSpPr>
          <p:nvPr/>
        </p:nvCxnSpPr>
        <p:spPr>
          <a:xfrm>
            <a:off x="4457700" y="3810000"/>
            <a:ext cx="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flipV="1">
            <a:off x="2743200" y="3200400"/>
            <a:ext cx="3048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1295400" y="3886200"/>
            <a:ext cx="3048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4" idx="4"/>
            <a:endCxn id="23" idx="0"/>
          </p:cNvCxnSpPr>
          <p:nvPr/>
        </p:nvCxnSpPr>
        <p:spPr>
          <a:xfrm>
            <a:off x="4457700" y="5105400"/>
            <a:ext cx="38100" cy="2931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848600" y="3810000"/>
            <a:ext cx="609600" cy="381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4" grpId="0" animBg="1"/>
      <p:bldP spid="17" grpId="0" animBg="1"/>
      <p:bldP spid="20" grpId="0" animBg="1"/>
      <p:bldP spid="21" grpId="0" animBg="1"/>
      <p:bldP spid="22" grpId="0" animBg="1"/>
      <p:bldP spid="2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doni MT Black" panose="02070A03080606020203" pitchFamily="18" charset="0"/>
              </a:rPr>
              <a:t>What does science say about resilience?</a:t>
            </a:r>
            <a:endParaRPr lang="en-US" dirty="0">
              <a:latin typeface="Bodoni MT Black" panose="02070A03080606020203" pitchFamily="18" charset="0"/>
            </a:endParaRPr>
          </a:p>
        </p:txBody>
      </p:sp>
      <p:sp>
        <p:nvSpPr>
          <p:cNvPr id="3" name="Content Placeholder 2"/>
          <p:cNvSpPr>
            <a:spLocks noGrp="1"/>
          </p:cNvSpPr>
          <p:nvPr>
            <p:ph idx="1"/>
          </p:nvPr>
        </p:nvSpPr>
        <p:spPr/>
        <p:txBody>
          <a:bodyPr/>
          <a:lstStyle/>
          <a:p>
            <a:r>
              <a:rPr lang="en-US" sz="2700" dirty="0">
                <a:latin typeface="Arial" panose="020B0604020202020204" pitchFamily="34" charset="0"/>
                <a:cs typeface="Arial" panose="020B0604020202020204" pitchFamily="34" charset="0"/>
              </a:rPr>
              <a:t>Everyone needs resilience because it is the KEY to success at work and happiness in life.  Your natural level of resilience affects school performance, physical health, mental health, and the quality of your relationships.  “It is the basic ingredient to happiness and success.” (Karen </a:t>
            </a:r>
            <a:r>
              <a:rPr lang="en-US" sz="2700" dirty="0" err="1">
                <a:latin typeface="Arial" panose="020B0604020202020204" pitchFamily="34" charset="0"/>
                <a:cs typeface="Arial" panose="020B0604020202020204" pitchFamily="34" charset="0"/>
              </a:rPr>
              <a:t>Reivich</a:t>
            </a:r>
            <a:r>
              <a:rPr lang="en-US" sz="2700" dirty="0">
                <a:latin typeface="Arial" panose="020B0604020202020204" pitchFamily="34" charset="0"/>
                <a:cs typeface="Arial" panose="020B0604020202020204" pitchFamily="34" charset="0"/>
              </a:rPr>
              <a:t> and Andrew </a:t>
            </a:r>
            <a:r>
              <a:rPr lang="en-US" sz="2700" dirty="0" err="1">
                <a:latin typeface="Arial" panose="020B0604020202020204" pitchFamily="34" charset="0"/>
                <a:cs typeface="Arial" panose="020B0604020202020204" pitchFamily="34" charset="0"/>
              </a:rPr>
              <a:t>Shatte</a:t>
            </a:r>
            <a:r>
              <a:rPr lang="en-US" sz="27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864607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Cond" panose="020B0606030402020204" pitchFamily="34" charset="0"/>
              </a:rPr>
              <a:t>We can boost our resilience! You will need to work on these things:</a:t>
            </a:r>
            <a:endParaRPr lang="en-US" dirty="0">
              <a:latin typeface="Franklin Gothic Medium Cond" panose="020B0606030402020204" pitchFamily="34" charset="0"/>
            </a:endParaRPr>
          </a:p>
        </p:txBody>
      </p:sp>
      <p:sp>
        <p:nvSpPr>
          <p:cNvPr id="3" name="Content Placeholder 2"/>
          <p:cNvSpPr>
            <a:spLocks noGrp="1"/>
          </p:cNvSpPr>
          <p:nvPr>
            <p:ph idx="1"/>
          </p:nvPr>
        </p:nvSpPr>
        <p:spPr/>
        <p:txBody>
          <a:bodyPr>
            <a:normAutofit/>
          </a:bodyPr>
          <a:lstStyle/>
          <a:p>
            <a:r>
              <a:rPr lang="en-US" sz="2700" dirty="0"/>
              <a:t>Emotional regulation</a:t>
            </a:r>
          </a:p>
          <a:p>
            <a:r>
              <a:rPr lang="en-US" sz="2700" dirty="0"/>
              <a:t>Risk assessment</a:t>
            </a:r>
          </a:p>
          <a:p>
            <a:r>
              <a:rPr lang="en-US" sz="2700" dirty="0"/>
              <a:t>Self-knowledge</a:t>
            </a:r>
          </a:p>
          <a:p>
            <a:r>
              <a:rPr lang="en-US" sz="2700" dirty="0"/>
              <a:t>Self-confidence</a:t>
            </a:r>
          </a:p>
          <a:p>
            <a:r>
              <a:rPr lang="en-US" sz="2700" dirty="0"/>
              <a:t>Reaching out</a:t>
            </a:r>
          </a:p>
          <a:p>
            <a:r>
              <a:rPr lang="en-US" sz="2700" dirty="0"/>
              <a:t>Mindfulness</a:t>
            </a:r>
          </a:p>
          <a:p>
            <a:r>
              <a:rPr lang="en-US" sz="2700" dirty="0"/>
              <a:t>Stress management</a:t>
            </a:r>
            <a:endParaRPr lang="en-US" sz="2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4959" y="2786658"/>
            <a:ext cx="1807369" cy="2143125"/>
          </a:xfrm>
          <a:prstGeom prst="rect">
            <a:avLst/>
          </a:prstGeom>
        </p:spPr>
      </p:pic>
    </p:spTree>
    <p:extLst>
      <p:ext uri="{BB962C8B-B14F-4D97-AF65-F5344CB8AC3E}">
        <p14:creationId xmlns:p14="http://schemas.microsoft.com/office/powerpoint/2010/main" val="3794489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Resilience Stories</a:t>
            </a:r>
            <a:endParaRPr lang="en-US" dirty="0"/>
          </a:p>
        </p:txBody>
      </p:sp>
      <p:sp>
        <p:nvSpPr>
          <p:cNvPr id="3" name="Content Placeholder 2"/>
          <p:cNvSpPr>
            <a:spLocks noGrp="1"/>
          </p:cNvSpPr>
          <p:nvPr>
            <p:ph idx="1"/>
          </p:nvPr>
        </p:nvSpPr>
        <p:spPr/>
        <p:txBody>
          <a:bodyPr>
            <a:normAutofit/>
          </a:bodyPr>
          <a:lstStyle/>
          <a:p>
            <a:r>
              <a:rPr lang="en-US" sz="3200" dirty="0" smtClean="0">
                <a:hlinkClick r:id="rId2"/>
              </a:rPr>
              <a:t>Crack Your Shell (11 mins)</a:t>
            </a:r>
            <a:endParaRPr lang="en-US" sz="3200" dirty="0" smtClean="0"/>
          </a:p>
          <a:p>
            <a:endParaRPr lang="en-US" sz="3200" dirty="0"/>
          </a:p>
          <a:p>
            <a:r>
              <a:rPr lang="en-US" sz="3200" dirty="0" smtClean="0">
                <a:hlinkClick r:id="rId3"/>
              </a:rPr>
              <a:t>The Secret of Becoming Mentally Strong</a:t>
            </a:r>
            <a:r>
              <a:rPr lang="en-US" sz="3200" dirty="0" smtClean="0"/>
              <a:t>(15 mins)</a:t>
            </a:r>
            <a:endParaRPr lang="en-US" sz="3200" dirty="0"/>
          </a:p>
        </p:txBody>
      </p:sp>
    </p:spTree>
    <p:extLst>
      <p:ext uri="{BB962C8B-B14F-4D97-AF65-F5344CB8AC3E}">
        <p14:creationId xmlns:p14="http://schemas.microsoft.com/office/powerpoint/2010/main" val="19078669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Temperament</a:t>
            </a:r>
            <a:endParaRPr lang="en-US" dirty="0"/>
          </a:p>
        </p:txBody>
      </p:sp>
      <p:sp>
        <p:nvSpPr>
          <p:cNvPr id="3" name="Content Placeholder 2"/>
          <p:cNvSpPr>
            <a:spLocks noGrp="1"/>
          </p:cNvSpPr>
          <p:nvPr>
            <p:ph idx="1"/>
          </p:nvPr>
        </p:nvSpPr>
        <p:spPr/>
        <p:txBody>
          <a:bodyPr>
            <a:normAutofit/>
          </a:bodyPr>
          <a:lstStyle/>
          <a:p>
            <a:r>
              <a:rPr lang="en-US" sz="2800" b="1" dirty="0"/>
              <a:t>Four Temperaments:</a:t>
            </a:r>
            <a:endParaRPr lang="en-US" sz="2800" dirty="0"/>
          </a:p>
          <a:p>
            <a:r>
              <a:rPr lang="en-US" sz="2800" dirty="0"/>
              <a:t>Four fundamental personality types:</a:t>
            </a:r>
          </a:p>
          <a:p>
            <a:r>
              <a:rPr lang="en-US" sz="2800" b="1" dirty="0"/>
              <a:t>sanguine</a:t>
            </a:r>
            <a:r>
              <a:rPr lang="en-US" sz="2800" dirty="0"/>
              <a:t> (enthusiastic, active and social)</a:t>
            </a:r>
          </a:p>
          <a:p>
            <a:r>
              <a:rPr lang="en-US" sz="2800" b="1" dirty="0"/>
              <a:t>choleric</a:t>
            </a:r>
            <a:r>
              <a:rPr lang="en-US" sz="2800" dirty="0"/>
              <a:t> (short-tempered, fast or irritable)</a:t>
            </a:r>
          </a:p>
          <a:p>
            <a:r>
              <a:rPr lang="en-US" sz="2800" b="1" dirty="0"/>
              <a:t>melancholic</a:t>
            </a:r>
            <a:r>
              <a:rPr lang="en-US" sz="2800" dirty="0"/>
              <a:t> (analytical, wise and quiet) </a:t>
            </a:r>
          </a:p>
          <a:p>
            <a:r>
              <a:rPr lang="en-US" sz="2800" b="1" dirty="0"/>
              <a:t>phlegmatic</a:t>
            </a:r>
            <a:r>
              <a:rPr lang="en-US" sz="2800" dirty="0"/>
              <a:t> (relaxed and peaceful). </a:t>
            </a:r>
          </a:p>
          <a:p>
            <a:r>
              <a:rPr lang="en-US" sz="2800" dirty="0"/>
              <a:t>Most formulations include the possibility of mixtures of the types.</a:t>
            </a:r>
          </a:p>
          <a:p>
            <a:endParaRPr lang="en-US" sz="2800" dirty="0"/>
          </a:p>
        </p:txBody>
      </p:sp>
    </p:spTree>
    <p:extLst>
      <p:ext uri="{BB962C8B-B14F-4D97-AF65-F5344CB8AC3E}">
        <p14:creationId xmlns:p14="http://schemas.microsoft.com/office/powerpoint/2010/main" val="1706212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Self-awareness (</a:t>
            </a:r>
            <a:r>
              <a:rPr lang="en-US" dirty="0" err="1" smtClean="0"/>
              <a:t>pt</a:t>
            </a:r>
            <a:r>
              <a:rPr lang="en-US" dirty="0" smtClean="0"/>
              <a:t> 1)</a:t>
            </a:r>
            <a:endParaRPr lang="en-US" dirty="0"/>
          </a:p>
        </p:txBody>
      </p:sp>
      <p:sp>
        <p:nvSpPr>
          <p:cNvPr id="3" name="Content Placeholder 2"/>
          <p:cNvSpPr>
            <a:spLocks noGrp="1"/>
          </p:cNvSpPr>
          <p:nvPr>
            <p:ph idx="1"/>
          </p:nvPr>
        </p:nvSpPr>
        <p:spPr/>
        <p:txBody>
          <a:bodyPr/>
          <a:lstStyle/>
          <a:p>
            <a:r>
              <a:rPr lang="en-US" dirty="0" smtClean="0"/>
              <a:t>How can self-awareness help you in your life?</a:t>
            </a:r>
          </a:p>
          <a:p>
            <a:pPr lvl="1"/>
            <a:r>
              <a:rPr lang="en-US" dirty="0" smtClean="0"/>
              <a:t>It can help you care about other people</a:t>
            </a:r>
          </a:p>
          <a:p>
            <a:pPr lvl="1"/>
            <a:r>
              <a:rPr lang="en-US" dirty="0" smtClean="0"/>
              <a:t>It can help you know why you make the decisions you do</a:t>
            </a:r>
          </a:p>
          <a:p>
            <a:pPr lvl="1"/>
            <a:r>
              <a:rPr lang="en-US" dirty="0" smtClean="0"/>
              <a:t>It can help you reflect on those decisions and make better ones</a:t>
            </a:r>
          </a:p>
          <a:p>
            <a:pPr lvl="1"/>
            <a:r>
              <a:rPr lang="en-US" dirty="0" smtClean="0"/>
              <a:t>It can help you understand your feelings</a:t>
            </a:r>
          </a:p>
          <a:p>
            <a:pPr lvl="1"/>
            <a:r>
              <a:rPr lang="en-US" dirty="0" smtClean="0"/>
              <a:t>It can help you become a happier person in the future</a:t>
            </a:r>
          </a:p>
          <a:p>
            <a:pPr lvl="1"/>
            <a:endParaRPr lang="en-US" dirty="0"/>
          </a:p>
        </p:txBody>
      </p:sp>
    </p:spTree>
    <p:extLst>
      <p:ext uri="{BB962C8B-B14F-4D97-AF65-F5344CB8AC3E}">
        <p14:creationId xmlns:p14="http://schemas.microsoft.com/office/powerpoint/2010/main" val="324111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it can help you have happier healthier relationships</a:t>
            </a:r>
          </a:p>
          <a:p>
            <a:pPr lvl="1"/>
            <a:r>
              <a:rPr lang="en-US" dirty="0" smtClean="0"/>
              <a:t>It can help you make a suitable career choice</a:t>
            </a:r>
          </a:p>
          <a:p>
            <a:pPr lvl="1"/>
            <a:r>
              <a:rPr lang="en-US" dirty="0" smtClean="0"/>
              <a:t>It can help you set suitable goals that you can actually reach!</a:t>
            </a:r>
          </a:p>
          <a:p>
            <a:pPr lvl="1"/>
            <a:r>
              <a:rPr lang="en-US" dirty="0" smtClean="0"/>
              <a:t>And overall it can help you actually like who you are!</a:t>
            </a:r>
          </a:p>
          <a:p>
            <a:pPr lvl="1"/>
            <a:r>
              <a:rPr lang="en-US" dirty="0" smtClean="0"/>
              <a:t>Others?</a:t>
            </a:r>
          </a:p>
          <a:p>
            <a:pPr lvl="1"/>
            <a:r>
              <a:rPr lang="en-US" dirty="0" smtClean="0"/>
              <a:t>Reflection #1 (see handouts)</a:t>
            </a:r>
            <a:endParaRPr lang="en-US" dirty="0"/>
          </a:p>
        </p:txBody>
      </p:sp>
    </p:spTree>
    <p:extLst>
      <p:ext uri="{BB962C8B-B14F-4D97-AF65-F5344CB8AC3E}">
        <p14:creationId xmlns:p14="http://schemas.microsoft.com/office/powerpoint/2010/main" val="166163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lack self-awareness?</a:t>
            </a:r>
            <a:endParaRPr lang="en-US" dirty="0"/>
          </a:p>
        </p:txBody>
      </p:sp>
      <p:sp>
        <p:nvSpPr>
          <p:cNvPr id="3" name="Content Placeholder 2"/>
          <p:cNvSpPr>
            <a:spLocks noGrp="1"/>
          </p:cNvSpPr>
          <p:nvPr>
            <p:ph idx="1"/>
          </p:nvPr>
        </p:nvSpPr>
        <p:spPr/>
        <p:txBody>
          <a:bodyPr/>
          <a:lstStyle/>
          <a:p>
            <a:r>
              <a:rPr lang="en-US" dirty="0" smtClean="0"/>
              <a:t>As you read these think about you…..</a:t>
            </a:r>
          </a:p>
          <a:p>
            <a:pPr lvl="1"/>
            <a:r>
              <a:rPr lang="en-US" sz="1800" dirty="0" smtClean="0"/>
              <a:t>You have a hard time understanding what you are feeling</a:t>
            </a:r>
          </a:p>
          <a:p>
            <a:pPr lvl="1"/>
            <a:r>
              <a:rPr lang="en-US" sz="1800" dirty="0" smtClean="0"/>
              <a:t>You find it difficult to speak about your feelings and thoughts with others</a:t>
            </a:r>
          </a:p>
          <a:p>
            <a:pPr lvl="1"/>
            <a:r>
              <a:rPr lang="en-US" sz="1800" dirty="0" smtClean="0"/>
              <a:t>You are constantly lost in your thoughts</a:t>
            </a:r>
          </a:p>
          <a:p>
            <a:pPr lvl="1"/>
            <a:r>
              <a:rPr lang="en-US" sz="1800" dirty="0" smtClean="0"/>
              <a:t>You are frequently infuriated or grieved by others</a:t>
            </a:r>
          </a:p>
          <a:p>
            <a:pPr lvl="1"/>
            <a:r>
              <a:rPr lang="en-US" sz="1800" dirty="0" smtClean="0"/>
              <a:t>You have low self-esteem</a:t>
            </a:r>
          </a:p>
          <a:p>
            <a:pPr lvl="1"/>
            <a:r>
              <a:rPr lang="en-US" sz="1800" dirty="0" smtClean="0"/>
              <a:t>You share many of these self-destructive signs (self-defeating mindset, over/undereating, failing to take action when you know you should, going out of your way to harm others, drug/alcohol abuse, alienating yourself, sabotaging relationships)</a:t>
            </a:r>
          </a:p>
          <a:p>
            <a:pPr lvl="1"/>
            <a:r>
              <a:rPr lang="en-US" sz="1800" dirty="0" smtClean="0"/>
              <a:t>You have a very weak sense of self or a very rigid identity</a:t>
            </a:r>
            <a:endParaRPr lang="en-US" sz="1800" dirty="0"/>
          </a:p>
        </p:txBody>
      </p:sp>
    </p:spTree>
    <p:extLst>
      <p:ext uri="{BB962C8B-B14F-4D97-AF65-F5344CB8AC3E}">
        <p14:creationId xmlns:p14="http://schemas.microsoft.com/office/powerpoint/2010/main" val="2652805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Self Awareness can Change your life 14 mins</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26258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 activities for beginners!</a:t>
            </a:r>
            <a:endParaRPr lang="en-US" dirty="0"/>
          </a:p>
        </p:txBody>
      </p:sp>
      <p:sp>
        <p:nvSpPr>
          <p:cNvPr id="3" name="Content Placeholder 2"/>
          <p:cNvSpPr>
            <a:spLocks noGrp="1"/>
          </p:cNvSpPr>
          <p:nvPr>
            <p:ph idx="1"/>
          </p:nvPr>
        </p:nvSpPr>
        <p:spPr/>
        <p:txBody>
          <a:bodyPr/>
          <a:lstStyle/>
          <a:p>
            <a:r>
              <a:rPr lang="en-US" b="1" dirty="0" smtClean="0"/>
              <a:t>Get away from people, be still, don’t do anything.   </a:t>
            </a:r>
            <a:r>
              <a:rPr lang="en-US" dirty="0" smtClean="0"/>
              <a:t>Don’t use being busy to escape fear, hatred and pain in everyday life.</a:t>
            </a:r>
          </a:p>
          <a:p>
            <a:r>
              <a:rPr lang="en-US" b="1" dirty="0" smtClean="0"/>
              <a:t>Meditation and self-inquiry</a:t>
            </a:r>
            <a:r>
              <a:rPr lang="en-US" dirty="0" smtClean="0"/>
              <a:t>(Why do I feel this way?)</a:t>
            </a:r>
          </a:p>
          <a:p>
            <a:r>
              <a:rPr lang="en-US" b="1" dirty="0" smtClean="0"/>
              <a:t>Keep a daily private journal.  </a:t>
            </a:r>
            <a:r>
              <a:rPr lang="en-US" dirty="0" smtClean="0"/>
              <a:t>Keeping things bottled up prevents us from being our true authentic self.  </a:t>
            </a:r>
          </a:p>
          <a:p>
            <a:r>
              <a:rPr lang="en-US" dirty="0" smtClean="0">
                <a:hlinkClick r:id="rId2"/>
              </a:rPr>
              <a:t>self awareness with a simple fix 17 mins</a:t>
            </a:r>
            <a:endParaRPr lang="en-US" dirty="0" smtClean="0"/>
          </a:p>
          <a:p>
            <a:endParaRPr lang="en-US" dirty="0"/>
          </a:p>
        </p:txBody>
      </p:sp>
    </p:spTree>
    <p:extLst>
      <p:ext uri="{BB962C8B-B14F-4D97-AF65-F5344CB8AC3E}">
        <p14:creationId xmlns:p14="http://schemas.microsoft.com/office/powerpoint/2010/main" val="336795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Heredity and Who We Are</a:t>
            </a:r>
            <a:endParaRPr lang="en-US" dirty="0"/>
          </a:p>
        </p:txBody>
      </p:sp>
      <p:sp>
        <p:nvSpPr>
          <p:cNvPr id="3" name="Content Placeholder 2"/>
          <p:cNvSpPr>
            <a:spLocks noGrp="1"/>
          </p:cNvSpPr>
          <p:nvPr>
            <p:ph idx="1"/>
          </p:nvPr>
        </p:nvSpPr>
        <p:spPr/>
        <p:txBody>
          <a:bodyPr>
            <a:normAutofit fontScale="92500"/>
          </a:bodyPr>
          <a:lstStyle/>
          <a:p>
            <a:r>
              <a:rPr lang="en-US" dirty="0">
                <a:latin typeface="Arial" pitchFamily="34" charset="0"/>
                <a:cs typeface="Arial" pitchFamily="34" charset="0"/>
              </a:rPr>
              <a:t>Your Biological </a:t>
            </a:r>
            <a:r>
              <a:rPr lang="en-US" dirty="0" smtClean="0">
                <a:latin typeface="Arial" pitchFamily="34" charset="0"/>
                <a:cs typeface="Arial" pitchFamily="34" charset="0"/>
              </a:rPr>
              <a:t>Blueprint</a:t>
            </a:r>
          </a:p>
          <a:p>
            <a:endParaRPr lang="en-US" dirty="0" smtClean="0">
              <a:latin typeface="Arial" pitchFamily="34" charset="0"/>
              <a:cs typeface="Arial" pitchFamily="34" charset="0"/>
            </a:endParaRPr>
          </a:p>
          <a:p>
            <a:pPr marL="0" indent="0">
              <a:buNone/>
            </a:pPr>
            <a:r>
              <a:rPr lang="en-US" sz="2800" dirty="0">
                <a:latin typeface="Arial" pitchFamily="34" charset="0"/>
                <a:cs typeface="Arial" pitchFamily="34" charset="0"/>
              </a:rPr>
              <a:t>All life processes begin at the level of the cell</a:t>
            </a:r>
            <a:r>
              <a:rPr lang="en-US" sz="2800" dirty="0" smtClean="0">
                <a:latin typeface="Arial" pitchFamily="34" charset="0"/>
                <a:cs typeface="Arial" pitchFamily="34" charset="0"/>
              </a:rPr>
              <a:t>.</a:t>
            </a:r>
          </a:p>
          <a:p>
            <a:pPr marL="0" indent="0">
              <a:buNone/>
            </a:pPr>
            <a:endParaRPr lang="en-US" sz="2800" dirty="0">
              <a:latin typeface="Arial" pitchFamily="34" charset="0"/>
              <a:cs typeface="Arial" pitchFamily="34" charset="0"/>
            </a:endParaRPr>
          </a:p>
          <a:p>
            <a:pPr marL="0" indent="0">
              <a:buNone/>
            </a:pPr>
            <a:r>
              <a:rPr lang="en-US" sz="2800" dirty="0">
                <a:latin typeface="Arial" pitchFamily="34" charset="0"/>
                <a:cs typeface="Arial" pitchFamily="34" charset="0"/>
              </a:rPr>
              <a:t>Human body is made up of two kinds of </a:t>
            </a:r>
            <a:r>
              <a:rPr lang="en-US" sz="2800" b="1" u="sng" dirty="0">
                <a:latin typeface="Arial" pitchFamily="34" charset="0"/>
                <a:cs typeface="Arial" pitchFamily="34" charset="0"/>
              </a:rPr>
              <a:t>cells</a:t>
            </a:r>
            <a:r>
              <a:rPr lang="en-US" sz="2800" dirty="0">
                <a:latin typeface="Arial" pitchFamily="34" charset="0"/>
                <a:cs typeface="Arial" pitchFamily="34" charset="0"/>
              </a:rPr>
              <a:t>:</a:t>
            </a:r>
          </a:p>
          <a:p>
            <a:pPr marL="514350" indent="-514350">
              <a:buFont typeface="+mj-lt"/>
              <a:buAutoNum type="arabicPeriod"/>
            </a:pPr>
            <a:r>
              <a:rPr lang="en-US" sz="2800" dirty="0">
                <a:latin typeface="Arial" pitchFamily="34" charset="0"/>
                <a:cs typeface="Arial" pitchFamily="34" charset="0"/>
              </a:rPr>
              <a:t>Body cells - continue the life of the individual.</a:t>
            </a:r>
          </a:p>
          <a:p>
            <a:pPr marL="514350" indent="-514350">
              <a:buFont typeface="+mj-lt"/>
              <a:buAutoNum type="arabicPeriod"/>
            </a:pPr>
            <a:r>
              <a:rPr lang="en-US" sz="2800" dirty="0">
                <a:latin typeface="Arial" pitchFamily="34" charset="0"/>
                <a:cs typeface="Arial" pitchFamily="34" charset="0"/>
              </a:rPr>
              <a:t>Sex cells - continue the life of the species.</a:t>
            </a:r>
            <a:br>
              <a:rPr lang="en-US" sz="2800" dirty="0">
                <a:latin typeface="Arial" pitchFamily="34" charset="0"/>
                <a:cs typeface="Arial" pitchFamily="34" charset="0"/>
              </a:rPr>
            </a:br>
            <a:r>
              <a:rPr lang="en-US" sz="2800" dirty="0">
                <a:latin typeface="Arial" pitchFamily="34" charset="0"/>
                <a:cs typeface="Arial" pitchFamily="34" charset="0"/>
              </a:rPr>
              <a:t>	ovum and sperm</a:t>
            </a:r>
          </a:p>
          <a:p>
            <a:pPr lvl="1"/>
            <a:endParaRPr lang="en-US" dirty="0"/>
          </a:p>
        </p:txBody>
      </p:sp>
    </p:spTree>
    <p:extLst>
      <p:ext uri="{BB962C8B-B14F-4D97-AF65-F5344CB8AC3E}">
        <p14:creationId xmlns:p14="http://schemas.microsoft.com/office/powerpoint/2010/main" val="2584417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Blog_x0020_Category xmlns="3c924a6b-2f35-4917-a7f8-b3e917a78ebf">46</Blog_x0020_Category>
  </documentManagement>
</p:properties>
</file>

<file path=customXml/itemProps1.xml><?xml version="1.0" encoding="utf-8"?>
<ds:datastoreItem xmlns:ds="http://schemas.openxmlformats.org/officeDocument/2006/customXml" ds:itemID="{16C9EA0C-4E76-42FD-8A6B-D96D8A0B569B}"/>
</file>

<file path=customXml/itemProps2.xml><?xml version="1.0" encoding="utf-8"?>
<ds:datastoreItem xmlns:ds="http://schemas.openxmlformats.org/officeDocument/2006/customXml" ds:itemID="{575ADCBE-B7F9-4A41-9020-A8D772DE22B3}"/>
</file>

<file path=customXml/itemProps3.xml><?xml version="1.0" encoding="utf-8"?>
<ds:datastoreItem xmlns:ds="http://schemas.openxmlformats.org/officeDocument/2006/customXml" ds:itemID="{AE9971EA-F8F8-4E54-A7B9-5D1FDFC14170}"/>
</file>

<file path=docProps/app.xml><?xml version="1.0" encoding="utf-8"?>
<Properties xmlns="http://schemas.openxmlformats.org/officeDocument/2006/extended-properties" xmlns:vt="http://schemas.openxmlformats.org/officeDocument/2006/docPropsVTypes">
  <Template>TM03457444[[fn=Basis]]</Template>
  <TotalTime>1105</TotalTime>
  <Words>1222</Words>
  <Application>Microsoft Office PowerPoint</Application>
  <PresentationFormat>On-screen Show (4:3)</PresentationFormat>
  <Paragraphs>178</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Aharoni</vt:lpstr>
      <vt:lpstr>Arial</vt:lpstr>
      <vt:lpstr>Arial Narrow</vt:lpstr>
      <vt:lpstr>Bodoni MT Black</vt:lpstr>
      <vt:lpstr>Corbel</vt:lpstr>
      <vt:lpstr>Franklin Gothic Medium Cond</vt:lpstr>
      <vt:lpstr>Gill Sans Ultra Bold Condensed</vt:lpstr>
      <vt:lpstr>Basis</vt:lpstr>
      <vt:lpstr>Individual and  Family Dynamics 120 </vt:lpstr>
      <vt:lpstr>Individual and  Family Dynamics 120 </vt:lpstr>
      <vt:lpstr>PowerPoint Presentation</vt:lpstr>
      <vt:lpstr>Unit 1: Self-awareness (pt 1)</vt:lpstr>
      <vt:lpstr>PowerPoint Presentation</vt:lpstr>
      <vt:lpstr>Do you lack self-awareness?</vt:lpstr>
      <vt:lpstr>PowerPoint Presentation</vt:lpstr>
      <vt:lpstr>Self-awareness activities for beginners!</vt:lpstr>
      <vt:lpstr>Heredity and Who We Are</vt:lpstr>
      <vt:lpstr>PowerPoint Presentation</vt:lpstr>
      <vt:lpstr>PowerPoint Presentation</vt:lpstr>
      <vt:lpstr>PowerPoint Presentation</vt:lpstr>
      <vt:lpstr>PowerPoint Presentation</vt:lpstr>
      <vt:lpstr>Dominant and…..</vt:lpstr>
      <vt:lpstr>Recessive</vt:lpstr>
      <vt:lpstr>Environment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Sibling Position</vt:lpstr>
      <vt:lpstr>PowerPoint Presentation</vt:lpstr>
      <vt:lpstr>RESILIENCE</vt:lpstr>
      <vt:lpstr>Resilience is linked with:</vt:lpstr>
      <vt:lpstr>Emotional control: </vt:lpstr>
      <vt:lpstr>Optimism:</vt:lpstr>
      <vt:lpstr>What does science say about resilience?</vt:lpstr>
      <vt:lpstr>We can boost our resilience! You will need to work on these things:</vt:lpstr>
      <vt:lpstr>Resilience Stories</vt:lpstr>
      <vt:lpstr>Your Temperament</vt:lpstr>
    </vt:vector>
  </TitlesOfParts>
  <Company>ED18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Sciences: The Study of Human Behaviour</dc:title>
  <dc:creator>ED18</dc:creator>
  <cp:lastModifiedBy>Blake, Sandra     (ASD-W)</cp:lastModifiedBy>
  <cp:revision>24</cp:revision>
  <dcterms:created xsi:type="dcterms:W3CDTF">2011-02-04T17:48:22Z</dcterms:created>
  <dcterms:modified xsi:type="dcterms:W3CDTF">2018-02-14T20:16:37Z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