
<file path=[Content_Types].xml><?xml version="1.0" encoding="utf-8"?>
<Types xmlns="http://schemas.openxmlformats.org/package/2006/content-types">
  <Default Extension="jfif" ContentType="image/jpeg"/>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1" r:id="rId4"/>
    <p:sldId id="265" r:id="rId5"/>
    <p:sldId id="266" r:id="rId6"/>
    <p:sldId id="267" r:id="rId7"/>
    <p:sldId id="270" r:id="rId8"/>
    <p:sldId id="257" r:id="rId9"/>
    <p:sldId id="258" r:id="rId10"/>
    <p:sldId id="262" r:id="rId11"/>
    <p:sldId id="259" r:id="rId12"/>
    <p:sldId id="263" r:id="rId13"/>
    <p:sldId id="260"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lay, Meaghan  (ASD-W)" userId="f6098763-148d-4bec-8b51-1329576402ea" providerId="ADAL" clId="{23691712-7358-4FC6-AE2A-8F6711419861}"/>
    <pc:docChg chg="custSel modSld">
      <pc:chgData name="Boulay, Meaghan  (ASD-W)" userId="f6098763-148d-4bec-8b51-1329576402ea" providerId="ADAL" clId="{23691712-7358-4FC6-AE2A-8F6711419861}" dt="2020-04-26T01:28:00.190" v="86" actId="27636"/>
      <pc:docMkLst>
        <pc:docMk/>
      </pc:docMkLst>
      <pc:sldChg chg="modSp">
        <pc:chgData name="Boulay, Meaghan  (ASD-W)" userId="f6098763-148d-4bec-8b51-1329576402ea" providerId="ADAL" clId="{23691712-7358-4FC6-AE2A-8F6711419861}" dt="2020-04-26T01:28:00.190" v="86" actId="27636"/>
        <pc:sldMkLst>
          <pc:docMk/>
          <pc:sldMk cId="766977495" sldId="269"/>
        </pc:sldMkLst>
        <pc:spChg chg="mod">
          <ac:chgData name="Boulay, Meaghan  (ASD-W)" userId="f6098763-148d-4bec-8b51-1329576402ea" providerId="ADAL" clId="{23691712-7358-4FC6-AE2A-8F6711419861}" dt="2020-04-26T01:28:00.190" v="86" actId="27636"/>
          <ac:spMkLst>
            <pc:docMk/>
            <pc:sldMk cId="766977495" sldId="269"/>
            <ac:spMk id="4" creationId="{6C4C4B6B-09BB-4A2C-BC15-53AA0FF934F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4/25/2020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4/25/2020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4/25/2020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4/25/2020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4/25/2020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4/25/2020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4/25/2020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4/25/2020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4/25/2020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4/25/2020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4/25/2020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4/25/2020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fif"/><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jeopardylabs.com/play/la-mto-atlantique" TargetMode="External"/><Relationship Id="rId7" Type="http://schemas.openxmlformats.org/officeDocument/2006/relationships/image" Target="../media/image22.png"/><Relationship Id="rId2" Type="http://schemas.openxmlformats.org/officeDocument/2006/relationships/image" Target="../media/image38.jfif"/><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41.gif"/><Relationship Id="rId4" Type="http://schemas.openxmlformats.org/officeDocument/2006/relationships/image" Target="../media/image39.png"/><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fif"/><Relationship Id="rId1" Type="http://schemas.openxmlformats.org/officeDocument/2006/relationships/slideLayout" Target="../slideLayouts/slideLayout4.xml"/><Relationship Id="rId5" Type="http://schemas.openxmlformats.org/officeDocument/2006/relationships/hyperlink" Target="https://www.youtube.com/watch?v=dmpS6_PP3Vc" TargetMode="External"/><Relationship Id="rId4" Type="http://schemas.openxmlformats.org/officeDocument/2006/relationships/hyperlink" Target="https://www.youtube.com/watch?v=QX7jTTbe9p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I_fz0m8ADkA"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27FC-CDC8-43A8-9F1B-A026270E8A3E}"/>
              </a:ext>
            </a:extLst>
          </p:cNvPr>
          <p:cNvSpPr>
            <a:spLocks noGrp="1"/>
          </p:cNvSpPr>
          <p:nvPr>
            <p:ph type="ctrTitle"/>
          </p:nvPr>
        </p:nvSpPr>
        <p:spPr>
          <a:xfrm>
            <a:off x="2739858" y="4134425"/>
            <a:ext cx="5518066" cy="2268559"/>
          </a:xfrm>
        </p:spPr>
        <p:txBody>
          <a:bodyPr/>
          <a:lstStyle/>
          <a:p>
            <a:r>
              <a:rPr lang="fr-CA" dirty="0"/>
              <a:t>La météorologie</a:t>
            </a:r>
            <a:endParaRPr lang="en-US" dirty="0"/>
          </a:p>
        </p:txBody>
      </p:sp>
      <p:pic>
        <p:nvPicPr>
          <p:cNvPr id="5" name="Picture 4" descr="A picture containing tree&#10;&#10;Description automatically generated">
            <a:extLst>
              <a:ext uri="{FF2B5EF4-FFF2-40B4-BE49-F238E27FC236}">
                <a16:creationId xmlns:a16="http://schemas.microsoft.com/office/drawing/2014/main" id="{7BCC0DC3-52F0-4428-8D72-7A1F40398878}"/>
              </a:ext>
            </a:extLst>
          </p:cNvPr>
          <p:cNvPicPr>
            <a:picLocks noChangeAspect="1"/>
          </p:cNvPicPr>
          <p:nvPr/>
        </p:nvPicPr>
        <p:blipFill>
          <a:blip r:embed="rId2"/>
          <a:stretch>
            <a:fillRect/>
          </a:stretch>
        </p:blipFill>
        <p:spPr>
          <a:xfrm>
            <a:off x="744855" y="147855"/>
            <a:ext cx="5601959" cy="4737594"/>
          </a:xfrm>
          <a:prstGeom prst="rect">
            <a:avLst/>
          </a:prstGeom>
        </p:spPr>
      </p:pic>
      <p:pic>
        <p:nvPicPr>
          <p:cNvPr id="7" name="Picture 6" descr="A close up of a logo&#10;&#10;Description automatically generated">
            <a:extLst>
              <a:ext uri="{FF2B5EF4-FFF2-40B4-BE49-F238E27FC236}">
                <a16:creationId xmlns:a16="http://schemas.microsoft.com/office/drawing/2014/main" id="{88860833-C105-4CAE-BA25-2B692EA53DD1}"/>
              </a:ext>
            </a:extLst>
          </p:cNvPr>
          <p:cNvPicPr>
            <a:picLocks noChangeAspect="1"/>
          </p:cNvPicPr>
          <p:nvPr/>
        </p:nvPicPr>
        <p:blipFill rotWithShape="1">
          <a:blip r:embed="rId3"/>
          <a:srcRect r="72416" b="55745"/>
          <a:stretch/>
        </p:blipFill>
        <p:spPr>
          <a:xfrm>
            <a:off x="4134804" y="482157"/>
            <a:ext cx="851778" cy="840963"/>
          </a:xfrm>
          <a:prstGeom prst="rect">
            <a:avLst/>
          </a:prstGeom>
        </p:spPr>
      </p:pic>
      <p:pic>
        <p:nvPicPr>
          <p:cNvPr id="9" name="Picture 8" descr="A close up of a logo&#10;&#10;Description automatically generated">
            <a:extLst>
              <a:ext uri="{FF2B5EF4-FFF2-40B4-BE49-F238E27FC236}">
                <a16:creationId xmlns:a16="http://schemas.microsoft.com/office/drawing/2014/main" id="{F2A8C496-3D73-43EE-AB38-1EB98118EEC0}"/>
              </a:ext>
            </a:extLst>
          </p:cNvPr>
          <p:cNvPicPr>
            <a:picLocks noChangeAspect="1"/>
          </p:cNvPicPr>
          <p:nvPr/>
        </p:nvPicPr>
        <p:blipFill rotWithShape="1">
          <a:blip r:embed="rId3"/>
          <a:srcRect l="67807" b="55745"/>
          <a:stretch/>
        </p:blipFill>
        <p:spPr>
          <a:xfrm>
            <a:off x="2911308" y="3927629"/>
            <a:ext cx="793687" cy="671426"/>
          </a:xfrm>
          <a:prstGeom prst="rect">
            <a:avLst/>
          </a:prstGeom>
        </p:spPr>
      </p:pic>
      <p:pic>
        <p:nvPicPr>
          <p:cNvPr id="11" name="Picture 10" descr="A close up of a logo&#10;&#10;Description automatically generated">
            <a:extLst>
              <a:ext uri="{FF2B5EF4-FFF2-40B4-BE49-F238E27FC236}">
                <a16:creationId xmlns:a16="http://schemas.microsoft.com/office/drawing/2014/main" id="{30D41B65-CF37-4879-9101-C557278052B1}"/>
              </a:ext>
            </a:extLst>
          </p:cNvPr>
          <p:cNvPicPr>
            <a:picLocks noChangeAspect="1"/>
          </p:cNvPicPr>
          <p:nvPr/>
        </p:nvPicPr>
        <p:blipFill rotWithShape="1">
          <a:blip r:embed="rId3"/>
          <a:srcRect t="40458" r="66886"/>
          <a:stretch/>
        </p:blipFill>
        <p:spPr>
          <a:xfrm>
            <a:off x="397156" y="2476134"/>
            <a:ext cx="695397" cy="769487"/>
          </a:xfrm>
          <a:prstGeom prst="rect">
            <a:avLst/>
          </a:prstGeom>
        </p:spPr>
      </p:pic>
      <p:pic>
        <p:nvPicPr>
          <p:cNvPr id="13" name="Picture 12" descr="A close up of a logo&#10;&#10;Description automatically generated">
            <a:extLst>
              <a:ext uri="{FF2B5EF4-FFF2-40B4-BE49-F238E27FC236}">
                <a16:creationId xmlns:a16="http://schemas.microsoft.com/office/drawing/2014/main" id="{162C218D-57C0-4853-BA11-ACC44C0A0A94}"/>
              </a:ext>
            </a:extLst>
          </p:cNvPr>
          <p:cNvPicPr>
            <a:picLocks noChangeAspect="1"/>
          </p:cNvPicPr>
          <p:nvPr/>
        </p:nvPicPr>
        <p:blipFill rotWithShape="1">
          <a:blip r:embed="rId3"/>
          <a:srcRect l="33114" t="45125" r="31324" b="10625"/>
          <a:stretch/>
        </p:blipFill>
        <p:spPr>
          <a:xfrm>
            <a:off x="841739" y="651694"/>
            <a:ext cx="876844" cy="671426"/>
          </a:xfrm>
          <a:prstGeom prst="rect">
            <a:avLst/>
          </a:prstGeom>
        </p:spPr>
      </p:pic>
      <p:pic>
        <p:nvPicPr>
          <p:cNvPr id="15" name="Picture 14" descr="A close up of a logo&#10;&#10;Description automatically generated">
            <a:extLst>
              <a:ext uri="{FF2B5EF4-FFF2-40B4-BE49-F238E27FC236}">
                <a16:creationId xmlns:a16="http://schemas.microsoft.com/office/drawing/2014/main" id="{42E1EA8E-0E2A-458B-9AD8-F683A53B3AE0}"/>
              </a:ext>
            </a:extLst>
          </p:cNvPr>
          <p:cNvPicPr>
            <a:picLocks noChangeAspect="1"/>
          </p:cNvPicPr>
          <p:nvPr/>
        </p:nvPicPr>
        <p:blipFill rotWithShape="1">
          <a:blip r:embed="rId3"/>
          <a:srcRect l="30462" r="34923" b="55417"/>
          <a:stretch/>
        </p:blipFill>
        <p:spPr>
          <a:xfrm>
            <a:off x="6012025" y="3603743"/>
            <a:ext cx="832215" cy="659599"/>
          </a:xfrm>
          <a:prstGeom prst="rect">
            <a:avLst/>
          </a:prstGeom>
        </p:spPr>
      </p:pic>
      <p:pic>
        <p:nvPicPr>
          <p:cNvPr id="17" name="Picture 16" descr="A coral in the dark&#10;&#10;Description automatically generated">
            <a:extLst>
              <a:ext uri="{FF2B5EF4-FFF2-40B4-BE49-F238E27FC236}">
                <a16:creationId xmlns:a16="http://schemas.microsoft.com/office/drawing/2014/main" id="{6A81162B-AEBD-4B55-8CC3-CE8875CF63D9}"/>
              </a:ext>
            </a:extLst>
          </p:cNvPr>
          <p:cNvPicPr>
            <a:picLocks noChangeAspect="1"/>
          </p:cNvPicPr>
          <p:nvPr/>
        </p:nvPicPr>
        <p:blipFill>
          <a:blip r:embed="rId4"/>
          <a:stretch>
            <a:fillRect/>
          </a:stretch>
        </p:blipFill>
        <p:spPr>
          <a:xfrm>
            <a:off x="9129959" y="172535"/>
            <a:ext cx="2138363" cy="1424150"/>
          </a:xfrm>
          <a:prstGeom prst="rect">
            <a:avLst/>
          </a:prstGeom>
        </p:spPr>
      </p:pic>
      <p:pic>
        <p:nvPicPr>
          <p:cNvPr id="19" name="Picture 18" descr="A path with trees on the side of a snow covered slope&#10;&#10;Description automatically generated">
            <a:extLst>
              <a:ext uri="{FF2B5EF4-FFF2-40B4-BE49-F238E27FC236}">
                <a16:creationId xmlns:a16="http://schemas.microsoft.com/office/drawing/2014/main" id="{71DF4B1A-526E-4CC1-B338-201D003996F1}"/>
              </a:ext>
            </a:extLst>
          </p:cNvPr>
          <p:cNvPicPr>
            <a:picLocks noChangeAspect="1"/>
          </p:cNvPicPr>
          <p:nvPr/>
        </p:nvPicPr>
        <p:blipFill>
          <a:blip r:embed="rId5"/>
          <a:stretch>
            <a:fillRect/>
          </a:stretch>
        </p:blipFill>
        <p:spPr>
          <a:xfrm>
            <a:off x="9673918" y="1809083"/>
            <a:ext cx="2371740" cy="1334103"/>
          </a:xfrm>
          <a:prstGeom prst="rect">
            <a:avLst/>
          </a:prstGeom>
        </p:spPr>
      </p:pic>
      <p:pic>
        <p:nvPicPr>
          <p:cNvPr id="21" name="Picture 20" descr="A close up of clouds in the background&#10;&#10;Description automatically generated">
            <a:extLst>
              <a:ext uri="{FF2B5EF4-FFF2-40B4-BE49-F238E27FC236}">
                <a16:creationId xmlns:a16="http://schemas.microsoft.com/office/drawing/2014/main" id="{AE716345-464A-4939-BB72-FD45082055A2}"/>
              </a:ext>
            </a:extLst>
          </p:cNvPr>
          <p:cNvPicPr>
            <a:picLocks noChangeAspect="1"/>
          </p:cNvPicPr>
          <p:nvPr/>
        </p:nvPicPr>
        <p:blipFill>
          <a:blip r:embed="rId6"/>
          <a:stretch>
            <a:fillRect/>
          </a:stretch>
        </p:blipFill>
        <p:spPr>
          <a:xfrm>
            <a:off x="9069952" y="3355584"/>
            <a:ext cx="2377193" cy="1587891"/>
          </a:xfrm>
          <a:prstGeom prst="rect">
            <a:avLst/>
          </a:prstGeom>
        </p:spPr>
      </p:pic>
      <p:pic>
        <p:nvPicPr>
          <p:cNvPr id="23" name="Picture 22" descr="A picture containing snow, water, wave, white&#10;&#10;Description automatically generated">
            <a:extLst>
              <a:ext uri="{FF2B5EF4-FFF2-40B4-BE49-F238E27FC236}">
                <a16:creationId xmlns:a16="http://schemas.microsoft.com/office/drawing/2014/main" id="{60B5C8B3-2FF4-4953-B6A6-8FBEDDC59301}"/>
              </a:ext>
            </a:extLst>
          </p:cNvPr>
          <p:cNvPicPr>
            <a:picLocks noChangeAspect="1"/>
          </p:cNvPicPr>
          <p:nvPr/>
        </p:nvPicPr>
        <p:blipFill>
          <a:blip r:embed="rId7"/>
          <a:stretch>
            <a:fillRect/>
          </a:stretch>
        </p:blipFill>
        <p:spPr>
          <a:xfrm>
            <a:off x="9816570" y="5061909"/>
            <a:ext cx="2229087" cy="1685142"/>
          </a:xfrm>
          <a:prstGeom prst="rect">
            <a:avLst/>
          </a:prstGeom>
        </p:spPr>
      </p:pic>
    </p:spTree>
    <p:extLst>
      <p:ext uri="{BB962C8B-B14F-4D97-AF65-F5344CB8AC3E}">
        <p14:creationId xmlns:p14="http://schemas.microsoft.com/office/powerpoint/2010/main" val="3979369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EA89-9665-40D0-B574-62CB07C4DF0A}"/>
              </a:ext>
            </a:extLst>
          </p:cNvPr>
          <p:cNvSpPr>
            <a:spLocks noGrp="1"/>
          </p:cNvSpPr>
          <p:nvPr>
            <p:ph type="title"/>
          </p:nvPr>
        </p:nvSpPr>
        <p:spPr>
          <a:xfrm>
            <a:off x="2555282" y="360299"/>
            <a:ext cx="7950984" cy="1081705"/>
          </a:xfrm>
        </p:spPr>
        <p:txBody>
          <a:bodyPr/>
          <a:lstStyle/>
          <a:p>
            <a:r>
              <a:rPr lang="fr-CA" dirty="0">
                <a:solidFill>
                  <a:schemeClr val="accent1"/>
                </a:solidFill>
              </a:rPr>
              <a:t>Le rôle des terres et des mers</a:t>
            </a:r>
            <a:endParaRPr lang="en-US" dirty="0">
              <a:solidFill>
                <a:schemeClr val="accent1"/>
              </a:solidFill>
            </a:endParaRPr>
          </a:p>
        </p:txBody>
      </p:sp>
      <p:pic>
        <p:nvPicPr>
          <p:cNvPr id="6" name="Content Placeholder 5" descr="A picture containing clock&#10;&#10;Description automatically generated">
            <a:extLst>
              <a:ext uri="{FF2B5EF4-FFF2-40B4-BE49-F238E27FC236}">
                <a16:creationId xmlns:a16="http://schemas.microsoft.com/office/drawing/2014/main" id="{91BD2E93-B000-45F1-94DD-8A8FA1C92088}"/>
              </a:ext>
            </a:extLst>
          </p:cNvPr>
          <p:cNvPicPr>
            <a:picLocks noGrp="1" noChangeAspect="1"/>
          </p:cNvPicPr>
          <p:nvPr>
            <p:ph sz="half" idx="1"/>
          </p:nvPr>
        </p:nvPicPr>
        <p:blipFill>
          <a:blip r:embed="rId2"/>
          <a:stretch>
            <a:fillRect/>
          </a:stretch>
        </p:blipFill>
        <p:spPr>
          <a:xfrm>
            <a:off x="398075" y="484051"/>
            <a:ext cx="3565955" cy="5889897"/>
          </a:xfrm>
        </p:spPr>
      </p:pic>
      <p:sp>
        <p:nvSpPr>
          <p:cNvPr id="4" name="Content Placeholder 3">
            <a:extLst>
              <a:ext uri="{FF2B5EF4-FFF2-40B4-BE49-F238E27FC236}">
                <a16:creationId xmlns:a16="http://schemas.microsoft.com/office/drawing/2014/main" id="{9A4D70D1-6FEF-4684-A1CC-B95E547E92C6}"/>
              </a:ext>
            </a:extLst>
          </p:cNvPr>
          <p:cNvSpPr>
            <a:spLocks noGrp="1"/>
          </p:cNvSpPr>
          <p:nvPr>
            <p:ph sz="half" idx="2"/>
          </p:nvPr>
        </p:nvSpPr>
        <p:spPr>
          <a:xfrm>
            <a:off x="4408226" y="967905"/>
            <a:ext cx="6728345" cy="2001270"/>
          </a:xfrm>
        </p:spPr>
        <p:txBody>
          <a:bodyPr>
            <a:normAutofit/>
          </a:bodyPr>
          <a:lstStyle/>
          <a:p>
            <a:pPr marL="0" indent="0">
              <a:buNone/>
            </a:pPr>
            <a:r>
              <a:rPr lang="fr-CA" dirty="0"/>
              <a:t>C’est important de noter que le soleil réchauffe les surfaces terrestres et marines à différentes vitesses.</a:t>
            </a:r>
          </a:p>
          <a:p>
            <a:pPr marL="0" indent="0">
              <a:buNone/>
            </a:pPr>
            <a:r>
              <a:rPr lang="fr-CA" sz="2400" b="1" i="1" dirty="0">
                <a:solidFill>
                  <a:schemeClr val="accent1"/>
                </a:solidFill>
              </a:rPr>
              <a:t>En étudiant l’image de gauche, quelle(s) conclusion(s) peux-tu tirer?</a:t>
            </a:r>
            <a:endParaRPr lang="fr-CA" b="1" dirty="0">
              <a:solidFill>
                <a:schemeClr val="accent1"/>
              </a:solidFill>
            </a:endParaRPr>
          </a:p>
          <a:p>
            <a:pPr marL="0" indent="0">
              <a:buNone/>
            </a:pPr>
            <a:endParaRPr lang="en-US" dirty="0"/>
          </a:p>
        </p:txBody>
      </p:sp>
      <p:sp>
        <p:nvSpPr>
          <p:cNvPr id="8" name="Content Placeholder 3">
            <a:extLst>
              <a:ext uri="{FF2B5EF4-FFF2-40B4-BE49-F238E27FC236}">
                <a16:creationId xmlns:a16="http://schemas.microsoft.com/office/drawing/2014/main" id="{CF80ADE6-DCA8-42AD-B650-3975515D2FE2}"/>
              </a:ext>
            </a:extLst>
          </p:cNvPr>
          <p:cNvSpPr txBox="1">
            <a:spLocks/>
          </p:cNvSpPr>
          <p:nvPr/>
        </p:nvSpPr>
        <p:spPr>
          <a:xfrm>
            <a:off x="4408227" y="3610236"/>
            <a:ext cx="6728345" cy="2001270"/>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endParaRPr lang="fr-CA" dirty="0"/>
          </a:p>
        </p:txBody>
      </p:sp>
      <p:sp>
        <p:nvSpPr>
          <p:cNvPr id="9" name="Content Placeholder 3">
            <a:extLst>
              <a:ext uri="{FF2B5EF4-FFF2-40B4-BE49-F238E27FC236}">
                <a16:creationId xmlns:a16="http://schemas.microsoft.com/office/drawing/2014/main" id="{9EC9A066-2E24-45EF-A90D-5953A67F7CBA}"/>
              </a:ext>
            </a:extLst>
          </p:cNvPr>
          <p:cNvSpPr txBox="1">
            <a:spLocks/>
          </p:cNvSpPr>
          <p:nvPr/>
        </p:nvSpPr>
        <p:spPr>
          <a:xfrm>
            <a:off x="4408226" y="2965747"/>
            <a:ext cx="6728345" cy="3290248"/>
          </a:xfrm>
          <a:prstGeom prst="rect">
            <a:avLst/>
          </a:prstGeom>
        </p:spPr>
        <p:txBody>
          <a:bodyPr vert="horz" lIns="91440" tIns="45720" rIns="91440" bIns="45720" rtlCol="0">
            <a:normAutofit fontScale="85000"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fr-CA" u="sng" dirty="0"/>
              <a:t>Les surfaces terrestres</a:t>
            </a:r>
            <a:r>
              <a:rPr lang="fr-CA" dirty="0"/>
              <a:t>, surtout à l’intérieur des continents, ce réchauffent et ce refroidissent très rapidement. Ceci peut signifier que les hivers sont extrêmement froids, et que pendant les étés très chaudes, il peut y avoir des sécheresses. </a:t>
            </a:r>
            <a:r>
              <a:rPr lang="fr-CA" i="1" dirty="0"/>
              <a:t>(climat continental et subarctique)</a:t>
            </a:r>
          </a:p>
          <a:p>
            <a:r>
              <a:rPr lang="fr-CA" u="sng" dirty="0"/>
              <a:t>Les surfaces marines</a:t>
            </a:r>
            <a:r>
              <a:rPr lang="fr-CA" dirty="0"/>
              <a:t> ne se réchauffent pas aussi rapidement mais conservent leur chaleur plus longtemps. Ceci indique que les endroits rapprochés des étendues d’eaux possèdent des temps tempérés, c’est-à-dire plus doux (des étés frais et des hivers chauds). </a:t>
            </a:r>
            <a:r>
              <a:rPr lang="fr-CA" i="1" dirty="0"/>
              <a:t>(climat océanique)  </a:t>
            </a:r>
          </a:p>
        </p:txBody>
      </p:sp>
      <p:pic>
        <p:nvPicPr>
          <p:cNvPr id="11" name="Picture 10" descr="A picture containing helmet&#10;&#10;Description automatically generated">
            <a:extLst>
              <a:ext uri="{FF2B5EF4-FFF2-40B4-BE49-F238E27FC236}">
                <a16:creationId xmlns:a16="http://schemas.microsoft.com/office/drawing/2014/main" id="{75B673AF-CB95-439A-9E43-3937E1A6FEBC}"/>
              </a:ext>
            </a:extLst>
          </p:cNvPr>
          <p:cNvPicPr>
            <a:picLocks noChangeAspect="1"/>
          </p:cNvPicPr>
          <p:nvPr/>
        </p:nvPicPr>
        <p:blipFill>
          <a:blip r:embed="rId3"/>
          <a:stretch>
            <a:fillRect/>
          </a:stretch>
        </p:blipFill>
        <p:spPr>
          <a:xfrm>
            <a:off x="10506266" y="1953293"/>
            <a:ext cx="973554" cy="1015882"/>
          </a:xfrm>
          <a:prstGeom prst="rect">
            <a:avLst/>
          </a:prstGeom>
        </p:spPr>
      </p:pic>
      <p:sp>
        <p:nvSpPr>
          <p:cNvPr id="12" name="TextBox 11">
            <a:extLst>
              <a:ext uri="{FF2B5EF4-FFF2-40B4-BE49-F238E27FC236}">
                <a16:creationId xmlns:a16="http://schemas.microsoft.com/office/drawing/2014/main" id="{2718F797-DA9B-4FE0-9E9C-203627E7FF79}"/>
              </a:ext>
            </a:extLst>
          </p:cNvPr>
          <p:cNvSpPr txBox="1"/>
          <p:nvPr/>
        </p:nvSpPr>
        <p:spPr>
          <a:xfrm>
            <a:off x="4107976" y="6205313"/>
            <a:ext cx="7028595" cy="584775"/>
          </a:xfrm>
          <a:prstGeom prst="rect">
            <a:avLst/>
          </a:prstGeom>
          <a:noFill/>
        </p:spPr>
        <p:txBody>
          <a:bodyPr wrap="square" rtlCol="0">
            <a:spAutoFit/>
          </a:bodyPr>
          <a:lstStyle/>
          <a:p>
            <a:pPr algn="ctr"/>
            <a:r>
              <a:rPr lang="fr-CA" sz="1600" i="1" dirty="0"/>
              <a:t>Grâce à ces climats variés, la météo des provinces atlantiques est certainement mouvementée!</a:t>
            </a:r>
            <a:endParaRPr lang="en-US" sz="1600" dirty="0"/>
          </a:p>
        </p:txBody>
      </p:sp>
    </p:spTree>
    <p:extLst>
      <p:ext uri="{BB962C8B-B14F-4D97-AF65-F5344CB8AC3E}">
        <p14:creationId xmlns:p14="http://schemas.microsoft.com/office/powerpoint/2010/main" val="10445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166BE0B-D3DB-471B-A94B-B1744AA4AF56}"/>
              </a:ext>
            </a:extLst>
          </p:cNvPr>
          <p:cNvPicPr>
            <a:picLocks noChangeAspect="1"/>
          </p:cNvPicPr>
          <p:nvPr/>
        </p:nvPicPr>
        <p:blipFill>
          <a:blip r:embed="rId2"/>
          <a:stretch>
            <a:fillRect/>
          </a:stretch>
        </p:blipFill>
        <p:spPr>
          <a:xfrm>
            <a:off x="3051175" y="550862"/>
            <a:ext cx="8204200" cy="6184900"/>
          </a:xfrm>
          <a:prstGeom prst="rect">
            <a:avLst/>
          </a:prstGeom>
        </p:spPr>
      </p:pic>
      <p:sp>
        <p:nvSpPr>
          <p:cNvPr id="4" name="Cloud 3">
            <a:extLst>
              <a:ext uri="{FF2B5EF4-FFF2-40B4-BE49-F238E27FC236}">
                <a16:creationId xmlns:a16="http://schemas.microsoft.com/office/drawing/2014/main" id="{DA0E0A5F-6F64-492B-A21B-D1A3A7F335C3}"/>
              </a:ext>
            </a:extLst>
          </p:cNvPr>
          <p:cNvSpPr/>
          <p:nvPr/>
        </p:nvSpPr>
        <p:spPr>
          <a:xfrm>
            <a:off x="146844" y="262971"/>
            <a:ext cx="3429000" cy="1971675"/>
          </a:xfrm>
          <a:prstGeom prst="cloud">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A473052E-2C72-48CF-9175-58C4BDC9D360}"/>
              </a:ext>
            </a:extLst>
          </p:cNvPr>
          <p:cNvSpPr txBox="1"/>
          <p:nvPr/>
        </p:nvSpPr>
        <p:spPr>
          <a:xfrm>
            <a:off x="728663" y="771754"/>
            <a:ext cx="2322512" cy="954107"/>
          </a:xfrm>
          <a:prstGeom prst="rect">
            <a:avLst/>
          </a:prstGeom>
          <a:noFill/>
        </p:spPr>
        <p:txBody>
          <a:bodyPr wrap="square" rtlCol="0">
            <a:spAutoFit/>
          </a:bodyPr>
          <a:lstStyle/>
          <a:p>
            <a:pPr algn="ctr"/>
            <a:r>
              <a:rPr lang="fr-CA" sz="2800" dirty="0">
                <a:solidFill>
                  <a:schemeClr val="accent2">
                    <a:lumMod val="50000"/>
                  </a:schemeClr>
                </a:solidFill>
                <a:latin typeface="Broadway" panose="04040905080B02020502" pitchFamily="82" charset="0"/>
              </a:rPr>
              <a:t>Le savais-tu?</a:t>
            </a:r>
            <a:endParaRPr lang="en-US" sz="2800" dirty="0">
              <a:solidFill>
                <a:schemeClr val="accent2">
                  <a:lumMod val="50000"/>
                </a:schemeClr>
              </a:solidFill>
              <a:latin typeface="Broadway" panose="04040905080B02020502" pitchFamily="82" charset="0"/>
            </a:endParaRPr>
          </a:p>
        </p:txBody>
      </p:sp>
      <p:sp>
        <p:nvSpPr>
          <p:cNvPr id="6" name="TextBox 5">
            <a:extLst>
              <a:ext uri="{FF2B5EF4-FFF2-40B4-BE49-F238E27FC236}">
                <a16:creationId xmlns:a16="http://schemas.microsoft.com/office/drawing/2014/main" id="{969CED87-7A79-4761-ADF8-0CF137036092}"/>
              </a:ext>
            </a:extLst>
          </p:cNvPr>
          <p:cNvSpPr txBox="1"/>
          <p:nvPr/>
        </p:nvSpPr>
        <p:spPr>
          <a:xfrm>
            <a:off x="294879" y="2286157"/>
            <a:ext cx="3429001" cy="4308872"/>
          </a:xfrm>
          <a:prstGeom prst="rect">
            <a:avLst/>
          </a:prstGeom>
          <a:solidFill>
            <a:schemeClr val="accent1">
              <a:lumMod val="60000"/>
              <a:lumOff val="40000"/>
            </a:schemeClr>
          </a:solidFill>
          <a:ln w="28575">
            <a:solidFill>
              <a:schemeClr val="accent1">
                <a:lumMod val="50000"/>
              </a:schemeClr>
            </a:solidFill>
          </a:ln>
        </p:spPr>
        <p:txBody>
          <a:bodyPr wrap="square" rtlCol="0">
            <a:spAutoFit/>
          </a:bodyPr>
          <a:lstStyle/>
          <a:p>
            <a:pPr algn="ctr"/>
            <a:r>
              <a:rPr lang="fr-CA" sz="2000" b="1" i="1" dirty="0">
                <a:solidFill>
                  <a:schemeClr val="accent2">
                    <a:lumMod val="50000"/>
                  </a:schemeClr>
                </a:solidFill>
              </a:rPr>
              <a:t>Le climat maritime (océanique) </a:t>
            </a:r>
          </a:p>
          <a:p>
            <a:pPr algn="ctr"/>
            <a:endParaRPr lang="fr-CA" dirty="0">
              <a:solidFill>
                <a:schemeClr val="accent2">
                  <a:lumMod val="50000"/>
                </a:schemeClr>
              </a:solidFill>
            </a:endParaRPr>
          </a:p>
          <a:p>
            <a:r>
              <a:rPr lang="fr-CA" dirty="0">
                <a:solidFill>
                  <a:schemeClr val="accent2">
                    <a:lumMod val="50000"/>
                  </a:schemeClr>
                </a:solidFill>
              </a:rPr>
              <a:t>C’est le climat retrouvé au long de nos côtes maritimes. Les hivers peuvent être froides mais généralement doux et humides. Les étés sont relativement tièdes (</a:t>
            </a:r>
            <a:r>
              <a:rPr lang="fr-CA" i="1" dirty="0">
                <a:solidFill>
                  <a:schemeClr val="accent2">
                    <a:lumMod val="50000"/>
                  </a:schemeClr>
                </a:solidFill>
              </a:rPr>
              <a:t>warm</a:t>
            </a:r>
            <a:r>
              <a:rPr lang="fr-CA" dirty="0">
                <a:solidFill>
                  <a:schemeClr val="accent2">
                    <a:lumMod val="50000"/>
                  </a:schemeClr>
                </a:solidFill>
              </a:rPr>
              <a:t>) et humides. Les précipitations abondent dans ce climat et l’amplitude thermique n’est pas aussi grand que le climat continental. C’est un climat très influencé par les courants océaniques.</a:t>
            </a:r>
            <a:endParaRPr lang="fr-CA" b="1" i="1" u="sng" dirty="0">
              <a:solidFill>
                <a:schemeClr val="accent2">
                  <a:lumMod val="50000"/>
                </a:schemeClr>
              </a:solidFill>
            </a:endParaRPr>
          </a:p>
        </p:txBody>
      </p:sp>
      <p:pic>
        <p:nvPicPr>
          <p:cNvPr id="9" name="Picture 8" descr="A sign on a pole&#10;&#10;Description automatically generated">
            <a:extLst>
              <a:ext uri="{FF2B5EF4-FFF2-40B4-BE49-F238E27FC236}">
                <a16:creationId xmlns:a16="http://schemas.microsoft.com/office/drawing/2014/main" id="{3081B84F-2236-4142-AF5D-7F36EFF6BEB8}"/>
              </a:ext>
            </a:extLst>
          </p:cNvPr>
          <p:cNvPicPr>
            <a:picLocks noChangeAspect="1"/>
          </p:cNvPicPr>
          <p:nvPr/>
        </p:nvPicPr>
        <p:blipFill rotWithShape="1">
          <a:blip r:embed="rId3"/>
          <a:srcRect l="14013" r="5402" b="37170"/>
          <a:stretch/>
        </p:blipFill>
        <p:spPr>
          <a:xfrm>
            <a:off x="4196832" y="2800350"/>
            <a:ext cx="4099168" cy="2957513"/>
          </a:xfrm>
          <a:prstGeom prst="rect">
            <a:avLst/>
          </a:prstGeom>
        </p:spPr>
      </p:pic>
      <p:cxnSp>
        <p:nvCxnSpPr>
          <p:cNvPr id="10" name="Straight Arrow Connector 9">
            <a:extLst>
              <a:ext uri="{FF2B5EF4-FFF2-40B4-BE49-F238E27FC236}">
                <a16:creationId xmlns:a16="http://schemas.microsoft.com/office/drawing/2014/main" id="{D684B557-AC4A-431B-9C5E-5DA0782EE7F9}"/>
              </a:ext>
            </a:extLst>
          </p:cNvPr>
          <p:cNvCxnSpPr>
            <a:cxnSpLocks/>
          </p:cNvCxnSpPr>
          <p:nvPr/>
        </p:nvCxnSpPr>
        <p:spPr>
          <a:xfrm>
            <a:off x="7615238" y="3757613"/>
            <a:ext cx="2457449" cy="171450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46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0F80-09D4-4EE9-B786-E8562C10C262}"/>
              </a:ext>
            </a:extLst>
          </p:cNvPr>
          <p:cNvSpPr>
            <a:spLocks noGrp="1"/>
          </p:cNvSpPr>
          <p:nvPr>
            <p:ph type="title"/>
          </p:nvPr>
        </p:nvSpPr>
        <p:spPr>
          <a:xfrm>
            <a:off x="1180306" y="102358"/>
            <a:ext cx="7950984" cy="1081705"/>
          </a:xfrm>
        </p:spPr>
        <p:txBody>
          <a:bodyPr>
            <a:normAutofit/>
          </a:bodyPr>
          <a:lstStyle/>
          <a:p>
            <a:pPr algn="l"/>
            <a:r>
              <a:rPr lang="fr-CA" sz="3600" dirty="0"/>
              <a:t>Les courants océaniques</a:t>
            </a:r>
            <a:endParaRPr lang="en-US" sz="3600" dirty="0"/>
          </a:p>
        </p:txBody>
      </p:sp>
      <p:pic>
        <p:nvPicPr>
          <p:cNvPr id="6" name="Content Placeholder 5" descr="A close up of a map&#10;&#10;Description automatically generated">
            <a:extLst>
              <a:ext uri="{FF2B5EF4-FFF2-40B4-BE49-F238E27FC236}">
                <a16:creationId xmlns:a16="http://schemas.microsoft.com/office/drawing/2014/main" id="{B80DE999-B25D-4B16-81A1-D3123FBEC127}"/>
              </a:ext>
            </a:extLst>
          </p:cNvPr>
          <p:cNvPicPr>
            <a:picLocks noGrp="1" noChangeAspect="1"/>
          </p:cNvPicPr>
          <p:nvPr>
            <p:ph sz="half" idx="1"/>
          </p:nvPr>
        </p:nvPicPr>
        <p:blipFill>
          <a:blip r:embed="rId2"/>
          <a:stretch>
            <a:fillRect/>
          </a:stretch>
        </p:blipFill>
        <p:spPr>
          <a:xfrm>
            <a:off x="321263" y="1044135"/>
            <a:ext cx="6340895" cy="5284080"/>
          </a:xfrm>
        </p:spPr>
      </p:pic>
      <p:sp>
        <p:nvSpPr>
          <p:cNvPr id="4" name="Content Placeholder 3">
            <a:extLst>
              <a:ext uri="{FF2B5EF4-FFF2-40B4-BE49-F238E27FC236}">
                <a16:creationId xmlns:a16="http://schemas.microsoft.com/office/drawing/2014/main" id="{ED888A45-22D8-4863-A672-912559F8581B}"/>
              </a:ext>
            </a:extLst>
          </p:cNvPr>
          <p:cNvSpPr>
            <a:spLocks noGrp="1"/>
          </p:cNvSpPr>
          <p:nvPr>
            <p:ph sz="half" idx="2"/>
          </p:nvPr>
        </p:nvSpPr>
        <p:spPr>
          <a:xfrm>
            <a:off x="7043030" y="913637"/>
            <a:ext cx="4270964" cy="5728423"/>
          </a:xfrm>
        </p:spPr>
        <p:txBody>
          <a:bodyPr>
            <a:normAutofit fontScale="92500" lnSpcReduction="10000"/>
          </a:bodyPr>
          <a:lstStyle/>
          <a:p>
            <a:pPr marL="0" indent="0">
              <a:buNone/>
            </a:pPr>
            <a:r>
              <a:rPr lang="fr-CA" sz="2400" dirty="0"/>
              <a:t>Les océans jouent un grand rôle dans la météo et le climat. </a:t>
            </a:r>
          </a:p>
          <a:p>
            <a:pPr marL="0" indent="0">
              <a:buNone/>
            </a:pPr>
            <a:r>
              <a:rPr lang="fr-CA" sz="2400" dirty="0"/>
              <a:t>Dans notre coin du monde, le courant froid du Labrador et le courant chaud du Gulf Stream viennent ajouter leur énergie à la météo. De plus, ce travail assure les différents climats de nos provinces. </a:t>
            </a:r>
          </a:p>
          <a:p>
            <a:pPr marL="0" indent="0">
              <a:buNone/>
            </a:pPr>
            <a:r>
              <a:rPr lang="fr-CA" sz="1600" i="1" dirty="0"/>
              <a:t>Par exemple, le froid du courant du Labrador assure une température froide tout au long de son littoral (</a:t>
            </a:r>
            <a:r>
              <a:rPr lang="fr-CA" sz="1600" i="1" dirty="0" err="1"/>
              <a:t>coast</a:t>
            </a:r>
            <a:r>
              <a:rPr lang="fr-CA" sz="1600" i="1" dirty="0"/>
              <a:t>). Au littoral de la Nouvelle-Écosse, les deux courants assurent des températures plus fraîches en été et chaudes en hiver.  </a:t>
            </a:r>
          </a:p>
        </p:txBody>
      </p:sp>
      <p:sp>
        <p:nvSpPr>
          <p:cNvPr id="12" name="TextBox 11">
            <a:extLst>
              <a:ext uri="{FF2B5EF4-FFF2-40B4-BE49-F238E27FC236}">
                <a16:creationId xmlns:a16="http://schemas.microsoft.com/office/drawing/2014/main" id="{84FAB96C-2820-4AED-A6F2-9D32D0D63D08}"/>
              </a:ext>
            </a:extLst>
          </p:cNvPr>
          <p:cNvSpPr txBox="1"/>
          <p:nvPr/>
        </p:nvSpPr>
        <p:spPr>
          <a:xfrm>
            <a:off x="702135" y="4000074"/>
            <a:ext cx="1118879" cy="523220"/>
          </a:xfrm>
          <a:prstGeom prst="rect">
            <a:avLst/>
          </a:prstGeom>
          <a:noFill/>
        </p:spPr>
        <p:txBody>
          <a:bodyPr wrap="square" rtlCol="0">
            <a:spAutoFit/>
          </a:bodyPr>
          <a:lstStyle/>
          <a:p>
            <a:r>
              <a:rPr lang="fr-CA" sz="1400" dirty="0">
                <a:solidFill>
                  <a:schemeClr val="bg2"/>
                </a:solidFill>
              </a:rPr>
              <a:t>New Brunswick</a:t>
            </a:r>
            <a:endParaRPr lang="en-US" sz="1400" dirty="0">
              <a:solidFill>
                <a:schemeClr val="bg2"/>
              </a:solidFill>
            </a:endParaRPr>
          </a:p>
        </p:txBody>
      </p:sp>
    </p:spTree>
    <p:extLst>
      <p:ext uri="{BB962C8B-B14F-4D97-AF65-F5344CB8AC3E}">
        <p14:creationId xmlns:p14="http://schemas.microsoft.com/office/powerpoint/2010/main" val="132038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166BE0B-D3DB-471B-A94B-B1744AA4AF56}"/>
              </a:ext>
            </a:extLst>
          </p:cNvPr>
          <p:cNvPicPr>
            <a:picLocks noChangeAspect="1"/>
          </p:cNvPicPr>
          <p:nvPr/>
        </p:nvPicPr>
        <p:blipFill>
          <a:blip r:embed="rId2"/>
          <a:stretch>
            <a:fillRect/>
          </a:stretch>
        </p:blipFill>
        <p:spPr>
          <a:xfrm>
            <a:off x="3051175" y="550862"/>
            <a:ext cx="8204200" cy="6184900"/>
          </a:xfrm>
          <a:prstGeom prst="rect">
            <a:avLst/>
          </a:prstGeom>
        </p:spPr>
      </p:pic>
      <p:sp>
        <p:nvSpPr>
          <p:cNvPr id="4" name="Cloud 3">
            <a:extLst>
              <a:ext uri="{FF2B5EF4-FFF2-40B4-BE49-F238E27FC236}">
                <a16:creationId xmlns:a16="http://schemas.microsoft.com/office/drawing/2014/main" id="{DA0E0A5F-6F64-492B-A21B-D1A3A7F335C3}"/>
              </a:ext>
            </a:extLst>
          </p:cNvPr>
          <p:cNvSpPr/>
          <p:nvPr/>
        </p:nvSpPr>
        <p:spPr>
          <a:xfrm>
            <a:off x="146844" y="262971"/>
            <a:ext cx="3429000" cy="1971675"/>
          </a:xfrm>
          <a:prstGeom prst="cloud">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A473052E-2C72-48CF-9175-58C4BDC9D360}"/>
              </a:ext>
            </a:extLst>
          </p:cNvPr>
          <p:cNvSpPr txBox="1"/>
          <p:nvPr/>
        </p:nvSpPr>
        <p:spPr>
          <a:xfrm>
            <a:off x="728663" y="771754"/>
            <a:ext cx="2322512" cy="954107"/>
          </a:xfrm>
          <a:prstGeom prst="rect">
            <a:avLst/>
          </a:prstGeom>
          <a:noFill/>
        </p:spPr>
        <p:txBody>
          <a:bodyPr wrap="square" rtlCol="0">
            <a:spAutoFit/>
          </a:bodyPr>
          <a:lstStyle/>
          <a:p>
            <a:pPr algn="ctr"/>
            <a:r>
              <a:rPr lang="fr-CA" sz="2800" dirty="0">
                <a:solidFill>
                  <a:schemeClr val="accent2">
                    <a:lumMod val="50000"/>
                  </a:schemeClr>
                </a:solidFill>
                <a:latin typeface="Broadway" panose="04040905080B02020502" pitchFamily="82" charset="0"/>
              </a:rPr>
              <a:t>Le savais-tu?</a:t>
            </a:r>
            <a:endParaRPr lang="en-US" sz="2800" dirty="0">
              <a:solidFill>
                <a:schemeClr val="accent2">
                  <a:lumMod val="50000"/>
                </a:schemeClr>
              </a:solidFill>
              <a:latin typeface="Broadway" panose="04040905080B02020502" pitchFamily="82" charset="0"/>
            </a:endParaRPr>
          </a:p>
        </p:txBody>
      </p:sp>
      <p:sp>
        <p:nvSpPr>
          <p:cNvPr id="6" name="TextBox 5">
            <a:extLst>
              <a:ext uri="{FF2B5EF4-FFF2-40B4-BE49-F238E27FC236}">
                <a16:creationId xmlns:a16="http://schemas.microsoft.com/office/drawing/2014/main" id="{969CED87-7A79-4761-ADF8-0CF137036092}"/>
              </a:ext>
            </a:extLst>
          </p:cNvPr>
          <p:cNvSpPr txBox="1"/>
          <p:nvPr/>
        </p:nvSpPr>
        <p:spPr>
          <a:xfrm>
            <a:off x="329404" y="2692073"/>
            <a:ext cx="3429001" cy="3170099"/>
          </a:xfrm>
          <a:prstGeom prst="rect">
            <a:avLst/>
          </a:prstGeom>
          <a:solidFill>
            <a:schemeClr val="accent1">
              <a:lumMod val="60000"/>
              <a:lumOff val="40000"/>
            </a:schemeClr>
          </a:solidFill>
          <a:ln w="28575">
            <a:solidFill>
              <a:schemeClr val="accent1">
                <a:lumMod val="50000"/>
              </a:schemeClr>
            </a:solidFill>
          </a:ln>
        </p:spPr>
        <p:txBody>
          <a:bodyPr wrap="square" rtlCol="0">
            <a:spAutoFit/>
          </a:bodyPr>
          <a:lstStyle/>
          <a:p>
            <a:pPr algn="ctr"/>
            <a:r>
              <a:rPr lang="fr-CA" sz="2000" b="1" i="1" dirty="0">
                <a:solidFill>
                  <a:schemeClr val="accent2">
                    <a:lumMod val="50000"/>
                  </a:schemeClr>
                </a:solidFill>
              </a:rPr>
              <a:t>Le climat subarctique</a:t>
            </a:r>
            <a:endParaRPr lang="fr-CA" b="1" i="1" dirty="0">
              <a:solidFill>
                <a:schemeClr val="accent2">
                  <a:lumMod val="50000"/>
                </a:schemeClr>
              </a:solidFill>
            </a:endParaRPr>
          </a:p>
          <a:p>
            <a:endParaRPr lang="fr-CA" dirty="0"/>
          </a:p>
          <a:p>
            <a:r>
              <a:rPr lang="fr-CA" dirty="0">
                <a:solidFill>
                  <a:schemeClr val="accent2">
                    <a:lumMod val="50000"/>
                  </a:schemeClr>
                </a:solidFill>
              </a:rPr>
              <a:t>Un climat situé dans les latitudes plus près du pôle nord, les étés sont très courts et frais tandis que les hivers sont très longs et d’un froid extrême. Il y a très peu de précipitation dans ces régions (sauf l’été), et les vents sont fréquents et puissants. </a:t>
            </a:r>
            <a:endParaRPr lang="fr-CA" b="1" i="1" u="sng" dirty="0">
              <a:solidFill>
                <a:schemeClr val="accent2">
                  <a:lumMod val="50000"/>
                </a:schemeClr>
              </a:solidFill>
            </a:endParaRPr>
          </a:p>
        </p:txBody>
      </p:sp>
      <p:pic>
        <p:nvPicPr>
          <p:cNvPr id="7" name="Picture 6" descr="A sign on the side of a tree&#10;&#10;Description automatically generated">
            <a:extLst>
              <a:ext uri="{FF2B5EF4-FFF2-40B4-BE49-F238E27FC236}">
                <a16:creationId xmlns:a16="http://schemas.microsoft.com/office/drawing/2014/main" id="{2B00ACA8-9D26-46E9-A76F-1185A8A8CCB8}"/>
              </a:ext>
            </a:extLst>
          </p:cNvPr>
          <p:cNvPicPr>
            <a:picLocks noChangeAspect="1"/>
          </p:cNvPicPr>
          <p:nvPr/>
        </p:nvPicPr>
        <p:blipFill rotWithShape="1">
          <a:blip r:embed="rId3"/>
          <a:srcRect l="16000" t="14685" r="18546" b="9223"/>
          <a:stretch/>
        </p:blipFill>
        <p:spPr>
          <a:xfrm>
            <a:off x="4381499" y="3121819"/>
            <a:ext cx="3429001" cy="2986088"/>
          </a:xfrm>
          <a:prstGeom prst="rect">
            <a:avLst/>
          </a:prstGeom>
        </p:spPr>
      </p:pic>
      <p:cxnSp>
        <p:nvCxnSpPr>
          <p:cNvPr id="10" name="Straight Arrow Connector 9">
            <a:extLst>
              <a:ext uri="{FF2B5EF4-FFF2-40B4-BE49-F238E27FC236}">
                <a16:creationId xmlns:a16="http://schemas.microsoft.com/office/drawing/2014/main" id="{D684B557-AC4A-431B-9C5E-5DA0782EE7F9}"/>
              </a:ext>
            </a:extLst>
          </p:cNvPr>
          <p:cNvCxnSpPr>
            <a:cxnSpLocks/>
          </p:cNvCxnSpPr>
          <p:nvPr/>
        </p:nvCxnSpPr>
        <p:spPr>
          <a:xfrm flipV="1">
            <a:off x="6729413" y="4329113"/>
            <a:ext cx="2743200" cy="285751"/>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79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9570-221D-46CF-B426-E65135A00365}"/>
              </a:ext>
            </a:extLst>
          </p:cNvPr>
          <p:cNvSpPr>
            <a:spLocks noGrp="1"/>
          </p:cNvSpPr>
          <p:nvPr>
            <p:ph type="title"/>
          </p:nvPr>
        </p:nvSpPr>
        <p:spPr>
          <a:xfrm>
            <a:off x="3425589" y="769988"/>
            <a:ext cx="7950984" cy="1481893"/>
          </a:xfrm>
        </p:spPr>
        <p:txBody>
          <a:bodyPr>
            <a:normAutofit fontScale="90000"/>
          </a:bodyPr>
          <a:lstStyle/>
          <a:p>
            <a:pPr algn="ctr"/>
            <a:r>
              <a:rPr lang="fr-CA" sz="3600" dirty="0">
                <a:solidFill>
                  <a:schemeClr val="accent1"/>
                </a:solidFill>
                <a:latin typeface="Broadway" panose="04040905080B02020502" pitchFamily="82" charset="0"/>
              </a:rPr>
              <a:t>Bravo! </a:t>
            </a:r>
            <a:br>
              <a:rPr lang="fr-CA" dirty="0">
                <a:solidFill>
                  <a:schemeClr val="accent1"/>
                </a:solidFill>
                <a:latin typeface="Broadway" panose="04040905080B02020502" pitchFamily="82" charset="0"/>
              </a:rPr>
            </a:br>
            <a:r>
              <a:rPr lang="fr-CA" sz="3600" dirty="0">
                <a:solidFill>
                  <a:schemeClr val="accent1"/>
                </a:solidFill>
                <a:latin typeface="Broadway" panose="04040905080B02020502" pitchFamily="82" charset="0"/>
              </a:rPr>
              <a:t>Vous avez atteint la fin de la présentation sur la météo!</a:t>
            </a:r>
            <a:endParaRPr lang="en-US" dirty="0">
              <a:solidFill>
                <a:schemeClr val="accent1"/>
              </a:solidFill>
              <a:latin typeface="Broadway" panose="04040905080B02020502" pitchFamily="82" charset="0"/>
            </a:endParaRPr>
          </a:p>
        </p:txBody>
      </p:sp>
      <p:pic>
        <p:nvPicPr>
          <p:cNvPr id="6" name="Content Placeholder 5" descr="A picture containing indoor, drawing, table, sitting&#10;&#10;Description automatically generated">
            <a:extLst>
              <a:ext uri="{FF2B5EF4-FFF2-40B4-BE49-F238E27FC236}">
                <a16:creationId xmlns:a16="http://schemas.microsoft.com/office/drawing/2014/main" id="{8A323B7D-10D4-4385-8A15-9CDDB58BD72E}"/>
              </a:ext>
            </a:extLst>
          </p:cNvPr>
          <p:cNvPicPr>
            <a:picLocks noGrp="1" noChangeAspect="1"/>
          </p:cNvPicPr>
          <p:nvPr>
            <p:ph sz="half" idx="1"/>
          </p:nvPr>
        </p:nvPicPr>
        <p:blipFill>
          <a:blip r:embed="rId2"/>
          <a:stretch>
            <a:fillRect/>
          </a:stretch>
        </p:blipFill>
        <p:spPr>
          <a:xfrm>
            <a:off x="573206" y="578157"/>
            <a:ext cx="3507475" cy="1837388"/>
          </a:xfrm>
        </p:spPr>
      </p:pic>
      <p:sp>
        <p:nvSpPr>
          <p:cNvPr id="4" name="Content Placeholder 3">
            <a:extLst>
              <a:ext uri="{FF2B5EF4-FFF2-40B4-BE49-F238E27FC236}">
                <a16:creationId xmlns:a16="http://schemas.microsoft.com/office/drawing/2014/main" id="{6C4C4B6B-09BB-4A2C-BC15-53AA0FF934F8}"/>
              </a:ext>
            </a:extLst>
          </p:cNvPr>
          <p:cNvSpPr>
            <a:spLocks noGrp="1"/>
          </p:cNvSpPr>
          <p:nvPr>
            <p:ph sz="half" idx="2"/>
          </p:nvPr>
        </p:nvSpPr>
        <p:spPr>
          <a:xfrm>
            <a:off x="993706" y="2489536"/>
            <a:ext cx="7786048" cy="3997829"/>
          </a:xfrm>
        </p:spPr>
        <p:txBody>
          <a:bodyPr>
            <a:normAutofit fontScale="92500" lnSpcReduction="10000"/>
          </a:bodyPr>
          <a:lstStyle/>
          <a:p>
            <a:r>
              <a:rPr lang="fr-CA" sz="2400" dirty="0"/>
              <a:t>Après cette lecture, vous avez acquis de nouvelles connaissances sur la nature de la météo et de sa science. Vous êtes sur le chemin de devenir de vrais amateurs de la météorologie! </a:t>
            </a:r>
            <a:endParaRPr lang="fr-CA" sz="2400" dirty="0">
              <a:sym typeface="Wingdings" panose="05000000000000000000" pitchFamily="2" charset="2"/>
            </a:endParaRPr>
          </a:p>
          <a:p>
            <a:r>
              <a:rPr lang="fr-CA" sz="2400" dirty="0">
                <a:sym typeface="Wingdings" panose="05000000000000000000" pitchFamily="2" charset="2"/>
              </a:rPr>
              <a:t>Maintenant, mettez vos connaissances à l’épreuve en essayant la révision </a:t>
            </a:r>
            <a:r>
              <a:rPr lang="fr-CA" sz="2400" i="1" dirty="0" err="1">
                <a:sym typeface="Wingdings" panose="05000000000000000000" pitchFamily="2" charset="2"/>
              </a:rPr>
              <a:t>Jeopardy</a:t>
            </a:r>
            <a:r>
              <a:rPr lang="fr-CA" sz="2400" dirty="0">
                <a:sym typeface="Wingdings" panose="05000000000000000000" pitchFamily="2" charset="2"/>
              </a:rPr>
              <a:t>! Amusez-vous! </a:t>
            </a:r>
          </a:p>
          <a:p>
            <a:r>
              <a:rPr lang="fr-CA" sz="2400" dirty="0">
                <a:sym typeface="Wingdings" panose="05000000000000000000" pitchFamily="2" charset="2"/>
              </a:rPr>
              <a:t>Note: Tu as le droit de consulter ce document pendant la révision. </a:t>
            </a:r>
            <a:r>
              <a:rPr lang="fr-CA" sz="2400">
                <a:sym typeface="Wingdings" panose="05000000000000000000" pitchFamily="2" charset="2"/>
              </a:rPr>
              <a:t></a:t>
            </a:r>
            <a:endParaRPr lang="fr-CA" sz="2400" dirty="0">
              <a:sym typeface="Wingdings" panose="05000000000000000000" pitchFamily="2" charset="2"/>
              <a:hlinkClick r:id="rId3"/>
            </a:endParaRPr>
          </a:p>
          <a:p>
            <a:pPr marL="0" indent="0">
              <a:buNone/>
            </a:pPr>
            <a:r>
              <a:rPr lang="en-US" sz="2400" dirty="0">
                <a:hlinkClick r:id="rId3"/>
              </a:rPr>
              <a:t>https://jeopardylabs.com/play/la-mto-atlantique</a:t>
            </a:r>
            <a:endParaRPr lang="en-US" sz="2400" dirty="0"/>
          </a:p>
        </p:txBody>
      </p:sp>
      <p:pic>
        <p:nvPicPr>
          <p:cNvPr id="7" name="Picture 6">
            <a:extLst>
              <a:ext uri="{FF2B5EF4-FFF2-40B4-BE49-F238E27FC236}">
                <a16:creationId xmlns:a16="http://schemas.microsoft.com/office/drawing/2014/main" id="{64A01B24-3395-44FF-8EC1-FE89132D3F5C}"/>
              </a:ext>
            </a:extLst>
          </p:cNvPr>
          <p:cNvPicPr>
            <a:picLocks noChangeAspect="1"/>
          </p:cNvPicPr>
          <p:nvPr/>
        </p:nvPicPr>
        <p:blipFill>
          <a:blip r:embed="rId4"/>
          <a:stretch>
            <a:fillRect/>
          </a:stretch>
        </p:blipFill>
        <p:spPr>
          <a:xfrm>
            <a:off x="5706158" y="395261"/>
            <a:ext cx="853514" cy="841321"/>
          </a:xfrm>
          <a:prstGeom prst="rect">
            <a:avLst/>
          </a:prstGeom>
        </p:spPr>
      </p:pic>
      <p:pic>
        <p:nvPicPr>
          <p:cNvPr id="8" name="Picture 7">
            <a:extLst>
              <a:ext uri="{FF2B5EF4-FFF2-40B4-BE49-F238E27FC236}">
                <a16:creationId xmlns:a16="http://schemas.microsoft.com/office/drawing/2014/main" id="{27A74B41-C865-48E1-8473-9097610F7A55}"/>
              </a:ext>
            </a:extLst>
          </p:cNvPr>
          <p:cNvPicPr>
            <a:picLocks noChangeAspect="1"/>
          </p:cNvPicPr>
          <p:nvPr/>
        </p:nvPicPr>
        <p:blipFill>
          <a:blip r:embed="rId5"/>
          <a:stretch>
            <a:fillRect/>
          </a:stretch>
        </p:blipFill>
        <p:spPr>
          <a:xfrm>
            <a:off x="8271463" y="578157"/>
            <a:ext cx="835224" cy="658425"/>
          </a:xfrm>
          <a:prstGeom prst="rect">
            <a:avLst/>
          </a:prstGeom>
        </p:spPr>
      </p:pic>
      <p:pic>
        <p:nvPicPr>
          <p:cNvPr id="9" name="Picture 8">
            <a:extLst>
              <a:ext uri="{FF2B5EF4-FFF2-40B4-BE49-F238E27FC236}">
                <a16:creationId xmlns:a16="http://schemas.microsoft.com/office/drawing/2014/main" id="{BD81305E-FB58-4C5B-8297-0034B47858F1}"/>
              </a:ext>
            </a:extLst>
          </p:cNvPr>
          <p:cNvPicPr>
            <a:picLocks noChangeAspect="1"/>
          </p:cNvPicPr>
          <p:nvPr/>
        </p:nvPicPr>
        <p:blipFill>
          <a:blip r:embed="rId6"/>
          <a:stretch>
            <a:fillRect/>
          </a:stretch>
        </p:blipFill>
        <p:spPr>
          <a:xfrm>
            <a:off x="9199124" y="139206"/>
            <a:ext cx="695004" cy="768163"/>
          </a:xfrm>
          <a:prstGeom prst="rect">
            <a:avLst/>
          </a:prstGeom>
        </p:spPr>
      </p:pic>
      <p:pic>
        <p:nvPicPr>
          <p:cNvPr id="10" name="Picture 9">
            <a:extLst>
              <a:ext uri="{FF2B5EF4-FFF2-40B4-BE49-F238E27FC236}">
                <a16:creationId xmlns:a16="http://schemas.microsoft.com/office/drawing/2014/main" id="{B84AB2CD-9A61-4B88-9B4E-9BAC9ED9FC4F}"/>
              </a:ext>
            </a:extLst>
          </p:cNvPr>
          <p:cNvPicPr>
            <a:picLocks noChangeAspect="1"/>
          </p:cNvPicPr>
          <p:nvPr/>
        </p:nvPicPr>
        <p:blipFill>
          <a:blip r:embed="rId7"/>
          <a:stretch>
            <a:fillRect/>
          </a:stretch>
        </p:blipFill>
        <p:spPr>
          <a:xfrm>
            <a:off x="4819349" y="565964"/>
            <a:ext cx="792549" cy="670618"/>
          </a:xfrm>
          <a:prstGeom prst="rect">
            <a:avLst/>
          </a:prstGeom>
        </p:spPr>
      </p:pic>
      <p:pic>
        <p:nvPicPr>
          <p:cNvPr id="11" name="Picture 10">
            <a:extLst>
              <a:ext uri="{FF2B5EF4-FFF2-40B4-BE49-F238E27FC236}">
                <a16:creationId xmlns:a16="http://schemas.microsoft.com/office/drawing/2014/main" id="{7D32A8A1-6F2E-43EE-BB35-F4F36DAD2E08}"/>
              </a:ext>
            </a:extLst>
          </p:cNvPr>
          <p:cNvPicPr>
            <a:picLocks noChangeAspect="1"/>
          </p:cNvPicPr>
          <p:nvPr/>
        </p:nvPicPr>
        <p:blipFill>
          <a:blip r:embed="rId8"/>
          <a:stretch>
            <a:fillRect/>
          </a:stretch>
        </p:blipFill>
        <p:spPr>
          <a:xfrm>
            <a:off x="9986565" y="540347"/>
            <a:ext cx="877900" cy="670618"/>
          </a:xfrm>
          <a:prstGeom prst="rect">
            <a:avLst/>
          </a:prstGeom>
        </p:spPr>
      </p:pic>
      <p:pic>
        <p:nvPicPr>
          <p:cNvPr id="13" name="Picture 12" descr="A person wearing a suit and tie&#10;&#10;Description automatically generated">
            <a:extLst>
              <a:ext uri="{FF2B5EF4-FFF2-40B4-BE49-F238E27FC236}">
                <a16:creationId xmlns:a16="http://schemas.microsoft.com/office/drawing/2014/main" id="{BCCFD70F-D636-4ABC-95AF-30EA727C5DC6}"/>
              </a:ext>
            </a:extLst>
          </p:cNvPr>
          <p:cNvPicPr>
            <a:picLocks noChangeAspect="1"/>
          </p:cNvPicPr>
          <p:nvPr/>
        </p:nvPicPr>
        <p:blipFill>
          <a:blip r:embed="rId9"/>
          <a:stretch>
            <a:fillRect/>
          </a:stretch>
        </p:blipFill>
        <p:spPr>
          <a:xfrm>
            <a:off x="9106687" y="2351093"/>
            <a:ext cx="2535439" cy="1786332"/>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B95A4BBE-48D1-4BB4-B725-BC4BA0656F14}"/>
              </a:ext>
            </a:extLst>
          </p:cNvPr>
          <p:cNvPicPr>
            <a:picLocks noChangeAspect="1"/>
          </p:cNvPicPr>
          <p:nvPr/>
        </p:nvPicPr>
        <p:blipFill>
          <a:blip r:embed="rId10"/>
          <a:stretch>
            <a:fillRect/>
          </a:stretch>
        </p:blipFill>
        <p:spPr>
          <a:xfrm>
            <a:off x="8779754" y="4488451"/>
            <a:ext cx="3243495" cy="1966939"/>
          </a:xfrm>
          <a:prstGeom prst="rect">
            <a:avLst/>
          </a:prstGeom>
        </p:spPr>
      </p:pic>
    </p:spTree>
    <p:extLst>
      <p:ext uri="{BB962C8B-B14F-4D97-AF65-F5344CB8AC3E}">
        <p14:creationId xmlns:p14="http://schemas.microsoft.com/office/powerpoint/2010/main" val="766977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AA7C31-76FD-4B44-A1FF-D13D2515AE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a:extLst>
              <a:ext uri="{FF2B5EF4-FFF2-40B4-BE49-F238E27FC236}">
                <a16:creationId xmlns:a16="http://schemas.microsoft.com/office/drawing/2014/main" id="{F5CE85F9-F4EE-4E5D-8235-528527A401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 name="Rectangle 16">
            <a:extLst>
              <a:ext uri="{FF2B5EF4-FFF2-40B4-BE49-F238E27FC236}">
                <a16:creationId xmlns:a16="http://schemas.microsoft.com/office/drawing/2014/main" id="{17338BB4-74FF-4836-86B7-F1B0C2B6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1ABFA8A3-A231-4BC1-B8A5-C5BE7315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FE35963E-79B2-4A8E-8F24-A94E8DDDD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308E4331-210E-4E5F-9501-4C830E340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TextBox 24">
            <a:extLst>
              <a:ext uri="{FF2B5EF4-FFF2-40B4-BE49-F238E27FC236}">
                <a16:creationId xmlns:a16="http://schemas.microsoft.com/office/drawing/2014/main" id="{1A54F778-4E1C-4F6F-9318-9795AA35C24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7" name="Rectangle 26">
            <a:extLst>
              <a:ext uri="{FF2B5EF4-FFF2-40B4-BE49-F238E27FC236}">
                <a16:creationId xmlns:a16="http://schemas.microsoft.com/office/drawing/2014/main" id="{200A9256-A44C-4406-9010-B9D7D8709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731F266-5507-4462-8427-0BD0B42C8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126A06D6-90F0-42BA-94C0-AC6E66570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20349629-70E2-4E72-9E59-209F1F323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403E22-A267-491E-9711-05F332BE7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488C64B-FA72-4C34-B7D8-ABA7E2146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1B83C-6752-4973-8222-BBD401E5D0E4}"/>
              </a:ext>
            </a:extLst>
          </p:cNvPr>
          <p:cNvSpPr>
            <a:spLocks noGrp="1"/>
          </p:cNvSpPr>
          <p:nvPr>
            <p:ph type="title"/>
          </p:nvPr>
        </p:nvSpPr>
        <p:spPr>
          <a:xfrm>
            <a:off x="1976398" y="4351543"/>
            <a:ext cx="8440564" cy="2206495"/>
          </a:xfrm>
        </p:spPr>
        <p:txBody>
          <a:bodyPr vert="horz" lIns="91440" tIns="45720" rIns="91440" bIns="45720" rtlCol="0" anchor="t">
            <a:normAutofit fontScale="90000"/>
          </a:bodyPr>
          <a:lstStyle/>
          <a:p>
            <a:pPr algn="l"/>
            <a:r>
              <a:rPr lang="fr-CA" sz="1800" dirty="0"/>
              <a:t>Dans la plus simple des expressions</a:t>
            </a:r>
            <a:r>
              <a:rPr lang="fr-CA" sz="1800" u="sng" dirty="0"/>
              <a:t>, la météo change parce qu’il y a un déséquilibre dans l’atmosphère</a:t>
            </a:r>
            <a:r>
              <a:rPr lang="fr-CA" sz="1800" dirty="0"/>
              <a:t>. </a:t>
            </a:r>
            <a:br>
              <a:rPr lang="fr-CA" sz="1800" dirty="0"/>
            </a:br>
            <a:br>
              <a:rPr lang="fr-CA" sz="1800" dirty="0"/>
            </a:br>
            <a:r>
              <a:rPr lang="fr-CA" sz="1800" dirty="0"/>
              <a:t>En générale, quand il y a un déséquilibre, ça veut dire </a:t>
            </a:r>
            <a:r>
              <a:rPr lang="fr-CA" sz="1800" u="sng" dirty="0"/>
              <a:t>qu’il y a du changement, du mouvement.</a:t>
            </a:r>
            <a:br>
              <a:rPr lang="fr-CA" sz="1800" u="sng" dirty="0"/>
            </a:br>
            <a:br>
              <a:rPr lang="fr-CA" sz="1800" dirty="0"/>
            </a:br>
            <a:r>
              <a:rPr lang="fr-CA" sz="1800" dirty="0"/>
              <a:t>Parmi plusieurs éléments qui contrôlent la météo, il y en a deux qui sont primordiales.</a:t>
            </a:r>
            <a:br>
              <a:rPr lang="fr-CA" sz="1800" dirty="0"/>
            </a:br>
            <a:br>
              <a:rPr lang="fr-CA" sz="1800" dirty="0"/>
            </a:br>
            <a:r>
              <a:rPr lang="fr-CA" sz="2200" b="1" i="1" dirty="0"/>
              <a:t>Peux-tu les deviner?</a:t>
            </a:r>
            <a:br>
              <a:rPr lang="fr-CA" sz="1800" dirty="0"/>
            </a:br>
            <a:br>
              <a:rPr lang="en-US" sz="1800" dirty="0"/>
            </a:br>
            <a:br>
              <a:rPr lang="en-US" sz="1200" dirty="0"/>
            </a:br>
            <a:r>
              <a:rPr lang="en-US" sz="1200" dirty="0"/>
              <a:t> </a:t>
            </a:r>
          </a:p>
        </p:txBody>
      </p:sp>
      <p:sp>
        <p:nvSpPr>
          <p:cNvPr id="39" name="Rectangle 38">
            <a:extLst>
              <a:ext uri="{FF2B5EF4-FFF2-40B4-BE49-F238E27FC236}">
                <a16:creationId xmlns:a16="http://schemas.microsoft.com/office/drawing/2014/main" id="{998F5671-E172-46A3-8DC0-54EC6D0E4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0531" y="647188"/>
            <a:ext cx="9091538" cy="3297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water, table, blue, holding&#10;&#10;Description automatically generated">
            <a:extLst>
              <a:ext uri="{FF2B5EF4-FFF2-40B4-BE49-F238E27FC236}">
                <a16:creationId xmlns:a16="http://schemas.microsoft.com/office/drawing/2014/main" id="{CE5122E1-2AF2-43E1-9CBE-086F235AE13F}"/>
              </a:ext>
            </a:extLst>
          </p:cNvPr>
          <p:cNvPicPr>
            <a:picLocks noGrp="1" noChangeAspect="1"/>
          </p:cNvPicPr>
          <p:nvPr>
            <p:ph sz="half" idx="1"/>
          </p:nvPr>
        </p:nvPicPr>
        <p:blipFill>
          <a:blip r:embed="rId5"/>
          <a:stretch>
            <a:fillRect/>
          </a:stretch>
        </p:blipFill>
        <p:spPr>
          <a:xfrm>
            <a:off x="2010971" y="972646"/>
            <a:ext cx="3967614" cy="2648383"/>
          </a:xfrm>
          <a:prstGeom prst="rect">
            <a:avLst/>
          </a:prstGeom>
          <a:ln>
            <a:noFill/>
          </a:ln>
        </p:spPr>
      </p:pic>
      <p:pic>
        <p:nvPicPr>
          <p:cNvPr id="8" name="Content Placeholder 7" descr="A picture containing drawing&#10;&#10;Description automatically generated">
            <a:extLst>
              <a:ext uri="{FF2B5EF4-FFF2-40B4-BE49-F238E27FC236}">
                <a16:creationId xmlns:a16="http://schemas.microsoft.com/office/drawing/2014/main" id="{C1059256-9D27-40F7-B47B-25CDADDA48DB}"/>
              </a:ext>
            </a:extLst>
          </p:cNvPr>
          <p:cNvPicPr>
            <a:picLocks noGrp="1" noChangeAspect="1"/>
          </p:cNvPicPr>
          <p:nvPr>
            <p:ph sz="half" idx="2"/>
          </p:nvPr>
        </p:nvPicPr>
        <p:blipFill>
          <a:blip r:embed="rId6"/>
          <a:stretch>
            <a:fillRect/>
          </a:stretch>
        </p:blipFill>
        <p:spPr>
          <a:xfrm>
            <a:off x="6355887" y="972647"/>
            <a:ext cx="4069217" cy="2648382"/>
          </a:xfrm>
          <a:prstGeom prst="rect">
            <a:avLst/>
          </a:prstGeom>
          <a:ln>
            <a:noFill/>
          </a:ln>
        </p:spPr>
      </p:pic>
      <p:sp>
        <p:nvSpPr>
          <p:cNvPr id="41" name="Rectangle 40">
            <a:extLst>
              <a:ext uri="{FF2B5EF4-FFF2-40B4-BE49-F238E27FC236}">
                <a16:creationId xmlns:a16="http://schemas.microsoft.com/office/drawing/2014/main" id="{F9744F83-FEC9-4E5B-8530-224C258F1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9148" y="319016"/>
            <a:ext cx="9734654" cy="3948816"/>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81918A1-30EC-48DB-A535-4898EA927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966" y="888935"/>
            <a:ext cx="4228687"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301236F-2DE7-4B56-B413-C201491DF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8683" y="888935"/>
            <a:ext cx="4228687"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304D462-CF3A-48B2-966A-0DA7B7E61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6B2F7F-8DB6-488B-890C-02FC2CCF4095}"/>
              </a:ext>
            </a:extLst>
          </p:cNvPr>
          <p:cNvSpPr txBox="1"/>
          <p:nvPr/>
        </p:nvSpPr>
        <p:spPr>
          <a:xfrm>
            <a:off x="2022117" y="121409"/>
            <a:ext cx="8227352" cy="584775"/>
          </a:xfrm>
          <a:prstGeom prst="rect">
            <a:avLst/>
          </a:prstGeom>
          <a:solidFill>
            <a:schemeClr val="accent1"/>
          </a:solidFill>
        </p:spPr>
        <p:txBody>
          <a:bodyPr wrap="square" rtlCol="0">
            <a:spAutoFit/>
          </a:bodyPr>
          <a:lstStyle/>
          <a:p>
            <a:pPr algn="ctr"/>
            <a:r>
              <a:rPr lang="fr-CA" sz="3200" i="1" dirty="0">
                <a:solidFill>
                  <a:schemeClr val="accent1">
                    <a:lumMod val="50000"/>
                  </a:schemeClr>
                </a:solidFill>
              </a:rPr>
              <a:t>Les moteurs de la météo</a:t>
            </a:r>
            <a:endParaRPr lang="en-US" i="1" dirty="0">
              <a:solidFill>
                <a:schemeClr val="accent1">
                  <a:lumMod val="50000"/>
                </a:schemeClr>
              </a:solidFill>
            </a:endParaRPr>
          </a:p>
        </p:txBody>
      </p:sp>
      <p:sp>
        <p:nvSpPr>
          <p:cNvPr id="10" name="Arrow: Curved Right 9">
            <a:extLst>
              <a:ext uri="{FF2B5EF4-FFF2-40B4-BE49-F238E27FC236}">
                <a16:creationId xmlns:a16="http://schemas.microsoft.com/office/drawing/2014/main" id="{C40BCBBB-0ADB-40BF-8EF6-EB406235C60C}"/>
              </a:ext>
            </a:extLst>
          </p:cNvPr>
          <p:cNvSpPr/>
          <p:nvPr/>
        </p:nvSpPr>
        <p:spPr>
          <a:xfrm flipV="1">
            <a:off x="232764" y="2293424"/>
            <a:ext cx="1417767" cy="42455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urved Right 29">
            <a:extLst>
              <a:ext uri="{FF2B5EF4-FFF2-40B4-BE49-F238E27FC236}">
                <a16:creationId xmlns:a16="http://schemas.microsoft.com/office/drawing/2014/main" id="{EE3FF3B2-4B3E-46FD-BEE5-BEBA99370A4E}"/>
              </a:ext>
            </a:extLst>
          </p:cNvPr>
          <p:cNvSpPr/>
          <p:nvPr/>
        </p:nvSpPr>
        <p:spPr>
          <a:xfrm flipH="1" flipV="1">
            <a:off x="10720009" y="2293424"/>
            <a:ext cx="1417767" cy="42455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BFF92C4A-490D-41BF-85BB-F44090253DDD}"/>
              </a:ext>
            </a:extLst>
          </p:cNvPr>
          <p:cNvSpPr txBox="1"/>
          <p:nvPr/>
        </p:nvSpPr>
        <p:spPr>
          <a:xfrm>
            <a:off x="601056" y="3363680"/>
            <a:ext cx="2094421" cy="830997"/>
          </a:xfrm>
          <a:prstGeom prst="rect">
            <a:avLst/>
          </a:prstGeom>
          <a:solidFill>
            <a:schemeClr val="accent3">
              <a:lumMod val="40000"/>
              <a:lumOff val="60000"/>
            </a:schemeClr>
          </a:solidFill>
        </p:spPr>
        <p:txBody>
          <a:bodyPr wrap="square" rtlCol="0">
            <a:spAutoFit/>
          </a:bodyPr>
          <a:lstStyle/>
          <a:p>
            <a:pPr algn="ctr"/>
            <a:r>
              <a:rPr lang="fr-CA" sz="4800" b="1" dirty="0">
                <a:solidFill>
                  <a:srgbClr val="00B0F0"/>
                </a:solidFill>
              </a:rPr>
              <a:t>Eau</a:t>
            </a:r>
            <a:endParaRPr lang="en-US" b="1" dirty="0">
              <a:solidFill>
                <a:srgbClr val="00B0F0"/>
              </a:solidFill>
            </a:endParaRPr>
          </a:p>
        </p:txBody>
      </p:sp>
      <p:sp>
        <p:nvSpPr>
          <p:cNvPr id="32" name="TextBox 31">
            <a:extLst>
              <a:ext uri="{FF2B5EF4-FFF2-40B4-BE49-F238E27FC236}">
                <a16:creationId xmlns:a16="http://schemas.microsoft.com/office/drawing/2014/main" id="{42523F6A-0135-463C-80EF-5C9EB9402789}"/>
              </a:ext>
            </a:extLst>
          </p:cNvPr>
          <p:cNvSpPr txBox="1"/>
          <p:nvPr/>
        </p:nvSpPr>
        <p:spPr>
          <a:xfrm>
            <a:off x="9546682" y="3366360"/>
            <a:ext cx="2094421" cy="830997"/>
          </a:xfrm>
          <a:prstGeom prst="rect">
            <a:avLst/>
          </a:prstGeom>
          <a:solidFill>
            <a:schemeClr val="tx1">
              <a:lumMod val="85000"/>
            </a:schemeClr>
          </a:solidFill>
        </p:spPr>
        <p:txBody>
          <a:bodyPr wrap="square" rtlCol="0">
            <a:spAutoFit/>
          </a:bodyPr>
          <a:lstStyle/>
          <a:p>
            <a:pPr algn="ctr"/>
            <a:r>
              <a:rPr lang="fr-CA" sz="4800" b="1" dirty="0">
                <a:solidFill>
                  <a:schemeClr val="tx1">
                    <a:lumMod val="50000"/>
                  </a:schemeClr>
                </a:solidFill>
              </a:rPr>
              <a:t>Air</a:t>
            </a:r>
            <a:endParaRPr lang="en-US" b="1" dirty="0">
              <a:solidFill>
                <a:schemeClr val="tx1">
                  <a:lumMod val="50000"/>
                </a:schemeClr>
              </a:solidFill>
            </a:endParaRPr>
          </a:p>
        </p:txBody>
      </p:sp>
    </p:spTree>
    <p:extLst>
      <p:ext uri="{BB962C8B-B14F-4D97-AF65-F5344CB8AC3E}">
        <p14:creationId xmlns:p14="http://schemas.microsoft.com/office/powerpoint/2010/main" val="40754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1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1ABD-5E11-4C62-8D23-90BC4D611D62}"/>
              </a:ext>
            </a:extLst>
          </p:cNvPr>
          <p:cNvSpPr>
            <a:spLocks noGrp="1"/>
          </p:cNvSpPr>
          <p:nvPr>
            <p:ph type="title"/>
          </p:nvPr>
        </p:nvSpPr>
        <p:spPr>
          <a:xfrm>
            <a:off x="2261534" y="186616"/>
            <a:ext cx="7950984" cy="1355581"/>
          </a:xfrm>
        </p:spPr>
        <p:txBody>
          <a:bodyPr>
            <a:normAutofit/>
          </a:bodyPr>
          <a:lstStyle/>
          <a:p>
            <a:pPr algn="ctr"/>
            <a:r>
              <a:rPr lang="fr-CA" sz="3600" dirty="0"/>
              <a:t>Les vents et les systèmes</a:t>
            </a:r>
            <a:br>
              <a:rPr lang="fr-CA" dirty="0"/>
            </a:br>
            <a:r>
              <a:rPr lang="en-US" sz="1800" i="1" dirty="0" err="1"/>
              <a:t>Commençons</a:t>
            </a:r>
            <a:r>
              <a:rPr lang="en-US" sz="1800" i="1" dirty="0"/>
              <a:t> av</a:t>
            </a:r>
            <a:r>
              <a:rPr lang="fr-CA" sz="1800" i="1" dirty="0" err="1"/>
              <a:t>ec</a:t>
            </a:r>
            <a:r>
              <a:rPr lang="fr-CA" sz="1800" i="1" dirty="0"/>
              <a:t> l’air, plus précisément </a:t>
            </a:r>
            <a:r>
              <a:rPr lang="fr-CA" sz="1800" i="1" u="sng" dirty="0"/>
              <a:t>le vent.</a:t>
            </a:r>
            <a:endParaRPr lang="en-US" i="1" dirty="0"/>
          </a:p>
        </p:txBody>
      </p:sp>
      <p:sp>
        <p:nvSpPr>
          <p:cNvPr id="3" name="Content Placeholder 2">
            <a:extLst>
              <a:ext uri="{FF2B5EF4-FFF2-40B4-BE49-F238E27FC236}">
                <a16:creationId xmlns:a16="http://schemas.microsoft.com/office/drawing/2014/main" id="{F6FD8013-F336-479F-8390-F6D2CBEFB785}"/>
              </a:ext>
            </a:extLst>
          </p:cNvPr>
          <p:cNvSpPr>
            <a:spLocks noGrp="1"/>
          </p:cNvSpPr>
          <p:nvPr>
            <p:ph sz="half" idx="1"/>
          </p:nvPr>
        </p:nvSpPr>
        <p:spPr>
          <a:xfrm>
            <a:off x="2605373" y="2052116"/>
            <a:ext cx="4204859" cy="3997828"/>
          </a:xfrm>
        </p:spPr>
        <p:txBody>
          <a:bodyPr/>
          <a:lstStyle/>
          <a:p>
            <a:endParaRPr lang="fr-CA" dirty="0"/>
          </a:p>
          <a:p>
            <a:endParaRPr lang="fr-CA" dirty="0"/>
          </a:p>
          <a:p>
            <a:endParaRPr lang="fr-CA" dirty="0"/>
          </a:p>
          <a:p>
            <a:endParaRPr lang="fr-CA" dirty="0"/>
          </a:p>
          <a:p>
            <a:r>
              <a:rPr lang="fr-CA" dirty="0"/>
              <a:t>Les systèmes de </a:t>
            </a:r>
            <a:r>
              <a:rPr lang="fr-CA" b="1" u="sng" dirty="0"/>
              <a:t>haute pression</a:t>
            </a:r>
            <a:r>
              <a:rPr lang="fr-CA" dirty="0"/>
              <a:t> (</a:t>
            </a:r>
            <a:r>
              <a:rPr lang="fr-CA" b="1" i="1" u="sng" dirty="0"/>
              <a:t>A</a:t>
            </a:r>
            <a:r>
              <a:rPr lang="fr-CA" dirty="0"/>
              <a:t>nticyclone)</a:t>
            </a:r>
          </a:p>
          <a:p>
            <a:pPr marL="0" indent="0">
              <a:buNone/>
            </a:pPr>
            <a:endParaRPr lang="en-US" dirty="0"/>
          </a:p>
        </p:txBody>
      </p:sp>
      <p:sp>
        <p:nvSpPr>
          <p:cNvPr id="4" name="Content Placeholder 3">
            <a:extLst>
              <a:ext uri="{FF2B5EF4-FFF2-40B4-BE49-F238E27FC236}">
                <a16:creationId xmlns:a16="http://schemas.microsoft.com/office/drawing/2014/main" id="{11370682-334B-44CC-8FEB-5171CE1C91C9}"/>
              </a:ext>
            </a:extLst>
          </p:cNvPr>
          <p:cNvSpPr>
            <a:spLocks noGrp="1"/>
          </p:cNvSpPr>
          <p:nvPr>
            <p:ph sz="half" idx="2"/>
          </p:nvPr>
        </p:nvSpPr>
        <p:spPr>
          <a:xfrm>
            <a:off x="6666635" y="2052116"/>
            <a:ext cx="3894222" cy="3997829"/>
          </a:xfrm>
        </p:spPr>
        <p:txBody>
          <a:bodyPr/>
          <a:lstStyle/>
          <a:p>
            <a:endParaRPr lang="fr-CA" dirty="0"/>
          </a:p>
          <a:p>
            <a:endParaRPr lang="fr-CA" dirty="0"/>
          </a:p>
          <a:p>
            <a:endParaRPr lang="fr-CA" dirty="0"/>
          </a:p>
          <a:p>
            <a:endParaRPr lang="fr-CA" dirty="0"/>
          </a:p>
          <a:p>
            <a:r>
              <a:rPr lang="fr-CA" dirty="0"/>
              <a:t>Les systèmes de </a:t>
            </a:r>
            <a:r>
              <a:rPr lang="fr-CA" b="1" u="sng" dirty="0"/>
              <a:t>basse pression</a:t>
            </a:r>
            <a:r>
              <a:rPr lang="fr-CA" dirty="0"/>
              <a:t> (</a:t>
            </a:r>
            <a:r>
              <a:rPr lang="fr-CA" b="1" i="1" u="sng" dirty="0"/>
              <a:t>D</a:t>
            </a:r>
            <a:r>
              <a:rPr lang="fr-CA" dirty="0"/>
              <a:t>épression)</a:t>
            </a:r>
            <a:endParaRPr lang="en-US" dirty="0"/>
          </a:p>
        </p:txBody>
      </p:sp>
      <p:pic>
        <p:nvPicPr>
          <p:cNvPr id="6" name="Picture 5" descr="A drawing of a face&#10;&#10;Description automatically generated">
            <a:extLst>
              <a:ext uri="{FF2B5EF4-FFF2-40B4-BE49-F238E27FC236}">
                <a16:creationId xmlns:a16="http://schemas.microsoft.com/office/drawing/2014/main" id="{CF0947C7-333D-46A0-AA7C-9EA311A77743}"/>
              </a:ext>
            </a:extLst>
          </p:cNvPr>
          <p:cNvPicPr>
            <a:picLocks noChangeAspect="1"/>
          </p:cNvPicPr>
          <p:nvPr/>
        </p:nvPicPr>
        <p:blipFill>
          <a:blip r:embed="rId2"/>
          <a:stretch>
            <a:fillRect/>
          </a:stretch>
        </p:blipFill>
        <p:spPr>
          <a:xfrm>
            <a:off x="3853383" y="5168160"/>
            <a:ext cx="1107539" cy="130015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19BE6065-D603-4B90-A928-6C761B7030F3}"/>
              </a:ext>
            </a:extLst>
          </p:cNvPr>
          <p:cNvPicPr>
            <a:picLocks noChangeAspect="1"/>
          </p:cNvPicPr>
          <p:nvPr/>
        </p:nvPicPr>
        <p:blipFill>
          <a:blip r:embed="rId3"/>
          <a:stretch>
            <a:fillRect/>
          </a:stretch>
        </p:blipFill>
        <p:spPr>
          <a:xfrm>
            <a:off x="8046198" y="5152761"/>
            <a:ext cx="1135096" cy="1300154"/>
          </a:xfrm>
          <a:prstGeom prst="rect">
            <a:avLst/>
          </a:prstGeom>
        </p:spPr>
      </p:pic>
      <p:sp>
        <p:nvSpPr>
          <p:cNvPr id="9" name="TextBox 8">
            <a:extLst>
              <a:ext uri="{FF2B5EF4-FFF2-40B4-BE49-F238E27FC236}">
                <a16:creationId xmlns:a16="http://schemas.microsoft.com/office/drawing/2014/main" id="{B63990FF-11E1-4CC3-A03D-BD6898C0322B}"/>
              </a:ext>
            </a:extLst>
          </p:cNvPr>
          <p:cNvSpPr txBox="1"/>
          <p:nvPr/>
        </p:nvSpPr>
        <p:spPr>
          <a:xfrm>
            <a:off x="1269242" y="1341765"/>
            <a:ext cx="9867331" cy="2862322"/>
          </a:xfrm>
          <a:prstGeom prst="rect">
            <a:avLst/>
          </a:prstGeom>
          <a:noFill/>
        </p:spPr>
        <p:txBody>
          <a:bodyPr wrap="square" rtlCol="0">
            <a:spAutoFit/>
          </a:bodyPr>
          <a:lstStyle/>
          <a:p>
            <a:pPr algn="ctr"/>
            <a:r>
              <a:rPr lang="fr-CA" b="1" dirty="0"/>
              <a:t>Le vent est le mouvement de l’air dans l’atmosphère. Ce déplacement se produit quand l’air veut se déplacer d’une </a:t>
            </a:r>
            <a:r>
              <a:rPr lang="fr-CA" b="1" i="1" u="sng" dirty="0"/>
              <a:t>zone de haute pression </a:t>
            </a:r>
            <a:r>
              <a:rPr lang="fr-CA" b="1" dirty="0"/>
              <a:t>à </a:t>
            </a:r>
            <a:r>
              <a:rPr lang="fr-CA" b="1" i="1" u="sng" dirty="0"/>
              <a:t>une zone de basse pression</a:t>
            </a:r>
            <a:r>
              <a:rPr lang="fr-CA" b="1" dirty="0"/>
              <a:t>.   </a:t>
            </a:r>
          </a:p>
          <a:p>
            <a:endParaRPr lang="fr-CA" dirty="0"/>
          </a:p>
          <a:p>
            <a:r>
              <a:rPr lang="fr-CA" dirty="0"/>
              <a:t>Visionnez ces deux courts vidéos afin de comprendre les origines du vent!</a:t>
            </a:r>
          </a:p>
          <a:p>
            <a:r>
              <a:rPr lang="en-US" dirty="0">
                <a:hlinkClick r:id="rId4"/>
              </a:rPr>
              <a:t>https://www.youtube.com/watch?v=QX7jTTbe9pQ</a:t>
            </a:r>
            <a:r>
              <a:rPr lang="en-US" dirty="0"/>
              <a:t> (</a:t>
            </a:r>
            <a:r>
              <a:rPr lang="en-US" dirty="0" err="1"/>
              <a:t>D’où</a:t>
            </a:r>
            <a:r>
              <a:rPr lang="en-US" dirty="0"/>
              <a:t> </a:t>
            </a:r>
            <a:r>
              <a:rPr lang="en-US" dirty="0" err="1"/>
              <a:t>vient</a:t>
            </a:r>
            <a:r>
              <a:rPr lang="en-US" dirty="0"/>
              <a:t> le vent? Les zones)</a:t>
            </a:r>
          </a:p>
          <a:p>
            <a:r>
              <a:rPr lang="en-US" dirty="0">
                <a:hlinkClick r:id="rId5"/>
              </a:rPr>
              <a:t>https://www.youtube.com/watch?v=dmpS6_PP3Vc</a:t>
            </a:r>
            <a:r>
              <a:rPr lang="en-US" dirty="0"/>
              <a:t> (</a:t>
            </a:r>
            <a:r>
              <a:rPr lang="en-US" dirty="0" err="1"/>
              <a:t>D’où</a:t>
            </a:r>
            <a:r>
              <a:rPr lang="en-US" dirty="0"/>
              <a:t> </a:t>
            </a:r>
            <a:r>
              <a:rPr lang="en-US" dirty="0" err="1"/>
              <a:t>vient</a:t>
            </a:r>
            <a:r>
              <a:rPr lang="en-US" dirty="0"/>
              <a:t> le vent? Les vents à </a:t>
            </a:r>
            <a:r>
              <a:rPr lang="en-US" dirty="0" err="1"/>
              <a:t>l’échelle</a:t>
            </a:r>
            <a:r>
              <a:rPr lang="en-US" dirty="0"/>
              <a:t> </a:t>
            </a:r>
            <a:r>
              <a:rPr lang="en-US" dirty="0" err="1"/>
              <a:t>planétaire</a:t>
            </a:r>
            <a:r>
              <a:rPr lang="en-US" dirty="0"/>
              <a:t>)</a:t>
            </a:r>
          </a:p>
          <a:p>
            <a:endParaRPr lang="en-US" dirty="0"/>
          </a:p>
          <a:p>
            <a:r>
              <a:rPr lang="en-US" dirty="0"/>
              <a:t>La </a:t>
            </a:r>
            <a:r>
              <a:rPr lang="en-US" dirty="0" err="1"/>
              <a:t>météo</a:t>
            </a:r>
            <a:r>
              <a:rPr lang="en-US" dirty="0"/>
              <a:t> change grâce au </a:t>
            </a:r>
            <a:r>
              <a:rPr lang="en-US" dirty="0" err="1"/>
              <a:t>déplacement</a:t>
            </a:r>
            <a:r>
              <a:rPr lang="en-US" dirty="0"/>
              <a:t> des vents. À la base, </a:t>
            </a:r>
            <a:r>
              <a:rPr lang="en-US" dirty="0" err="1"/>
              <a:t>il</a:t>
            </a:r>
            <a:r>
              <a:rPr lang="en-US" dirty="0"/>
              <a:t> y a deux types de </a:t>
            </a:r>
            <a:r>
              <a:rPr lang="en-US" dirty="0" err="1"/>
              <a:t>systéme</a:t>
            </a:r>
            <a:r>
              <a:rPr lang="en-US" dirty="0"/>
              <a:t> de vents qui </a:t>
            </a:r>
            <a:r>
              <a:rPr lang="en-US" dirty="0" err="1"/>
              <a:t>causent</a:t>
            </a:r>
            <a:r>
              <a:rPr lang="en-US" dirty="0"/>
              <a:t> les </a:t>
            </a:r>
            <a:r>
              <a:rPr lang="en-US" dirty="0" err="1"/>
              <a:t>changements</a:t>
            </a:r>
            <a:r>
              <a:rPr lang="en-US" dirty="0"/>
              <a:t> </a:t>
            </a:r>
            <a:r>
              <a:rPr lang="en-US" dirty="0" err="1"/>
              <a:t>météorologiques</a:t>
            </a:r>
            <a:r>
              <a:rPr lang="en-US" dirty="0"/>
              <a:t>: </a:t>
            </a:r>
          </a:p>
        </p:txBody>
      </p:sp>
    </p:spTree>
    <p:extLst>
      <p:ext uri="{BB962C8B-B14F-4D97-AF65-F5344CB8AC3E}">
        <p14:creationId xmlns:p14="http://schemas.microsoft.com/office/powerpoint/2010/main" val="363762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DF93-4819-4706-ADE6-DA3DC530A6D7}"/>
              </a:ext>
            </a:extLst>
          </p:cNvPr>
          <p:cNvSpPr>
            <a:spLocks noGrp="1"/>
          </p:cNvSpPr>
          <p:nvPr>
            <p:ph type="title"/>
          </p:nvPr>
        </p:nvSpPr>
        <p:spPr/>
        <p:txBody>
          <a:bodyPr/>
          <a:lstStyle/>
          <a:p>
            <a:pPr algn="l"/>
            <a:r>
              <a:rPr lang="fr-CA" dirty="0"/>
              <a:t>Le système de haute pression </a:t>
            </a:r>
            <a:endParaRPr lang="en-US" dirty="0"/>
          </a:p>
        </p:txBody>
      </p:sp>
      <p:pic>
        <p:nvPicPr>
          <p:cNvPr id="10" name="Content Placeholder 9">
            <a:extLst>
              <a:ext uri="{FF2B5EF4-FFF2-40B4-BE49-F238E27FC236}">
                <a16:creationId xmlns:a16="http://schemas.microsoft.com/office/drawing/2014/main" id="{D5FE78AA-83D8-4404-A38F-12F9356E10EC}"/>
              </a:ext>
            </a:extLst>
          </p:cNvPr>
          <p:cNvPicPr>
            <a:picLocks noGrp="1" noChangeAspect="1"/>
          </p:cNvPicPr>
          <p:nvPr>
            <p:ph sz="half" idx="2"/>
          </p:nvPr>
        </p:nvPicPr>
        <p:blipFill>
          <a:blip r:embed="rId2"/>
          <a:stretch>
            <a:fillRect/>
          </a:stretch>
        </p:blipFill>
        <p:spPr>
          <a:xfrm>
            <a:off x="1316793" y="1533659"/>
            <a:ext cx="3480508" cy="2680616"/>
          </a:xfrm>
        </p:spPr>
      </p:pic>
      <p:pic>
        <p:nvPicPr>
          <p:cNvPr id="6" name="Content Placeholder 5" descr="A drawing of a face&#10;&#10;Description automatically generated">
            <a:extLst>
              <a:ext uri="{FF2B5EF4-FFF2-40B4-BE49-F238E27FC236}">
                <a16:creationId xmlns:a16="http://schemas.microsoft.com/office/drawing/2014/main" id="{3D494757-C671-49CA-BE07-C3101A9E2B31}"/>
              </a:ext>
            </a:extLst>
          </p:cNvPr>
          <p:cNvPicPr>
            <a:picLocks noGrp="1" noChangeAspect="1"/>
          </p:cNvPicPr>
          <p:nvPr>
            <p:ph sz="half" idx="1"/>
          </p:nvPr>
        </p:nvPicPr>
        <p:blipFill>
          <a:blip r:embed="rId3"/>
          <a:stretch>
            <a:fillRect/>
          </a:stretch>
        </p:blipFill>
        <p:spPr>
          <a:xfrm>
            <a:off x="418074" y="485771"/>
            <a:ext cx="1466715" cy="1721796"/>
          </a:xfrm>
        </p:spPr>
      </p:pic>
      <p:pic>
        <p:nvPicPr>
          <p:cNvPr id="12" name="Picture 11" descr="A close up of a persons hand&#10;&#10;Description automatically generated">
            <a:extLst>
              <a:ext uri="{FF2B5EF4-FFF2-40B4-BE49-F238E27FC236}">
                <a16:creationId xmlns:a16="http://schemas.microsoft.com/office/drawing/2014/main" id="{CB5D0FFC-B30B-4C2F-854B-C69F077CDA70}"/>
              </a:ext>
            </a:extLst>
          </p:cNvPr>
          <p:cNvPicPr>
            <a:picLocks noChangeAspect="1"/>
          </p:cNvPicPr>
          <p:nvPr/>
        </p:nvPicPr>
        <p:blipFill>
          <a:blip r:embed="rId4"/>
          <a:stretch>
            <a:fillRect/>
          </a:stretch>
        </p:blipFill>
        <p:spPr>
          <a:xfrm rot="10800000" flipH="1">
            <a:off x="10180877" y="5319196"/>
            <a:ext cx="1817486" cy="1538804"/>
          </a:xfrm>
          <a:prstGeom prst="rect">
            <a:avLst/>
          </a:prstGeom>
        </p:spPr>
      </p:pic>
      <p:sp>
        <p:nvSpPr>
          <p:cNvPr id="13" name="TextBox 12">
            <a:extLst>
              <a:ext uri="{FF2B5EF4-FFF2-40B4-BE49-F238E27FC236}">
                <a16:creationId xmlns:a16="http://schemas.microsoft.com/office/drawing/2014/main" id="{E2413DDE-4351-470C-A481-3BEFE80CD316}"/>
              </a:ext>
            </a:extLst>
          </p:cNvPr>
          <p:cNvSpPr txBox="1"/>
          <p:nvPr/>
        </p:nvSpPr>
        <p:spPr>
          <a:xfrm>
            <a:off x="9144000" y="138466"/>
            <a:ext cx="2854363" cy="5355312"/>
          </a:xfrm>
          <a:prstGeom prst="rect">
            <a:avLst/>
          </a:prstGeom>
          <a:solidFill>
            <a:schemeClr val="accent6">
              <a:lumMod val="60000"/>
              <a:lumOff val="40000"/>
            </a:schemeClr>
          </a:solidFill>
        </p:spPr>
        <p:txBody>
          <a:bodyPr wrap="square" rtlCol="0">
            <a:spAutoFit/>
          </a:bodyPr>
          <a:lstStyle/>
          <a:p>
            <a:r>
              <a:rPr lang="fr-CA" b="1" i="1" dirty="0">
                <a:solidFill>
                  <a:schemeClr val="accent6">
                    <a:lumMod val="50000"/>
                  </a:schemeClr>
                </a:solidFill>
              </a:rPr>
              <a:t>Essaie pratique</a:t>
            </a:r>
          </a:p>
          <a:p>
            <a:endParaRPr lang="fr-CA" dirty="0">
              <a:solidFill>
                <a:schemeClr val="accent6">
                  <a:lumMod val="50000"/>
                </a:schemeClr>
              </a:solidFill>
            </a:endParaRPr>
          </a:p>
          <a:p>
            <a:r>
              <a:rPr lang="fr-CA" dirty="0">
                <a:solidFill>
                  <a:schemeClr val="accent6">
                    <a:lumMod val="50000"/>
                  </a:schemeClr>
                </a:solidFill>
              </a:rPr>
              <a:t>Place le dos de ta main à quelques centimètres de ta bouche et souffle (</a:t>
            </a:r>
            <a:r>
              <a:rPr lang="fr-CA" i="1" dirty="0" err="1">
                <a:solidFill>
                  <a:schemeClr val="accent6">
                    <a:lumMod val="50000"/>
                  </a:schemeClr>
                </a:solidFill>
              </a:rPr>
              <a:t>blow</a:t>
            </a:r>
            <a:r>
              <a:rPr lang="fr-CA" dirty="0">
                <a:solidFill>
                  <a:schemeClr val="accent6">
                    <a:lumMod val="50000"/>
                  </a:schemeClr>
                </a:solidFill>
              </a:rPr>
              <a:t>) fortement. </a:t>
            </a:r>
            <a:r>
              <a:rPr lang="fr-CA" i="1" dirty="0">
                <a:solidFill>
                  <a:schemeClr val="accent6">
                    <a:lumMod val="50000"/>
                  </a:schemeClr>
                </a:solidFill>
              </a:rPr>
              <a:t>Que ressens-tu? </a:t>
            </a:r>
          </a:p>
          <a:p>
            <a:endParaRPr lang="fr-CA" i="1" dirty="0">
              <a:solidFill>
                <a:schemeClr val="accent6">
                  <a:lumMod val="50000"/>
                </a:schemeClr>
              </a:solidFill>
            </a:endParaRPr>
          </a:p>
          <a:p>
            <a:r>
              <a:rPr lang="fr-CA" dirty="0">
                <a:solidFill>
                  <a:schemeClr val="accent6">
                    <a:lumMod val="50000"/>
                  </a:schemeClr>
                </a:solidFill>
              </a:rPr>
              <a:t>Tu ressens l’air qui appuie une pression sur ta peau n’est-ce pas?</a:t>
            </a:r>
            <a:r>
              <a:rPr lang="en-US" dirty="0">
                <a:solidFill>
                  <a:schemeClr val="accent6">
                    <a:lumMod val="50000"/>
                  </a:schemeClr>
                </a:solidFill>
              </a:rPr>
              <a:t> </a:t>
            </a:r>
            <a:r>
              <a:rPr lang="en-US" dirty="0" err="1">
                <a:solidFill>
                  <a:schemeClr val="accent6">
                    <a:lumMod val="50000"/>
                  </a:schemeClr>
                </a:solidFill>
              </a:rPr>
              <a:t>C’est</a:t>
            </a:r>
            <a:r>
              <a:rPr lang="en-US" dirty="0">
                <a:solidFill>
                  <a:schemeClr val="accent6">
                    <a:lumMod val="50000"/>
                  </a:schemeClr>
                </a:solidFill>
              </a:rPr>
              <a:t> </a:t>
            </a:r>
            <a:r>
              <a:rPr lang="en-US" dirty="0" err="1">
                <a:solidFill>
                  <a:schemeClr val="accent6">
                    <a:lumMod val="50000"/>
                  </a:schemeClr>
                </a:solidFill>
              </a:rPr>
              <a:t>comme</a:t>
            </a:r>
            <a:r>
              <a:rPr lang="en-US" dirty="0">
                <a:solidFill>
                  <a:schemeClr val="accent6">
                    <a:lumMod val="50000"/>
                  </a:schemeClr>
                </a:solidFill>
              </a:rPr>
              <a:t> </a:t>
            </a:r>
            <a:r>
              <a:rPr lang="en-US" dirty="0" err="1">
                <a:solidFill>
                  <a:schemeClr val="accent6">
                    <a:lumMod val="50000"/>
                  </a:schemeClr>
                </a:solidFill>
              </a:rPr>
              <a:t>ça</a:t>
            </a:r>
            <a:r>
              <a:rPr lang="en-US" dirty="0">
                <a:solidFill>
                  <a:schemeClr val="accent6">
                    <a:lumMod val="50000"/>
                  </a:schemeClr>
                </a:solidFill>
              </a:rPr>
              <a:t> que </a:t>
            </a:r>
            <a:r>
              <a:rPr lang="en-US" dirty="0" err="1">
                <a:solidFill>
                  <a:schemeClr val="accent6">
                    <a:lumMod val="50000"/>
                  </a:schemeClr>
                </a:solidFill>
              </a:rPr>
              <a:t>fionctionne</a:t>
            </a:r>
            <a:r>
              <a:rPr lang="en-US" dirty="0">
                <a:solidFill>
                  <a:schemeClr val="accent6">
                    <a:lumMod val="50000"/>
                  </a:schemeClr>
                </a:solidFill>
              </a:rPr>
              <a:t> le </a:t>
            </a:r>
            <a:r>
              <a:rPr lang="en-US" dirty="0" err="1">
                <a:solidFill>
                  <a:schemeClr val="accent6">
                    <a:lumMod val="50000"/>
                  </a:schemeClr>
                </a:solidFill>
              </a:rPr>
              <a:t>système</a:t>
            </a:r>
            <a:r>
              <a:rPr lang="en-US" dirty="0">
                <a:solidFill>
                  <a:schemeClr val="accent6">
                    <a:lumMod val="50000"/>
                  </a:schemeClr>
                </a:solidFill>
              </a:rPr>
              <a:t> de haute pression!</a:t>
            </a:r>
          </a:p>
          <a:p>
            <a:endParaRPr lang="en-US" dirty="0">
              <a:solidFill>
                <a:schemeClr val="accent6">
                  <a:lumMod val="50000"/>
                </a:schemeClr>
              </a:solidFill>
            </a:endParaRPr>
          </a:p>
          <a:p>
            <a:r>
              <a:rPr lang="en-US" dirty="0">
                <a:solidFill>
                  <a:schemeClr val="accent6">
                    <a:lumMod val="50000"/>
                  </a:schemeClr>
                </a:solidFill>
              </a:rPr>
              <a:t>Si </a:t>
            </a:r>
            <a:r>
              <a:rPr lang="en-US" dirty="0" err="1">
                <a:solidFill>
                  <a:schemeClr val="accent6">
                    <a:lumMod val="50000"/>
                  </a:schemeClr>
                </a:solidFill>
              </a:rPr>
              <a:t>tu</a:t>
            </a:r>
            <a:r>
              <a:rPr lang="en-US" dirty="0">
                <a:solidFill>
                  <a:schemeClr val="accent6">
                    <a:lumMod val="50000"/>
                  </a:schemeClr>
                </a:solidFill>
              </a:rPr>
              <a:t> </a:t>
            </a:r>
            <a:r>
              <a:rPr lang="en-US" dirty="0" err="1">
                <a:solidFill>
                  <a:schemeClr val="accent6">
                    <a:lumMod val="50000"/>
                  </a:schemeClr>
                </a:solidFill>
              </a:rPr>
              <a:t>portes</a:t>
            </a:r>
            <a:r>
              <a:rPr lang="en-US" dirty="0">
                <a:solidFill>
                  <a:schemeClr val="accent6">
                    <a:lumMod val="50000"/>
                  </a:schemeClr>
                </a:solidFill>
              </a:rPr>
              <a:t> attention, </a:t>
            </a:r>
            <a:r>
              <a:rPr lang="en-US" dirty="0" err="1">
                <a:solidFill>
                  <a:schemeClr val="accent6">
                    <a:lumMod val="50000"/>
                  </a:schemeClr>
                </a:solidFill>
              </a:rPr>
              <a:t>tu</a:t>
            </a:r>
            <a:r>
              <a:rPr lang="en-US" dirty="0">
                <a:solidFill>
                  <a:schemeClr val="accent6">
                    <a:lumMod val="50000"/>
                  </a:schemeClr>
                </a:solidFill>
              </a:rPr>
              <a:t> </a:t>
            </a:r>
            <a:r>
              <a:rPr lang="en-US" dirty="0" err="1">
                <a:solidFill>
                  <a:schemeClr val="accent6">
                    <a:lumMod val="50000"/>
                  </a:schemeClr>
                </a:solidFill>
              </a:rPr>
              <a:t>peux</a:t>
            </a:r>
            <a:r>
              <a:rPr lang="en-US" dirty="0">
                <a:solidFill>
                  <a:schemeClr val="accent6">
                    <a:lumMod val="50000"/>
                  </a:schemeClr>
                </a:solidFill>
              </a:rPr>
              <a:t> </a:t>
            </a:r>
            <a:r>
              <a:rPr lang="en-US" dirty="0" err="1">
                <a:solidFill>
                  <a:schemeClr val="accent6">
                    <a:lumMod val="50000"/>
                  </a:schemeClr>
                </a:solidFill>
              </a:rPr>
              <a:t>même</a:t>
            </a:r>
            <a:r>
              <a:rPr lang="en-US" dirty="0">
                <a:solidFill>
                  <a:schemeClr val="accent6">
                    <a:lumMod val="50000"/>
                  </a:schemeClr>
                </a:solidFill>
              </a:rPr>
              <a:t> </a:t>
            </a:r>
            <a:r>
              <a:rPr lang="en-US" dirty="0" err="1">
                <a:solidFill>
                  <a:schemeClr val="accent6">
                    <a:lumMod val="50000"/>
                  </a:schemeClr>
                </a:solidFill>
              </a:rPr>
              <a:t>ressentir</a:t>
            </a:r>
            <a:r>
              <a:rPr lang="en-US" dirty="0">
                <a:solidFill>
                  <a:schemeClr val="accent6">
                    <a:lumMod val="50000"/>
                  </a:schemeClr>
                </a:solidFill>
              </a:rPr>
              <a:t> ton souffle se </a:t>
            </a:r>
            <a:r>
              <a:rPr lang="en-US" dirty="0" err="1">
                <a:solidFill>
                  <a:schemeClr val="accent6">
                    <a:lumMod val="50000"/>
                  </a:schemeClr>
                </a:solidFill>
              </a:rPr>
              <a:t>déplacer</a:t>
            </a:r>
            <a:r>
              <a:rPr lang="en-US" dirty="0">
                <a:solidFill>
                  <a:schemeClr val="accent6">
                    <a:lumMod val="50000"/>
                  </a:schemeClr>
                </a:solidFill>
              </a:rPr>
              <a:t> </a:t>
            </a:r>
            <a:r>
              <a:rPr lang="en-US" dirty="0" err="1">
                <a:solidFill>
                  <a:schemeClr val="accent6">
                    <a:lumMod val="50000"/>
                  </a:schemeClr>
                </a:solidFill>
              </a:rPr>
              <a:t>vers</a:t>
            </a:r>
            <a:r>
              <a:rPr lang="en-US" dirty="0">
                <a:solidFill>
                  <a:schemeClr val="accent6">
                    <a:lumMod val="50000"/>
                  </a:schemeClr>
                </a:solidFill>
              </a:rPr>
              <a:t> </a:t>
            </a:r>
            <a:r>
              <a:rPr lang="en-US" dirty="0" err="1">
                <a:solidFill>
                  <a:schemeClr val="accent6">
                    <a:lumMod val="50000"/>
                  </a:schemeClr>
                </a:solidFill>
              </a:rPr>
              <a:t>tes</a:t>
            </a:r>
            <a:r>
              <a:rPr lang="en-US" dirty="0">
                <a:solidFill>
                  <a:schemeClr val="accent6">
                    <a:lumMod val="50000"/>
                  </a:schemeClr>
                </a:solidFill>
              </a:rPr>
              <a:t> </a:t>
            </a:r>
            <a:r>
              <a:rPr lang="en-US" dirty="0" err="1">
                <a:solidFill>
                  <a:schemeClr val="accent6">
                    <a:lumMod val="50000"/>
                  </a:schemeClr>
                </a:solidFill>
              </a:rPr>
              <a:t>doigts</a:t>
            </a:r>
            <a:r>
              <a:rPr lang="en-US" dirty="0">
                <a:solidFill>
                  <a:schemeClr val="accent6">
                    <a:lumMod val="50000"/>
                  </a:schemeClr>
                </a:solidFill>
              </a:rPr>
              <a:t> et ton bras.</a:t>
            </a:r>
            <a:endParaRPr lang="fr-CA" dirty="0">
              <a:solidFill>
                <a:schemeClr val="accent6">
                  <a:lumMod val="50000"/>
                </a:schemeClr>
              </a:solidFill>
            </a:endParaRPr>
          </a:p>
        </p:txBody>
      </p:sp>
      <p:cxnSp>
        <p:nvCxnSpPr>
          <p:cNvPr id="15" name="Straight Arrow Connector 14">
            <a:extLst>
              <a:ext uri="{FF2B5EF4-FFF2-40B4-BE49-F238E27FC236}">
                <a16:creationId xmlns:a16="http://schemas.microsoft.com/office/drawing/2014/main" id="{4AAC4FC2-E2F6-4950-B2C9-B3865B915623}"/>
              </a:ext>
            </a:extLst>
          </p:cNvPr>
          <p:cNvCxnSpPr/>
          <p:nvPr/>
        </p:nvCxnSpPr>
        <p:spPr>
          <a:xfrm>
            <a:off x="10656392" y="5450319"/>
            <a:ext cx="357352" cy="5595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98096A-D8C3-4937-BA12-AEDE61F9AA51}"/>
              </a:ext>
            </a:extLst>
          </p:cNvPr>
          <p:cNvCxnSpPr/>
          <p:nvPr/>
        </p:nvCxnSpPr>
        <p:spPr>
          <a:xfrm flipH="1">
            <a:off x="10656392" y="6056378"/>
            <a:ext cx="207227" cy="1154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45072E-EF36-4370-A3EA-6EC24A53EB35}"/>
              </a:ext>
            </a:extLst>
          </p:cNvPr>
          <p:cNvCxnSpPr>
            <a:cxnSpLocks/>
          </p:cNvCxnSpPr>
          <p:nvPr/>
        </p:nvCxnSpPr>
        <p:spPr>
          <a:xfrm flipV="1">
            <a:off x="11112009" y="5831470"/>
            <a:ext cx="204020" cy="105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FFE1AB-725A-4F90-92E6-8142C3695C9B}"/>
              </a:ext>
            </a:extLst>
          </p:cNvPr>
          <p:cNvSpPr txBox="1"/>
          <p:nvPr/>
        </p:nvSpPr>
        <p:spPr>
          <a:xfrm>
            <a:off x="5049672" y="1760561"/>
            <a:ext cx="3693699" cy="2862322"/>
          </a:xfrm>
          <a:prstGeom prst="rect">
            <a:avLst/>
          </a:prstGeom>
          <a:noFill/>
        </p:spPr>
        <p:txBody>
          <a:bodyPr wrap="square" rtlCol="0">
            <a:spAutoFit/>
          </a:bodyPr>
          <a:lstStyle/>
          <a:p>
            <a:r>
              <a:rPr lang="fr-CA" dirty="0"/>
              <a:t>Ce genre de système se produit quand l’air froid haut dans l’atmosphère est poussé vers le bas et atteint la surface terrestre ou marine. </a:t>
            </a:r>
          </a:p>
          <a:p>
            <a:endParaRPr lang="fr-CA" dirty="0"/>
          </a:p>
          <a:p>
            <a:r>
              <a:rPr lang="fr-CA" dirty="0"/>
              <a:t>L’air froid est plus pesant (</a:t>
            </a:r>
            <a:r>
              <a:rPr lang="fr-CA" i="1" dirty="0" err="1"/>
              <a:t>heavy</a:t>
            </a:r>
            <a:r>
              <a:rPr lang="fr-CA" dirty="0"/>
              <a:t>) donc descend vers la terre. </a:t>
            </a:r>
          </a:p>
          <a:p>
            <a:endParaRPr lang="fr-CA" dirty="0"/>
          </a:p>
          <a:p>
            <a:endParaRPr lang="en-US" dirty="0"/>
          </a:p>
        </p:txBody>
      </p:sp>
      <p:sp>
        <p:nvSpPr>
          <p:cNvPr id="22" name="TextBox 21">
            <a:extLst>
              <a:ext uri="{FF2B5EF4-FFF2-40B4-BE49-F238E27FC236}">
                <a16:creationId xmlns:a16="http://schemas.microsoft.com/office/drawing/2014/main" id="{61AC6B05-14EF-444E-9CDB-3A57B97112D7}"/>
              </a:ext>
            </a:extLst>
          </p:cNvPr>
          <p:cNvSpPr txBox="1"/>
          <p:nvPr/>
        </p:nvSpPr>
        <p:spPr>
          <a:xfrm>
            <a:off x="1316793" y="4431326"/>
            <a:ext cx="7526956" cy="1200329"/>
          </a:xfrm>
          <a:prstGeom prst="rect">
            <a:avLst/>
          </a:prstGeom>
          <a:noFill/>
        </p:spPr>
        <p:txBody>
          <a:bodyPr wrap="square" rtlCol="0">
            <a:spAutoFit/>
          </a:bodyPr>
          <a:lstStyle/>
          <a:p>
            <a:r>
              <a:rPr lang="fr-CA" dirty="0"/>
              <a:t>La météo généralement associée avec ce genre de système inclus le beau temps, des journées ensoleillées, des ciels relativement dégagés et des vents qui peuvent être puissants et frais (très froid pendant l’hiver (refroidissement éolien = </a:t>
            </a:r>
            <a:r>
              <a:rPr lang="fr-CA" i="1" dirty="0" err="1"/>
              <a:t>wind</a:t>
            </a:r>
            <a:r>
              <a:rPr lang="fr-CA" i="1" dirty="0"/>
              <a:t> </a:t>
            </a:r>
            <a:r>
              <a:rPr lang="fr-CA" i="1" dirty="0" err="1"/>
              <a:t>chill</a:t>
            </a:r>
            <a:r>
              <a:rPr lang="fr-CA" dirty="0"/>
              <a:t>!). </a:t>
            </a:r>
            <a:endParaRPr lang="en-US" dirty="0"/>
          </a:p>
        </p:txBody>
      </p:sp>
      <p:pic>
        <p:nvPicPr>
          <p:cNvPr id="26" name="Picture 25">
            <a:extLst>
              <a:ext uri="{FF2B5EF4-FFF2-40B4-BE49-F238E27FC236}">
                <a16:creationId xmlns:a16="http://schemas.microsoft.com/office/drawing/2014/main" id="{DFB17FB9-86BF-4EDB-905F-0B96D96D9C3B}"/>
              </a:ext>
            </a:extLst>
          </p:cNvPr>
          <p:cNvPicPr>
            <a:picLocks noChangeAspect="1"/>
          </p:cNvPicPr>
          <p:nvPr/>
        </p:nvPicPr>
        <p:blipFill>
          <a:blip r:embed="rId5"/>
          <a:stretch>
            <a:fillRect/>
          </a:stretch>
        </p:blipFill>
        <p:spPr>
          <a:xfrm>
            <a:off x="4675594" y="5631655"/>
            <a:ext cx="1029178" cy="964854"/>
          </a:xfrm>
          <a:prstGeom prst="rect">
            <a:avLst/>
          </a:prstGeom>
        </p:spPr>
      </p:pic>
      <p:pic>
        <p:nvPicPr>
          <p:cNvPr id="28" name="Picture 27" descr="A close up of a logo&#10;&#10;Description automatically generated">
            <a:extLst>
              <a:ext uri="{FF2B5EF4-FFF2-40B4-BE49-F238E27FC236}">
                <a16:creationId xmlns:a16="http://schemas.microsoft.com/office/drawing/2014/main" id="{C4D6EBF5-D436-430E-AD74-38B69D47A4F2}"/>
              </a:ext>
            </a:extLst>
          </p:cNvPr>
          <p:cNvPicPr>
            <a:picLocks noChangeAspect="1"/>
          </p:cNvPicPr>
          <p:nvPr/>
        </p:nvPicPr>
        <p:blipFill>
          <a:blip r:embed="rId6"/>
          <a:stretch>
            <a:fillRect/>
          </a:stretch>
        </p:blipFill>
        <p:spPr>
          <a:xfrm>
            <a:off x="2414412" y="5680634"/>
            <a:ext cx="924054" cy="866896"/>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A69D9186-ADE7-4C37-8B24-0D4AA6D86510}"/>
              </a:ext>
            </a:extLst>
          </p:cNvPr>
          <p:cNvPicPr>
            <a:picLocks noChangeAspect="1"/>
          </p:cNvPicPr>
          <p:nvPr/>
        </p:nvPicPr>
        <p:blipFill>
          <a:blip r:embed="rId7"/>
          <a:stretch>
            <a:fillRect/>
          </a:stretch>
        </p:blipFill>
        <p:spPr>
          <a:xfrm flipH="1">
            <a:off x="7041897" y="5631654"/>
            <a:ext cx="1317841" cy="915875"/>
          </a:xfrm>
          <a:prstGeom prst="rect">
            <a:avLst/>
          </a:prstGeom>
        </p:spPr>
      </p:pic>
      <p:sp>
        <p:nvSpPr>
          <p:cNvPr id="31" name="TextBox 30">
            <a:extLst>
              <a:ext uri="{FF2B5EF4-FFF2-40B4-BE49-F238E27FC236}">
                <a16:creationId xmlns:a16="http://schemas.microsoft.com/office/drawing/2014/main" id="{16C47A65-3936-4C31-B363-E5EC59C35546}"/>
              </a:ext>
            </a:extLst>
          </p:cNvPr>
          <p:cNvSpPr txBox="1"/>
          <p:nvPr/>
        </p:nvSpPr>
        <p:spPr>
          <a:xfrm rot="20774006">
            <a:off x="10687901" y="6316696"/>
            <a:ext cx="1630604" cy="461665"/>
          </a:xfrm>
          <a:prstGeom prst="rect">
            <a:avLst/>
          </a:prstGeom>
          <a:noFill/>
        </p:spPr>
        <p:txBody>
          <a:bodyPr wrap="square" rtlCol="0">
            <a:spAutoFit/>
          </a:bodyPr>
          <a:lstStyle/>
          <a:p>
            <a:pPr algn="ctr"/>
            <a:r>
              <a:rPr lang="fr-CA" sz="1200" dirty="0">
                <a:solidFill>
                  <a:srgbClr val="00B0F0"/>
                </a:solidFill>
              </a:rPr>
              <a:t>Air froid</a:t>
            </a:r>
          </a:p>
          <a:p>
            <a:pPr algn="ctr"/>
            <a:r>
              <a:rPr lang="fr-CA" sz="1200" dirty="0">
                <a:solidFill>
                  <a:srgbClr val="FF0000"/>
                </a:solidFill>
              </a:rPr>
              <a:t>Air qui se réchauffe</a:t>
            </a:r>
            <a:endParaRPr lang="en-US" sz="1200" dirty="0">
              <a:solidFill>
                <a:srgbClr val="FF0000"/>
              </a:solidFill>
            </a:endParaRPr>
          </a:p>
        </p:txBody>
      </p:sp>
      <p:sp>
        <p:nvSpPr>
          <p:cNvPr id="32" name="TextBox 31">
            <a:extLst>
              <a:ext uri="{FF2B5EF4-FFF2-40B4-BE49-F238E27FC236}">
                <a16:creationId xmlns:a16="http://schemas.microsoft.com/office/drawing/2014/main" id="{427368C0-63E6-4DD4-AD8A-081386328A80}"/>
              </a:ext>
            </a:extLst>
          </p:cNvPr>
          <p:cNvSpPr txBox="1"/>
          <p:nvPr/>
        </p:nvSpPr>
        <p:spPr>
          <a:xfrm>
            <a:off x="5636525" y="2975212"/>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0193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DF93-4819-4706-ADE6-DA3DC530A6D7}"/>
              </a:ext>
            </a:extLst>
          </p:cNvPr>
          <p:cNvSpPr>
            <a:spLocks noGrp="1"/>
          </p:cNvSpPr>
          <p:nvPr>
            <p:ph type="title"/>
          </p:nvPr>
        </p:nvSpPr>
        <p:spPr>
          <a:xfrm>
            <a:off x="2609873" y="543392"/>
            <a:ext cx="7950984" cy="1081705"/>
          </a:xfrm>
        </p:spPr>
        <p:txBody>
          <a:bodyPr/>
          <a:lstStyle/>
          <a:p>
            <a:pPr algn="l"/>
            <a:r>
              <a:rPr lang="fr-CA" dirty="0"/>
              <a:t>           Le système de basse pression </a:t>
            </a:r>
            <a:endParaRPr lang="en-US" dirty="0"/>
          </a:p>
        </p:txBody>
      </p:sp>
      <p:pic>
        <p:nvPicPr>
          <p:cNvPr id="8" name="Content Placeholder 7" descr="A picture containing meter&#10;&#10;Description automatically generated">
            <a:extLst>
              <a:ext uri="{FF2B5EF4-FFF2-40B4-BE49-F238E27FC236}">
                <a16:creationId xmlns:a16="http://schemas.microsoft.com/office/drawing/2014/main" id="{83A30B4F-EC35-49E0-A9BE-5A8DDD8D7E5A}"/>
              </a:ext>
            </a:extLst>
          </p:cNvPr>
          <p:cNvPicPr>
            <a:picLocks noGrp="1" noChangeAspect="1"/>
          </p:cNvPicPr>
          <p:nvPr>
            <p:ph sz="half" idx="2"/>
          </p:nvPr>
        </p:nvPicPr>
        <p:blipFill>
          <a:blip r:embed="rId2"/>
          <a:stretch>
            <a:fillRect/>
          </a:stretch>
        </p:blipFill>
        <p:spPr>
          <a:xfrm>
            <a:off x="6585365" y="1346669"/>
            <a:ext cx="4434279" cy="3447965"/>
          </a:xfrm>
        </p:spPr>
      </p:pic>
      <p:pic>
        <p:nvPicPr>
          <p:cNvPr id="6" name="Content Placeholder 5" descr="A picture containing drawing&#10;&#10;Description automatically generated">
            <a:extLst>
              <a:ext uri="{FF2B5EF4-FFF2-40B4-BE49-F238E27FC236}">
                <a16:creationId xmlns:a16="http://schemas.microsoft.com/office/drawing/2014/main" id="{B02800F3-605F-4032-A498-29D40706B986}"/>
              </a:ext>
            </a:extLst>
          </p:cNvPr>
          <p:cNvPicPr>
            <a:picLocks noGrp="1" noChangeAspect="1"/>
          </p:cNvPicPr>
          <p:nvPr>
            <p:ph sz="half" idx="1"/>
          </p:nvPr>
        </p:nvPicPr>
        <p:blipFill>
          <a:blip r:embed="rId3"/>
          <a:stretch>
            <a:fillRect/>
          </a:stretch>
        </p:blipFill>
        <p:spPr>
          <a:xfrm>
            <a:off x="10051720" y="108467"/>
            <a:ext cx="1703801" cy="1951557"/>
          </a:xfrm>
        </p:spPr>
      </p:pic>
      <p:sp>
        <p:nvSpPr>
          <p:cNvPr id="10" name="TextBox 9">
            <a:extLst>
              <a:ext uri="{FF2B5EF4-FFF2-40B4-BE49-F238E27FC236}">
                <a16:creationId xmlns:a16="http://schemas.microsoft.com/office/drawing/2014/main" id="{158A0CBD-4B64-42FA-B3E3-25D6A51618B6}"/>
              </a:ext>
            </a:extLst>
          </p:cNvPr>
          <p:cNvSpPr txBox="1"/>
          <p:nvPr/>
        </p:nvSpPr>
        <p:spPr>
          <a:xfrm>
            <a:off x="2891666" y="1500990"/>
            <a:ext cx="3693699" cy="3139321"/>
          </a:xfrm>
          <a:prstGeom prst="rect">
            <a:avLst/>
          </a:prstGeom>
          <a:noFill/>
        </p:spPr>
        <p:txBody>
          <a:bodyPr wrap="square" rtlCol="0">
            <a:spAutoFit/>
          </a:bodyPr>
          <a:lstStyle/>
          <a:p>
            <a:r>
              <a:rPr lang="fr-CA" dirty="0"/>
              <a:t>Ce genre de système se produit quand l’air qui circule à la surface de la terre ou des océans devient assez chaud qu’il perd sa pesanteur et s’élève dans l’atmosphère à nouveau.</a:t>
            </a:r>
          </a:p>
          <a:p>
            <a:endParaRPr lang="fr-CA" dirty="0"/>
          </a:p>
          <a:p>
            <a:r>
              <a:rPr lang="fr-CA" dirty="0"/>
              <a:t>Cet air léger devient donc ascendant (</a:t>
            </a:r>
            <a:r>
              <a:rPr lang="fr-CA" i="1" dirty="0" err="1"/>
              <a:t>rising</a:t>
            </a:r>
            <a:r>
              <a:rPr lang="fr-CA" dirty="0"/>
              <a:t>) et allège (</a:t>
            </a:r>
            <a:r>
              <a:rPr lang="fr-CA" i="1" dirty="0" err="1"/>
              <a:t>lightens</a:t>
            </a:r>
            <a:r>
              <a:rPr lang="fr-CA" dirty="0"/>
              <a:t>) la pression de l’air sur le sol.</a:t>
            </a:r>
          </a:p>
        </p:txBody>
      </p:sp>
      <p:sp>
        <p:nvSpPr>
          <p:cNvPr id="11" name="TextBox 10">
            <a:extLst>
              <a:ext uri="{FF2B5EF4-FFF2-40B4-BE49-F238E27FC236}">
                <a16:creationId xmlns:a16="http://schemas.microsoft.com/office/drawing/2014/main" id="{040D9EB9-7A1F-4033-A546-A2BCA839A247}"/>
              </a:ext>
            </a:extLst>
          </p:cNvPr>
          <p:cNvSpPr txBox="1"/>
          <p:nvPr/>
        </p:nvSpPr>
        <p:spPr>
          <a:xfrm>
            <a:off x="1214651" y="5147384"/>
            <a:ext cx="10031732" cy="1477328"/>
          </a:xfrm>
          <a:prstGeom prst="rect">
            <a:avLst/>
          </a:prstGeom>
          <a:noFill/>
        </p:spPr>
        <p:txBody>
          <a:bodyPr wrap="square" rtlCol="0">
            <a:spAutoFit/>
          </a:bodyPr>
          <a:lstStyle/>
          <a:p>
            <a:r>
              <a:rPr lang="fr-CA" dirty="0"/>
              <a:t>Ce genre de système crée une météo avec un temps varié. Souviens-toi qu’avec le réchauffement, ce n’est pas seulement l’air qui monte, mais </a:t>
            </a:r>
            <a:r>
              <a:rPr lang="fr-CA" u="sng" dirty="0"/>
              <a:t>la vapeur d’eau aussi (qu’ensuite se condense en nuage lorsqu’elle refroidie et retombe en précipitation)!</a:t>
            </a:r>
            <a:r>
              <a:rPr lang="fr-CA" dirty="0"/>
              <a:t> Ce système amène des temps gris/nuageux (il y a plusieurs types du nuages!), des éclaircies, son propre vent, des précipitations (pluie/neige), des tempêtes, </a:t>
            </a:r>
            <a:r>
              <a:rPr lang="fr-CA" dirty="0" err="1"/>
              <a:t>etc</a:t>
            </a:r>
            <a:r>
              <a:rPr lang="fr-CA" dirty="0"/>
              <a:t>!</a:t>
            </a:r>
            <a:endParaRPr lang="en-US" u="sng" dirty="0"/>
          </a:p>
        </p:txBody>
      </p:sp>
      <p:pic>
        <p:nvPicPr>
          <p:cNvPr id="14" name="Picture 13">
            <a:extLst>
              <a:ext uri="{FF2B5EF4-FFF2-40B4-BE49-F238E27FC236}">
                <a16:creationId xmlns:a16="http://schemas.microsoft.com/office/drawing/2014/main" id="{3EE1E520-BD12-421C-A763-0722C0E0201C}"/>
              </a:ext>
            </a:extLst>
          </p:cNvPr>
          <p:cNvPicPr>
            <a:picLocks noChangeAspect="1"/>
          </p:cNvPicPr>
          <p:nvPr/>
        </p:nvPicPr>
        <p:blipFill>
          <a:blip r:embed="rId4"/>
          <a:stretch>
            <a:fillRect/>
          </a:stretch>
        </p:blipFill>
        <p:spPr>
          <a:xfrm>
            <a:off x="1575484" y="3785565"/>
            <a:ext cx="1160610" cy="1282781"/>
          </a:xfrm>
          <a:prstGeom prst="rect">
            <a:avLst/>
          </a:prstGeom>
        </p:spPr>
      </p:pic>
      <p:pic>
        <p:nvPicPr>
          <p:cNvPr id="15" name="Picture 14">
            <a:extLst>
              <a:ext uri="{FF2B5EF4-FFF2-40B4-BE49-F238E27FC236}">
                <a16:creationId xmlns:a16="http://schemas.microsoft.com/office/drawing/2014/main" id="{330F0F09-8F71-4FDE-B4D8-75647769F1DA}"/>
              </a:ext>
            </a:extLst>
          </p:cNvPr>
          <p:cNvPicPr>
            <a:picLocks noChangeAspect="1"/>
          </p:cNvPicPr>
          <p:nvPr/>
        </p:nvPicPr>
        <p:blipFill>
          <a:blip r:embed="rId5"/>
          <a:stretch>
            <a:fillRect/>
          </a:stretch>
        </p:blipFill>
        <p:spPr>
          <a:xfrm>
            <a:off x="169213" y="2793994"/>
            <a:ext cx="1585924" cy="1211470"/>
          </a:xfrm>
          <a:prstGeom prst="rect">
            <a:avLst/>
          </a:prstGeom>
        </p:spPr>
      </p:pic>
      <p:pic>
        <p:nvPicPr>
          <p:cNvPr id="16" name="Picture 15">
            <a:extLst>
              <a:ext uri="{FF2B5EF4-FFF2-40B4-BE49-F238E27FC236}">
                <a16:creationId xmlns:a16="http://schemas.microsoft.com/office/drawing/2014/main" id="{519C5251-ED93-475D-931E-BF8077F15266}"/>
              </a:ext>
            </a:extLst>
          </p:cNvPr>
          <p:cNvPicPr>
            <a:picLocks noChangeAspect="1"/>
          </p:cNvPicPr>
          <p:nvPr/>
        </p:nvPicPr>
        <p:blipFill>
          <a:blip r:embed="rId6"/>
          <a:stretch>
            <a:fillRect/>
          </a:stretch>
        </p:blipFill>
        <p:spPr>
          <a:xfrm>
            <a:off x="160826" y="233288"/>
            <a:ext cx="1431739" cy="1211471"/>
          </a:xfrm>
          <a:prstGeom prst="rect">
            <a:avLst/>
          </a:prstGeom>
        </p:spPr>
      </p:pic>
      <p:pic>
        <p:nvPicPr>
          <p:cNvPr id="17" name="Picture 16">
            <a:extLst>
              <a:ext uri="{FF2B5EF4-FFF2-40B4-BE49-F238E27FC236}">
                <a16:creationId xmlns:a16="http://schemas.microsoft.com/office/drawing/2014/main" id="{C64E770B-4928-4859-8FB3-57D91830DB19}"/>
              </a:ext>
            </a:extLst>
          </p:cNvPr>
          <p:cNvPicPr>
            <a:picLocks noChangeAspect="1"/>
          </p:cNvPicPr>
          <p:nvPr/>
        </p:nvPicPr>
        <p:blipFill>
          <a:blip r:embed="rId7"/>
          <a:stretch>
            <a:fillRect/>
          </a:stretch>
        </p:blipFill>
        <p:spPr>
          <a:xfrm>
            <a:off x="924617" y="1562407"/>
            <a:ext cx="1413052" cy="1113939"/>
          </a:xfrm>
          <a:prstGeom prst="rect">
            <a:avLst/>
          </a:prstGeom>
        </p:spPr>
      </p:pic>
    </p:spTree>
    <p:extLst>
      <p:ext uri="{BB962C8B-B14F-4D97-AF65-F5344CB8AC3E}">
        <p14:creationId xmlns:p14="http://schemas.microsoft.com/office/powerpoint/2010/main" val="404768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864-661A-40CA-909C-0DBB2B625212}"/>
              </a:ext>
            </a:extLst>
          </p:cNvPr>
          <p:cNvSpPr>
            <a:spLocks noGrp="1"/>
          </p:cNvSpPr>
          <p:nvPr>
            <p:ph type="title"/>
          </p:nvPr>
        </p:nvSpPr>
        <p:spPr>
          <a:xfrm>
            <a:off x="2611808" y="451985"/>
            <a:ext cx="7958331" cy="1077229"/>
          </a:xfrm>
        </p:spPr>
        <p:txBody>
          <a:bodyPr/>
          <a:lstStyle/>
          <a:p>
            <a:r>
              <a:rPr lang="fr-CA" dirty="0"/>
              <a:t>Imagine qu’un système de basse pression est comme Popeye!</a:t>
            </a:r>
            <a:endParaRPr lang="en-US" dirty="0"/>
          </a:p>
        </p:txBody>
      </p:sp>
      <p:pic>
        <p:nvPicPr>
          <p:cNvPr id="4" name="Picture 3" descr="A picture containing drawing&#10;&#10;Description automatically generated">
            <a:extLst>
              <a:ext uri="{FF2B5EF4-FFF2-40B4-BE49-F238E27FC236}">
                <a16:creationId xmlns:a16="http://schemas.microsoft.com/office/drawing/2014/main" id="{6D5A44F7-5E1A-4F64-AFE0-E36A573E4EC3}"/>
              </a:ext>
            </a:extLst>
          </p:cNvPr>
          <p:cNvPicPr>
            <a:picLocks noChangeAspect="1"/>
          </p:cNvPicPr>
          <p:nvPr/>
        </p:nvPicPr>
        <p:blipFill>
          <a:blip r:embed="rId2"/>
          <a:stretch>
            <a:fillRect/>
          </a:stretch>
        </p:blipFill>
        <p:spPr>
          <a:xfrm flipH="1">
            <a:off x="0" y="990600"/>
            <a:ext cx="4657725" cy="4876800"/>
          </a:xfrm>
          <a:prstGeom prst="rect">
            <a:avLst/>
          </a:prstGeom>
        </p:spPr>
      </p:pic>
      <p:sp>
        <p:nvSpPr>
          <p:cNvPr id="5" name="TextBox 4">
            <a:extLst>
              <a:ext uri="{FF2B5EF4-FFF2-40B4-BE49-F238E27FC236}">
                <a16:creationId xmlns:a16="http://schemas.microsoft.com/office/drawing/2014/main" id="{37EE82ED-C88D-4195-93A9-6DC557C520E6}"/>
              </a:ext>
            </a:extLst>
          </p:cNvPr>
          <p:cNvSpPr txBox="1"/>
          <p:nvPr/>
        </p:nvSpPr>
        <p:spPr>
          <a:xfrm>
            <a:off x="987724" y="5404850"/>
            <a:ext cx="3248167" cy="1200329"/>
          </a:xfrm>
          <a:prstGeom prst="rect">
            <a:avLst/>
          </a:prstGeom>
          <a:noFill/>
        </p:spPr>
        <p:txBody>
          <a:bodyPr wrap="square" rtlCol="0">
            <a:spAutoFit/>
          </a:bodyPr>
          <a:lstStyle/>
          <a:p>
            <a:r>
              <a:rPr lang="fr-CA" dirty="0"/>
              <a:t>Si vous ne connaissez pas Popeye, ça veut juste dire que Mlle </a:t>
            </a:r>
            <a:r>
              <a:rPr lang="fr-CA" dirty="0" err="1"/>
              <a:t>Boulay</a:t>
            </a:r>
            <a:r>
              <a:rPr lang="fr-CA" dirty="0"/>
              <a:t> et </a:t>
            </a:r>
            <a:br>
              <a:rPr lang="fr-CA" dirty="0"/>
            </a:br>
            <a:r>
              <a:rPr lang="fr-CA" dirty="0"/>
              <a:t>M. Manson sont vieux jeu! </a:t>
            </a:r>
            <a:endParaRPr lang="en-US" dirty="0"/>
          </a:p>
        </p:txBody>
      </p:sp>
      <p:pic>
        <p:nvPicPr>
          <p:cNvPr id="7" name="Picture 6" descr="A picture containing drawing&#10;&#10;Description automatically generated">
            <a:extLst>
              <a:ext uri="{FF2B5EF4-FFF2-40B4-BE49-F238E27FC236}">
                <a16:creationId xmlns:a16="http://schemas.microsoft.com/office/drawing/2014/main" id="{F88A953B-3149-4B15-BB3E-9026553669C2}"/>
              </a:ext>
            </a:extLst>
          </p:cNvPr>
          <p:cNvPicPr>
            <a:picLocks noChangeAspect="1"/>
          </p:cNvPicPr>
          <p:nvPr/>
        </p:nvPicPr>
        <p:blipFill>
          <a:blip r:embed="rId3"/>
          <a:stretch>
            <a:fillRect/>
          </a:stretch>
        </p:blipFill>
        <p:spPr>
          <a:xfrm>
            <a:off x="3772145" y="6218571"/>
            <a:ext cx="374887" cy="374887"/>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E653038D-C711-4B3F-84B4-6A7B14B79F0C}"/>
              </a:ext>
            </a:extLst>
          </p:cNvPr>
          <p:cNvPicPr>
            <a:picLocks noChangeAspect="1"/>
          </p:cNvPicPr>
          <p:nvPr/>
        </p:nvPicPr>
        <p:blipFill>
          <a:blip r:embed="rId4"/>
          <a:stretch>
            <a:fillRect/>
          </a:stretch>
        </p:blipFill>
        <p:spPr>
          <a:xfrm rot="20949454">
            <a:off x="8851768" y="3054516"/>
            <a:ext cx="3216429" cy="3109214"/>
          </a:xfrm>
          <a:prstGeom prst="rect">
            <a:avLst/>
          </a:prstGeom>
        </p:spPr>
      </p:pic>
      <p:sp>
        <p:nvSpPr>
          <p:cNvPr id="12" name="TextBox 11">
            <a:extLst>
              <a:ext uri="{FF2B5EF4-FFF2-40B4-BE49-F238E27FC236}">
                <a16:creationId xmlns:a16="http://schemas.microsoft.com/office/drawing/2014/main" id="{0929ACBE-D499-41FD-890A-88E29AE5BF46}"/>
              </a:ext>
            </a:extLst>
          </p:cNvPr>
          <p:cNvSpPr txBox="1"/>
          <p:nvPr/>
        </p:nvSpPr>
        <p:spPr>
          <a:xfrm rot="20482244">
            <a:off x="9239694" y="3987750"/>
            <a:ext cx="2527205" cy="1754326"/>
          </a:xfrm>
          <a:prstGeom prst="rect">
            <a:avLst/>
          </a:prstGeom>
          <a:noFill/>
        </p:spPr>
        <p:txBody>
          <a:bodyPr wrap="square" rtlCol="0">
            <a:spAutoFit/>
          </a:bodyPr>
          <a:lstStyle/>
          <a:p>
            <a:r>
              <a:rPr lang="fr-CA" dirty="0"/>
              <a:t>Un système de basse pression est nommé une </a:t>
            </a:r>
            <a:r>
              <a:rPr lang="fr-CA" b="1" u="sng" dirty="0"/>
              <a:t>D</a:t>
            </a:r>
            <a:r>
              <a:rPr lang="fr-CA" dirty="0"/>
              <a:t>épression parce que la pression est enlevée (on dépresse la pression).</a:t>
            </a:r>
            <a:endParaRPr lang="en-US" dirty="0"/>
          </a:p>
        </p:txBody>
      </p:sp>
      <p:pic>
        <p:nvPicPr>
          <p:cNvPr id="13" name="Picture 12">
            <a:extLst>
              <a:ext uri="{FF2B5EF4-FFF2-40B4-BE49-F238E27FC236}">
                <a16:creationId xmlns:a16="http://schemas.microsoft.com/office/drawing/2014/main" id="{6AAD64F5-85F6-4D97-B9D2-20FDFC96F8D1}"/>
              </a:ext>
            </a:extLst>
          </p:cNvPr>
          <p:cNvPicPr>
            <a:picLocks noChangeAspect="1"/>
          </p:cNvPicPr>
          <p:nvPr/>
        </p:nvPicPr>
        <p:blipFill>
          <a:blip r:embed="rId5"/>
          <a:stretch>
            <a:fillRect/>
          </a:stretch>
        </p:blipFill>
        <p:spPr>
          <a:xfrm rot="20417451">
            <a:off x="9813916" y="3380164"/>
            <a:ext cx="554765" cy="636290"/>
          </a:xfrm>
          <a:prstGeom prst="rect">
            <a:avLst/>
          </a:prstGeom>
        </p:spPr>
      </p:pic>
      <p:pic>
        <p:nvPicPr>
          <p:cNvPr id="17" name="Picture 16" descr="A picture containing computer&#10;&#10;Description automatically generated">
            <a:extLst>
              <a:ext uri="{FF2B5EF4-FFF2-40B4-BE49-F238E27FC236}">
                <a16:creationId xmlns:a16="http://schemas.microsoft.com/office/drawing/2014/main" id="{5EBA8016-00DA-4D8A-AC1C-8F6BDD1FECFA}"/>
              </a:ext>
            </a:extLst>
          </p:cNvPr>
          <p:cNvPicPr>
            <a:picLocks noChangeAspect="1"/>
          </p:cNvPicPr>
          <p:nvPr/>
        </p:nvPicPr>
        <p:blipFill>
          <a:blip r:embed="rId4"/>
          <a:stretch>
            <a:fillRect/>
          </a:stretch>
        </p:blipFill>
        <p:spPr>
          <a:xfrm rot="20670649" flipH="1">
            <a:off x="6346214" y="4095497"/>
            <a:ext cx="2862038" cy="2766637"/>
          </a:xfrm>
          <a:prstGeom prst="rect">
            <a:avLst/>
          </a:prstGeom>
        </p:spPr>
      </p:pic>
      <p:pic>
        <p:nvPicPr>
          <p:cNvPr id="18" name="Picture 17">
            <a:extLst>
              <a:ext uri="{FF2B5EF4-FFF2-40B4-BE49-F238E27FC236}">
                <a16:creationId xmlns:a16="http://schemas.microsoft.com/office/drawing/2014/main" id="{6BAFADBD-DA2A-4125-BCD6-39413D4350CA}"/>
              </a:ext>
            </a:extLst>
          </p:cNvPr>
          <p:cNvPicPr>
            <a:picLocks noChangeAspect="1"/>
          </p:cNvPicPr>
          <p:nvPr/>
        </p:nvPicPr>
        <p:blipFill>
          <a:blip r:embed="rId6"/>
          <a:stretch>
            <a:fillRect/>
          </a:stretch>
        </p:blipFill>
        <p:spPr>
          <a:xfrm rot="21133501">
            <a:off x="7457024" y="4445740"/>
            <a:ext cx="552205" cy="648841"/>
          </a:xfrm>
          <a:prstGeom prst="rect">
            <a:avLst/>
          </a:prstGeom>
        </p:spPr>
      </p:pic>
      <p:sp>
        <p:nvSpPr>
          <p:cNvPr id="19" name="TextBox 18">
            <a:extLst>
              <a:ext uri="{FF2B5EF4-FFF2-40B4-BE49-F238E27FC236}">
                <a16:creationId xmlns:a16="http://schemas.microsoft.com/office/drawing/2014/main" id="{11B11B9B-6C82-49AB-965D-000502F81F9D}"/>
              </a:ext>
            </a:extLst>
          </p:cNvPr>
          <p:cNvSpPr txBox="1"/>
          <p:nvPr/>
        </p:nvSpPr>
        <p:spPr>
          <a:xfrm rot="21154266">
            <a:off x="6908155" y="5038081"/>
            <a:ext cx="2319794" cy="1477328"/>
          </a:xfrm>
          <a:prstGeom prst="rect">
            <a:avLst/>
          </a:prstGeom>
          <a:noFill/>
        </p:spPr>
        <p:txBody>
          <a:bodyPr wrap="square" rtlCol="0">
            <a:spAutoFit/>
          </a:bodyPr>
          <a:lstStyle/>
          <a:p>
            <a:r>
              <a:rPr lang="fr-CA" dirty="0"/>
              <a:t>Un système de haute pression ne forme pas de cyclone, donc c’est un </a:t>
            </a:r>
            <a:r>
              <a:rPr lang="fr-CA" b="1" u="sng" dirty="0"/>
              <a:t>A</a:t>
            </a:r>
            <a:r>
              <a:rPr lang="fr-CA" dirty="0"/>
              <a:t>nticyclone.</a:t>
            </a:r>
            <a:endParaRPr lang="en-US" dirty="0"/>
          </a:p>
        </p:txBody>
      </p:sp>
      <p:sp>
        <p:nvSpPr>
          <p:cNvPr id="20" name="TextBox 19">
            <a:extLst>
              <a:ext uri="{FF2B5EF4-FFF2-40B4-BE49-F238E27FC236}">
                <a16:creationId xmlns:a16="http://schemas.microsoft.com/office/drawing/2014/main" id="{A247DF68-A364-4309-879B-6D9D0804C50A}"/>
              </a:ext>
            </a:extLst>
          </p:cNvPr>
          <p:cNvSpPr txBox="1"/>
          <p:nvPr/>
        </p:nvSpPr>
        <p:spPr>
          <a:xfrm>
            <a:off x="4626636" y="1431092"/>
            <a:ext cx="6277970" cy="3139321"/>
          </a:xfrm>
          <a:prstGeom prst="rect">
            <a:avLst/>
          </a:prstGeom>
          <a:noFill/>
        </p:spPr>
        <p:txBody>
          <a:bodyPr wrap="square" rtlCol="0">
            <a:spAutoFit/>
          </a:bodyPr>
          <a:lstStyle/>
          <a:p>
            <a:r>
              <a:rPr lang="fr-CA" dirty="0"/>
              <a:t>À tous les fois que Popeye mangeait des épinards (</a:t>
            </a:r>
            <a:r>
              <a:rPr lang="fr-CA" i="1" dirty="0" err="1"/>
              <a:t>spinach</a:t>
            </a:r>
            <a:r>
              <a:rPr lang="fr-CA" dirty="0"/>
              <a:t>), il devenait de plus en plus fort. Les systèmes de basse pression, ou </a:t>
            </a:r>
            <a:r>
              <a:rPr lang="fr-CA" b="1" u="sng" dirty="0"/>
              <a:t>‘Dépression’</a:t>
            </a:r>
            <a:r>
              <a:rPr lang="fr-CA" dirty="0"/>
              <a:t>, font la même chose quand l’air chaud monte. Le plus de chaleur qu’il ‘mange’ (s’alimente de températures de l’air et de l’eau élevées), le plus d’énergie ce système aura. </a:t>
            </a:r>
          </a:p>
          <a:p>
            <a:endParaRPr lang="fr-CA" dirty="0"/>
          </a:p>
          <a:p>
            <a:r>
              <a:rPr lang="fr-CA" dirty="0"/>
              <a:t>Cette croissance d’énergie peut transformer</a:t>
            </a:r>
            <a:br>
              <a:rPr lang="fr-CA" dirty="0"/>
            </a:br>
            <a:r>
              <a:rPr lang="fr-CA" dirty="0"/>
              <a:t>une dépression en système plus</a:t>
            </a:r>
            <a:br>
              <a:rPr lang="fr-CA" dirty="0"/>
            </a:br>
            <a:r>
              <a:rPr lang="fr-CA" dirty="0"/>
              <a:t>puissant comme un ouragan</a:t>
            </a:r>
            <a:br>
              <a:rPr lang="fr-CA" dirty="0"/>
            </a:br>
            <a:r>
              <a:rPr lang="fr-CA" dirty="0"/>
              <a:t>(</a:t>
            </a:r>
            <a:r>
              <a:rPr lang="fr-CA" i="1" dirty="0"/>
              <a:t>hurricane/cyclone</a:t>
            </a:r>
            <a:r>
              <a:rPr lang="fr-CA" dirty="0"/>
              <a:t>). </a:t>
            </a:r>
            <a:endParaRPr lang="en-US" dirty="0"/>
          </a:p>
        </p:txBody>
      </p:sp>
      <p:pic>
        <p:nvPicPr>
          <p:cNvPr id="21" name="Picture 20">
            <a:extLst>
              <a:ext uri="{FF2B5EF4-FFF2-40B4-BE49-F238E27FC236}">
                <a16:creationId xmlns:a16="http://schemas.microsoft.com/office/drawing/2014/main" id="{06218D41-D1FD-41F1-AC3E-3E272924D2FA}"/>
              </a:ext>
            </a:extLst>
          </p:cNvPr>
          <p:cNvPicPr>
            <a:picLocks noChangeAspect="1"/>
          </p:cNvPicPr>
          <p:nvPr/>
        </p:nvPicPr>
        <p:blipFill>
          <a:blip r:embed="rId7"/>
          <a:stretch>
            <a:fillRect/>
          </a:stretch>
        </p:blipFill>
        <p:spPr>
          <a:xfrm>
            <a:off x="4039737" y="4471334"/>
            <a:ext cx="2231329" cy="1688738"/>
          </a:xfrm>
          <a:prstGeom prst="rect">
            <a:avLst/>
          </a:prstGeom>
        </p:spPr>
      </p:pic>
      <p:pic>
        <p:nvPicPr>
          <p:cNvPr id="22" name="Picture 21">
            <a:extLst>
              <a:ext uri="{FF2B5EF4-FFF2-40B4-BE49-F238E27FC236}">
                <a16:creationId xmlns:a16="http://schemas.microsoft.com/office/drawing/2014/main" id="{75277561-7016-4C4A-B938-5BA8D3BC6948}"/>
              </a:ext>
            </a:extLst>
          </p:cNvPr>
          <p:cNvPicPr>
            <a:picLocks noChangeAspect="1"/>
          </p:cNvPicPr>
          <p:nvPr/>
        </p:nvPicPr>
        <p:blipFill>
          <a:blip r:embed="rId8"/>
          <a:stretch>
            <a:fillRect/>
          </a:stretch>
        </p:blipFill>
        <p:spPr>
          <a:xfrm>
            <a:off x="10586218" y="120350"/>
            <a:ext cx="636777" cy="732635"/>
          </a:xfrm>
          <a:prstGeom prst="rect">
            <a:avLst/>
          </a:prstGeom>
        </p:spPr>
      </p:pic>
    </p:spTree>
    <p:extLst>
      <p:ext uri="{BB962C8B-B14F-4D97-AF65-F5344CB8AC3E}">
        <p14:creationId xmlns:p14="http://schemas.microsoft.com/office/powerpoint/2010/main" val="178464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C44C-5DD1-471C-97D3-78C700183888}"/>
              </a:ext>
            </a:extLst>
          </p:cNvPr>
          <p:cNvSpPr>
            <a:spLocks noGrp="1"/>
          </p:cNvSpPr>
          <p:nvPr>
            <p:ph type="title"/>
          </p:nvPr>
        </p:nvSpPr>
        <p:spPr>
          <a:xfrm>
            <a:off x="3076289" y="650941"/>
            <a:ext cx="7956560" cy="1552532"/>
          </a:xfrm>
        </p:spPr>
        <p:txBody>
          <a:bodyPr>
            <a:normAutofit/>
          </a:bodyPr>
          <a:lstStyle/>
          <a:p>
            <a:r>
              <a:rPr lang="en-US" sz="4000" b="1" dirty="0">
                <a:solidFill>
                  <a:schemeClr val="accent1"/>
                </a:solidFill>
              </a:rPr>
              <a:t>La m</a:t>
            </a:r>
            <a:r>
              <a:rPr lang="fr-CA" sz="4000" b="1" dirty="0" err="1">
                <a:solidFill>
                  <a:schemeClr val="accent1"/>
                </a:solidFill>
              </a:rPr>
              <a:t>étéo</a:t>
            </a:r>
            <a:r>
              <a:rPr lang="fr-CA" sz="4000" b="1" dirty="0">
                <a:solidFill>
                  <a:schemeClr val="accent1"/>
                </a:solidFill>
              </a:rPr>
              <a:t> et le climat</a:t>
            </a:r>
            <a:br>
              <a:rPr lang="fr-CA" sz="4000" b="1" dirty="0">
                <a:solidFill>
                  <a:schemeClr val="accent1"/>
                </a:solidFill>
              </a:rPr>
            </a:br>
            <a:r>
              <a:rPr lang="fr-CA" sz="2200" b="1" i="1" dirty="0">
                <a:solidFill>
                  <a:schemeClr val="accent1"/>
                </a:solidFill>
              </a:rPr>
              <a:t>Deux états du temps intimement reliés</a:t>
            </a:r>
            <a:br>
              <a:rPr lang="fr-CA" sz="2200" b="1" i="1" dirty="0">
                <a:solidFill>
                  <a:schemeClr val="accent1"/>
                </a:solidFill>
              </a:rPr>
            </a:br>
            <a:r>
              <a:rPr lang="fr-CA" sz="1300" b="1" i="1" dirty="0">
                <a:solidFill>
                  <a:schemeClr val="accent1"/>
                </a:solidFill>
              </a:rPr>
              <a:t>Le climat n’existerait pas sans la météo, et la météo dépend aussi des facteurs climatiques!</a:t>
            </a:r>
            <a:r>
              <a:rPr lang="fr-CA" sz="4000" b="1" dirty="0">
                <a:solidFill>
                  <a:schemeClr val="accent1"/>
                </a:solidFill>
              </a:rPr>
              <a:t> </a:t>
            </a:r>
            <a:endParaRPr lang="en-US" b="1" dirty="0">
              <a:solidFill>
                <a:schemeClr val="accent1"/>
              </a:solidFill>
            </a:endParaRPr>
          </a:p>
        </p:txBody>
      </p:sp>
      <p:sp>
        <p:nvSpPr>
          <p:cNvPr id="3" name="Text Placeholder 2">
            <a:extLst>
              <a:ext uri="{FF2B5EF4-FFF2-40B4-BE49-F238E27FC236}">
                <a16:creationId xmlns:a16="http://schemas.microsoft.com/office/drawing/2014/main" id="{8E40AD59-F031-460F-A1F4-D845DA72615D}"/>
              </a:ext>
            </a:extLst>
          </p:cNvPr>
          <p:cNvSpPr>
            <a:spLocks noGrp="1"/>
          </p:cNvSpPr>
          <p:nvPr>
            <p:ph type="body" idx="1"/>
          </p:nvPr>
        </p:nvSpPr>
        <p:spPr/>
        <p:txBody>
          <a:bodyPr/>
          <a:lstStyle/>
          <a:p>
            <a:r>
              <a:rPr lang="fr-CA" dirty="0"/>
              <a:t>La météo</a:t>
            </a:r>
            <a:endParaRPr lang="en-US" dirty="0"/>
          </a:p>
        </p:txBody>
      </p:sp>
      <p:sp>
        <p:nvSpPr>
          <p:cNvPr id="4" name="Content Placeholder 3">
            <a:extLst>
              <a:ext uri="{FF2B5EF4-FFF2-40B4-BE49-F238E27FC236}">
                <a16:creationId xmlns:a16="http://schemas.microsoft.com/office/drawing/2014/main" id="{97B1718A-BE1B-4DE4-A061-2EC78A6B39D6}"/>
              </a:ext>
            </a:extLst>
          </p:cNvPr>
          <p:cNvSpPr>
            <a:spLocks noGrp="1"/>
          </p:cNvSpPr>
          <p:nvPr>
            <p:ph sz="half" idx="2"/>
          </p:nvPr>
        </p:nvSpPr>
        <p:spPr/>
        <p:txBody>
          <a:bodyPr/>
          <a:lstStyle/>
          <a:p>
            <a:r>
              <a:rPr lang="fr-CA" dirty="0"/>
              <a:t>Les conditions météorologiques qui se produit dans le court terme (à l’heure, au jour, à la semaine).</a:t>
            </a:r>
          </a:p>
          <a:p>
            <a:r>
              <a:rPr lang="fr-CA" dirty="0"/>
              <a:t>Se produit sur un territoire plus petit. </a:t>
            </a:r>
            <a:endParaRPr lang="en-US" dirty="0"/>
          </a:p>
        </p:txBody>
      </p:sp>
      <p:sp>
        <p:nvSpPr>
          <p:cNvPr id="5" name="Text Placeholder 4">
            <a:extLst>
              <a:ext uri="{FF2B5EF4-FFF2-40B4-BE49-F238E27FC236}">
                <a16:creationId xmlns:a16="http://schemas.microsoft.com/office/drawing/2014/main" id="{29DD0FA0-584C-4901-BE13-8C0F27006086}"/>
              </a:ext>
            </a:extLst>
          </p:cNvPr>
          <p:cNvSpPr>
            <a:spLocks noGrp="1"/>
          </p:cNvSpPr>
          <p:nvPr>
            <p:ph type="body" sz="quarter" idx="3"/>
          </p:nvPr>
        </p:nvSpPr>
        <p:spPr/>
        <p:txBody>
          <a:bodyPr/>
          <a:lstStyle/>
          <a:p>
            <a:r>
              <a:rPr lang="fr-CA" dirty="0"/>
              <a:t>Le climat</a:t>
            </a:r>
            <a:endParaRPr lang="en-US" dirty="0"/>
          </a:p>
        </p:txBody>
      </p:sp>
      <p:sp>
        <p:nvSpPr>
          <p:cNvPr id="6" name="Content Placeholder 5">
            <a:extLst>
              <a:ext uri="{FF2B5EF4-FFF2-40B4-BE49-F238E27FC236}">
                <a16:creationId xmlns:a16="http://schemas.microsoft.com/office/drawing/2014/main" id="{3570C58F-A59E-4941-BCF6-17D7B266D237}"/>
              </a:ext>
            </a:extLst>
          </p:cNvPr>
          <p:cNvSpPr>
            <a:spLocks noGrp="1"/>
          </p:cNvSpPr>
          <p:nvPr>
            <p:ph sz="quarter" idx="4"/>
          </p:nvPr>
        </p:nvSpPr>
        <p:spPr/>
        <p:txBody>
          <a:bodyPr/>
          <a:lstStyle/>
          <a:p>
            <a:r>
              <a:rPr lang="fr-CA" dirty="0"/>
              <a:t>Les conditions météorologiques qui persistent au-delà de plusieurs dizaines d’années.</a:t>
            </a:r>
          </a:p>
          <a:p>
            <a:r>
              <a:rPr lang="fr-CA" dirty="0"/>
              <a:t>Se produit sur une vaste zone géographique. </a:t>
            </a:r>
            <a:endParaRPr lang="en-US" dirty="0"/>
          </a:p>
        </p:txBody>
      </p:sp>
      <p:sp>
        <p:nvSpPr>
          <p:cNvPr id="7" name="Cloud 6">
            <a:extLst>
              <a:ext uri="{FF2B5EF4-FFF2-40B4-BE49-F238E27FC236}">
                <a16:creationId xmlns:a16="http://schemas.microsoft.com/office/drawing/2014/main" id="{E0F33673-AC46-4CD6-8EBF-45CF5F2806D5}"/>
              </a:ext>
            </a:extLst>
          </p:cNvPr>
          <p:cNvSpPr/>
          <p:nvPr/>
        </p:nvSpPr>
        <p:spPr>
          <a:xfrm>
            <a:off x="409433" y="361860"/>
            <a:ext cx="3179928" cy="2047164"/>
          </a:xfrm>
          <a:prstGeom prst="cloud">
            <a:avLst/>
          </a:prstGeom>
          <a:solidFill>
            <a:schemeClr val="accent6">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n 7">
            <a:extLst>
              <a:ext uri="{FF2B5EF4-FFF2-40B4-BE49-F238E27FC236}">
                <a16:creationId xmlns:a16="http://schemas.microsoft.com/office/drawing/2014/main" id="{4D2B6C55-758A-41CC-839C-418C59F47582}"/>
              </a:ext>
            </a:extLst>
          </p:cNvPr>
          <p:cNvSpPr/>
          <p:nvPr/>
        </p:nvSpPr>
        <p:spPr>
          <a:xfrm>
            <a:off x="0" y="4018222"/>
            <a:ext cx="2988860" cy="2803841"/>
          </a:xfrm>
          <a:prstGeom prst="sun">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376B40-575D-4EB6-A3B0-240A02103983}"/>
              </a:ext>
            </a:extLst>
          </p:cNvPr>
          <p:cNvSpPr txBox="1"/>
          <p:nvPr/>
        </p:nvSpPr>
        <p:spPr>
          <a:xfrm>
            <a:off x="922505" y="688543"/>
            <a:ext cx="2153784" cy="1477328"/>
          </a:xfrm>
          <a:prstGeom prst="rect">
            <a:avLst/>
          </a:prstGeom>
          <a:noFill/>
        </p:spPr>
        <p:txBody>
          <a:bodyPr wrap="square" rtlCol="0">
            <a:spAutoFit/>
          </a:bodyPr>
          <a:lstStyle/>
          <a:p>
            <a:pPr algn="ctr"/>
            <a:r>
              <a:rPr lang="fr-CA" b="1" i="1" dirty="0">
                <a:solidFill>
                  <a:srgbClr val="0070C0"/>
                </a:solidFill>
              </a:rPr>
              <a:t>Voici les grandes lignes qui différentient la météo et le climat.</a:t>
            </a:r>
            <a:endParaRPr lang="en-US" b="1" i="1" dirty="0">
              <a:solidFill>
                <a:srgbClr val="0070C0"/>
              </a:solidFill>
            </a:endParaRPr>
          </a:p>
        </p:txBody>
      </p:sp>
      <p:sp>
        <p:nvSpPr>
          <p:cNvPr id="10" name="TextBox 9">
            <a:extLst>
              <a:ext uri="{FF2B5EF4-FFF2-40B4-BE49-F238E27FC236}">
                <a16:creationId xmlns:a16="http://schemas.microsoft.com/office/drawing/2014/main" id="{33F107F4-72A3-4379-9E1F-8DF2538C3D24}"/>
              </a:ext>
            </a:extLst>
          </p:cNvPr>
          <p:cNvSpPr txBox="1"/>
          <p:nvPr/>
        </p:nvSpPr>
        <p:spPr>
          <a:xfrm>
            <a:off x="829765" y="4968658"/>
            <a:ext cx="1329329" cy="954107"/>
          </a:xfrm>
          <a:prstGeom prst="rect">
            <a:avLst/>
          </a:prstGeom>
          <a:noFill/>
        </p:spPr>
        <p:txBody>
          <a:bodyPr wrap="square" rtlCol="0">
            <a:spAutoFit/>
          </a:bodyPr>
          <a:lstStyle/>
          <a:p>
            <a:pPr algn="ctr"/>
            <a:r>
              <a:rPr lang="fr-CA" sz="1400" b="1" i="1" dirty="0">
                <a:solidFill>
                  <a:schemeClr val="bg1"/>
                </a:solidFill>
              </a:rPr>
              <a:t>Visionnez le vidéo pour en savoir plus! </a:t>
            </a:r>
            <a:r>
              <a:rPr lang="fr-CA" sz="1400" b="1" i="1" dirty="0">
                <a:solidFill>
                  <a:schemeClr val="bg1"/>
                </a:solidFill>
                <a:sym typeface="Wingdings" panose="05000000000000000000" pitchFamily="2" charset="2"/>
              </a:rPr>
              <a:t></a:t>
            </a:r>
            <a:endParaRPr lang="en-US" sz="1400" b="1" i="1" dirty="0">
              <a:solidFill>
                <a:schemeClr val="bg1"/>
              </a:solidFill>
            </a:endParaRPr>
          </a:p>
        </p:txBody>
      </p:sp>
      <p:sp>
        <p:nvSpPr>
          <p:cNvPr id="11" name="Arrow: Curved Right 10">
            <a:extLst>
              <a:ext uri="{FF2B5EF4-FFF2-40B4-BE49-F238E27FC236}">
                <a16:creationId xmlns:a16="http://schemas.microsoft.com/office/drawing/2014/main" id="{38647EF0-0C81-48DF-90DB-0493AA37D069}"/>
              </a:ext>
            </a:extLst>
          </p:cNvPr>
          <p:cNvSpPr/>
          <p:nvPr/>
        </p:nvSpPr>
        <p:spPr>
          <a:xfrm rot="19533340">
            <a:off x="1543712" y="2424300"/>
            <a:ext cx="754420" cy="1752913"/>
          </a:xfrm>
          <a:prstGeom prst="curvedRightArrow">
            <a:avLst>
              <a:gd name="adj1" fmla="val 25000"/>
              <a:gd name="adj2" fmla="val 50000"/>
              <a:gd name="adj3" fmla="val 39065"/>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B3AD4E1D-18AA-4258-8AEA-2AB42D88F029}"/>
              </a:ext>
            </a:extLst>
          </p:cNvPr>
          <p:cNvSpPr txBox="1"/>
          <p:nvPr/>
        </p:nvSpPr>
        <p:spPr>
          <a:xfrm>
            <a:off x="2524967" y="6096761"/>
            <a:ext cx="7577572" cy="369332"/>
          </a:xfrm>
          <a:prstGeom prst="rect">
            <a:avLst/>
          </a:prstGeom>
          <a:noFill/>
        </p:spPr>
        <p:txBody>
          <a:bodyPr wrap="square" rtlCol="0">
            <a:spAutoFit/>
          </a:bodyPr>
          <a:lstStyle/>
          <a:p>
            <a:r>
              <a:rPr lang="en-US" dirty="0">
                <a:hlinkClick r:id="rId2"/>
              </a:rPr>
              <a:t>https://www.youtube.com/watch?v=I_fz0m8ADkA</a:t>
            </a:r>
            <a:endParaRPr lang="en-US" dirty="0"/>
          </a:p>
        </p:txBody>
      </p:sp>
    </p:spTree>
    <p:extLst>
      <p:ext uri="{BB962C8B-B14F-4D97-AF65-F5344CB8AC3E}">
        <p14:creationId xmlns:p14="http://schemas.microsoft.com/office/powerpoint/2010/main" val="221721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166BE0B-D3DB-471B-A94B-B1744AA4AF56}"/>
              </a:ext>
            </a:extLst>
          </p:cNvPr>
          <p:cNvPicPr>
            <a:picLocks noChangeAspect="1"/>
          </p:cNvPicPr>
          <p:nvPr/>
        </p:nvPicPr>
        <p:blipFill>
          <a:blip r:embed="rId2"/>
          <a:stretch>
            <a:fillRect/>
          </a:stretch>
        </p:blipFill>
        <p:spPr>
          <a:xfrm>
            <a:off x="3051175" y="550862"/>
            <a:ext cx="8204200" cy="6184900"/>
          </a:xfrm>
          <a:prstGeom prst="rect">
            <a:avLst/>
          </a:prstGeom>
        </p:spPr>
      </p:pic>
      <p:sp>
        <p:nvSpPr>
          <p:cNvPr id="4" name="Cloud 3">
            <a:extLst>
              <a:ext uri="{FF2B5EF4-FFF2-40B4-BE49-F238E27FC236}">
                <a16:creationId xmlns:a16="http://schemas.microsoft.com/office/drawing/2014/main" id="{DA0E0A5F-6F64-492B-A21B-D1A3A7F335C3}"/>
              </a:ext>
            </a:extLst>
          </p:cNvPr>
          <p:cNvSpPr/>
          <p:nvPr/>
        </p:nvSpPr>
        <p:spPr>
          <a:xfrm>
            <a:off x="146844" y="262971"/>
            <a:ext cx="3429000" cy="1971675"/>
          </a:xfrm>
          <a:prstGeom prst="cloud">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A473052E-2C72-48CF-9175-58C4BDC9D360}"/>
              </a:ext>
            </a:extLst>
          </p:cNvPr>
          <p:cNvSpPr txBox="1"/>
          <p:nvPr/>
        </p:nvSpPr>
        <p:spPr>
          <a:xfrm>
            <a:off x="728663" y="771754"/>
            <a:ext cx="2322512" cy="954107"/>
          </a:xfrm>
          <a:prstGeom prst="rect">
            <a:avLst/>
          </a:prstGeom>
          <a:noFill/>
        </p:spPr>
        <p:txBody>
          <a:bodyPr wrap="square" rtlCol="0">
            <a:spAutoFit/>
          </a:bodyPr>
          <a:lstStyle/>
          <a:p>
            <a:pPr algn="ctr"/>
            <a:r>
              <a:rPr lang="fr-CA" sz="2800" dirty="0">
                <a:solidFill>
                  <a:schemeClr val="accent2">
                    <a:lumMod val="50000"/>
                  </a:schemeClr>
                </a:solidFill>
                <a:latin typeface="Broadway" panose="04040905080B02020502" pitchFamily="82" charset="0"/>
              </a:rPr>
              <a:t>Le savais-tu?</a:t>
            </a:r>
            <a:endParaRPr lang="en-US" sz="2800" dirty="0">
              <a:solidFill>
                <a:schemeClr val="accent2">
                  <a:lumMod val="50000"/>
                </a:schemeClr>
              </a:solidFill>
              <a:latin typeface="Broadway" panose="04040905080B02020502" pitchFamily="82" charset="0"/>
            </a:endParaRPr>
          </a:p>
        </p:txBody>
      </p:sp>
      <p:sp>
        <p:nvSpPr>
          <p:cNvPr id="6" name="TextBox 5">
            <a:extLst>
              <a:ext uri="{FF2B5EF4-FFF2-40B4-BE49-F238E27FC236}">
                <a16:creationId xmlns:a16="http://schemas.microsoft.com/office/drawing/2014/main" id="{969CED87-7A79-4761-ADF8-0CF137036092}"/>
              </a:ext>
            </a:extLst>
          </p:cNvPr>
          <p:cNvSpPr txBox="1"/>
          <p:nvPr/>
        </p:nvSpPr>
        <p:spPr>
          <a:xfrm>
            <a:off x="437754" y="2392927"/>
            <a:ext cx="3429001" cy="4062651"/>
          </a:xfrm>
          <a:prstGeom prst="rect">
            <a:avLst/>
          </a:prstGeom>
          <a:solidFill>
            <a:schemeClr val="accent1">
              <a:lumMod val="60000"/>
              <a:lumOff val="40000"/>
            </a:schemeClr>
          </a:solidFill>
          <a:ln w="28575">
            <a:solidFill>
              <a:schemeClr val="accent1">
                <a:lumMod val="50000"/>
              </a:schemeClr>
            </a:solidFill>
          </a:ln>
        </p:spPr>
        <p:txBody>
          <a:bodyPr wrap="square" rtlCol="0">
            <a:spAutoFit/>
          </a:bodyPr>
          <a:lstStyle/>
          <a:p>
            <a:pPr algn="ctr"/>
            <a:r>
              <a:rPr lang="fr-CA" sz="2400" b="1" i="1" dirty="0">
                <a:solidFill>
                  <a:schemeClr val="accent2">
                    <a:lumMod val="50000"/>
                  </a:schemeClr>
                </a:solidFill>
              </a:rPr>
              <a:t>Le climat canadien</a:t>
            </a:r>
            <a:endParaRPr lang="fr-CA" b="1" i="1" dirty="0">
              <a:solidFill>
                <a:schemeClr val="accent2">
                  <a:lumMod val="50000"/>
                </a:schemeClr>
              </a:solidFill>
            </a:endParaRPr>
          </a:p>
          <a:p>
            <a:endParaRPr lang="fr-CA" dirty="0">
              <a:solidFill>
                <a:schemeClr val="accent2">
                  <a:lumMod val="50000"/>
                </a:schemeClr>
              </a:solidFill>
            </a:endParaRPr>
          </a:p>
          <a:p>
            <a:r>
              <a:rPr lang="fr-CA" dirty="0">
                <a:solidFill>
                  <a:schemeClr val="accent2">
                    <a:lumMod val="50000"/>
                  </a:schemeClr>
                </a:solidFill>
              </a:rPr>
              <a:t>Le mot </a:t>
            </a:r>
            <a:r>
              <a:rPr lang="fr-CA" b="1" i="1" dirty="0">
                <a:solidFill>
                  <a:schemeClr val="accent2">
                    <a:lumMod val="50000"/>
                  </a:schemeClr>
                </a:solidFill>
              </a:rPr>
              <a:t>climat</a:t>
            </a:r>
            <a:r>
              <a:rPr lang="fr-CA" dirty="0">
                <a:solidFill>
                  <a:schemeClr val="accent2">
                    <a:lumMod val="50000"/>
                  </a:schemeClr>
                </a:solidFill>
              </a:rPr>
              <a:t> indique </a:t>
            </a:r>
            <a:r>
              <a:rPr lang="fr-CA" u="sng" dirty="0">
                <a:solidFill>
                  <a:schemeClr val="accent2">
                    <a:lumMod val="50000"/>
                  </a:schemeClr>
                </a:solidFill>
              </a:rPr>
              <a:t>l’ensemble des conditions météorologiques appartenant à une région particulière.</a:t>
            </a:r>
            <a:r>
              <a:rPr lang="fr-CA" dirty="0">
                <a:solidFill>
                  <a:schemeClr val="accent2">
                    <a:lumMod val="50000"/>
                  </a:schemeClr>
                </a:solidFill>
              </a:rPr>
              <a:t> Il existe une variété de climats sur le territoire canadien. Dans les provinces atlantiques, on peut y trouver trois climats différents : </a:t>
            </a:r>
            <a:r>
              <a:rPr lang="fr-CA" b="1" i="1" dirty="0">
                <a:solidFill>
                  <a:schemeClr val="accent2">
                    <a:lumMod val="50000"/>
                  </a:schemeClr>
                </a:solidFill>
              </a:rPr>
              <a:t>climat continental, climat maritime, climat subarctique.</a:t>
            </a:r>
          </a:p>
          <a:p>
            <a:endParaRPr lang="fr-CA" b="1" i="1" dirty="0">
              <a:solidFill>
                <a:schemeClr val="accent2">
                  <a:lumMod val="50000"/>
                </a:schemeClr>
              </a:solidFill>
            </a:endParaRPr>
          </a:p>
          <a:p>
            <a:endParaRPr lang="fr-CA" b="1" i="1" dirty="0">
              <a:solidFill>
                <a:schemeClr val="accent2">
                  <a:lumMod val="50000"/>
                </a:schemeClr>
              </a:solidFill>
            </a:endParaRPr>
          </a:p>
        </p:txBody>
      </p:sp>
    </p:spTree>
    <p:extLst>
      <p:ext uri="{BB962C8B-B14F-4D97-AF65-F5344CB8AC3E}">
        <p14:creationId xmlns:p14="http://schemas.microsoft.com/office/powerpoint/2010/main" val="101400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166BE0B-D3DB-471B-A94B-B1744AA4AF56}"/>
              </a:ext>
            </a:extLst>
          </p:cNvPr>
          <p:cNvPicPr>
            <a:picLocks noChangeAspect="1"/>
          </p:cNvPicPr>
          <p:nvPr/>
        </p:nvPicPr>
        <p:blipFill>
          <a:blip r:embed="rId2"/>
          <a:stretch>
            <a:fillRect/>
          </a:stretch>
        </p:blipFill>
        <p:spPr>
          <a:xfrm>
            <a:off x="3051175" y="550862"/>
            <a:ext cx="8204200" cy="6184900"/>
          </a:xfrm>
          <a:prstGeom prst="rect">
            <a:avLst/>
          </a:prstGeom>
        </p:spPr>
      </p:pic>
      <p:sp>
        <p:nvSpPr>
          <p:cNvPr id="4" name="Cloud 3">
            <a:extLst>
              <a:ext uri="{FF2B5EF4-FFF2-40B4-BE49-F238E27FC236}">
                <a16:creationId xmlns:a16="http://schemas.microsoft.com/office/drawing/2014/main" id="{DA0E0A5F-6F64-492B-A21B-D1A3A7F335C3}"/>
              </a:ext>
            </a:extLst>
          </p:cNvPr>
          <p:cNvSpPr/>
          <p:nvPr/>
        </p:nvSpPr>
        <p:spPr>
          <a:xfrm>
            <a:off x="146844" y="262971"/>
            <a:ext cx="3429000" cy="1971675"/>
          </a:xfrm>
          <a:prstGeom prst="cloud">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A473052E-2C72-48CF-9175-58C4BDC9D360}"/>
              </a:ext>
            </a:extLst>
          </p:cNvPr>
          <p:cNvSpPr txBox="1"/>
          <p:nvPr/>
        </p:nvSpPr>
        <p:spPr>
          <a:xfrm>
            <a:off x="728663" y="771754"/>
            <a:ext cx="2322512" cy="954107"/>
          </a:xfrm>
          <a:prstGeom prst="rect">
            <a:avLst/>
          </a:prstGeom>
          <a:noFill/>
        </p:spPr>
        <p:txBody>
          <a:bodyPr wrap="square" rtlCol="0">
            <a:spAutoFit/>
          </a:bodyPr>
          <a:lstStyle/>
          <a:p>
            <a:pPr algn="ctr"/>
            <a:r>
              <a:rPr lang="fr-CA" sz="2800" dirty="0">
                <a:solidFill>
                  <a:schemeClr val="accent2">
                    <a:lumMod val="50000"/>
                  </a:schemeClr>
                </a:solidFill>
                <a:latin typeface="Broadway" panose="04040905080B02020502" pitchFamily="82" charset="0"/>
              </a:rPr>
              <a:t>Le savais-tu?</a:t>
            </a:r>
            <a:endParaRPr lang="en-US" sz="2800" dirty="0">
              <a:solidFill>
                <a:schemeClr val="accent2">
                  <a:lumMod val="50000"/>
                </a:schemeClr>
              </a:solidFill>
              <a:latin typeface="Broadway" panose="04040905080B02020502" pitchFamily="82" charset="0"/>
            </a:endParaRPr>
          </a:p>
        </p:txBody>
      </p:sp>
      <p:sp>
        <p:nvSpPr>
          <p:cNvPr id="6" name="TextBox 5">
            <a:extLst>
              <a:ext uri="{FF2B5EF4-FFF2-40B4-BE49-F238E27FC236}">
                <a16:creationId xmlns:a16="http://schemas.microsoft.com/office/drawing/2014/main" id="{969CED87-7A79-4761-ADF8-0CF137036092}"/>
              </a:ext>
            </a:extLst>
          </p:cNvPr>
          <p:cNvSpPr txBox="1"/>
          <p:nvPr/>
        </p:nvSpPr>
        <p:spPr>
          <a:xfrm>
            <a:off x="294879" y="2286157"/>
            <a:ext cx="3429001" cy="4308872"/>
          </a:xfrm>
          <a:prstGeom prst="rect">
            <a:avLst/>
          </a:prstGeom>
          <a:solidFill>
            <a:schemeClr val="accent1">
              <a:lumMod val="60000"/>
              <a:lumOff val="40000"/>
            </a:schemeClr>
          </a:solidFill>
          <a:ln w="28575">
            <a:solidFill>
              <a:schemeClr val="accent1">
                <a:lumMod val="50000"/>
              </a:schemeClr>
            </a:solidFill>
          </a:ln>
        </p:spPr>
        <p:txBody>
          <a:bodyPr wrap="square" rtlCol="0">
            <a:spAutoFit/>
          </a:bodyPr>
          <a:lstStyle/>
          <a:p>
            <a:pPr algn="ctr"/>
            <a:r>
              <a:rPr lang="fr-CA" sz="2000" b="1" i="1" dirty="0">
                <a:solidFill>
                  <a:schemeClr val="accent2">
                    <a:lumMod val="50000"/>
                  </a:schemeClr>
                </a:solidFill>
              </a:rPr>
              <a:t>Le climat continental (humide) </a:t>
            </a:r>
          </a:p>
          <a:p>
            <a:endParaRPr lang="fr-CA" dirty="0"/>
          </a:p>
          <a:p>
            <a:r>
              <a:rPr lang="fr-CA" dirty="0">
                <a:solidFill>
                  <a:schemeClr val="accent2">
                    <a:lumMod val="50000"/>
                  </a:schemeClr>
                </a:solidFill>
              </a:rPr>
              <a:t>Un climat éloigné des mers qui possède </a:t>
            </a:r>
            <a:r>
              <a:rPr lang="fr-CA" u="sng" dirty="0">
                <a:solidFill>
                  <a:schemeClr val="accent2">
                    <a:lumMod val="50000"/>
                  </a:schemeClr>
                </a:solidFill>
              </a:rPr>
              <a:t>une grande amplitude thermique* </a:t>
            </a:r>
            <a:r>
              <a:rPr lang="fr-CA" dirty="0">
                <a:solidFill>
                  <a:schemeClr val="accent2">
                    <a:lumMod val="50000"/>
                  </a:schemeClr>
                </a:solidFill>
              </a:rPr>
              <a:t>(environ 20°C). Les étés sont chauds et courts. Les hivers sont froids, commencent tôt et ont une longue durée. On dit que c’est un climat continental </a:t>
            </a:r>
            <a:r>
              <a:rPr lang="fr-CA" b="1" u="sng" dirty="0">
                <a:solidFill>
                  <a:schemeClr val="accent2">
                    <a:lumMod val="50000"/>
                  </a:schemeClr>
                </a:solidFill>
              </a:rPr>
              <a:t>humide</a:t>
            </a:r>
            <a:r>
              <a:rPr lang="fr-CA" dirty="0">
                <a:solidFill>
                  <a:schemeClr val="accent2">
                    <a:lumMod val="50000"/>
                  </a:schemeClr>
                </a:solidFill>
              </a:rPr>
              <a:t> car il est influencé par les étendues d’eau malgré l’éloignement. C’est pour cela qu’il peut avoir beaucoup de précipitation. </a:t>
            </a:r>
            <a:endParaRPr lang="fr-CA" b="1" i="1" u="sng" dirty="0">
              <a:solidFill>
                <a:schemeClr val="accent2">
                  <a:lumMod val="50000"/>
                </a:schemeClr>
              </a:solidFill>
            </a:endParaRPr>
          </a:p>
        </p:txBody>
      </p:sp>
      <p:sp>
        <p:nvSpPr>
          <p:cNvPr id="2" name="TextBox 1">
            <a:extLst>
              <a:ext uri="{FF2B5EF4-FFF2-40B4-BE49-F238E27FC236}">
                <a16:creationId xmlns:a16="http://schemas.microsoft.com/office/drawing/2014/main" id="{5A9BAB49-D16C-4337-AD9E-69A679C2F22A}"/>
              </a:ext>
            </a:extLst>
          </p:cNvPr>
          <p:cNvSpPr txBox="1"/>
          <p:nvPr/>
        </p:nvSpPr>
        <p:spPr>
          <a:xfrm>
            <a:off x="3428999" y="130019"/>
            <a:ext cx="7643813" cy="523220"/>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fr-CA" sz="1400" dirty="0">
                <a:solidFill>
                  <a:schemeClr val="accent2">
                    <a:lumMod val="50000"/>
                  </a:schemeClr>
                </a:solidFill>
              </a:rPr>
              <a:t>* Amplitude thermique = un grand écart entre la température moyenne la plus froide et la température moyenne la plus chaude d’une région.</a:t>
            </a:r>
            <a:endParaRPr lang="en-US" sz="1400" dirty="0">
              <a:solidFill>
                <a:schemeClr val="accent2">
                  <a:lumMod val="50000"/>
                </a:schemeClr>
              </a:solidFill>
            </a:endParaRPr>
          </a:p>
        </p:txBody>
      </p:sp>
      <p:pic>
        <p:nvPicPr>
          <p:cNvPr id="8" name="Picture 7" descr="A wooden bench sitting in the snow&#10;&#10;Description automatically generated">
            <a:extLst>
              <a:ext uri="{FF2B5EF4-FFF2-40B4-BE49-F238E27FC236}">
                <a16:creationId xmlns:a16="http://schemas.microsoft.com/office/drawing/2014/main" id="{2EF8DB00-E324-43AD-A703-CFF30330BA6D}"/>
              </a:ext>
            </a:extLst>
          </p:cNvPr>
          <p:cNvPicPr>
            <a:picLocks noChangeAspect="1"/>
          </p:cNvPicPr>
          <p:nvPr/>
        </p:nvPicPr>
        <p:blipFill rotWithShape="1">
          <a:blip r:embed="rId3"/>
          <a:srcRect r="19153"/>
          <a:stretch/>
        </p:blipFill>
        <p:spPr>
          <a:xfrm>
            <a:off x="4652516" y="2757452"/>
            <a:ext cx="3655319" cy="3366282"/>
          </a:xfrm>
          <a:prstGeom prst="rect">
            <a:avLst/>
          </a:prstGeom>
        </p:spPr>
      </p:pic>
      <p:cxnSp>
        <p:nvCxnSpPr>
          <p:cNvPr id="10" name="Straight Arrow Connector 9">
            <a:extLst>
              <a:ext uri="{FF2B5EF4-FFF2-40B4-BE49-F238E27FC236}">
                <a16:creationId xmlns:a16="http://schemas.microsoft.com/office/drawing/2014/main" id="{D684B557-AC4A-431B-9C5E-5DA0782EE7F9}"/>
              </a:ext>
            </a:extLst>
          </p:cNvPr>
          <p:cNvCxnSpPr>
            <a:cxnSpLocks/>
          </p:cNvCxnSpPr>
          <p:nvPr/>
        </p:nvCxnSpPr>
        <p:spPr>
          <a:xfrm>
            <a:off x="7672388" y="5186363"/>
            <a:ext cx="1928812" cy="11430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911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346089C07C864F806DA16D1163479C" ma:contentTypeVersion="7" ma:contentTypeDescription="Create a new document." ma:contentTypeScope="" ma:versionID="4383025ef085d78f11e5f83e968a5f25">
  <xsd:schema xmlns:xsd="http://www.w3.org/2001/XMLSchema" xmlns:xs="http://www.w3.org/2001/XMLSchema" xmlns:p="http://schemas.microsoft.com/office/2006/metadata/properties" xmlns:ns1="http://schemas.microsoft.com/sharepoint/v3" xmlns:ns2="abeafbd1-6b36-4fde-9b65-bd9078c3bf95" targetNamespace="http://schemas.microsoft.com/office/2006/metadata/properties" ma:root="true" ma:fieldsID="66a4ee041e3db946bd099f61a4c98194" ns1:_="" ns2:_="">
    <xsd:import namespace="http://schemas.microsoft.com/sharepoint/v3"/>
    <xsd:import namespace="abeafbd1-6b36-4fde-9b65-bd9078c3bf95"/>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eafbd1-6b36-4fde-9b65-bd9078c3bf95" elementFormDefault="qualified">
    <xsd:import namespace="http://schemas.microsoft.com/office/2006/documentManagement/types"/>
    <xsd:import namespace="http://schemas.microsoft.com/office/infopath/2007/PartnerControls"/>
    <xsd:element name="Blog_x0020_Category" ma:index="6" ma:displayName="Blog Category" ma:list="{06147f17-8004-4ef3-9940-57baf75eb5e4}" ma:internalName="Blog_x0020_Category" ma:readOnly="false" ma:showField="Title" ma:web="abeafbd1-6b36-4fde-9b65-bd9078c3bf95">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log_x0020_Category xmlns="abeafbd1-6b36-4fde-9b65-bd9078c3bf95">29</Blog_x0020_Category>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14E5EAE-8C09-432F-8870-499DC969C5E9}"/>
</file>

<file path=customXml/itemProps2.xml><?xml version="1.0" encoding="utf-8"?>
<ds:datastoreItem xmlns:ds="http://schemas.openxmlformats.org/officeDocument/2006/customXml" ds:itemID="{C47B6226-4D74-4736-925A-B8C697CC79A7}"/>
</file>

<file path=customXml/itemProps3.xml><?xml version="1.0" encoding="utf-8"?>
<ds:datastoreItem xmlns:ds="http://schemas.openxmlformats.org/officeDocument/2006/customXml" ds:itemID="{0F1FEC2B-E443-47D7-8969-176291BA9412}"/>
</file>

<file path=docProps/app.xml><?xml version="1.0" encoding="utf-8"?>
<Properties xmlns="http://schemas.openxmlformats.org/officeDocument/2006/extended-properties" xmlns:vt="http://schemas.openxmlformats.org/officeDocument/2006/docPropsVTypes">
  <TotalTime>457</TotalTime>
  <Words>1434</Words>
  <Application>Microsoft Office PowerPoint</Application>
  <PresentationFormat>Widescreen</PresentationFormat>
  <Paragraphs>93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Broadway</vt:lpstr>
      <vt:lpstr>MS Shell Dlg 2</vt:lpstr>
      <vt:lpstr>Wingdings</vt:lpstr>
      <vt:lpstr>Wingdings 3</vt:lpstr>
      <vt:lpstr>Madison</vt:lpstr>
      <vt:lpstr>La météorologie</vt:lpstr>
      <vt:lpstr>Dans la plus simple des expressions, la météo change parce qu’il y a un déséquilibre dans l’atmosphère.   En générale, quand il y a un déséquilibre, ça veut dire qu’il y a du changement, du mouvement.  Parmi plusieurs éléments qui contrôlent la météo, il y en a deux qui sont primordiales.  Peux-tu les deviner?    </vt:lpstr>
      <vt:lpstr>Les vents et les systèmes Commençons avec l’air, plus précisément le vent.</vt:lpstr>
      <vt:lpstr>Le système de haute pression </vt:lpstr>
      <vt:lpstr>           Le système de basse pression </vt:lpstr>
      <vt:lpstr>Imagine qu’un système de basse pression est comme Popeye!</vt:lpstr>
      <vt:lpstr>La météo et le climat Deux états du temps intimement reliés Le climat n’existerait pas sans la météo, et la météo dépend aussi des facteurs climatiques! </vt:lpstr>
      <vt:lpstr>PowerPoint Presentation</vt:lpstr>
      <vt:lpstr>PowerPoint Presentation</vt:lpstr>
      <vt:lpstr>Le rôle des terres et des mers</vt:lpstr>
      <vt:lpstr>PowerPoint Presentation</vt:lpstr>
      <vt:lpstr>Les courants océaniques</vt:lpstr>
      <vt:lpstr>PowerPoint Presentation</vt:lpstr>
      <vt:lpstr>Bravo!  Vous avez atteint la fin de la présentation sur la météo!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météorologie</dc:title>
  <dc:creator>Boulay, Meaghan  (ASD-W)</dc:creator>
  <cp:lastModifiedBy>Boulay, Meaghan  (ASD-W)</cp:lastModifiedBy>
  <cp:revision>27</cp:revision>
  <dcterms:created xsi:type="dcterms:W3CDTF">2020-04-25T17:49:32Z</dcterms:created>
  <dcterms:modified xsi:type="dcterms:W3CDTF">2020-04-26T01:28:08Z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0x010100CC346089C07C864F806DA16D1163479C</vt:lpwstr>
  </property>
</Properties>
</file>