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1" r:id="rId1"/>
  </p:sldMasterIdLst>
  <p:notesMasterIdLst>
    <p:notesMasterId r:id="rId22"/>
  </p:notesMasterIdLst>
  <p:sldIdLst>
    <p:sldId id="311" r:id="rId2"/>
    <p:sldId id="315" r:id="rId3"/>
    <p:sldId id="323" r:id="rId4"/>
    <p:sldId id="336" r:id="rId5"/>
    <p:sldId id="351" r:id="rId6"/>
    <p:sldId id="350" r:id="rId7"/>
    <p:sldId id="361" r:id="rId8"/>
    <p:sldId id="337" r:id="rId9"/>
    <p:sldId id="339" r:id="rId10"/>
    <p:sldId id="346" r:id="rId11"/>
    <p:sldId id="343" r:id="rId12"/>
    <p:sldId id="338" r:id="rId13"/>
    <p:sldId id="347" r:id="rId14"/>
    <p:sldId id="349" r:id="rId15"/>
    <p:sldId id="348" r:id="rId16"/>
    <p:sldId id="353" r:id="rId17"/>
    <p:sldId id="354" r:id="rId18"/>
    <p:sldId id="355" r:id="rId19"/>
    <p:sldId id="356" r:id="rId20"/>
    <p:sldId id="333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36" d="100"/>
          <a:sy n="36" d="100"/>
        </p:scale>
        <p:origin x="15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5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E4DFBC1-A539-476F-8E42-BB3B1A137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108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GMF &amp; NRF are prerequisites for  Foundations Math 110</a:t>
            </a:r>
          </a:p>
          <a:p>
            <a:r>
              <a:rPr lang="en-US" sz="1200" dirty="0"/>
              <a:t>GMF is a prerequisite for Financial and Workplace Math 110</a:t>
            </a:r>
          </a:p>
          <a:p>
            <a:r>
              <a:rPr lang="en-US" sz="1200" dirty="0"/>
              <a:t>Foundations Math 110 is prerequisite for  Pre-Calculus 110</a:t>
            </a:r>
          </a:p>
          <a:p>
            <a:r>
              <a:rPr lang="en-US" sz="1200" dirty="0"/>
              <a:t>Pre-Calculus 110 is prerequisite for  Pre-Calculus 12A and 12B</a:t>
            </a:r>
          </a:p>
          <a:p>
            <a:r>
              <a:rPr lang="en-US" sz="1200" dirty="0"/>
              <a:t>Knowing which math pathway to take is dependent on your math strengths and your post-secondary plans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4DFBC1-A539-476F-8E42-BB3B1A137A1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3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pPr>
              <a:defRPr/>
            </a:pPr>
            <a:fld id="{6A4BD647-6B74-444D-B27E-591F4370EE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786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B3F0-B419-4EBD-BB06-87217B2D58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0380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B3F0-B419-4EBD-BB06-87217B2D58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5746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B3F0-B419-4EBD-BB06-87217B2D58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6544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B3F0-B419-4EBD-BB06-87217B2D58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0131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B3F0-B419-4EBD-BB06-87217B2D58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4839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3B3F0-B419-4EBD-BB06-87217B2D58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63348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3738A-F484-4752-B1EC-997DA2A84B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957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54AB4-C2E3-45DB-9B08-C4BCADAB2F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8117B-D49B-49A3-98F8-BFF57CC444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04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150CA4-AC13-4FB1-B515-6BD81779B4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2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A540D-D9F4-467F-A648-0EED6B7E0E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02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BF27B-78DC-4E3D-832A-FD693F10A6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30CAA3-0322-4AE0-B8CB-236BCD8D68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98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EBE45F-B6D4-4A9D-95FF-8F9795DB54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3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66E76B-41EB-4598-82A1-F089580951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0F549-7649-4203-931D-CD1DD3A0DC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04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9243B3F0-B419-4EBD-BB06-87217B2D58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21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  <p:sldLayoutId id="2147484063" r:id="rId12"/>
    <p:sldLayoutId id="2147484064" r:id="rId13"/>
    <p:sldLayoutId id="2147484065" r:id="rId14"/>
    <p:sldLayoutId id="2147484066" r:id="rId15"/>
    <p:sldLayoutId id="2147484067" r:id="rId16"/>
    <p:sldLayoutId id="2147484068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b="1" dirty="0">
                <a:latin typeface="+mn-lt"/>
              </a:rPr>
              <a:t>Entering Grade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270930-77D7-4779-A046-79E3B37B2902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ubTitle" idx="4294967295"/>
          </p:nvPr>
        </p:nvSpPr>
        <p:spPr>
          <a:xfrm>
            <a:off x="2743200" y="2209800"/>
            <a:ext cx="6400800" cy="31242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4400" b="1" dirty="0"/>
              <a:t>Course Selection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4400" b="1" dirty="0"/>
              <a:t>2020-21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>
              <a:latin typeface="Book Antiqua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Counsellor Presentation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>
                <a:latin typeface="+mn-lt"/>
              </a:rPr>
              <a:t>Consider Life After High School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dirty="0"/>
              <a:t>Community College</a:t>
            </a:r>
          </a:p>
          <a:p>
            <a:pPr eaLnBrk="1" hangingPunct="1"/>
            <a:r>
              <a:rPr lang="en-US" sz="2800" dirty="0"/>
              <a:t>University</a:t>
            </a:r>
          </a:p>
          <a:p>
            <a:pPr eaLnBrk="1" hangingPunct="1"/>
            <a:r>
              <a:rPr lang="en-US" sz="2800" dirty="0"/>
              <a:t>Private Career College</a:t>
            </a:r>
          </a:p>
          <a:p>
            <a:pPr eaLnBrk="1" hangingPunct="1"/>
            <a:r>
              <a:rPr lang="en-US" sz="2800" dirty="0"/>
              <a:t>Military</a:t>
            </a:r>
          </a:p>
          <a:p>
            <a:pPr eaLnBrk="1" hangingPunct="1"/>
            <a:r>
              <a:rPr lang="en-US" sz="2800" dirty="0"/>
              <a:t>Work</a:t>
            </a:r>
          </a:p>
          <a:p>
            <a:pPr eaLnBrk="1" hangingPunct="1"/>
            <a:r>
              <a:rPr lang="en-US" sz="2800" dirty="0"/>
              <a:t>Apprentice			</a:t>
            </a:r>
          </a:p>
          <a:p>
            <a:pPr eaLnBrk="1" hangingPunct="1"/>
            <a:r>
              <a:rPr lang="en-US" sz="2800" dirty="0"/>
              <a:t>Volunteer</a:t>
            </a:r>
          </a:p>
          <a:p>
            <a:pPr eaLnBrk="1" hangingPunct="1"/>
            <a:r>
              <a:rPr lang="en-US" sz="2800" dirty="0"/>
              <a:t>Travel (save your $)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5776A-80B3-4CF4-B637-D467C9D69D0C}" type="slidenum">
              <a:rPr lang="en-US"/>
              <a:pPr>
                <a:defRPr/>
              </a:pPr>
              <a:t>10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928" y="1923778"/>
            <a:ext cx="3353072" cy="3353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>
                <a:latin typeface="+mn-lt"/>
              </a:rPr>
              <a:t>Special Programs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3500" dirty="0"/>
              <a:t>Co-Op 120 &amp; Career Exploration 110</a:t>
            </a:r>
          </a:p>
          <a:p>
            <a:pPr eaLnBrk="1" hangingPunct="1"/>
            <a:r>
              <a:rPr lang="en-US" sz="3500" dirty="0"/>
              <a:t>Technical/Vocational Courses at FHS</a:t>
            </a:r>
          </a:p>
          <a:p>
            <a:pPr eaLnBrk="1" hangingPunct="1"/>
            <a:r>
              <a:rPr lang="en-US" sz="3500" dirty="0"/>
              <a:t>French Immersion/Certificate Program</a:t>
            </a:r>
          </a:p>
          <a:p>
            <a:pPr eaLnBrk="1" hangingPunct="1"/>
            <a:r>
              <a:rPr lang="en-US" sz="3500" dirty="0"/>
              <a:t>Fine Arts Certificate</a:t>
            </a:r>
          </a:p>
          <a:p>
            <a:pPr eaLnBrk="1" hangingPunct="1"/>
            <a:r>
              <a:rPr lang="en-US" sz="3500" dirty="0"/>
              <a:t>Dual Credit courses at STU, UNB and NBCCD (when in Grade 12)</a:t>
            </a:r>
          </a:p>
          <a:p>
            <a:pPr eaLnBrk="1" hangingPunct="1"/>
            <a:endParaRPr lang="en-US" dirty="0">
              <a:latin typeface="Book Antiqua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dirty="0">
              <a:latin typeface="Book Antiqua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9F2B6-3806-467D-B832-BF8039A648CB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543800" cy="2593975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Very important to remember… </a:t>
            </a:r>
            <a:br>
              <a:rPr lang="en-US" sz="4000" b="1" dirty="0">
                <a:latin typeface="+mn-lt"/>
              </a:rPr>
            </a:br>
            <a:endParaRPr lang="en-US" sz="4000" dirty="0">
              <a:latin typeface="+mn-lt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429000"/>
            <a:ext cx="8915400" cy="3200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200" b="1" dirty="0"/>
              <a:t>High School Graduation Requirements </a:t>
            </a:r>
            <a:br>
              <a:rPr lang="en-US" sz="3200" b="1" dirty="0"/>
            </a:br>
            <a:r>
              <a:rPr lang="en-US" sz="3200" b="1" dirty="0"/>
              <a:t>and</a:t>
            </a:r>
            <a:br>
              <a:rPr lang="en-US" sz="3200" b="1" dirty="0"/>
            </a:br>
            <a:r>
              <a:rPr lang="en-US" sz="3200" b="1" dirty="0"/>
              <a:t>Post-Secondary Admission Requirements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200" b="1" dirty="0"/>
              <a:t>are not the same</a:t>
            </a:r>
            <a:r>
              <a:rPr lang="en-US" sz="3200" dirty="0"/>
              <a:t>!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200" b="1" dirty="0"/>
              <a:t>You need to start looking these up before choosing grade eleven courses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295399"/>
          </a:xfrm>
        </p:spPr>
        <p:txBody>
          <a:bodyPr/>
          <a:lstStyle/>
          <a:p>
            <a:pPr eaLnBrk="1" hangingPunct="1"/>
            <a:br>
              <a:rPr lang="en-US" sz="2800" dirty="0">
                <a:solidFill>
                  <a:srgbClr val="7B9899"/>
                </a:solidFill>
                <a:latin typeface="Book Antiqua" pitchFamily="18" charset="0"/>
              </a:rPr>
            </a:br>
            <a:r>
              <a:rPr lang="en-US" sz="4000" b="1" dirty="0">
                <a:latin typeface="+mn-lt"/>
              </a:rPr>
              <a:t>Admission Requirements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805862" cy="42672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400" b="1" dirty="0"/>
              <a:t>NBCC Admission</a:t>
            </a:r>
          </a:p>
          <a:p>
            <a:pPr lvl="1" eaLnBrk="1" hangingPunct="1"/>
            <a:r>
              <a:rPr lang="en-US" sz="2400" dirty="0"/>
              <a:t>High School Graduation</a:t>
            </a:r>
            <a:endParaRPr lang="en-US" sz="2400" b="1" dirty="0"/>
          </a:p>
          <a:p>
            <a:pPr lvl="1" eaLnBrk="1" hangingPunct="1"/>
            <a:r>
              <a:rPr lang="en-US" sz="2400" dirty="0"/>
              <a:t>Technology/Health Programs (require specific academic courses)</a:t>
            </a:r>
            <a:endParaRPr lang="en-US" sz="2400" b="1" dirty="0"/>
          </a:p>
          <a:p>
            <a:pPr eaLnBrk="1" hangingPunct="1"/>
            <a:r>
              <a:rPr lang="en-US" sz="2400" b="1" dirty="0"/>
              <a:t>University Admission</a:t>
            </a:r>
          </a:p>
          <a:p>
            <a:pPr lvl="1" eaLnBrk="1" hangingPunct="1"/>
            <a:r>
              <a:rPr lang="en-US" sz="2400" dirty="0"/>
              <a:t>High School graduation with specific academic courses (Level 2)</a:t>
            </a:r>
          </a:p>
          <a:p>
            <a:pPr lvl="1" eaLnBrk="1" hangingPunct="1"/>
            <a:r>
              <a:rPr lang="en-US" sz="2400" dirty="0"/>
              <a:t>Different universities have different requirements</a:t>
            </a:r>
          </a:p>
          <a:p>
            <a:pPr eaLnBrk="1" hangingPunct="1"/>
            <a:r>
              <a:rPr lang="en-US" sz="2400" b="1" dirty="0"/>
              <a:t>Military</a:t>
            </a:r>
          </a:p>
          <a:p>
            <a:pPr lvl="1" eaLnBrk="1" hangingPunct="1"/>
            <a:r>
              <a:rPr lang="en-US" sz="2400" dirty="0"/>
              <a:t>High School Graduation and aptitude testing </a:t>
            </a:r>
          </a:p>
          <a:p>
            <a:pPr lvl="1" eaLnBrk="1" hangingPunct="1"/>
            <a:r>
              <a:rPr lang="en-US" sz="2400" dirty="0"/>
              <a:t>Officer Training- University Entrance requirements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>
              <a:latin typeface="Book Antiqua" pitchFamily="18" charset="0"/>
            </a:endParaRPr>
          </a:p>
          <a:p>
            <a:pPr eaLnBrk="1" hangingPunct="1"/>
            <a:endParaRPr lang="en-US" sz="2600" dirty="0">
              <a:latin typeface="Book Antiqua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4C7B0-5018-474D-A5B2-150E49BFB864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457200"/>
            <a:ext cx="8458200" cy="1371600"/>
          </a:xfrm>
        </p:spPr>
        <p:txBody>
          <a:bodyPr>
            <a:normAutofit/>
          </a:bodyPr>
          <a:lstStyle/>
          <a:p>
            <a:pPr eaLnBrk="1" hangingPunct="1"/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Admission Requirements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600200"/>
            <a:ext cx="4264025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/>
              <a:t>High School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/>
          </a:p>
          <a:p>
            <a:pPr>
              <a:lnSpc>
                <a:spcPct val="80000"/>
              </a:lnSpc>
            </a:pPr>
            <a:r>
              <a:rPr lang="en-US" sz="2800" dirty="0"/>
              <a:t>English 122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English 112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Math 11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Science 11/12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Modern History 112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Fine Arts/Life Role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10 Electives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(5 Grade 12 courses)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</p:txBody>
      </p:sp>
      <p:sp>
        <p:nvSpPr>
          <p:cNvPr id="23557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18463" y="1468437"/>
            <a:ext cx="4192138" cy="531428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/>
              <a:t>BA - UNB/STU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High School Grad </a:t>
            </a:r>
            <a:r>
              <a:rPr lang="en-US" sz="2800" b="1" dirty="0"/>
              <a:t>PLUS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English 122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5 Grade 12 university admissible courses (UNB)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4 Grade 12 university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admissible courses (STU)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Min. admission average 70%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F561BB-562C-4731-9B11-C2B5CA9820A9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9248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>
                <a:latin typeface="+mn-lt"/>
              </a:rPr>
              <a:t>Admission Requirements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600200"/>
            <a:ext cx="4038600" cy="4953000"/>
          </a:xfrm>
        </p:spPr>
        <p:txBody>
          <a:bodyPr>
            <a:normAutofit/>
          </a:bodyPr>
          <a:lstStyle/>
          <a:p>
            <a:pPr marL="111125" indent="-111125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/>
              <a:t>High School </a:t>
            </a:r>
          </a:p>
          <a:p>
            <a:pPr marL="111125" indent="-111125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English 11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English 12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Math  11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Science 11/12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Modern History 11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Fine Arts/Life Role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10 Electives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(5 Grade 12 courses)</a:t>
            </a: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Book Antiqua" pitchFamily="18" charset="0"/>
            </a:endParaRPr>
          </a:p>
        </p:txBody>
      </p:sp>
      <p:sp>
        <p:nvSpPr>
          <p:cNvPr id="22533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206875" y="1600200"/>
            <a:ext cx="450215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/>
              <a:t>BSc-UNB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High School Grad </a:t>
            </a:r>
            <a:r>
              <a:rPr lang="en-US" sz="2800" b="1" dirty="0"/>
              <a:t>PLUS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English 122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Foundations &amp; Pre-</a:t>
            </a:r>
            <a:r>
              <a:rPr lang="en-US" sz="2800" dirty="0" err="1"/>
              <a:t>Calc</a:t>
            </a:r>
            <a:r>
              <a:rPr lang="en-US" sz="2800" dirty="0"/>
              <a:t> 11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Pre-</a:t>
            </a:r>
            <a:r>
              <a:rPr lang="en-US" sz="2800" dirty="0" err="1"/>
              <a:t>Calc</a:t>
            </a:r>
            <a:r>
              <a:rPr lang="en-US" sz="2800" dirty="0"/>
              <a:t> 12A &amp; 12B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Chemistry 122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Biology 122 or Physics 122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Specific Electives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Min. admission avg. 75%</a:t>
            </a: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Book Antiqua" pitchFamily="18" charset="0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32500" lnSpcReduction="20000"/>
          </a:bodyPr>
          <a:lstStyle/>
          <a:p>
            <a:pPr>
              <a:defRPr/>
            </a:pPr>
            <a:r>
              <a:rPr lang="en-US" dirty="0"/>
              <a:t>High School Graduation </a:t>
            </a:r>
            <a:br>
              <a:rPr lang="en-US" dirty="0"/>
            </a:br>
            <a:r>
              <a:rPr lang="en-US" dirty="0"/>
              <a:t>University Admission Requirements</a:t>
            </a:r>
          </a:p>
          <a:p>
            <a:pPr>
              <a:defRPr/>
            </a:pPr>
            <a:fld id="{D95AC1EA-04B3-40D3-9C7A-F1325F7B2F9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9248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>
                <a:latin typeface="+mn-lt"/>
              </a:rPr>
              <a:t>Admission Requirements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600200"/>
            <a:ext cx="4038600" cy="5029200"/>
          </a:xfrm>
        </p:spPr>
        <p:txBody>
          <a:bodyPr>
            <a:normAutofit fontScale="92500"/>
          </a:bodyPr>
          <a:lstStyle/>
          <a:p>
            <a:pPr marL="111125" indent="-111125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/>
              <a:t>High School </a:t>
            </a:r>
          </a:p>
          <a:p>
            <a:pPr marL="111125" indent="-111125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/>
          </a:p>
          <a:p>
            <a:pPr marL="457200" indent="-457200">
              <a:lnSpc>
                <a:spcPct val="80000"/>
              </a:lnSpc>
            </a:pPr>
            <a:r>
              <a:rPr lang="en-US" sz="2800" dirty="0"/>
              <a:t>English 11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English 12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Math  11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Science 11/12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Modern History 11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Fine Arts/Life Role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10 Electives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(5 Grade 12 courses)</a:t>
            </a: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Book Antiqua" pitchFamily="18" charset="0"/>
            </a:endParaRPr>
          </a:p>
        </p:txBody>
      </p:sp>
      <p:sp>
        <p:nvSpPr>
          <p:cNvPr id="22533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19600" y="1600200"/>
            <a:ext cx="4175125" cy="5029200"/>
          </a:xfrm>
        </p:spPr>
        <p:txBody>
          <a:bodyPr>
            <a:normAutofit fontScale="92500"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/>
              <a:t>Engineering/Comp. </a:t>
            </a:r>
            <a:r>
              <a:rPr lang="en-US" sz="2800" b="1" dirty="0" err="1"/>
              <a:t>Sci</a:t>
            </a:r>
            <a:r>
              <a:rPr lang="en-US" sz="2800" b="1" dirty="0"/>
              <a:t>-UNB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High School Grad </a:t>
            </a:r>
            <a:r>
              <a:rPr lang="en-US" sz="2800" b="1" dirty="0"/>
              <a:t>PLUS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English 122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Foundations &amp; Pre-</a:t>
            </a:r>
            <a:r>
              <a:rPr lang="en-US" sz="2800" dirty="0" err="1"/>
              <a:t>Calc</a:t>
            </a:r>
            <a:r>
              <a:rPr lang="en-US" sz="2800" dirty="0"/>
              <a:t> 11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Pre-</a:t>
            </a:r>
            <a:r>
              <a:rPr lang="en-US" sz="2800" dirty="0" err="1"/>
              <a:t>Calc</a:t>
            </a:r>
            <a:r>
              <a:rPr lang="en-US" sz="2800" dirty="0"/>
              <a:t> 12A &amp; 12B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Chemistry 122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Physics 122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Specific Electives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Min. admission avg. 80+%</a:t>
            </a: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Book Antiqua" pitchFamily="18" charset="0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32500" lnSpcReduction="20000"/>
          </a:bodyPr>
          <a:lstStyle/>
          <a:p>
            <a:pPr>
              <a:defRPr/>
            </a:pPr>
            <a:r>
              <a:rPr lang="en-US" dirty="0"/>
              <a:t>High School Graduation </a:t>
            </a:r>
            <a:br>
              <a:rPr lang="en-US" dirty="0"/>
            </a:br>
            <a:r>
              <a:rPr lang="en-US" dirty="0"/>
              <a:t>University Admission Requirements</a:t>
            </a:r>
          </a:p>
          <a:p>
            <a:pPr>
              <a:defRPr/>
            </a:pPr>
            <a:fld id="{D95AC1EA-04B3-40D3-9C7A-F1325F7B2F9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81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7284"/>
            <a:ext cx="8686800" cy="1399032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Selecting Courses-What’s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599"/>
            <a:ext cx="8229600" cy="5030121"/>
          </a:xfrm>
        </p:spPr>
        <p:txBody>
          <a:bodyPr>
            <a:normAutofit/>
          </a:bodyPr>
          <a:lstStyle/>
          <a:p>
            <a:r>
              <a:rPr lang="en-US" sz="3200" dirty="0"/>
              <a:t>Research post-secondary requirements</a:t>
            </a:r>
            <a:endParaRPr lang="en-US" sz="3200" u="sng" dirty="0"/>
          </a:p>
          <a:p>
            <a:r>
              <a:rPr lang="en-US" sz="3200" dirty="0"/>
              <a:t>Discuss with your parents</a:t>
            </a:r>
          </a:p>
          <a:p>
            <a:r>
              <a:rPr lang="en-US" sz="3200" dirty="0"/>
              <a:t>If you have a resource teacher, discuss with them</a:t>
            </a:r>
          </a:p>
          <a:p>
            <a:r>
              <a:rPr lang="en-US" sz="3200" dirty="0"/>
              <a:t>Fill out the Grade 11 Course Planning sheet</a:t>
            </a:r>
          </a:p>
          <a:p>
            <a:r>
              <a:rPr lang="en-US" sz="3200" b="1" dirty="0"/>
              <a:t>Submit the planning sheet to your homeroom teacher by March 12th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8117B-D49B-49A3-98F8-BFF57CC4445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77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Entering Course Requests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March 16</a:t>
            </a:r>
            <a:r>
              <a:rPr lang="en-US" sz="4000" b="1" baseline="30000" dirty="0">
                <a:latin typeface="+mn-lt"/>
              </a:rPr>
              <a:t>th</a:t>
            </a:r>
            <a:r>
              <a:rPr lang="en-US" sz="4000" b="1" dirty="0">
                <a:latin typeface="+mn-lt"/>
              </a:rPr>
              <a:t> -20</a:t>
            </a:r>
            <a:r>
              <a:rPr lang="en-US" sz="4000" b="1" baseline="30000" dirty="0">
                <a:latin typeface="+mn-lt"/>
              </a:rPr>
              <a:t>th</a:t>
            </a:r>
            <a:r>
              <a:rPr lang="en-US" sz="4000" b="1" dirty="0">
                <a:latin typeface="+mn-lt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/>
              <a:t>Attend homeroom the week of March 16</a:t>
            </a:r>
            <a:r>
              <a:rPr lang="en-US" sz="3200" baseline="30000" dirty="0"/>
              <a:t>th</a:t>
            </a:r>
            <a:r>
              <a:rPr lang="en-US" sz="3200" dirty="0"/>
              <a:t>   and input courses carefully with your homeroom teacher</a:t>
            </a:r>
          </a:p>
          <a:p>
            <a:r>
              <a:rPr lang="en-US" sz="3200" b="1" dirty="0"/>
              <a:t>You must have your user ID and password to gain access to the system-you should have logged in once to a hard-wired school computer and changed your password-and know it-prior to this.</a:t>
            </a:r>
          </a:p>
          <a:p>
            <a:r>
              <a:rPr lang="en-US" sz="3200" dirty="0"/>
              <a:t>You must have a completed course planning form with you that represents a full course load, 10 credits, and </a:t>
            </a:r>
            <a:r>
              <a:rPr lang="en-US" sz="3200" b="1" dirty="0"/>
              <a:t>three alternates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8117B-D49B-49A3-98F8-BFF57CC4445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51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Important to Remember…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/>
              <a:t>It is important that you are prepared for the course selection process</a:t>
            </a:r>
          </a:p>
          <a:p>
            <a:r>
              <a:rPr lang="en-US" sz="3200" dirty="0"/>
              <a:t>You will not be able to debate whether to choose one course or another once you log in to the course selection screens</a:t>
            </a:r>
          </a:p>
          <a:p>
            <a:r>
              <a:rPr lang="en-US" sz="3200" dirty="0"/>
              <a:t>You will only have time to transfer the courses listed on you planning form to the course selection screens</a:t>
            </a:r>
          </a:p>
          <a:p>
            <a:r>
              <a:rPr lang="en-US" sz="3200" dirty="0"/>
              <a:t>Once submitted, you cannot change anything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8117B-D49B-49A3-98F8-BFF57CC4445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44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1"/>
            <a:ext cx="7772400" cy="106679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>
                <a:latin typeface="+mn-lt"/>
              </a:rPr>
              <a:t>Differences between Grade 10 and Grade 11…</a:t>
            </a:r>
            <a:br>
              <a:rPr lang="en-US" sz="4000" b="1" dirty="0">
                <a:latin typeface="+mn-lt"/>
              </a:rPr>
            </a:br>
            <a:endParaRPr lang="en-US" sz="4000" b="1" dirty="0">
              <a:latin typeface="+mn-lt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7772400" cy="3352801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sz="3200" dirty="0"/>
              <a:t>You can choose the level of your compulsory courses</a:t>
            </a:r>
          </a:p>
          <a:p>
            <a:r>
              <a:rPr lang="en-US" sz="3200" dirty="0"/>
              <a:t>You can choose elective courses that interest you</a:t>
            </a:r>
          </a:p>
          <a:p>
            <a:pPr eaLnBrk="1" hangingPunct="1"/>
            <a:r>
              <a:rPr lang="en-US" sz="3200" dirty="0"/>
              <a:t>You now earn credits towards graduation eligibility</a:t>
            </a:r>
          </a:p>
          <a:p>
            <a:pPr eaLnBrk="1" hangingPunct="1"/>
            <a:r>
              <a:rPr lang="en-US" sz="3200" dirty="0"/>
              <a:t>Your choices and grades will determine your access to post-secondary plans</a:t>
            </a:r>
          </a:p>
          <a:p>
            <a:pPr marL="64008" indent="0" eaLnBrk="1" hangingPunct="1">
              <a:buNone/>
            </a:pPr>
            <a:endParaRPr lang="en-US" sz="3200" dirty="0"/>
          </a:p>
          <a:p>
            <a:pPr eaLnBrk="1" hangingPunct="1"/>
            <a:endParaRPr lang="en-US" dirty="0">
              <a:latin typeface="Book Antiqua" pitchFamily="18" charset="0"/>
            </a:endParaRPr>
          </a:p>
          <a:p>
            <a:pPr eaLnBrk="1" hangingPunct="1"/>
            <a:endParaRPr lang="en-US" dirty="0">
              <a:latin typeface="Book Antiqua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08C7C2-86FE-4D08-A7C6-7946AF5EB26D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i="1" dirty="0">
                <a:latin typeface="+mn-lt"/>
              </a:rPr>
              <a:t>Remember…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r>
              <a:rPr lang="en-US" sz="3200" dirty="0"/>
              <a:t>Talk to your parents!</a:t>
            </a:r>
          </a:p>
          <a:p>
            <a:pPr eaLnBrk="1" hangingPunct="1"/>
            <a:r>
              <a:rPr lang="en-US" sz="3200" dirty="0"/>
              <a:t>Talk to your teachers!</a:t>
            </a:r>
          </a:p>
          <a:p>
            <a:pPr eaLnBrk="1" hangingPunct="1"/>
            <a:r>
              <a:rPr lang="en-US" sz="3200" dirty="0"/>
              <a:t>Talk to your Guidance Counsellor!</a:t>
            </a:r>
          </a:p>
          <a:p>
            <a:pPr eaLnBrk="1" hangingPunct="1">
              <a:buFont typeface="Wingdings" pitchFamily="2" charset="2"/>
              <a:buNone/>
            </a:pPr>
            <a:endParaRPr lang="en-US" sz="4000" dirty="0">
              <a:latin typeface="Book Antiqua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dirty="0">
                <a:latin typeface="Bradley Hand ITC" pitchFamily="66" charset="0"/>
              </a:rPr>
              <a:t>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5E2D0C-8EB1-494D-9713-2613F6012D77}" type="slidenum">
              <a:rPr lang="en-US"/>
              <a:pPr>
                <a:defRPr/>
              </a:pPr>
              <a:t>20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074" y="3657600"/>
            <a:ext cx="33337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4867"/>
            <a:ext cx="7772400" cy="99906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>
                <a:latin typeface="+mn-lt"/>
              </a:rPr>
              <a:t>Graduation Requirements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50762"/>
            <a:ext cx="8229600" cy="5334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/>
              <a:t>You must pass all grade 10 courses</a:t>
            </a:r>
          </a:p>
          <a:p>
            <a:pPr eaLnBrk="1" hangingPunct="1"/>
            <a:r>
              <a:rPr lang="en-US" sz="3200" dirty="0"/>
              <a:t>You must successfully complete the ELPA</a:t>
            </a:r>
          </a:p>
          <a:p>
            <a:pPr eaLnBrk="1" hangingPunct="1"/>
            <a:r>
              <a:rPr lang="en-US" sz="3200" dirty="0"/>
              <a:t>You will need to pass 7 compulsory credits</a:t>
            </a:r>
          </a:p>
          <a:p>
            <a:pPr eaLnBrk="1" hangingPunct="1"/>
            <a:r>
              <a:rPr lang="en-US" sz="3200" dirty="0"/>
              <a:t>You will need to pass an additional 10 electives for a total of </a:t>
            </a:r>
            <a:r>
              <a:rPr lang="en-US" sz="3200" b="1" dirty="0"/>
              <a:t>at least </a:t>
            </a:r>
            <a:r>
              <a:rPr lang="en-US" sz="3200" dirty="0"/>
              <a:t>17 credits (20 always is better)</a:t>
            </a:r>
          </a:p>
          <a:p>
            <a:pPr eaLnBrk="1" hangingPunct="1"/>
            <a:r>
              <a:rPr lang="en-US" sz="3200" dirty="0"/>
              <a:t>5 credits (incl. English) must be Grade 12</a:t>
            </a:r>
          </a:p>
          <a:p>
            <a:pPr eaLnBrk="1" hangingPunct="1"/>
            <a:r>
              <a:rPr lang="en-US" sz="3200" dirty="0"/>
              <a:t>And, you need to be enrolled full time in grades 11-12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6A3A3A-6D63-4177-AB6D-6D51B925BBBA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43552" y="228600"/>
            <a:ext cx="7772400" cy="145626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>
                <a:latin typeface="+mn-lt"/>
              </a:rPr>
              <a:t>Compulsory Courses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/>
              <a:t>English 11 – 2 credits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Math 11 (Foundations or Financial &amp; Workplace-English or F. I. –choose language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Science 11 or 12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History 11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Fine Arts/Life Role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English 12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i="1" dirty="0"/>
              <a:t>Compulsory courses are courses you have to take to graduate…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E5E2BF-1C9C-41DE-AF5E-0F3E4679B892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327"/>
            <a:ext cx="7772400" cy="1456267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Elective Courses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Not compulsory for graduation</a:t>
            </a:r>
          </a:p>
          <a:p>
            <a:r>
              <a:rPr lang="en-US" sz="3200" dirty="0"/>
              <a:t>Needed to meet post-secondary admission requirements (university, NBCC, career colleges)</a:t>
            </a:r>
          </a:p>
          <a:p>
            <a:r>
              <a:rPr lang="en-US" sz="3200" dirty="0"/>
              <a:t>To prepare for work and life after high school</a:t>
            </a:r>
          </a:p>
          <a:p>
            <a:r>
              <a:rPr lang="en-US" sz="3200" dirty="0"/>
              <a:t>To meet your interests</a:t>
            </a:r>
          </a:p>
          <a:p>
            <a:r>
              <a:rPr lang="en-US" sz="3200" dirty="0"/>
              <a:t>To learn and develop skills for the future</a:t>
            </a:r>
          </a:p>
          <a:p>
            <a:pPr marL="64008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b="1" i="1" dirty="0"/>
              <a:t>You must take and pass a minimum of 10 elective course credits.</a:t>
            </a:r>
          </a:p>
          <a:p>
            <a:pPr marL="0" indent="0" algn="ctr">
              <a:buNone/>
            </a:pPr>
            <a:r>
              <a:rPr lang="en-US" sz="3200" b="1" i="1" dirty="0"/>
              <a:t>You must attempt 20 credits to graduate.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8117B-D49B-49A3-98F8-BFF57CC444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61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Prerequisites-What are they?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/>
              <a:t>A prerequisite is a course that must be passed prior to taking another course</a:t>
            </a:r>
          </a:p>
          <a:p>
            <a:r>
              <a:rPr lang="en-US" sz="3200" dirty="0"/>
              <a:t>All Grade 10 courses are prerequisites for same subject grade 11 courses </a:t>
            </a:r>
          </a:p>
          <a:p>
            <a:r>
              <a:rPr lang="en-US" sz="2900" dirty="0"/>
              <a:t>Both Grade 10 math are prerequisites for  Grade 11 Chemistry and Physics</a:t>
            </a:r>
          </a:p>
          <a:p>
            <a:r>
              <a:rPr lang="en-US" sz="2900" dirty="0"/>
              <a:t>Grade 10 H&amp;PE is a prerequisite for Grade 11 Outdoor Pursuits &amp; PE Leadership 120</a:t>
            </a:r>
          </a:p>
          <a:p>
            <a:pPr marL="342900" lvl="1" indent="0" algn="ctr">
              <a:buNone/>
            </a:pPr>
            <a:r>
              <a:rPr lang="en-US" sz="3200" b="1" i="1" dirty="0"/>
              <a:t>Read the Course Guide carefully-these are all located near the end of the guide!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8117B-D49B-49A3-98F8-BFF57CC444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00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91903F-2C0E-4875-9426-193D2D773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8117B-D49B-49A3-98F8-BFF57CC444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BA20470-9484-49FA-8FE6-E743163BE6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39159" y="116645"/>
            <a:ext cx="6451204" cy="662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451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534400" cy="1066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latin typeface="+mn-lt"/>
              </a:rPr>
              <a:t>How will I know what course level or what courses are best for me? 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n-US" sz="3200" dirty="0"/>
              <a:t>Talk to your teachers … what do they recommend?</a:t>
            </a:r>
          </a:p>
          <a:p>
            <a:r>
              <a:rPr lang="en-US" sz="3200" dirty="0"/>
              <a:t>Think about your career plans and goals</a:t>
            </a:r>
          </a:p>
          <a:p>
            <a:pPr eaLnBrk="1" hangingPunct="1"/>
            <a:r>
              <a:rPr lang="en-US" sz="3200" dirty="0"/>
              <a:t>Talk to your parents </a:t>
            </a:r>
          </a:p>
          <a:p>
            <a:pPr eaLnBrk="1" hangingPunct="1"/>
            <a:r>
              <a:rPr lang="en-US" sz="3200" dirty="0"/>
              <a:t>Talk to your guidance counsellor</a:t>
            </a:r>
          </a:p>
          <a:p>
            <a:pPr marL="0" indent="0" eaLnBrk="1" hangingPunct="1">
              <a:buNone/>
            </a:pPr>
            <a:endParaRPr lang="en-US" sz="3200" b="1" i="1" dirty="0"/>
          </a:p>
          <a:p>
            <a:pPr marL="0" indent="0" algn="ctr" eaLnBrk="1" hangingPunct="1">
              <a:buNone/>
            </a:pPr>
            <a:r>
              <a:rPr lang="en-US" sz="3200" b="1" i="1" dirty="0"/>
              <a:t>Read your Course Guide carefully-</a:t>
            </a:r>
          </a:p>
          <a:p>
            <a:pPr marL="0" indent="0" algn="ctr" eaLnBrk="1" hangingPunct="1">
              <a:buNone/>
            </a:pPr>
            <a:r>
              <a:rPr lang="en-US" sz="3200" b="1" i="1" dirty="0"/>
              <a:t>It’s all there!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01278-A90A-4B72-8D4C-044D84AEB4D9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>
                <a:latin typeface="+mn-lt"/>
              </a:rPr>
              <a:t>How do I know which courses to choose? 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2808"/>
            <a:ext cx="8229600" cy="4822792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200" dirty="0"/>
              <a:t>Choose courses of interest to you; you tend to do better in those courses.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/>
              <a:t>Choose courses in grade 11 that will allow you to take grade 12 courses. 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dirty="0"/>
              <a:t>Choose courses that will help you to achieve your post-secondary and career plans. Look these up now!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i="1" dirty="0"/>
              <a:t>Remember: Choose carefully during course selection. Your choices determine what is taught next year and course changes aren’t entertained because you changed your mind.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A3E14-9A63-425D-AB05-9D0F24232972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 Categories" ma:contentTypeID="0x010100F2A1E1E4D320C749A22EC3F91FD053D600EDF804324D31F74C9B8106E224190762" ma:contentTypeVersion="9" ma:contentTypeDescription="" ma:contentTypeScope="" ma:versionID="7dfa8e0ae6d7a7016ee584566b5265c2">
  <xsd:schema xmlns:xsd="http://www.w3.org/2001/XMLSchema" xmlns:xs="http://www.w3.org/2001/XMLSchema" xmlns:p="http://schemas.microsoft.com/office/2006/metadata/properties" xmlns:ns1="http://schemas.microsoft.com/sharepoint/v3" xmlns:ns2="1e050540-abf7-4cd0-9094-0488f67136b7" targetNamespace="http://schemas.microsoft.com/office/2006/metadata/properties" ma:root="true" ma:fieldsID="4cc6403f1885bf9118ffb46d1ebf166c" ns1:_="" ns2:_="">
    <xsd:import namespace="http://schemas.microsoft.com/sharepoint/v3"/>
    <xsd:import namespace="1e050540-abf7-4cd0-9094-0488f67136b7"/>
    <xsd:element name="properties">
      <xsd:complexType>
        <xsd:sequence>
          <xsd:element name="documentManagement">
            <xsd:complexType>
              <xsd:all>
                <xsd:element ref="ns2:DocumentCategories"/>
                <xsd:element ref="ns2:DocumentForm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" ma:hidden="true" ma:internalName="PublishingStartDate" ma:readOnly="false">
      <xsd:simpleType>
        <xsd:restriction base="dms:Unknown"/>
      </xsd:simpleType>
    </xsd:element>
    <xsd:element name="PublishingExpirationDate" ma:index="11" nillable="true" ma:displayName="Scheduling End Date" ma:description="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50540-abf7-4cd0-9094-0488f67136b7" elementFormDefault="qualified">
    <xsd:import namespace="http://schemas.microsoft.com/office/2006/documentManagement/types"/>
    <xsd:import namespace="http://schemas.microsoft.com/office/infopath/2007/PartnerControls"/>
    <xsd:element name="DocumentCategories" ma:index="8" ma:displayName="Document Categories" ma:format="Dropdown" ma:internalName="DocumentCategories" ma:readOnly="false">
      <xsd:simpleType>
        <xsd:restriction base="dms:Choice">
          <xsd:enumeration value="ABC Tips"/>
          <xsd:enumeration value="Agenda"/>
          <xsd:enumeration value="Alumni"/>
          <xsd:enumeration value="Announcements"/>
          <xsd:enumeration value="Annual Report"/>
          <xsd:enumeration value="Archived"/>
          <xsd:enumeration value="Assemblies"/>
          <xsd:enumeration value="Awards"/>
          <xsd:enumeration value="Bullying Information"/>
          <xsd:enumeration value="Cafeteria"/>
          <xsd:enumeration value="Calendar"/>
          <xsd:enumeration value="Class Supply Lists"/>
          <xsd:enumeration value="Clubs"/>
          <xsd:enumeration value="Community"/>
          <xsd:enumeration value="Covid Information"/>
          <xsd:enumeration value="Data &amp; Reports"/>
          <xsd:enumeration value="District"/>
          <xsd:enumeration value="Drama"/>
          <xsd:enumeration value="English"/>
          <xsd:enumeration value="Exams"/>
          <xsd:enumeration value="Fine Arts"/>
          <xsd:enumeration value="French"/>
          <xsd:enumeration value="Graduation"/>
          <xsd:enumeration value="Guidance-Course Selection"/>
          <xsd:enumeration value="Guidance-Information"/>
          <xsd:enumeration value="Guidance-Scholarships"/>
          <xsd:enumeration value="Handbook"/>
          <xsd:enumeration value="Health"/>
          <xsd:enumeration value="Home and School"/>
          <xsd:enumeration value="Homework"/>
          <xsd:enumeration value="Hot Lunch"/>
          <xsd:enumeration value="Humanities"/>
          <xsd:enumeration value="Literacy"/>
          <xsd:enumeration value="Math"/>
          <xsd:enumeration value="Memo"/>
          <xsd:enumeration value="Misc"/>
          <xsd:enumeration value="Newcomers"/>
          <xsd:enumeration value="Newsletter"/>
          <xsd:enumeration value="Parent Information"/>
          <xsd:enumeration value="Portal"/>
          <xsd:enumeration value="Potato Harvest"/>
          <xsd:enumeration value="Policy"/>
          <xsd:enumeration value="Post-Secondary"/>
          <xsd:enumeration value="PSSC"/>
          <xsd:enumeration value="Registration"/>
          <xsd:enumeration value="Resource"/>
          <xsd:enumeration value="Schedule"/>
          <xsd:enumeration value="School Connects Messages"/>
          <xsd:enumeration value="School Improvement Plan"/>
          <xsd:enumeration value="School Information"/>
          <xsd:enumeration value="School Merchandise"/>
          <xsd:enumeration value="School Messenger Message"/>
          <xsd:enumeration value="Science"/>
          <xsd:enumeration value="Sexual Health Services"/>
          <xsd:enumeration value="Special Project"/>
          <xsd:enumeration value="Sports"/>
          <xsd:enumeration value="Student-Information"/>
          <xsd:enumeration value="Summer School"/>
          <xsd:enumeration value="Yearbook"/>
          <xsd:enumeration value="Vocational"/>
          <xsd:enumeration value="Voicemail"/>
          <xsd:enumeration value="Volunteer"/>
          <xsd:enumeration value="Weather"/>
        </xsd:restriction>
      </xsd:simpleType>
    </xsd:element>
    <xsd:element name="DocumentForm" ma:index="9" nillable="true" ma:displayName="Document Form" ma:default="No" ma:description="Is this a form?" ma:format="Dropdown" ma:internalName="DocumentForm" ma:readOnly="false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Categories xmlns="1e050540-abf7-4cd0-9094-0488f67136b7">Guidance-Course Selection</DocumentCategories>
    <PublishingExpirationDate xmlns="http://schemas.microsoft.com/sharepoint/v3" xsi:nil="true"/>
    <DocumentForm xmlns="1e050540-abf7-4cd0-9094-0488f67136b7">No</DocumentForm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D8999D6-88EE-4488-9934-4493D09BCBD1}"/>
</file>

<file path=customXml/itemProps2.xml><?xml version="1.0" encoding="utf-8"?>
<ds:datastoreItem xmlns:ds="http://schemas.openxmlformats.org/officeDocument/2006/customXml" ds:itemID="{5D659B78-B309-4B28-BAE1-B5CE20847749}"/>
</file>

<file path=customXml/itemProps3.xml><?xml version="1.0" encoding="utf-8"?>
<ds:datastoreItem xmlns:ds="http://schemas.openxmlformats.org/officeDocument/2006/customXml" ds:itemID="{73E471FB-834C-45DC-B5F7-B04DDD10B90E}"/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3017</TotalTime>
  <Words>1055</Words>
  <Application>Microsoft Office PowerPoint</Application>
  <PresentationFormat>On-screen Show (4:3)</PresentationFormat>
  <Paragraphs>193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Book Antiqua</vt:lpstr>
      <vt:lpstr>Bradley Hand ITC</vt:lpstr>
      <vt:lpstr>Calibri</vt:lpstr>
      <vt:lpstr>Calibri Light</vt:lpstr>
      <vt:lpstr>Wingdings</vt:lpstr>
      <vt:lpstr>Wingdings 2</vt:lpstr>
      <vt:lpstr>Celestial</vt:lpstr>
      <vt:lpstr>Entering Grade 11</vt:lpstr>
      <vt:lpstr>Differences between Grade 10 and Grade 11… </vt:lpstr>
      <vt:lpstr>Graduation Requirements</vt:lpstr>
      <vt:lpstr>Compulsory Courses</vt:lpstr>
      <vt:lpstr>Elective Courses</vt:lpstr>
      <vt:lpstr>Prerequisites-What are they?</vt:lpstr>
      <vt:lpstr>PowerPoint Presentation</vt:lpstr>
      <vt:lpstr>How will I know what course level or what courses are best for me? </vt:lpstr>
      <vt:lpstr>How do I know which courses to choose? </vt:lpstr>
      <vt:lpstr>Consider Life After High School</vt:lpstr>
      <vt:lpstr>Special Programs</vt:lpstr>
      <vt:lpstr>Very important to remember…  </vt:lpstr>
      <vt:lpstr> Admission Requirements</vt:lpstr>
      <vt:lpstr> Admission Requirements</vt:lpstr>
      <vt:lpstr>Admission Requirements</vt:lpstr>
      <vt:lpstr>Admission Requirements</vt:lpstr>
      <vt:lpstr>Selecting Courses-What’s Next?</vt:lpstr>
      <vt:lpstr>Entering Course Requests March 16th -20th </vt:lpstr>
      <vt:lpstr>Important to Remember…</vt:lpstr>
      <vt:lpstr>Remember…</vt:lpstr>
    </vt:vector>
  </TitlesOfParts>
  <Company>nbdoe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SELECTION</dc:title>
  <dc:creator>nbdoe</dc:creator>
  <cp:lastModifiedBy>Gatto, Tracy     (ASD-W)</cp:lastModifiedBy>
  <cp:revision>122</cp:revision>
  <dcterms:created xsi:type="dcterms:W3CDTF">2007-02-13T23:57:56Z</dcterms:created>
  <dcterms:modified xsi:type="dcterms:W3CDTF">2020-03-12T17:54:14Z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0x010100F2A1E1E4D320C749A22EC3F91FD053D600EDF804324D31F74C9B8106E224190762</vt:lpwstr>
  </property>
</Properties>
</file>