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82" r:id="rId7"/>
    <p:sldId id="262" r:id="rId8"/>
    <p:sldId id="284" r:id="rId9"/>
    <p:sldId id="283" r:id="rId10"/>
    <p:sldId id="263" r:id="rId11"/>
    <p:sldId id="278" r:id="rId12"/>
    <p:sldId id="265" r:id="rId13"/>
    <p:sldId id="281" r:id="rId14"/>
    <p:sldId id="266" r:id="rId15"/>
    <p:sldId id="267" r:id="rId16"/>
    <p:sldId id="268" r:id="rId17"/>
    <p:sldId id="270" r:id="rId18"/>
    <p:sldId id="273" r:id="rId19"/>
    <p:sldId id="274" r:id="rId20"/>
    <p:sldId id="275" r:id="rId21"/>
    <p:sldId id="272"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74" autoAdjust="0"/>
    <p:restoredTop sz="94660"/>
  </p:normalViewPr>
  <p:slideViewPr>
    <p:cSldViewPr snapToGrid="0">
      <p:cViewPr varScale="1">
        <p:scale>
          <a:sx n="40" d="100"/>
          <a:sy n="40" d="100"/>
        </p:scale>
        <p:origin x="109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27548786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365780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687519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064366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647023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973012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4186045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690568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1933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58486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3B215B-CA6E-4727-8E9C-FA61556CBA8F}"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430484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2661597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3B215B-CA6E-4727-8E9C-FA61556CBA8F}" type="datetimeFigureOut">
              <a:rPr lang="en-US" smtClean="0"/>
              <a:t>3/12/2020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85938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3B215B-CA6E-4727-8E9C-FA61556CBA8F}" type="datetimeFigureOut">
              <a:rPr lang="en-US" smtClean="0"/>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2430171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1A3B215B-CA6E-4727-8E9C-FA61556CBA8F}" type="datetimeFigureOut">
              <a:rPr lang="en-US" smtClean="0"/>
              <a:t>3/12/2020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030563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4073289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3B215B-CA6E-4727-8E9C-FA61556CBA8F}"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69DC1-1545-44C1-BE75-3EC6C3C6657C}" type="slidenum">
              <a:rPr lang="en-US" smtClean="0"/>
              <a:t>‹#›</a:t>
            </a:fld>
            <a:endParaRPr lang="en-US"/>
          </a:p>
        </p:txBody>
      </p:sp>
    </p:spTree>
    <p:extLst>
      <p:ext uri="{BB962C8B-B14F-4D97-AF65-F5344CB8AC3E}">
        <p14:creationId xmlns:p14="http://schemas.microsoft.com/office/powerpoint/2010/main" val="3705155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A3B215B-CA6E-4727-8E9C-FA61556CBA8F}" type="datetimeFigureOut">
              <a:rPr lang="en-US" smtClean="0"/>
              <a:t>3/12/2020</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B69DC1-1545-44C1-BE75-3EC6C3C6657C}" type="slidenum">
              <a:rPr lang="en-US" smtClean="0"/>
              <a:t>‹#›</a:t>
            </a:fld>
            <a:endParaRPr lang="en-US"/>
          </a:p>
        </p:txBody>
      </p:sp>
    </p:spTree>
    <p:extLst>
      <p:ext uri="{BB962C8B-B14F-4D97-AF65-F5344CB8AC3E}">
        <p14:creationId xmlns:p14="http://schemas.microsoft.com/office/powerpoint/2010/main" val="3852368404"/>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Grade 12 Course Selection</a:t>
            </a:r>
            <a:br>
              <a:rPr lang="en-US" dirty="0"/>
            </a:br>
            <a:r>
              <a:rPr lang="en-US" dirty="0"/>
              <a:t>2020-21</a:t>
            </a:r>
          </a:p>
        </p:txBody>
      </p:sp>
      <p:sp>
        <p:nvSpPr>
          <p:cNvPr id="3" name="Subtitle 2"/>
          <p:cNvSpPr>
            <a:spLocks noGrp="1"/>
          </p:cNvSpPr>
          <p:nvPr>
            <p:ph type="subTitle" idx="1"/>
          </p:nvPr>
        </p:nvSpPr>
        <p:spPr/>
        <p:txBody>
          <a:bodyPr>
            <a:normAutofit fontScale="92500" lnSpcReduction="10000"/>
          </a:bodyPr>
          <a:lstStyle/>
          <a:p>
            <a:r>
              <a:rPr lang="en-US" sz="4000" dirty="0"/>
              <a:t>Your Final Year of High School!</a:t>
            </a:r>
          </a:p>
          <a:p>
            <a:endParaRPr lang="en-US" dirty="0"/>
          </a:p>
          <a:p>
            <a:r>
              <a:rPr lang="en-US" dirty="0"/>
              <a:t>Counsellor Presentation</a:t>
            </a:r>
          </a:p>
        </p:txBody>
      </p:sp>
    </p:spTree>
    <p:extLst>
      <p:ext uri="{BB962C8B-B14F-4D97-AF65-F5344CB8AC3E}">
        <p14:creationId xmlns:p14="http://schemas.microsoft.com/office/powerpoint/2010/main" val="1519102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ctrTitle"/>
          </p:nvPr>
        </p:nvSpPr>
        <p:spPr>
          <a:xfrm>
            <a:off x="2133600" y="381001"/>
            <a:ext cx="7543800" cy="2593975"/>
          </a:xfrm>
        </p:spPr>
        <p:txBody>
          <a:bodyPr>
            <a:normAutofit/>
          </a:bodyPr>
          <a:lstStyle/>
          <a:p>
            <a:r>
              <a:rPr lang="en-US" sz="4000" b="1" dirty="0">
                <a:latin typeface="+mn-lt"/>
              </a:rPr>
              <a:t>Very important to remember… </a:t>
            </a:r>
            <a:br>
              <a:rPr lang="en-US" sz="4000" b="1" dirty="0">
                <a:latin typeface="+mn-lt"/>
              </a:rPr>
            </a:br>
            <a:endParaRPr lang="en-US" sz="4000" dirty="0">
              <a:latin typeface="+mn-lt"/>
            </a:endParaRPr>
          </a:p>
        </p:txBody>
      </p:sp>
      <p:sp>
        <p:nvSpPr>
          <p:cNvPr id="11267" name="Rectangle 3"/>
          <p:cNvSpPr>
            <a:spLocks noGrp="1" noChangeArrowheads="1"/>
          </p:cNvSpPr>
          <p:nvPr>
            <p:ph type="subTitle" idx="1"/>
          </p:nvPr>
        </p:nvSpPr>
        <p:spPr>
          <a:xfrm>
            <a:off x="1752600" y="3428999"/>
            <a:ext cx="8915400" cy="2184009"/>
          </a:xfrm>
        </p:spPr>
        <p:txBody>
          <a:bodyPr>
            <a:noAutofit/>
          </a:bodyPr>
          <a:lstStyle/>
          <a:p>
            <a:pPr>
              <a:defRPr/>
            </a:pPr>
            <a:r>
              <a:rPr lang="en-US" sz="3200" b="1" dirty="0"/>
              <a:t>High School Graduation Requirements </a:t>
            </a:r>
            <a:br>
              <a:rPr lang="en-US" sz="3200" b="1" dirty="0"/>
            </a:br>
            <a:r>
              <a:rPr lang="en-US" sz="3200" b="1" dirty="0"/>
              <a:t>and</a:t>
            </a:r>
            <a:br>
              <a:rPr lang="en-US" sz="3200" b="1" dirty="0"/>
            </a:br>
            <a:r>
              <a:rPr lang="en-US" sz="3200" b="1" dirty="0"/>
              <a:t>Post-Secondary Admission Requirements </a:t>
            </a:r>
          </a:p>
          <a:p>
            <a:pPr>
              <a:defRPr/>
            </a:pPr>
            <a:r>
              <a:rPr lang="en-US" sz="3200" b="1" dirty="0"/>
              <a:t>are not the same!</a:t>
            </a:r>
          </a:p>
        </p:txBody>
      </p:sp>
    </p:spTree>
    <p:extLst>
      <p:ext uri="{BB962C8B-B14F-4D97-AF65-F5344CB8AC3E}">
        <p14:creationId xmlns:p14="http://schemas.microsoft.com/office/powerpoint/2010/main" val="1752980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r>
              <a:rPr lang="en-US" sz="4000" b="1" dirty="0">
                <a:latin typeface="+mn-lt"/>
              </a:rPr>
              <a:t>Consider Life After High School</a:t>
            </a:r>
          </a:p>
        </p:txBody>
      </p:sp>
      <p:sp>
        <p:nvSpPr>
          <p:cNvPr id="24580" name="Rectangle 3"/>
          <p:cNvSpPr>
            <a:spLocks noGrp="1" noChangeArrowheads="1"/>
          </p:cNvSpPr>
          <p:nvPr>
            <p:ph idx="1"/>
          </p:nvPr>
        </p:nvSpPr>
        <p:spPr/>
        <p:txBody>
          <a:bodyPr>
            <a:normAutofit fontScale="92500" lnSpcReduction="20000"/>
          </a:bodyPr>
          <a:lstStyle/>
          <a:p>
            <a:pPr eaLnBrk="1" hangingPunct="1"/>
            <a:r>
              <a:rPr lang="en-US" sz="2800" dirty="0"/>
              <a:t>Community College</a:t>
            </a:r>
          </a:p>
          <a:p>
            <a:pPr eaLnBrk="1" hangingPunct="1"/>
            <a:r>
              <a:rPr lang="en-US" sz="2800" dirty="0"/>
              <a:t>University</a:t>
            </a:r>
          </a:p>
          <a:p>
            <a:pPr eaLnBrk="1" hangingPunct="1"/>
            <a:r>
              <a:rPr lang="en-US" sz="2800" dirty="0"/>
              <a:t>Private Career College</a:t>
            </a:r>
          </a:p>
          <a:p>
            <a:pPr eaLnBrk="1" hangingPunct="1"/>
            <a:r>
              <a:rPr lang="en-US" sz="2800" dirty="0"/>
              <a:t>Military</a:t>
            </a:r>
          </a:p>
          <a:p>
            <a:pPr eaLnBrk="1" hangingPunct="1"/>
            <a:r>
              <a:rPr lang="en-US" sz="2800" dirty="0"/>
              <a:t>Work</a:t>
            </a:r>
          </a:p>
          <a:p>
            <a:pPr eaLnBrk="1" hangingPunct="1"/>
            <a:r>
              <a:rPr lang="en-US" sz="2800" dirty="0"/>
              <a:t>Apprentice			</a:t>
            </a:r>
          </a:p>
          <a:p>
            <a:pPr eaLnBrk="1" hangingPunct="1"/>
            <a:r>
              <a:rPr lang="en-US" sz="2800" dirty="0"/>
              <a:t>Volunteer</a:t>
            </a:r>
          </a:p>
          <a:p>
            <a:pPr eaLnBrk="1" hangingPunct="1"/>
            <a:r>
              <a:rPr lang="en-US" sz="2800" dirty="0"/>
              <a:t>Travel (save your $)</a:t>
            </a:r>
          </a:p>
        </p:txBody>
      </p:sp>
      <p:sp>
        <p:nvSpPr>
          <p:cNvPr id="5" name="Slide Number Placeholder 5"/>
          <p:cNvSpPr>
            <a:spLocks noGrp="1"/>
          </p:cNvSpPr>
          <p:nvPr>
            <p:ph type="sldNum" sz="quarter" idx="12"/>
          </p:nvPr>
        </p:nvSpPr>
        <p:spPr/>
        <p:txBody>
          <a:bodyPr/>
          <a:lstStyle/>
          <a:p>
            <a:pPr>
              <a:defRPr/>
            </a:pPr>
            <a:fld id="{E3C5776A-80B3-4CF4-B637-D467C9D69D0C}" type="slidenum">
              <a:rPr lang="en-US"/>
              <a:pPr>
                <a:defRPr/>
              </a:pPr>
              <a:t>11</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3237" y="1923778"/>
            <a:ext cx="4470763" cy="3353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15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b="1" dirty="0">
                <a:latin typeface="+mn-lt"/>
              </a:rPr>
              <a:t>Admission Requirements</a:t>
            </a:r>
          </a:p>
        </p:txBody>
      </p:sp>
      <p:sp>
        <p:nvSpPr>
          <p:cNvPr id="21508" name="Rectangle 3"/>
          <p:cNvSpPr>
            <a:spLocks noGrp="1" noChangeArrowheads="1"/>
          </p:cNvSpPr>
          <p:nvPr>
            <p:ph idx="1"/>
          </p:nvPr>
        </p:nvSpPr>
        <p:spPr>
          <a:xfrm>
            <a:off x="1735781" y="1867438"/>
            <a:ext cx="8805862" cy="4664298"/>
          </a:xfrm>
        </p:spPr>
        <p:txBody>
          <a:bodyPr>
            <a:normAutofit/>
          </a:bodyPr>
          <a:lstStyle/>
          <a:p>
            <a:pPr eaLnBrk="1" hangingPunct="1"/>
            <a:r>
              <a:rPr lang="en-US" sz="2400" b="1" dirty="0"/>
              <a:t>NBCC Admission</a:t>
            </a:r>
          </a:p>
          <a:p>
            <a:pPr lvl="1" eaLnBrk="1" hangingPunct="1"/>
            <a:r>
              <a:rPr lang="en-US" sz="1800" dirty="0"/>
              <a:t>High School Graduation</a:t>
            </a:r>
            <a:endParaRPr lang="en-US" sz="1800" b="1" dirty="0"/>
          </a:p>
          <a:p>
            <a:pPr lvl="1" eaLnBrk="1" hangingPunct="1"/>
            <a:r>
              <a:rPr lang="en-US" sz="1800" dirty="0"/>
              <a:t>Technology/Health Programs (require specific academic courses) Give some examples.</a:t>
            </a:r>
            <a:endParaRPr lang="en-US" sz="1800" b="1" dirty="0"/>
          </a:p>
          <a:p>
            <a:pPr eaLnBrk="1" hangingPunct="1"/>
            <a:r>
              <a:rPr lang="en-US" sz="2400" b="1" dirty="0"/>
              <a:t>University Admission</a:t>
            </a:r>
          </a:p>
          <a:p>
            <a:pPr lvl="1" eaLnBrk="1" hangingPunct="1"/>
            <a:r>
              <a:rPr lang="en-US" sz="1800" dirty="0"/>
              <a:t>High School graduation with specific academic courses (Level 2)</a:t>
            </a:r>
          </a:p>
          <a:p>
            <a:pPr lvl="1" eaLnBrk="1" hangingPunct="1"/>
            <a:r>
              <a:rPr lang="en-US" sz="1800" dirty="0"/>
              <a:t>Different universities have different requirements</a:t>
            </a:r>
          </a:p>
          <a:p>
            <a:pPr eaLnBrk="1" hangingPunct="1"/>
            <a:r>
              <a:rPr lang="en-US" sz="2400" b="1" dirty="0"/>
              <a:t>Military</a:t>
            </a:r>
          </a:p>
          <a:p>
            <a:pPr lvl="1" eaLnBrk="1" hangingPunct="1"/>
            <a:r>
              <a:rPr lang="en-US" sz="1800" dirty="0"/>
              <a:t>High School Graduation and aptitude testing </a:t>
            </a:r>
          </a:p>
          <a:p>
            <a:pPr lvl="1" eaLnBrk="1" hangingPunct="1"/>
            <a:r>
              <a:rPr lang="en-US" sz="1800" dirty="0"/>
              <a:t>Officer Training- University Entrance requirements</a:t>
            </a:r>
          </a:p>
          <a:p>
            <a:pPr lvl="1" eaLnBrk="1" hangingPunct="1">
              <a:buFont typeface="Wingdings" pitchFamily="2" charset="2"/>
              <a:buNone/>
            </a:pPr>
            <a:endParaRPr lang="en-US" dirty="0">
              <a:latin typeface="Book Antiqua" pitchFamily="18" charset="0"/>
            </a:endParaRPr>
          </a:p>
          <a:p>
            <a:pPr eaLnBrk="1" hangingPunct="1"/>
            <a:endParaRPr lang="en-US" sz="2600" dirty="0">
              <a:latin typeface="Book Antiqua" pitchFamily="18" charset="0"/>
            </a:endParaRPr>
          </a:p>
        </p:txBody>
      </p:sp>
      <p:sp>
        <p:nvSpPr>
          <p:cNvPr id="5" name="Slide Number Placeholder 5"/>
          <p:cNvSpPr>
            <a:spLocks noGrp="1"/>
          </p:cNvSpPr>
          <p:nvPr>
            <p:ph type="sldNum" sz="quarter" idx="12"/>
          </p:nvPr>
        </p:nvSpPr>
        <p:spPr/>
        <p:txBody>
          <a:bodyPr/>
          <a:lstStyle/>
          <a:p>
            <a:pPr>
              <a:defRPr/>
            </a:pPr>
            <a:fld id="{22A4C7B0-5018-474D-A5B2-150E49BFB864}" type="slidenum">
              <a:rPr lang="en-US"/>
              <a:pPr>
                <a:defRPr/>
              </a:pPr>
              <a:t>12</a:t>
            </a:fld>
            <a:endParaRPr lang="en-US"/>
          </a:p>
        </p:txBody>
      </p:sp>
    </p:spTree>
    <p:extLst>
      <p:ext uri="{BB962C8B-B14F-4D97-AF65-F5344CB8AC3E}">
        <p14:creationId xmlns:p14="http://schemas.microsoft.com/office/powerpoint/2010/main" val="962763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Important Note	re NBCC</a:t>
            </a:r>
          </a:p>
        </p:txBody>
      </p:sp>
      <p:sp>
        <p:nvSpPr>
          <p:cNvPr id="3" name="Content Placeholder 2"/>
          <p:cNvSpPr>
            <a:spLocks noGrp="1"/>
          </p:cNvSpPr>
          <p:nvPr>
            <p:ph idx="1"/>
          </p:nvPr>
        </p:nvSpPr>
        <p:spPr>
          <a:xfrm>
            <a:off x="609600" y="1805908"/>
            <a:ext cx="11264348" cy="4572000"/>
          </a:xfrm>
        </p:spPr>
        <p:txBody>
          <a:bodyPr>
            <a:normAutofit/>
          </a:bodyPr>
          <a:lstStyle/>
          <a:p>
            <a:r>
              <a:rPr lang="en-US" sz="2400" dirty="0"/>
              <a:t>Grade 11 students considering any NBCC program for September 2021 (after you graduate) need to apply on April 1</a:t>
            </a:r>
            <a:r>
              <a:rPr lang="en-US" sz="2400" baseline="30000" dirty="0"/>
              <a:t>st</a:t>
            </a:r>
            <a:r>
              <a:rPr lang="en-US" sz="2400" dirty="0"/>
              <a:t> of 2020 –no joke! </a:t>
            </a:r>
          </a:p>
          <a:p>
            <a:r>
              <a:rPr lang="en-US" sz="2400" dirty="0"/>
              <a:t>Apply on-line, pay application fee, and have guidance send your transcript on April 1</a:t>
            </a:r>
            <a:r>
              <a:rPr lang="en-US" sz="2400" baseline="30000" dirty="0"/>
              <a:t>st</a:t>
            </a:r>
            <a:r>
              <a:rPr lang="en-US" sz="2400" dirty="0"/>
              <a:t>.</a:t>
            </a:r>
          </a:p>
          <a:p>
            <a:r>
              <a:rPr lang="en-US" sz="2400" dirty="0"/>
              <a:t>Admission is on a first-come, first serve basis for all programs.</a:t>
            </a:r>
          </a:p>
          <a:p>
            <a:r>
              <a:rPr lang="en-US" sz="2400" dirty="0"/>
              <a:t>Take a look at their programs now. Delaying application may force you to wait a year before entrance.</a:t>
            </a:r>
          </a:p>
          <a:p>
            <a:pPr marL="0" indent="0">
              <a:buNone/>
            </a:pPr>
            <a:r>
              <a:rPr lang="en-US" sz="2400" b="1" dirty="0"/>
              <a:t>NBCC will be here to meet with grade 11 students on March  </a:t>
            </a:r>
            <a:r>
              <a:rPr lang="en-US" sz="2400" b="1"/>
              <a:t>19</a:t>
            </a:r>
            <a:r>
              <a:rPr lang="en-US" sz="2400" b="1" baseline="30000"/>
              <a:t>th</a:t>
            </a:r>
            <a:r>
              <a:rPr lang="en-US" sz="2400" b="1"/>
              <a:t> from 9 – 11am</a:t>
            </a:r>
            <a:endParaRPr lang="en-US" sz="2400" b="1" dirty="0"/>
          </a:p>
        </p:txBody>
      </p:sp>
    </p:spTree>
    <p:extLst>
      <p:ext uri="{BB962C8B-B14F-4D97-AF65-F5344CB8AC3E}">
        <p14:creationId xmlns:p14="http://schemas.microsoft.com/office/powerpoint/2010/main" val="2739451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457200"/>
            <a:ext cx="8458200" cy="1371600"/>
          </a:xfrm>
        </p:spPr>
        <p:txBody>
          <a:bodyPr>
            <a:normAutofit/>
          </a:bodyPr>
          <a:lstStyle/>
          <a:p>
            <a:pPr eaLnBrk="1" hangingPunct="1"/>
            <a:br>
              <a:rPr lang="en-US" sz="4000" b="1" dirty="0">
                <a:latin typeface="+mn-lt"/>
              </a:rPr>
            </a:br>
            <a:r>
              <a:rPr lang="en-US" sz="4000" b="1" dirty="0">
                <a:latin typeface="+mn-lt"/>
              </a:rPr>
              <a:t>Admission Requirements</a:t>
            </a:r>
          </a:p>
        </p:txBody>
      </p:sp>
      <p:sp>
        <p:nvSpPr>
          <p:cNvPr id="23556" name="Rectangle 3"/>
          <p:cNvSpPr>
            <a:spLocks noGrp="1" noChangeArrowheads="1"/>
          </p:cNvSpPr>
          <p:nvPr>
            <p:ph sz="half" idx="1"/>
          </p:nvPr>
        </p:nvSpPr>
        <p:spPr>
          <a:xfrm>
            <a:off x="657896" y="1564084"/>
            <a:ext cx="4264025" cy="4267200"/>
          </a:xfrm>
        </p:spPr>
        <p:txBody>
          <a:bodyPr>
            <a:normAutofit/>
          </a:bodyPr>
          <a:lstStyle/>
          <a:p>
            <a:pPr eaLnBrk="1" hangingPunct="1">
              <a:lnSpc>
                <a:spcPct val="80000"/>
              </a:lnSpc>
              <a:buFont typeface="Wingdings" pitchFamily="2" charset="2"/>
              <a:buNone/>
            </a:pPr>
            <a:r>
              <a:rPr lang="en-US" sz="2000" b="1" dirty="0"/>
              <a:t>High School Graduation</a:t>
            </a:r>
          </a:p>
          <a:p>
            <a:pPr eaLnBrk="1" hangingPunct="1">
              <a:lnSpc>
                <a:spcPct val="80000"/>
              </a:lnSpc>
              <a:buFont typeface="Wingdings" pitchFamily="2" charset="2"/>
              <a:buNone/>
            </a:pPr>
            <a:endParaRPr lang="en-US" sz="2000" b="1" dirty="0"/>
          </a:p>
          <a:p>
            <a:pPr eaLnBrk="1" hangingPunct="1">
              <a:lnSpc>
                <a:spcPct val="80000"/>
              </a:lnSpc>
            </a:pPr>
            <a:r>
              <a:rPr lang="en-US" sz="2000" dirty="0"/>
              <a:t>English 11 </a:t>
            </a:r>
          </a:p>
          <a:p>
            <a:pPr eaLnBrk="1" hangingPunct="1">
              <a:lnSpc>
                <a:spcPct val="80000"/>
              </a:lnSpc>
            </a:pPr>
            <a:r>
              <a:rPr lang="en-US" sz="2000" dirty="0"/>
              <a:t>English 12</a:t>
            </a:r>
          </a:p>
          <a:p>
            <a:pPr eaLnBrk="1" hangingPunct="1">
              <a:lnSpc>
                <a:spcPct val="80000"/>
              </a:lnSpc>
            </a:pPr>
            <a:r>
              <a:rPr lang="en-US" sz="2000" dirty="0"/>
              <a:t>Math 11</a:t>
            </a:r>
          </a:p>
          <a:p>
            <a:pPr eaLnBrk="1" hangingPunct="1">
              <a:lnSpc>
                <a:spcPct val="80000"/>
              </a:lnSpc>
            </a:pPr>
            <a:r>
              <a:rPr lang="en-US" sz="2000" dirty="0"/>
              <a:t>Science 11/12</a:t>
            </a:r>
          </a:p>
          <a:p>
            <a:pPr eaLnBrk="1" hangingPunct="1">
              <a:lnSpc>
                <a:spcPct val="80000"/>
              </a:lnSpc>
            </a:pPr>
            <a:r>
              <a:rPr lang="en-US" sz="2000" dirty="0"/>
              <a:t>Modern History 11 </a:t>
            </a:r>
          </a:p>
          <a:p>
            <a:pPr eaLnBrk="1" hangingPunct="1">
              <a:lnSpc>
                <a:spcPct val="80000"/>
              </a:lnSpc>
            </a:pPr>
            <a:r>
              <a:rPr lang="en-US" sz="2000" dirty="0"/>
              <a:t>Fine Arts/Life Role</a:t>
            </a:r>
          </a:p>
          <a:p>
            <a:pPr eaLnBrk="1" hangingPunct="1">
              <a:lnSpc>
                <a:spcPct val="80000"/>
              </a:lnSpc>
            </a:pPr>
            <a:r>
              <a:rPr lang="en-US" sz="2000" dirty="0"/>
              <a:t>10 Electives</a:t>
            </a:r>
          </a:p>
          <a:p>
            <a:pPr eaLnBrk="1" hangingPunct="1">
              <a:lnSpc>
                <a:spcPct val="80000"/>
              </a:lnSpc>
            </a:pPr>
            <a:r>
              <a:rPr lang="en-US" sz="2000" dirty="0"/>
              <a:t>(5 Grade 12 courses)</a:t>
            </a:r>
          </a:p>
          <a:p>
            <a:pPr eaLnBrk="1" hangingPunct="1">
              <a:lnSpc>
                <a:spcPct val="80000"/>
              </a:lnSpc>
            </a:pPr>
            <a:endParaRPr lang="en-US" dirty="0"/>
          </a:p>
        </p:txBody>
      </p:sp>
      <p:sp>
        <p:nvSpPr>
          <p:cNvPr id="23557" name="Rectangle 4"/>
          <p:cNvSpPr>
            <a:spLocks noGrp="1" noChangeArrowheads="1"/>
          </p:cNvSpPr>
          <p:nvPr>
            <p:ph sz="half" idx="2"/>
          </p:nvPr>
        </p:nvSpPr>
        <p:spPr>
          <a:xfrm>
            <a:off x="6210300" y="1300559"/>
            <a:ext cx="4495800" cy="4530725"/>
          </a:xfrm>
        </p:spPr>
        <p:txBody>
          <a:bodyPr>
            <a:normAutofit/>
          </a:bodyPr>
          <a:lstStyle/>
          <a:p>
            <a:pPr eaLnBrk="1" hangingPunct="1">
              <a:lnSpc>
                <a:spcPct val="80000"/>
              </a:lnSpc>
              <a:buFont typeface="Wingdings" pitchFamily="2" charset="2"/>
              <a:buNone/>
            </a:pPr>
            <a:r>
              <a:rPr lang="en-US" sz="2000" b="1" dirty="0"/>
              <a:t>BA - UNB/STU</a:t>
            </a:r>
          </a:p>
          <a:p>
            <a:pPr eaLnBrk="1" hangingPunct="1">
              <a:lnSpc>
                <a:spcPct val="80000"/>
              </a:lnSpc>
              <a:buFont typeface="Wingdings" pitchFamily="2" charset="2"/>
              <a:buNone/>
            </a:pPr>
            <a:endParaRPr lang="en-US" sz="2000" b="1" dirty="0"/>
          </a:p>
          <a:p>
            <a:pPr eaLnBrk="1" hangingPunct="1">
              <a:lnSpc>
                <a:spcPct val="80000"/>
              </a:lnSpc>
            </a:pPr>
            <a:r>
              <a:rPr lang="en-US" sz="2000" dirty="0"/>
              <a:t>High School Grad </a:t>
            </a:r>
            <a:r>
              <a:rPr lang="en-US" sz="2000" b="1" dirty="0"/>
              <a:t>PLUS</a:t>
            </a:r>
          </a:p>
          <a:p>
            <a:pPr eaLnBrk="1" hangingPunct="1">
              <a:lnSpc>
                <a:spcPct val="80000"/>
              </a:lnSpc>
            </a:pPr>
            <a:r>
              <a:rPr lang="en-US" sz="2000" dirty="0"/>
              <a:t>English 122</a:t>
            </a:r>
          </a:p>
          <a:p>
            <a:pPr eaLnBrk="1" hangingPunct="1">
              <a:lnSpc>
                <a:spcPct val="80000"/>
              </a:lnSpc>
            </a:pPr>
            <a:r>
              <a:rPr lang="en-US" sz="2000" dirty="0"/>
              <a:t>5 Grade 12 university admissible courses (UNB)</a:t>
            </a:r>
          </a:p>
          <a:p>
            <a:pPr eaLnBrk="1" hangingPunct="1">
              <a:lnSpc>
                <a:spcPct val="80000"/>
              </a:lnSpc>
            </a:pPr>
            <a:r>
              <a:rPr lang="en-US" sz="2000" dirty="0"/>
              <a:t>4 Grade 12 university</a:t>
            </a:r>
          </a:p>
          <a:p>
            <a:pPr eaLnBrk="1" hangingPunct="1">
              <a:lnSpc>
                <a:spcPct val="80000"/>
              </a:lnSpc>
              <a:buFont typeface="Wingdings" pitchFamily="2" charset="2"/>
              <a:buNone/>
            </a:pPr>
            <a:r>
              <a:rPr lang="en-US" sz="2000" dirty="0"/>
              <a:t>	admissible courses (STU)</a:t>
            </a:r>
          </a:p>
          <a:p>
            <a:pPr eaLnBrk="1" hangingPunct="1">
              <a:lnSpc>
                <a:spcPct val="80000"/>
              </a:lnSpc>
            </a:pPr>
            <a:r>
              <a:rPr lang="en-US" sz="2000" dirty="0"/>
              <a:t>Min. admission average 70% on the entrance courses</a:t>
            </a:r>
          </a:p>
        </p:txBody>
      </p:sp>
      <p:sp>
        <p:nvSpPr>
          <p:cNvPr id="6" name="Slide Number Placeholder 6"/>
          <p:cNvSpPr>
            <a:spLocks noGrp="1"/>
          </p:cNvSpPr>
          <p:nvPr>
            <p:ph type="sldNum" sz="quarter" idx="12"/>
          </p:nvPr>
        </p:nvSpPr>
        <p:spPr/>
        <p:txBody>
          <a:bodyPr/>
          <a:lstStyle/>
          <a:p>
            <a:pPr>
              <a:defRPr/>
            </a:pPr>
            <a:fld id="{05F561BB-562C-4731-9B11-C2B5CA9820A9}" type="slidenum">
              <a:rPr lang="en-US"/>
              <a:pPr>
                <a:defRPr/>
              </a:pPr>
              <a:t>14</a:t>
            </a:fld>
            <a:endParaRPr lang="en-US"/>
          </a:p>
        </p:txBody>
      </p:sp>
    </p:spTree>
    <p:extLst>
      <p:ext uri="{BB962C8B-B14F-4D97-AF65-F5344CB8AC3E}">
        <p14:creationId xmlns:p14="http://schemas.microsoft.com/office/powerpoint/2010/main" val="2380097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81200" y="228600"/>
            <a:ext cx="7924800" cy="685800"/>
          </a:xfrm>
        </p:spPr>
        <p:txBody>
          <a:bodyPr>
            <a:normAutofit fontScale="90000"/>
          </a:bodyPr>
          <a:lstStyle/>
          <a:p>
            <a:pPr eaLnBrk="1" hangingPunct="1"/>
            <a:r>
              <a:rPr lang="en-US" sz="4000" b="1" dirty="0">
                <a:latin typeface="+mn-lt"/>
              </a:rPr>
              <a:t>Admission Requirements</a:t>
            </a:r>
          </a:p>
        </p:txBody>
      </p:sp>
      <p:sp>
        <p:nvSpPr>
          <p:cNvPr id="22532" name="Rectangle 3"/>
          <p:cNvSpPr>
            <a:spLocks noGrp="1" noChangeArrowheads="1"/>
          </p:cNvSpPr>
          <p:nvPr>
            <p:ph sz="half" idx="1"/>
          </p:nvPr>
        </p:nvSpPr>
        <p:spPr>
          <a:xfrm>
            <a:off x="656822" y="1468437"/>
            <a:ext cx="4038600" cy="4752059"/>
          </a:xfrm>
        </p:spPr>
        <p:txBody>
          <a:bodyPr>
            <a:normAutofit/>
          </a:bodyPr>
          <a:lstStyle/>
          <a:p>
            <a:pPr marL="111125" indent="-111125">
              <a:lnSpc>
                <a:spcPct val="80000"/>
              </a:lnSpc>
              <a:buNone/>
            </a:pPr>
            <a:r>
              <a:rPr lang="en-US" sz="2000" b="1" dirty="0"/>
              <a:t>High School Graduation</a:t>
            </a:r>
          </a:p>
          <a:p>
            <a:pPr marL="111125" indent="-111125" algn="ctr">
              <a:lnSpc>
                <a:spcPct val="80000"/>
              </a:lnSpc>
              <a:buNone/>
            </a:pPr>
            <a:endParaRPr lang="en-US" sz="2000" b="1" dirty="0"/>
          </a:p>
          <a:p>
            <a:pPr eaLnBrk="1" hangingPunct="1">
              <a:lnSpc>
                <a:spcPct val="80000"/>
              </a:lnSpc>
            </a:pPr>
            <a:r>
              <a:rPr lang="en-US" sz="2000" dirty="0"/>
              <a:t>English 11 </a:t>
            </a:r>
          </a:p>
          <a:p>
            <a:pPr eaLnBrk="1" hangingPunct="1">
              <a:lnSpc>
                <a:spcPct val="80000"/>
              </a:lnSpc>
            </a:pPr>
            <a:r>
              <a:rPr lang="en-US" sz="2000" dirty="0"/>
              <a:t>English 12</a:t>
            </a:r>
          </a:p>
          <a:p>
            <a:pPr eaLnBrk="1" hangingPunct="1">
              <a:lnSpc>
                <a:spcPct val="80000"/>
              </a:lnSpc>
            </a:pPr>
            <a:r>
              <a:rPr lang="en-US" sz="2000" dirty="0"/>
              <a:t>Math  11</a:t>
            </a:r>
          </a:p>
          <a:p>
            <a:pPr eaLnBrk="1" hangingPunct="1">
              <a:lnSpc>
                <a:spcPct val="80000"/>
              </a:lnSpc>
            </a:pPr>
            <a:r>
              <a:rPr lang="en-US" sz="2000" dirty="0"/>
              <a:t>Science 11/12</a:t>
            </a:r>
          </a:p>
          <a:p>
            <a:pPr eaLnBrk="1" hangingPunct="1">
              <a:lnSpc>
                <a:spcPct val="80000"/>
              </a:lnSpc>
            </a:pPr>
            <a:r>
              <a:rPr lang="en-US" sz="2000" dirty="0"/>
              <a:t>Modern History 11</a:t>
            </a:r>
          </a:p>
          <a:p>
            <a:pPr eaLnBrk="1" hangingPunct="1">
              <a:lnSpc>
                <a:spcPct val="80000"/>
              </a:lnSpc>
            </a:pPr>
            <a:r>
              <a:rPr lang="en-US" sz="2000" dirty="0"/>
              <a:t>Fine Arts/Life Role</a:t>
            </a:r>
          </a:p>
          <a:p>
            <a:pPr eaLnBrk="1" hangingPunct="1">
              <a:lnSpc>
                <a:spcPct val="80000"/>
              </a:lnSpc>
            </a:pPr>
            <a:r>
              <a:rPr lang="en-US" sz="2000" dirty="0"/>
              <a:t>10 Electives</a:t>
            </a:r>
          </a:p>
          <a:p>
            <a:pPr eaLnBrk="1" hangingPunct="1">
              <a:lnSpc>
                <a:spcPct val="80000"/>
              </a:lnSpc>
            </a:pPr>
            <a:r>
              <a:rPr lang="en-US" sz="2000" dirty="0"/>
              <a:t>(5 Grade 12 courses)</a:t>
            </a:r>
          </a:p>
          <a:p>
            <a:pPr eaLnBrk="1" hangingPunct="1">
              <a:lnSpc>
                <a:spcPct val="80000"/>
              </a:lnSpc>
            </a:pPr>
            <a:endParaRPr lang="en-US" sz="2400" dirty="0">
              <a:latin typeface="Book Antiqua" pitchFamily="18" charset="0"/>
            </a:endParaRPr>
          </a:p>
        </p:txBody>
      </p:sp>
      <p:sp>
        <p:nvSpPr>
          <p:cNvPr id="22533" name="Rectangle 4"/>
          <p:cNvSpPr>
            <a:spLocks noGrp="1" noChangeArrowheads="1"/>
          </p:cNvSpPr>
          <p:nvPr>
            <p:ph sz="half" idx="2"/>
          </p:nvPr>
        </p:nvSpPr>
        <p:spPr>
          <a:xfrm>
            <a:off x="5943600" y="1097096"/>
            <a:ext cx="5110462" cy="5151304"/>
          </a:xfrm>
        </p:spPr>
        <p:txBody>
          <a:bodyPr>
            <a:normAutofit/>
          </a:bodyPr>
          <a:lstStyle/>
          <a:p>
            <a:pPr eaLnBrk="1" hangingPunct="1">
              <a:lnSpc>
                <a:spcPct val="80000"/>
              </a:lnSpc>
              <a:buFont typeface="Wingdings" pitchFamily="2" charset="2"/>
              <a:buNone/>
            </a:pPr>
            <a:r>
              <a:rPr lang="en-US" sz="2000" b="1" dirty="0"/>
              <a:t>BSc-UNB</a:t>
            </a:r>
          </a:p>
          <a:p>
            <a:pPr eaLnBrk="1" hangingPunct="1">
              <a:lnSpc>
                <a:spcPct val="80000"/>
              </a:lnSpc>
              <a:buFont typeface="Wingdings" pitchFamily="2" charset="2"/>
              <a:buNone/>
            </a:pPr>
            <a:endParaRPr lang="en-US" sz="2000" b="1" dirty="0"/>
          </a:p>
          <a:p>
            <a:pPr eaLnBrk="1" hangingPunct="1">
              <a:lnSpc>
                <a:spcPct val="80000"/>
              </a:lnSpc>
            </a:pPr>
            <a:r>
              <a:rPr lang="en-US" sz="2000" dirty="0"/>
              <a:t>High School Grad </a:t>
            </a:r>
            <a:r>
              <a:rPr lang="en-US" sz="2000" b="1" dirty="0"/>
              <a:t>PLUS</a:t>
            </a:r>
          </a:p>
          <a:p>
            <a:pPr eaLnBrk="1" hangingPunct="1">
              <a:lnSpc>
                <a:spcPct val="80000"/>
              </a:lnSpc>
            </a:pPr>
            <a:r>
              <a:rPr lang="en-US" sz="2000" dirty="0"/>
              <a:t>English 122</a:t>
            </a:r>
          </a:p>
          <a:p>
            <a:pPr eaLnBrk="1" hangingPunct="1">
              <a:lnSpc>
                <a:spcPct val="80000"/>
              </a:lnSpc>
            </a:pPr>
            <a:r>
              <a:rPr lang="en-US" sz="2000" dirty="0"/>
              <a:t>Foundations &amp; Pre-</a:t>
            </a:r>
            <a:r>
              <a:rPr lang="en-US" sz="2000" dirty="0" err="1"/>
              <a:t>Calc</a:t>
            </a:r>
            <a:r>
              <a:rPr lang="en-US" sz="2000" dirty="0"/>
              <a:t> 11</a:t>
            </a:r>
          </a:p>
          <a:p>
            <a:pPr eaLnBrk="1" hangingPunct="1">
              <a:lnSpc>
                <a:spcPct val="80000"/>
              </a:lnSpc>
            </a:pPr>
            <a:r>
              <a:rPr lang="en-US" sz="2000" dirty="0"/>
              <a:t>Pre-</a:t>
            </a:r>
            <a:r>
              <a:rPr lang="en-US" sz="2000" dirty="0" err="1"/>
              <a:t>Calc</a:t>
            </a:r>
            <a:r>
              <a:rPr lang="en-US" sz="2000" dirty="0"/>
              <a:t> 12A &amp; 12B</a:t>
            </a:r>
          </a:p>
          <a:p>
            <a:pPr eaLnBrk="1" hangingPunct="1">
              <a:lnSpc>
                <a:spcPct val="80000"/>
              </a:lnSpc>
            </a:pPr>
            <a:r>
              <a:rPr lang="en-US" sz="2000" dirty="0"/>
              <a:t>Chemistry 122</a:t>
            </a:r>
          </a:p>
          <a:p>
            <a:pPr eaLnBrk="1" hangingPunct="1">
              <a:lnSpc>
                <a:spcPct val="80000"/>
              </a:lnSpc>
            </a:pPr>
            <a:r>
              <a:rPr lang="en-US" sz="2000" dirty="0"/>
              <a:t>Biology 122 or Physics 122</a:t>
            </a:r>
          </a:p>
          <a:p>
            <a:pPr eaLnBrk="1" hangingPunct="1">
              <a:lnSpc>
                <a:spcPct val="80000"/>
              </a:lnSpc>
            </a:pPr>
            <a:r>
              <a:rPr lang="en-US" sz="2000" dirty="0"/>
              <a:t>Specific Electives</a:t>
            </a:r>
          </a:p>
          <a:p>
            <a:pPr eaLnBrk="1" hangingPunct="1">
              <a:lnSpc>
                <a:spcPct val="80000"/>
              </a:lnSpc>
            </a:pPr>
            <a:r>
              <a:rPr lang="en-US" sz="2000" dirty="0"/>
              <a:t>Min. admission avg. 75%</a:t>
            </a:r>
            <a:endParaRPr lang="en-US" sz="2000" dirty="0">
              <a:latin typeface="Book Antiqua" pitchFamily="18" charset="0"/>
            </a:endParaRPr>
          </a:p>
        </p:txBody>
      </p:sp>
      <p:sp>
        <p:nvSpPr>
          <p:cNvPr id="6" name="Slide Number Placeholder 6"/>
          <p:cNvSpPr>
            <a:spLocks noGrp="1"/>
          </p:cNvSpPr>
          <p:nvPr>
            <p:ph type="sldNum" sz="quarter" idx="12"/>
          </p:nvPr>
        </p:nvSpPr>
        <p:spPr/>
        <p:txBody>
          <a:bodyPr>
            <a:normAutofit fontScale="32500" lnSpcReduction="20000"/>
          </a:bodyPr>
          <a:lstStyle/>
          <a:p>
            <a:pPr>
              <a:defRPr/>
            </a:pPr>
            <a:r>
              <a:rPr lang="en-US" dirty="0"/>
              <a:t>High School Graduation </a:t>
            </a:r>
            <a:br>
              <a:rPr lang="en-US" dirty="0"/>
            </a:br>
            <a:r>
              <a:rPr lang="en-US" dirty="0"/>
              <a:t>University Admission Requirements</a:t>
            </a:r>
          </a:p>
          <a:p>
            <a:pPr>
              <a:defRPr/>
            </a:pPr>
            <a:fld id="{D95AC1EA-04B3-40D3-9C7A-F1325F7B2F93}" type="slidenum">
              <a:rPr lang="en-US" smtClean="0"/>
              <a:pPr>
                <a:defRPr/>
              </a:pPr>
              <a:t>15</a:t>
            </a:fld>
            <a:endParaRPr lang="en-US" dirty="0"/>
          </a:p>
        </p:txBody>
      </p:sp>
    </p:spTree>
    <p:extLst>
      <p:ext uri="{BB962C8B-B14F-4D97-AF65-F5344CB8AC3E}">
        <p14:creationId xmlns:p14="http://schemas.microsoft.com/office/powerpoint/2010/main" val="4199965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81200" y="228600"/>
            <a:ext cx="7924800" cy="685800"/>
          </a:xfrm>
        </p:spPr>
        <p:txBody>
          <a:bodyPr>
            <a:normAutofit fontScale="90000"/>
          </a:bodyPr>
          <a:lstStyle/>
          <a:p>
            <a:pPr eaLnBrk="1" hangingPunct="1"/>
            <a:r>
              <a:rPr lang="en-US" sz="4000" b="1" dirty="0">
                <a:latin typeface="+mn-lt"/>
              </a:rPr>
              <a:t>Admission Requirements</a:t>
            </a:r>
          </a:p>
        </p:txBody>
      </p:sp>
      <p:sp>
        <p:nvSpPr>
          <p:cNvPr id="22532" name="Rectangle 3"/>
          <p:cNvSpPr>
            <a:spLocks noGrp="1" noChangeArrowheads="1"/>
          </p:cNvSpPr>
          <p:nvPr>
            <p:ph sz="half" idx="1"/>
          </p:nvPr>
        </p:nvSpPr>
        <p:spPr>
          <a:xfrm>
            <a:off x="643944" y="1600200"/>
            <a:ext cx="4038600" cy="4880768"/>
          </a:xfrm>
        </p:spPr>
        <p:txBody>
          <a:bodyPr>
            <a:normAutofit/>
          </a:bodyPr>
          <a:lstStyle/>
          <a:p>
            <a:pPr marL="111125" indent="-111125">
              <a:lnSpc>
                <a:spcPct val="80000"/>
              </a:lnSpc>
              <a:buNone/>
            </a:pPr>
            <a:r>
              <a:rPr lang="en-US" sz="2000" b="1" dirty="0"/>
              <a:t>High School Graduation</a:t>
            </a:r>
          </a:p>
          <a:p>
            <a:pPr marL="111125" indent="-111125" algn="ctr">
              <a:lnSpc>
                <a:spcPct val="80000"/>
              </a:lnSpc>
              <a:buNone/>
            </a:pPr>
            <a:endParaRPr lang="en-US" sz="2000" b="1" dirty="0"/>
          </a:p>
          <a:p>
            <a:pPr eaLnBrk="1" hangingPunct="1">
              <a:lnSpc>
                <a:spcPct val="80000"/>
              </a:lnSpc>
            </a:pPr>
            <a:r>
              <a:rPr lang="en-US" sz="2000" dirty="0"/>
              <a:t>English 11 </a:t>
            </a:r>
          </a:p>
          <a:p>
            <a:pPr eaLnBrk="1" hangingPunct="1">
              <a:lnSpc>
                <a:spcPct val="80000"/>
              </a:lnSpc>
            </a:pPr>
            <a:r>
              <a:rPr lang="en-US" sz="2000" dirty="0"/>
              <a:t>English 12</a:t>
            </a:r>
          </a:p>
          <a:p>
            <a:pPr eaLnBrk="1" hangingPunct="1">
              <a:lnSpc>
                <a:spcPct val="80000"/>
              </a:lnSpc>
            </a:pPr>
            <a:r>
              <a:rPr lang="en-US" sz="2000" dirty="0"/>
              <a:t>Math  11</a:t>
            </a:r>
          </a:p>
          <a:p>
            <a:pPr eaLnBrk="1" hangingPunct="1">
              <a:lnSpc>
                <a:spcPct val="80000"/>
              </a:lnSpc>
            </a:pPr>
            <a:r>
              <a:rPr lang="en-US" sz="2000" dirty="0"/>
              <a:t>Science 11/12</a:t>
            </a:r>
          </a:p>
          <a:p>
            <a:pPr eaLnBrk="1" hangingPunct="1">
              <a:lnSpc>
                <a:spcPct val="80000"/>
              </a:lnSpc>
            </a:pPr>
            <a:r>
              <a:rPr lang="en-US" sz="2000" dirty="0"/>
              <a:t>Modern History 11</a:t>
            </a:r>
          </a:p>
          <a:p>
            <a:pPr eaLnBrk="1" hangingPunct="1">
              <a:lnSpc>
                <a:spcPct val="80000"/>
              </a:lnSpc>
            </a:pPr>
            <a:r>
              <a:rPr lang="en-US" sz="2000" dirty="0"/>
              <a:t>Fine Arts/Life Role</a:t>
            </a:r>
          </a:p>
          <a:p>
            <a:pPr eaLnBrk="1" hangingPunct="1">
              <a:lnSpc>
                <a:spcPct val="80000"/>
              </a:lnSpc>
            </a:pPr>
            <a:r>
              <a:rPr lang="en-US" sz="2000" dirty="0"/>
              <a:t>10 Electives</a:t>
            </a:r>
          </a:p>
          <a:p>
            <a:pPr eaLnBrk="1" hangingPunct="1">
              <a:lnSpc>
                <a:spcPct val="80000"/>
              </a:lnSpc>
            </a:pPr>
            <a:r>
              <a:rPr lang="en-US" sz="2000" dirty="0"/>
              <a:t>(5 Grade 12 courses)</a:t>
            </a:r>
          </a:p>
          <a:p>
            <a:pPr eaLnBrk="1" hangingPunct="1">
              <a:lnSpc>
                <a:spcPct val="80000"/>
              </a:lnSpc>
            </a:pPr>
            <a:endParaRPr lang="en-US" sz="2400" dirty="0">
              <a:latin typeface="Book Antiqua" pitchFamily="18" charset="0"/>
            </a:endParaRPr>
          </a:p>
        </p:txBody>
      </p:sp>
      <p:sp>
        <p:nvSpPr>
          <p:cNvPr id="22533" name="Rectangle 4"/>
          <p:cNvSpPr>
            <a:spLocks noGrp="1" noChangeArrowheads="1"/>
          </p:cNvSpPr>
          <p:nvPr>
            <p:ph sz="half" idx="2"/>
          </p:nvPr>
        </p:nvSpPr>
        <p:spPr>
          <a:xfrm>
            <a:off x="5730875" y="1600199"/>
            <a:ext cx="5254804" cy="4880769"/>
          </a:xfrm>
        </p:spPr>
        <p:txBody>
          <a:bodyPr>
            <a:normAutofit/>
          </a:bodyPr>
          <a:lstStyle/>
          <a:p>
            <a:pPr eaLnBrk="1" hangingPunct="1">
              <a:lnSpc>
                <a:spcPct val="80000"/>
              </a:lnSpc>
              <a:buFont typeface="Wingdings" pitchFamily="2" charset="2"/>
              <a:buNone/>
            </a:pPr>
            <a:r>
              <a:rPr lang="en-US" sz="2000" b="1" dirty="0"/>
              <a:t>Engineering/Comp. </a:t>
            </a:r>
            <a:r>
              <a:rPr lang="en-US" sz="2000" b="1" dirty="0" err="1"/>
              <a:t>Sci</a:t>
            </a:r>
            <a:r>
              <a:rPr lang="en-US" sz="2000" b="1" dirty="0"/>
              <a:t>-UNB</a:t>
            </a:r>
          </a:p>
          <a:p>
            <a:pPr eaLnBrk="1" hangingPunct="1">
              <a:lnSpc>
                <a:spcPct val="80000"/>
              </a:lnSpc>
              <a:buFont typeface="Wingdings" pitchFamily="2" charset="2"/>
              <a:buNone/>
            </a:pPr>
            <a:endParaRPr lang="en-US" sz="2000" b="1" dirty="0"/>
          </a:p>
          <a:p>
            <a:pPr eaLnBrk="1" hangingPunct="1">
              <a:lnSpc>
                <a:spcPct val="80000"/>
              </a:lnSpc>
            </a:pPr>
            <a:r>
              <a:rPr lang="en-US" sz="2000" dirty="0"/>
              <a:t>High School Grad </a:t>
            </a:r>
            <a:r>
              <a:rPr lang="en-US" sz="2000" b="1" dirty="0"/>
              <a:t>PLUS</a:t>
            </a:r>
          </a:p>
          <a:p>
            <a:pPr eaLnBrk="1" hangingPunct="1">
              <a:lnSpc>
                <a:spcPct val="80000"/>
              </a:lnSpc>
            </a:pPr>
            <a:r>
              <a:rPr lang="en-US" sz="2000" dirty="0"/>
              <a:t>English 122</a:t>
            </a:r>
          </a:p>
          <a:p>
            <a:pPr eaLnBrk="1" hangingPunct="1">
              <a:lnSpc>
                <a:spcPct val="80000"/>
              </a:lnSpc>
            </a:pPr>
            <a:r>
              <a:rPr lang="en-US" sz="2000" dirty="0"/>
              <a:t>Foundations &amp; Pre-</a:t>
            </a:r>
            <a:r>
              <a:rPr lang="en-US" sz="2000" dirty="0" err="1"/>
              <a:t>Calc</a:t>
            </a:r>
            <a:r>
              <a:rPr lang="en-US" sz="2000" dirty="0"/>
              <a:t> 11</a:t>
            </a:r>
          </a:p>
          <a:p>
            <a:pPr eaLnBrk="1" hangingPunct="1">
              <a:lnSpc>
                <a:spcPct val="80000"/>
              </a:lnSpc>
            </a:pPr>
            <a:r>
              <a:rPr lang="en-US" sz="2000" dirty="0"/>
              <a:t>Pre-</a:t>
            </a:r>
            <a:r>
              <a:rPr lang="en-US" sz="2000" dirty="0" err="1"/>
              <a:t>Calc</a:t>
            </a:r>
            <a:r>
              <a:rPr lang="en-US" sz="2000" dirty="0"/>
              <a:t> 12A &amp; 12B</a:t>
            </a:r>
          </a:p>
          <a:p>
            <a:pPr eaLnBrk="1" hangingPunct="1">
              <a:lnSpc>
                <a:spcPct val="80000"/>
              </a:lnSpc>
            </a:pPr>
            <a:r>
              <a:rPr lang="en-US" sz="2000" dirty="0"/>
              <a:t>Chemistry 122</a:t>
            </a:r>
          </a:p>
          <a:p>
            <a:pPr eaLnBrk="1" hangingPunct="1">
              <a:lnSpc>
                <a:spcPct val="80000"/>
              </a:lnSpc>
            </a:pPr>
            <a:r>
              <a:rPr lang="en-US" sz="2000" dirty="0"/>
              <a:t>Physics 122</a:t>
            </a:r>
          </a:p>
          <a:p>
            <a:pPr eaLnBrk="1" hangingPunct="1">
              <a:lnSpc>
                <a:spcPct val="80000"/>
              </a:lnSpc>
            </a:pPr>
            <a:r>
              <a:rPr lang="en-US" sz="2000" dirty="0"/>
              <a:t>Specific Electives</a:t>
            </a:r>
          </a:p>
          <a:p>
            <a:pPr eaLnBrk="1" hangingPunct="1">
              <a:lnSpc>
                <a:spcPct val="80000"/>
              </a:lnSpc>
            </a:pPr>
            <a:r>
              <a:rPr lang="en-US" sz="2000" dirty="0"/>
              <a:t>Min. admission avg. 80+%</a:t>
            </a:r>
          </a:p>
          <a:p>
            <a:pPr eaLnBrk="1" hangingPunct="1">
              <a:lnSpc>
                <a:spcPct val="80000"/>
              </a:lnSpc>
            </a:pPr>
            <a:endParaRPr lang="en-US" sz="2400" dirty="0">
              <a:latin typeface="Book Antiqua" pitchFamily="18" charset="0"/>
            </a:endParaRPr>
          </a:p>
        </p:txBody>
      </p:sp>
      <p:sp>
        <p:nvSpPr>
          <p:cNvPr id="6" name="Slide Number Placeholder 6"/>
          <p:cNvSpPr>
            <a:spLocks noGrp="1"/>
          </p:cNvSpPr>
          <p:nvPr>
            <p:ph type="sldNum" sz="quarter" idx="12"/>
          </p:nvPr>
        </p:nvSpPr>
        <p:spPr/>
        <p:txBody>
          <a:bodyPr>
            <a:normAutofit fontScale="32500" lnSpcReduction="20000"/>
          </a:bodyPr>
          <a:lstStyle/>
          <a:p>
            <a:pPr>
              <a:defRPr/>
            </a:pPr>
            <a:r>
              <a:rPr lang="en-US" dirty="0"/>
              <a:t>High School Graduation </a:t>
            </a:r>
            <a:br>
              <a:rPr lang="en-US" dirty="0"/>
            </a:br>
            <a:r>
              <a:rPr lang="en-US" dirty="0"/>
              <a:t>University Admission Requirements</a:t>
            </a:r>
          </a:p>
          <a:p>
            <a:pPr>
              <a:defRPr/>
            </a:pPr>
            <a:fld id="{D95AC1EA-04B3-40D3-9C7A-F1325F7B2F93}" type="slidenum">
              <a:rPr lang="en-US" smtClean="0"/>
              <a:pPr>
                <a:defRPr/>
              </a:pPr>
              <a:t>16</a:t>
            </a:fld>
            <a:endParaRPr lang="en-US" dirty="0"/>
          </a:p>
        </p:txBody>
      </p:sp>
    </p:spTree>
    <p:extLst>
      <p:ext uri="{BB962C8B-B14F-4D97-AF65-F5344CB8AC3E}">
        <p14:creationId xmlns:p14="http://schemas.microsoft.com/office/powerpoint/2010/main" val="585097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r>
              <a:rPr lang="en-US" sz="4000" b="1" dirty="0">
                <a:latin typeface="+mn-lt"/>
              </a:rPr>
              <a:t>Course Applications</a:t>
            </a:r>
          </a:p>
        </p:txBody>
      </p:sp>
      <p:sp>
        <p:nvSpPr>
          <p:cNvPr id="26628" name="Rectangle 3"/>
          <p:cNvSpPr>
            <a:spLocks noGrp="1" noChangeArrowheads="1"/>
          </p:cNvSpPr>
          <p:nvPr>
            <p:ph idx="1"/>
          </p:nvPr>
        </p:nvSpPr>
        <p:spPr>
          <a:xfrm>
            <a:off x="685801" y="1887823"/>
            <a:ext cx="10660486" cy="3649133"/>
          </a:xfrm>
        </p:spPr>
        <p:txBody>
          <a:bodyPr>
            <a:noAutofit/>
          </a:bodyPr>
          <a:lstStyle/>
          <a:p>
            <a:pPr eaLnBrk="1" hangingPunct="1"/>
            <a:endParaRPr lang="en-US" sz="3200" dirty="0"/>
          </a:p>
          <a:p>
            <a:pPr eaLnBrk="1" hangingPunct="1"/>
            <a:endParaRPr lang="en-US" sz="3200" dirty="0"/>
          </a:p>
          <a:p>
            <a:pPr eaLnBrk="1" hangingPunct="1"/>
            <a:r>
              <a:rPr lang="en-US" sz="2800" dirty="0"/>
              <a:t>Sr project 1 period and Comprehensive Sr project 2 period courses require an application as well as the </a:t>
            </a:r>
            <a:r>
              <a:rPr lang="en-US" sz="2800"/>
              <a:t>POD course.  </a:t>
            </a:r>
            <a:endParaRPr lang="en-US" sz="2800" dirty="0"/>
          </a:p>
          <a:p>
            <a:pPr eaLnBrk="1" hangingPunct="1"/>
            <a:r>
              <a:rPr lang="en-US" sz="2800" dirty="0"/>
              <a:t>Applications are available at Guidance.</a:t>
            </a:r>
          </a:p>
          <a:p>
            <a:pPr eaLnBrk="1" hangingPunct="1"/>
            <a:r>
              <a:rPr lang="en-US" sz="2800" dirty="0"/>
              <a:t>Applications due March 20th at Guidance.</a:t>
            </a:r>
          </a:p>
          <a:p>
            <a:r>
              <a:rPr lang="en-US" sz="2800" dirty="0"/>
              <a:t>You cannot select courses that require an application as an alternate. These courses always fill up with students who request them as a first choice, so if you want one request it now.</a:t>
            </a:r>
          </a:p>
          <a:p>
            <a:pPr algn="ctr" eaLnBrk="1" hangingPunct="1">
              <a:buFont typeface="Wingdings" pitchFamily="2" charset="2"/>
              <a:buNone/>
            </a:pPr>
            <a:r>
              <a:rPr lang="en-US" sz="3200" dirty="0"/>
              <a:t>	</a:t>
            </a:r>
            <a:r>
              <a:rPr lang="en-US" sz="3200" b="1" i="1" dirty="0"/>
              <a:t>Important</a:t>
            </a:r>
          </a:p>
          <a:p>
            <a:pPr algn="ctr" eaLnBrk="1" hangingPunct="1">
              <a:buFont typeface="Wingdings" pitchFamily="2" charset="2"/>
              <a:buNone/>
            </a:pPr>
            <a:r>
              <a:rPr lang="en-US" b="1" i="1" dirty="0"/>
              <a:t>If you do not submit an application, you will not be considered for the course.  </a:t>
            </a:r>
          </a:p>
        </p:txBody>
      </p:sp>
      <p:sp>
        <p:nvSpPr>
          <p:cNvPr id="5" name="Slide Number Placeholder 5"/>
          <p:cNvSpPr>
            <a:spLocks noGrp="1"/>
          </p:cNvSpPr>
          <p:nvPr>
            <p:ph type="sldNum" sz="quarter" idx="12"/>
          </p:nvPr>
        </p:nvSpPr>
        <p:spPr/>
        <p:txBody>
          <a:bodyPr/>
          <a:lstStyle/>
          <a:p>
            <a:pPr>
              <a:defRPr/>
            </a:pPr>
            <a:fld id="{6A20A0EB-29BB-416E-8459-0BF924A72087}" type="slidenum">
              <a:rPr lang="en-US"/>
              <a:pPr>
                <a:defRPr/>
              </a:pPr>
              <a:t>17</a:t>
            </a:fld>
            <a:endParaRPr lang="en-US"/>
          </a:p>
        </p:txBody>
      </p:sp>
    </p:spTree>
    <p:extLst>
      <p:ext uri="{BB962C8B-B14F-4D97-AF65-F5344CB8AC3E}">
        <p14:creationId xmlns:p14="http://schemas.microsoft.com/office/powerpoint/2010/main" val="2732817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55" y="92143"/>
            <a:ext cx="10972800" cy="1399032"/>
          </a:xfrm>
        </p:spPr>
        <p:txBody>
          <a:bodyPr>
            <a:normAutofit/>
          </a:bodyPr>
          <a:lstStyle/>
          <a:p>
            <a:pPr algn="ctr"/>
            <a:r>
              <a:rPr lang="en-US" sz="4000" b="1" dirty="0">
                <a:latin typeface="+mn-lt"/>
              </a:rPr>
              <a:t>Selecting Courses-What’s Next?</a:t>
            </a:r>
          </a:p>
        </p:txBody>
      </p:sp>
      <p:sp>
        <p:nvSpPr>
          <p:cNvPr id="3" name="Content Placeholder 2"/>
          <p:cNvSpPr>
            <a:spLocks noGrp="1"/>
          </p:cNvSpPr>
          <p:nvPr>
            <p:ph idx="1"/>
          </p:nvPr>
        </p:nvSpPr>
        <p:spPr>
          <a:xfrm>
            <a:off x="609600" y="1491175"/>
            <a:ext cx="10972800" cy="5291546"/>
          </a:xfrm>
        </p:spPr>
        <p:txBody>
          <a:bodyPr>
            <a:normAutofit fontScale="92500" lnSpcReduction="10000"/>
          </a:bodyPr>
          <a:lstStyle/>
          <a:p>
            <a:r>
              <a:rPr lang="en-US" sz="3200" dirty="0"/>
              <a:t>Review the course guide; ensure you have met all grad requirements.</a:t>
            </a:r>
          </a:p>
          <a:p>
            <a:r>
              <a:rPr lang="en-US" sz="3200" dirty="0"/>
              <a:t>Ask questions of your teachers, counsellor</a:t>
            </a:r>
          </a:p>
          <a:p>
            <a:r>
              <a:rPr lang="en-US" sz="3200" dirty="0"/>
              <a:t>Show it to your parents/guardians and discuss post-secondary paths and ensure entrance requirements met</a:t>
            </a:r>
          </a:p>
          <a:p>
            <a:r>
              <a:rPr lang="en-US" sz="3200" dirty="0"/>
              <a:t>Complete the Grade 11/12 Course Planning form at the back of the guide. Add your Homeroom # at the top</a:t>
            </a:r>
          </a:p>
          <a:p>
            <a:r>
              <a:rPr lang="en-US" sz="3200" dirty="0"/>
              <a:t>Bring it to </a:t>
            </a:r>
            <a:r>
              <a:rPr lang="en-US" sz="3200" b="1" dirty="0"/>
              <a:t>homeroom teacher by March 12</a:t>
            </a:r>
            <a:r>
              <a:rPr lang="en-US" sz="3200" b="1" baseline="30000" dirty="0"/>
              <a:t>th</a:t>
            </a:r>
            <a:r>
              <a:rPr lang="en-US" sz="3200" b="1" dirty="0"/>
              <a:t>!</a:t>
            </a:r>
          </a:p>
          <a:p>
            <a:r>
              <a:rPr lang="en-US" sz="3200" dirty="0"/>
              <a:t>Be in homeroom March 16-20 to enter course selection-only open for input this week.</a:t>
            </a:r>
          </a:p>
          <a:p>
            <a:pPr marL="0" indent="0">
              <a:buNone/>
            </a:pPr>
            <a:endParaRPr lang="en-US" sz="3200" dirty="0"/>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18</a:t>
            </a:fld>
            <a:endParaRPr lang="en-US"/>
          </a:p>
        </p:txBody>
      </p:sp>
    </p:spTree>
    <p:extLst>
      <p:ext uri="{BB962C8B-B14F-4D97-AF65-F5344CB8AC3E}">
        <p14:creationId xmlns:p14="http://schemas.microsoft.com/office/powerpoint/2010/main" val="2345601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82" y="125826"/>
            <a:ext cx="11925836" cy="1399032"/>
          </a:xfrm>
        </p:spPr>
        <p:txBody>
          <a:bodyPr>
            <a:normAutofit/>
          </a:bodyPr>
          <a:lstStyle/>
          <a:p>
            <a:r>
              <a:rPr lang="en-US" sz="4000" b="1" dirty="0">
                <a:latin typeface="+mn-lt"/>
              </a:rPr>
              <a:t>Entering Course Requests March 16-20</a:t>
            </a:r>
          </a:p>
        </p:txBody>
      </p:sp>
      <p:sp>
        <p:nvSpPr>
          <p:cNvPr id="3" name="Content Placeholder 2"/>
          <p:cNvSpPr>
            <a:spLocks noGrp="1"/>
          </p:cNvSpPr>
          <p:nvPr>
            <p:ph idx="1"/>
          </p:nvPr>
        </p:nvSpPr>
        <p:spPr>
          <a:xfrm>
            <a:off x="371341" y="1524858"/>
            <a:ext cx="11449318" cy="4929950"/>
          </a:xfrm>
        </p:spPr>
        <p:txBody>
          <a:bodyPr>
            <a:normAutofit/>
          </a:bodyPr>
          <a:lstStyle/>
          <a:p>
            <a:r>
              <a:rPr lang="en-US" sz="3200" dirty="0"/>
              <a:t>All course requests will be entered into the Power School system on-line through your homeroom teacher during </a:t>
            </a:r>
            <a:r>
              <a:rPr lang="en-US" sz="3200" b="1" u="sng" dirty="0"/>
              <a:t>Extended Homerooms</a:t>
            </a:r>
          </a:p>
          <a:p>
            <a:r>
              <a:rPr lang="en-US" sz="3200" dirty="0"/>
              <a:t>You </a:t>
            </a:r>
            <a:r>
              <a:rPr lang="en-US" sz="3200" b="1" i="1" u="sng" dirty="0"/>
              <a:t>must have your user ID and password </a:t>
            </a:r>
            <a:r>
              <a:rPr lang="en-US" sz="3200" dirty="0"/>
              <a:t>to gain access to the system</a:t>
            </a:r>
          </a:p>
          <a:p>
            <a:r>
              <a:rPr lang="en-US" sz="3200" dirty="0"/>
              <a:t>You must have a completed course planning form with you that represents a full course load, 10 credits, and three Alternates</a:t>
            </a:r>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19</a:t>
            </a:fld>
            <a:endParaRPr lang="en-US"/>
          </a:p>
        </p:txBody>
      </p:sp>
    </p:spTree>
    <p:extLst>
      <p:ext uri="{BB962C8B-B14F-4D97-AF65-F5344CB8AC3E}">
        <p14:creationId xmlns:p14="http://schemas.microsoft.com/office/powerpoint/2010/main" val="2076504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Grad Status</a:t>
            </a:r>
          </a:p>
        </p:txBody>
      </p:sp>
      <p:sp>
        <p:nvSpPr>
          <p:cNvPr id="3" name="Content Placeholder 2"/>
          <p:cNvSpPr>
            <a:spLocks noGrp="1"/>
          </p:cNvSpPr>
          <p:nvPr>
            <p:ph idx="1"/>
          </p:nvPr>
        </p:nvSpPr>
        <p:spPr>
          <a:xfrm>
            <a:off x="685801" y="2142067"/>
            <a:ext cx="10131425" cy="4348885"/>
          </a:xfrm>
        </p:spPr>
        <p:txBody>
          <a:bodyPr>
            <a:normAutofit/>
          </a:bodyPr>
          <a:lstStyle/>
          <a:p>
            <a:pPr marL="0" indent="0">
              <a:buNone/>
            </a:pPr>
            <a:endParaRPr lang="en-US" sz="3200" dirty="0"/>
          </a:p>
          <a:p>
            <a:pPr marL="0" indent="0">
              <a:buNone/>
            </a:pPr>
            <a:r>
              <a:rPr lang="en-US" sz="3200" dirty="0"/>
              <a:t>If you have completed a </a:t>
            </a:r>
            <a:r>
              <a:rPr lang="en-US" sz="3200" b="1" dirty="0"/>
              <a:t>minimum of 7 credits</a:t>
            </a:r>
            <a:r>
              <a:rPr lang="en-US" sz="3200" dirty="0"/>
              <a:t>, including English 11, prior to September 2020 you will be: </a:t>
            </a:r>
          </a:p>
          <a:p>
            <a:r>
              <a:rPr lang="en-US" sz="3200" dirty="0"/>
              <a:t>Placed in a Grade 12 Homeroom</a:t>
            </a:r>
          </a:p>
          <a:p>
            <a:r>
              <a:rPr lang="en-US" sz="3200" dirty="0"/>
              <a:t>You will be considered a Potential Grad (meaning you can attend all grad events next year)</a:t>
            </a:r>
          </a:p>
          <a:p>
            <a:r>
              <a:rPr lang="en-US" sz="3200" dirty="0"/>
              <a:t>You will be placed on the Grad List</a:t>
            </a:r>
          </a:p>
          <a:p>
            <a:endParaRPr lang="en-US" sz="3200" dirty="0"/>
          </a:p>
          <a:p>
            <a:pPr marL="64008" indent="0">
              <a:buNone/>
            </a:pPr>
            <a:endParaRPr lang="en-US" sz="3200" dirty="0"/>
          </a:p>
        </p:txBody>
      </p:sp>
    </p:spTree>
    <p:extLst>
      <p:ext uri="{BB962C8B-B14F-4D97-AF65-F5344CB8AC3E}">
        <p14:creationId xmlns:p14="http://schemas.microsoft.com/office/powerpoint/2010/main" val="1353536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Important to Remember…</a:t>
            </a:r>
          </a:p>
        </p:txBody>
      </p:sp>
      <p:sp>
        <p:nvSpPr>
          <p:cNvPr id="3" name="Content Placeholder 2"/>
          <p:cNvSpPr>
            <a:spLocks noGrp="1"/>
          </p:cNvSpPr>
          <p:nvPr>
            <p:ph idx="1"/>
          </p:nvPr>
        </p:nvSpPr>
        <p:spPr/>
        <p:txBody>
          <a:bodyPr>
            <a:normAutofit fontScale="92500" lnSpcReduction="10000"/>
          </a:bodyPr>
          <a:lstStyle/>
          <a:p>
            <a:r>
              <a:rPr lang="en-US" sz="3200" dirty="0"/>
              <a:t>It is important that you are prepared for the course selection process</a:t>
            </a:r>
          </a:p>
          <a:p>
            <a:r>
              <a:rPr lang="en-US" sz="3200" dirty="0"/>
              <a:t>You will not be able to debate whether to choose one course or another once you log in to the course selection screens</a:t>
            </a:r>
          </a:p>
          <a:p>
            <a:r>
              <a:rPr lang="en-US" sz="3200" dirty="0"/>
              <a:t>You will only have time to transfer the courses listed on you planning form to the course selection screens</a:t>
            </a:r>
          </a:p>
          <a:p>
            <a:r>
              <a:rPr lang="en-US" sz="3200" dirty="0"/>
              <a:t>Once submitted, you cannot change anything</a:t>
            </a:r>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20</a:t>
            </a:fld>
            <a:endParaRPr lang="en-US"/>
          </a:p>
        </p:txBody>
      </p:sp>
    </p:spTree>
    <p:extLst>
      <p:ext uri="{BB962C8B-B14F-4D97-AF65-F5344CB8AC3E}">
        <p14:creationId xmlns:p14="http://schemas.microsoft.com/office/powerpoint/2010/main" val="2662978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rmAutofit/>
          </a:bodyPr>
          <a:lstStyle/>
          <a:p>
            <a:pPr>
              <a:defRPr/>
            </a:pPr>
            <a:r>
              <a:rPr lang="en-US" sz="4000" b="1" i="1" dirty="0">
                <a:latin typeface="+mn-lt"/>
              </a:rPr>
              <a:t>Remember…</a:t>
            </a:r>
          </a:p>
        </p:txBody>
      </p:sp>
      <p:sp>
        <p:nvSpPr>
          <p:cNvPr id="29700" name="Rectangle 3"/>
          <p:cNvSpPr>
            <a:spLocks noGrp="1" noChangeArrowheads="1"/>
          </p:cNvSpPr>
          <p:nvPr>
            <p:ph idx="1"/>
          </p:nvPr>
        </p:nvSpPr>
        <p:spPr/>
        <p:txBody>
          <a:bodyPr/>
          <a:lstStyle/>
          <a:p>
            <a:pPr eaLnBrk="1" hangingPunct="1"/>
            <a:r>
              <a:rPr lang="en-US" sz="3200" dirty="0"/>
              <a:t>Talk to your parents!</a:t>
            </a:r>
          </a:p>
          <a:p>
            <a:pPr eaLnBrk="1" hangingPunct="1"/>
            <a:r>
              <a:rPr lang="en-US" sz="3200" dirty="0"/>
              <a:t>Talk to your teachers!</a:t>
            </a:r>
          </a:p>
          <a:p>
            <a:pPr eaLnBrk="1" hangingPunct="1"/>
            <a:r>
              <a:rPr lang="en-US" sz="3200" dirty="0"/>
              <a:t>Talk to your Guidance Counsellor!</a:t>
            </a:r>
          </a:p>
          <a:p>
            <a:pPr eaLnBrk="1" hangingPunct="1">
              <a:buFont typeface="Wingdings" pitchFamily="2" charset="2"/>
              <a:buNone/>
            </a:pPr>
            <a:endParaRPr lang="en-US" sz="4000" dirty="0">
              <a:latin typeface="Book Antiqua" pitchFamily="18" charset="0"/>
            </a:endParaRPr>
          </a:p>
          <a:p>
            <a:pPr algn="ctr" eaLnBrk="1" hangingPunct="1">
              <a:buFont typeface="Wingdings" pitchFamily="2" charset="2"/>
              <a:buNone/>
            </a:pPr>
            <a:r>
              <a:rPr lang="en-US" sz="4000" dirty="0">
                <a:latin typeface="Bradley Hand ITC" pitchFamily="66" charset="0"/>
              </a:rPr>
              <a:t> </a:t>
            </a:r>
          </a:p>
        </p:txBody>
      </p:sp>
      <p:sp>
        <p:nvSpPr>
          <p:cNvPr id="5" name="Slide Number Placeholder 5"/>
          <p:cNvSpPr>
            <a:spLocks noGrp="1"/>
          </p:cNvSpPr>
          <p:nvPr>
            <p:ph type="sldNum" sz="quarter" idx="12"/>
          </p:nvPr>
        </p:nvSpPr>
        <p:spPr/>
        <p:txBody>
          <a:bodyPr/>
          <a:lstStyle/>
          <a:p>
            <a:pPr>
              <a:defRPr/>
            </a:pPr>
            <a:fld id="{285E2D0C-8EB1-494D-9713-2613F6012D77}" type="slidenum">
              <a:rPr lang="en-US"/>
              <a:pPr>
                <a:defRPr/>
              </a:pPr>
              <a:t>21</a:t>
            </a:fld>
            <a:endParaRPr lang="en-US"/>
          </a:p>
        </p:txBody>
      </p:sp>
    </p:spTree>
    <p:extLst>
      <p:ext uri="{BB962C8B-B14F-4D97-AF65-F5344CB8AC3E}">
        <p14:creationId xmlns:p14="http://schemas.microsoft.com/office/powerpoint/2010/main" val="401433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mn-lt"/>
              </a:rPr>
              <a:t>Questions?</a:t>
            </a:r>
          </a:p>
        </p:txBody>
      </p:sp>
      <p:sp>
        <p:nvSpPr>
          <p:cNvPr id="3" name="Content Placeholder 2"/>
          <p:cNvSpPr>
            <a:spLocks noGrp="1"/>
          </p:cNvSpPr>
          <p:nvPr>
            <p:ph idx="1"/>
          </p:nvPr>
        </p:nvSpPr>
        <p:spPr/>
        <p:txBody>
          <a:bodyPr>
            <a:normAutofit/>
          </a:bodyPr>
          <a:lstStyle/>
          <a:p>
            <a:r>
              <a:rPr lang="en-US" sz="2400" dirty="0"/>
              <a:t>Now is time to ask questions about requirements, post-secondary plans, </a:t>
            </a:r>
            <a:r>
              <a:rPr lang="en-US" sz="2400" dirty="0" err="1"/>
              <a:t>etc</a:t>
            </a:r>
            <a:endParaRPr lang="en-US" sz="2400" dirty="0"/>
          </a:p>
          <a:p>
            <a:r>
              <a:rPr lang="en-US" sz="2400" dirty="0"/>
              <a:t>Questions about math requirements and pathways?</a:t>
            </a:r>
          </a:p>
          <a:p>
            <a:r>
              <a:rPr lang="en-US" sz="2400" dirty="0"/>
              <a:t>Questions about times of year to apply for post-secondary?</a:t>
            </a:r>
          </a:p>
          <a:p>
            <a:r>
              <a:rPr lang="en-US" sz="2400" dirty="0"/>
              <a:t>Review your planning sheets with us; check off requirements completed and begin by choosing required courses that are not done yet.</a:t>
            </a:r>
          </a:p>
          <a:p>
            <a:r>
              <a:rPr lang="en-US" sz="2400" dirty="0"/>
              <a:t>Don’t forget alternatives! These are so important!</a:t>
            </a:r>
          </a:p>
          <a:p>
            <a:r>
              <a:rPr lang="en-US" sz="2400" dirty="0"/>
              <a:t>We want you to leave today with your </a:t>
            </a:r>
            <a:r>
              <a:rPr lang="en-US" sz="2400"/>
              <a:t>sheet completed. </a:t>
            </a:r>
            <a:endParaRPr lang="en-US" sz="2400" dirty="0"/>
          </a:p>
        </p:txBody>
      </p:sp>
      <p:sp>
        <p:nvSpPr>
          <p:cNvPr id="4" name="Slide Number Placeholder 3"/>
          <p:cNvSpPr>
            <a:spLocks noGrp="1"/>
          </p:cNvSpPr>
          <p:nvPr>
            <p:ph type="sldNum" sz="quarter" idx="12"/>
          </p:nvPr>
        </p:nvSpPr>
        <p:spPr/>
        <p:txBody>
          <a:bodyPr/>
          <a:lstStyle/>
          <a:p>
            <a:pPr>
              <a:defRPr/>
            </a:pPr>
            <a:fld id="{9148117B-D49B-49A3-98F8-BFF57CC44457}" type="slidenum">
              <a:rPr lang="en-US" smtClean="0"/>
              <a:pPr>
                <a:defRPr/>
              </a:pPr>
              <a:t>22</a:t>
            </a:fld>
            <a:endParaRPr lang="en-US"/>
          </a:p>
        </p:txBody>
      </p:sp>
    </p:spTree>
    <p:extLst>
      <p:ext uri="{BB962C8B-B14F-4D97-AF65-F5344CB8AC3E}">
        <p14:creationId xmlns:p14="http://schemas.microsoft.com/office/powerpoint/2010/main" val="3192338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10000" y="0"/>
            <a:ext cx="10571998" cy="1223493"/>
          </a:xfrm>
        </p:spPr>
        <p:txBody>
          <a:bodyPr>
            <a:normAutofit/>
          </a:bodyPr>
          <a:lstStyle/>
          <a:p>
            <a:pPr eaLnBrk="1" hangingPunct="1"/>
            <a:r>
              <a:rPr lang="en-US" sz="4000" b="1" dirty="0">
                <a:latin typeface="+mn-lt"/>
              </a:rPr>
              <a:t>Graduation Requirements</a:t>
            </a:r>
          </a:p>
        </p:txBody>
      </p:sp>
      <p:sp>
        <p:nvSpPr>
          <p:cNvPr id="19460" name="Rectangle 3"/>
          <p:cNvSpPr>
            <a:spLocks noGrp="1" noChangeArrowheads="1"/>
          </p:cNvSpPr>
          <p:nvPr>
            <p:ph idx="1"/>
          </p:nvPr>
        </p:nvSpPr>
        <p:spPr>
          <a:xfrm>
            <a:off x="810000" y="2369713"/>
            <a:ext cx="10554574" cy="3154233"/>
          </a:xfrm>
        </p:spPr>
        <p:txBody>
          <a:bodyPr>
            <a:noAutofit/>
          </a:bodyPr>
          <a:lstStyle/>
          <a:p>
            <a:pPr eaLnBrk="1" hangingPunct="1"/>
            <a:r>
              <a:rPr lang="en-US" sz="3200" dirty="0"/>
              <a:t>You must pass all grade 10 courses (w/ 2 electives)</a:t>
            </a:r>
          </a:p>
          <a:p>
            <a:pPr eaLnBrk="1" hangingPunct="1"/>
            <a:r>
              <a:rPr lang="en-US" sz="3200" dirty="0"/>
              <a:t>You must successfully complete the ELPA</a:t>
            </a:r>
          </a:p>
          <a:p>
            <a:pPr eaLnBrk="1" hangingPunct="1"/>
            <a:r>
              <a:rPr lang="en-US" sz="3200" dirty="0"/>
              <a:t>You will need to pass 7 compulsory credits</a:t>
            </a:r>
          </a:p>
          <a:p>
            <a:r>
              <a:rPr lang="en-US" sz="3200" dirty="0"/>
              <a:t>You will need to pass an additional 10 electives for a total of </a:t>
            </a:r>
            <a:r>
              <a:rPr lang="en-US" sz="3200" b="1" dirty="0"/>
              <a:t>at least </a:t>
            </a:r>
            <a:r>
              <a:rPr lang="en-US" sz="3200" dirty="0"/>
              <a:t>17 credits (20 is always better)</a:t>
            </a:r>
          </a:p>
          <a:p>
            <a:pPr eaLnBrk="1" hangingPunct="1"/>
            <a:r>
              <a:rPr lang="en-US" sz="3200" dirty="0"/>
              <a:t>Only 2 of the 17 can be local option courses-discuss</a:t>
            </a:r>
          </a:p>
          <a:p>
            <a:pPr eaLnBrk="1" hangingPunct="1"/>
            <a:r>
              <a:rPr lang="en-US" sz="3200" dirty="0"/>
              <a:t>5 credits (incl. English) must be Grade 12 courses</a:t>
            </a:r>
          </a:p>
          <a:p>
            <a:pPr eaLnBrk="1" hangingPunct="1"/>
            <a:r>
              <a:rPr lang="en-US" sz="3200" dirty="0"/>
              <a:t>And, you need to be </a:t>
            </a:r>
            <a:r>
              <a:rPr lang="en-US" sz="3200" b="1" dirty="0"/>
              <a:t>enrolled full time in Grade 12</a:t>
            </a:r>
          </a:p>
          <a:p>
            <a:pPr marL="64008" indent="0" eaLnBrk="1" hangingPunct="1">
              <a:buNone/>
            </a:pPr>
            <a:endParaRPr lang="en-US" sz="3200" dirty="0"/>
          </a:p>
        </p:txBody>
      </p:sp>
      <p:sp>
        <p:nvSpPr>
          <p:cNvPr id="5" name="Slide Number Placeholder 5"/>
          <p:cNvSpPr>
            <a:spLocks noGrp="1"/>
          </p:cNvSpPr>
          <p:nvPr>
            <p:ph type="sldNum" sz="quarter" idx="12"/>
          </p:nvPr>
        </p:nvSpPr>
        <p:spPr/>
        <p:txBody>
          <a:bodyPr/>
          <a:lstStyle/>
          <a:p>
            <a:pPr>
              <a:defRPr/>
            </a:pPr>
            <a:fld id="{A96A3A3A-6D63-4177-AB6D-6D51B925BBBA}" type="slidenum">
              <a:rPr lang="en-US"/>
              <a:pPr>
                <a:defRPr/>
              </a:pPr>
              <a:t>3</a:t>
            </a:fld>
            <a:endParaRPr lang="en-US"/>
          </a:p>
        </p:txBody>
      </p:sp>
    </p:spTree>
    <p:extLst>
      <p:ext uri="{BB962C8B-B14F-4D97-AF65-F5344CB8AC3E}">
        <p14:creationId xmlns:p14="http://schemas.microsoft.com/office/powerpoint/2010/main" val="3500625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79783" y="338666"/>
            <a:ext cx="10764077" cy="1456267"/>
          </a:xfrm>
        </p:spPr>
        <p:txBody>
          <a:bodyPr>
            <a:normAutofit fontScale="90000"/>
          </a:bodyPr>
          <a:lstStyle/>
          <a:p>
            <a:pPr algn="ctr" eaLnBrk="1" hangingPunct="1"/>
            <a:r>
              <a:rPr lang="en-US" sz="4000" b="1" dirty="0">
                <a:latin typeface="+mn-lt"/>
              </a:rPr>
              <a:t>Compulsory Courses</a:t>
            </a:r>
            <a:br>
              <a:rPr lang="en-US" sz="4000" b="1" dirty="0">
                <a:latin typeface="+mn-lt"/>
              </a:rPr>
            </a:br>
            <a:r>
              <a:rPr lang="en-US" sz="4000" b="1" dirty="0">
                <a:latin typeface="+mn-lt"/>
              </a:rPr>
              <a:t>(go to last page of course guide for planning)</a:t>
            </a:r>
          </a:p>
        </p:txBody>
      </p:sp>
      <p:sp>
        <p:nvSpPr>
          <p:cNvPr id="15364" name="Rectangle 3"/>
          <p:cNvSpPr>
            <a:spLocks noGrp="1" noChangeArrowheads="1"/>
          </p:cNvSpPr>
          <p:nvPr>
            <p:ph idx="1"/>
          </p:nvPr>
        </p:nvSpPr>
        <p:spPr/>
        <p:txBody>
          <a:bodyPr>
            <a:noAutofit/>
          </a:bodyPr>
          <a:lstStyle/>
          <a:p>
            <a:pPr eaLnBrk="1" hangingPunct="1">
              <a:lnSpc>
                <a:spcPct val="90000"/>
              </a:lnSpc>
            </a:pPr>
            <a:r>
              <a:rPr lang="en-US" sz="3200" dirty="0"/>
              <a:t>English 11 – 2 credits</a:t>
            </a:r>
          </a:p>
          <a:p>
            <a:pPr eaLnBrk="1" hangingPunct="1">
              <a:lnSpc>
                <a:spcPct val="90000"/>
              </a:lnSpc>
            </a:pPr>
            <a:r>
              <a:rPr lang="en-US" sz="3200" dirty="0"/>
              <a:t>Math 11 (Foundations or Financial &amp; Workplace)</a:t>
            </a:r>
          </a:p>
          <a:p>
            <a:pPr eaLnBrk="1" hangingPunct="1">
              <a:lnSpc>
                <a:spcPct val="90000"/>
              </a:lnSpc>
            </a:pPr>
            <a:r>
              <a:rPr lang="en-US" sz="3200" dirty="0"/>
              <a:t>Science 11 or 12</a:t>
            </a:r>
          </a:p>
          <a:p>
            <a:pPr eaLnBrk="1" hangingPunct="1">
              <a:lnSpc>
                <a:spcPct val="90000"/>
              </a:lnSpc>
            </a:pPr>
            <a:r>
              <a:rPr lang="en-US" sz="3200" dirty="0"/>
              <a:t>History 11</a:t>
            </a:r>
          </a:p>
          <a:p>
            <a:pPr eaLnBrk="1" hangingPunct="1">
              <a:lnSpc>
                <a:spcPct val="90000"/>
              </a:lnSpc>
            </a:pPr>
            <a:r>
              <a:rPr lang="en-US" sz="3200" dirty="0"/>
              <a:t>Fine Arts/Life Role (taken in Gr 11 or 12)</a:t>
            </a:r>
          </a:p>
          <a:p>
            <a:pPr eaLnBrk="1" hangingPunct="1">
              <a:lnSpc>
                <a:spcPct val="90000"/>
              </a:lnSpc>
            </a:pPr>
            <a:r>
              <a:rPr lang="en-US" sz="3200" dirty="0"/>
              <a:t>English 12</a:t>
            </a:r>
          </a:p>
          <a:p>
            <a:pPr eaLnBrk="1" hangingPunct="1">
              <a:lnSpc>
                <a:spcPct val="90000"/>
              </a:lnSpc>
            </a:pPr>
            <a:r>
              <a:rPr lang="en-US" sz="3200" dirty="0"/>
              <a:t>Plus any 10 additional Elective courses</a:t>
            </a:r>
          </a:p>
          <a:p>
            <a:pPr eaLnBrk="1" hangingPunct="1">
              <a:lnSpc>
                <a:spcPct val="90000"/>
              </a:lnSpc>
            </a:pPr>
            <a:r>
              <a:rPr lang="en-US" sz="3200" dirty="0"/>
              <a:t>**Check now that you have these requirements met</a:t>
            </a:r>
          </a:p>
        </p:txBody>
      </p:sp>
      <p:sp>
        <p:nvSpPr>
          <p:cNvPr id="5" name="Slide Number Placeholder 5"/>
          <p:cNvSpPr>
            <a:spLocks noGrp="1"/>
          </p:cNvSpPr>
          <p:nvPr>
            <p:ph type="sldNum" sz="quarter" idx="12"/>
          </p:nvPr>
        </p:nvSpPr>
        <p:spPr/>
        <p:txBody>
          <a:bodyPr/>
          <a:lstStyle/>
          <a:p>
            <a:pPr>
              <a:defRPr/>
            </a:pPr>
            <a:fld id="{1BE5E2BF-1C9C-41DE-AF5E-0F3E4679B892}" type="slidenum">
              <a:rPr lang="en-US"/>
              <a:pPr>
                <a:defRPr/>
              </a:pPr>
              <a:t>4</a:t>
            </a:fld>
            <a:endParaRPr lang="en-US"/>
          </a:p>
        </p:txBody>
      </p:sp>
    </p:spTree>
    <p:extLst>
      <p:ext uri="{BB962C8B-B14F-4D97-AF65-F5344CB8AC3E}">
        <p14:creationId xmlns:p14="http://schemas.microsoft.com/office/powerpoint/2010/main" val="3366032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0"/>
            <a:ext cx="10972800" cy="1399032"/>
          </a:xfrm>
        </p:spPr>
        <p:txBody>
          <a:bodyPr/>
          <a:lstStyle/>
          <a:p>
            <a:pPr algn="ctr" eaLnBrk="1" hangingPunct="1"/>
            <a:r>
              <a:rPr lang="en-US" sz="3200" b="1" dirty="0"/>
              <a:t>What Courses to Choose?</a:t>
            </a:r>
          </a:p>
        </p:txBody>
      </p:sp>
      <p:sp>
        <p:nvSpPr>
          <p:cNvPr id="8195" name="Rectangle 3"/>
          <p:cNvSpPr>
            <a:spLocks noGrp="1" noChangeArrowheads="1"/>
          </p:cNvSpPr>
          <p:nvPr>
            <p:ph idx="1"/>
          </p:nvPr>
        </p:nvSpPr>
        <p:spPr>
          <a:xfrm>
            <a:off x="373487" y="1300766"/>
            <a:ext cx="11208913" cy="5481955"/>
          </a:xfrm>
        </p:spPr>
        <p:txBody>
          <a:bodyPr>
            <a:normAutofit/>
          </a:bodyPr>
          <a:lstStyle/>
          <a:p>
            <a:pPr eaLnBrk="1" hangingPunct="1">
              <a:lnSpc>
                <a:spcPct val="90000"/>
              </a:lnSpc>
            </a:pPr>
            <a:r>
              <a:rPr lang="en-US" sz="2400" dirty="0"/>
              <a:t>Choose courses of interest to you; you tend to do better in those courses</a:t>
            </a:r>
          </a:p>
          <a:p>
            <a:pPr eaLnBrk="1" hangingPunct="1">
              <a:lnSpc>
                <a:spcPct val="90000"/>
              </a:lnSpc>
            </a:pPr>
            <a:r>
              <a:rPr lang="en-US" sz="2400" dirty="0"/>
              <a:t>Only choose courses that you have the prerequisite for (see pre-requisite listings at back of the course guide)</a:t>
            </a:r>
          </a:p>
          <a:p>
            <a:pPr eaLnBrk="1" hangingPunct="1">
              <a:lnSpc>
                <a:spcPct val="90000"/>
              </a:lnSpc>
            </a:pPr>
            <a:r>
              <a:rPr lang="en-US" sz="2400" dirty="0"/>
              <a:t>Choose courses that will help you decide on your post-secondary plans</a:t>
            </a:r>
          </a:p>
          <a:p>
            <a:pPr eaLnBrk="1" hangingPunct="1">
              <a:lnSpc>
                <a:spcPct val="90000"/>
              </a:lnSpc>
            </a:pPr>
            <a:r>
              <a:rPr lang="en-US" sz="2400" b="1" dirty="0"/>
              <a:t>***It is critical that you look up required courses for your potential post-secondary paths and choose accordingly. </a:t>
            </a:r>
          </a:p>
          <a:p>
            <a:pPr marL="64008" indent="0" eaLnBrk="1" hangingPunct="1">
              <a:lnSpc>
                <a:spcPct val="90000"/>
              </a:lnSpc>
              <a:buNone/>
            </a:pPr>
            <a:r>
              <a:rPr lang="en-US" sz="2400" b="1" dirty="0"/>
              <a:t>    Not all schools recognize the same electives. Not all schools   </a:t>
            </a:r>
          </a:p>
          <a:p>
            <a:pPr marL="64008" indent="0" eaLnBrk="1" hangingPunct="1">
              <a:lnSpc>
                <a:spcPct val="90000"/>
              </a:lnSpc>
              <a:buNone/>
            </a:pPr>
            <a:r>
              <a:rPr lang="en-US" sz="2400" b="1" dirty="0"/>
              <a:t>    have the same requirements.</a:t>
            </a:r>
          </a:p>
          <a:p>
            <a:pPr eaLnBrk="1" hangingPunct="1">
              <a:lnSpc>
                <a:spcPct val="90000"/>
              </a:lnSpc>
              <a:buFont typeface="Wingdings" pitchFamily="2" charset="2"/>
              <a:buNone/>
            </a:pPr>
            <a:endParaRPr lang="en-US" sz="2400" dirty="0">
              <a:latin typeface="Book Antiqua" pitchFamily="18" charset="0"/>
            </a:endParaRPr>
          </a:p>
          <a:p>
            <a:pPr algn="ctr" eaLnBrk="1" hangingPunct="1">
              <a:lnSpc>
                <a:spcPct val="90000"/>
              </a:lnSpc>
              <a:buFont typeface="Wingdings" pitchFamily="2" charset="2"/>
              <a:buNone/>
            </a:pPr>
            <a:r>
              <a:rPr lang="en-US" sz="2400" b="1" dirty="0"/>
              <a:t>Please Remember </a:t>
            </a:r>
            <a:r>
              <a:rPr lang="en-US" sz="2400" dirty="0"/>
              <a:t>to</a:t>
            </a:r>
            <a:r>
              <a:rPr lang="en-US" sz="2400" b="1" dirty="0"/>
              <a:t> c</a:t>
            </a:r>
            <a:r>
              <a:rPr lang="en-US" sz="2400" dirty="0"/>
              <a:t>hoose carefully during course selection. Your choices are important as they determine what is taught next year and course changes will not be considered.</a:t>
            </a:r>
          </a:p>
        </p:txBody>
      </p:sp>
      <p:sp>
        <p:nvSpPr>
          <p:cNvPr id="5" name="Slide Number Placeholder 5"/>
          <p:cNvSpPr>
            <a:spLocks noGrp="1"/>
          </p:cNvSpPr>
          <p:nvPr>
            <p:ph type="sldNum" sz="quarter" idx="12"/>
          </p:nvPr>
        </p:nvSpPr>
        <p:spPr/>
        <p:txBody>
          <a:bodyPr/>
          <a:lstStyle/>
          <a:p>
            <a:pPr>
              <a:defRPr/>
            </a:pPr>
            <a:fld id="{0469A7D6-451B-419B-B12E-5AC54BD80AC5}" type="slidenum">
              <a:rPr lang="en-US"/>
              <a:pPr>
                <a:defRPr/>
              </a:pPr>
              <a:t>5</a:t>
            </a:fld>
            <a:endParaRPr lang="en-US"/>
          </a:p>
        </p:txBody>
      </p:sp>
    </p:spTree>
    <p:extLst>
      <p:ext uri="{BB962C8B-B14F-4D97-AF65-F5344CB8AC3E}">
        <p14:creationId xmlns:p14="http://schemas.microsoft.com/office/powerpoint/2010/main" val="295366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77780"/>
            <a:ext cx="10131425" cy="1456267"/>
          </a:xfrm>
        </p:spPr>
        <p:txBody>
          <a:bodyPr/>
          <a:lstStyle/>
          <a:p>
            <a:r>
              <a:rPr lang="en-US" dirty="0"/>
              <a:t>Considering post-secondary requirements</a:t>
            </a:r>
          </a:p>
        </p:txBody>
      </p:sp>
      <p:sp>
        <p:nvSpPr>
          <p:cNvPr id="3" name="Content Placeholder 2"/>
          <p:cNvSpPr>
            <a:spLocks noGrp="1"/>
          </p:cNvSpPr>
          <p:nvPr>
            <p:ph idx="1"/>
          </p:nvPr>
        </p:nvSpPr>
        <p:spPr>
          <a:xfrm>
            <a:off x="685801" y="2142067"/>
            <a:ext cx="10131425" cy="4297370"/>
          </a:xfrm>
        </p:spPr>
        <p:txBody>
          <a:bodyPr>
            <a:noAutofit/>
          </a:bodyPr>
          <a:lstStyle/>
          <a:p>
            <a:r>
              <a:rPr lang="en-US" sz="2400" dirty="0"/>
              <a:t>Know that not all schools have the same requirements-A BBA at UNB has different requirements than a BBA At SMU. . . When you go outside of Atlantic Canada, the changes in requirements are greater</a:t>
            </a:r>
          </a:p>
          <a:p>
            <a:r>
              <a:rPr lang="en-US" sz="2400" dirty="0"/>
              <a:t>Please take time to look at not only what the requirements are to get in, but the kinds of courses you will need to take your first year. Check in the program of study or undergraduate calendar in the schools’ websites that you are interested in.</a:t>
            </a:r>
          </a:p>
          <a:p>
            <a:r>
              <a:rPr lang="en-US" sz="2400" dirty="0"/>
              <a:t>An example would be, you don’t  require computer science to get into Engineering, but you have to take it first year, so you should take it in high school to prepare. A BSC in Forestry-you can have two of three sciences, but you are going to take </a:t>
            </a:r>
            <a:r>
              <a:rPr lang="en-US" sz="2400" dirty="0" err="1"/>
              <a:t>Chem</a:t>
            </a:r>
            <a:r>
              <a:rPr lang="en-US" sz="2400" dirty="0"/>
              <a:t> and Bio first year, so you should be taking those if this is your degree plan, , , look these up!</a:t>
            </a:r>
          </a:p>
        </p:txBody>
      </p:sp>
    </p:spTree>
    <p:extLst>
      <p:ext uri="{BB962C8B-B14F-4D97-AF65-F5344CB8AC3E}">
        <p14:creationId xmlns:p14="http://schemas.microsoft.com/office/powerpoint/2010/main" val="428021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10000" y="447188"/>
            <a:ext cx="10571998" cy="402818"/>
          </a:xfrm>
        </p:spPr>
        <p:txBody>
          <a:bodyPr>
            <a:normAutofit fontScale="90000"/>
          </a:bodyPr>
          <a:lstStyle/>
          <a:p>
            <a:pPr algn="ctr" eaLnBrk="1" hangingPunct="1"/>
            <a:r>
              <a:rPr lang="en-US" dirty="0">
                <a:latin typeface="+mn-lt"/>
              </a:rPr>
              <a:t>Special Programs</a:t>
            </a:r>
          </a:p>
        </p:txBody>
      </p:sp>
      <p:sp>
        <p:nvSpPr>
          <p:cNvPr id="9219" name="Rectangle 3"/>
          <p:cNvSpPr>
            <a:spLocks noGrp="1" noChangeArrowheads="1"/>
          </p:cNvSpPr>
          <p:nvPr>
            <p:ph idx="1"/>
          </p:nvPr>
        </p:nvSpPr>
        <p:spPr>
          <a:xfrm>
            <a:off x="609600" y="1133341"/>
            <a:ext cx="10972800" cy="5512159"/>
          </a:xfrm>
        </p:spPr>
        <p:txBody>
          <a:bodyPr>
            <a:noAutofit/>
          </a:bodyPr>
          <a:lstStyle/>
          <a:p>
            <a:r>
              <a:rPr lang="en-US" sz="2400" dirty="0"/>
              <a:t> The Learning POD – a brand new student-driven project-based course</a:t>
            </a:r>
          </a:p>
          <a:p>
            <a:r>
              <a:rPr lang="en-US" sz="2400" dirty="0"/>
              <a:t>Co-Op 120  (2 </a:t>
            </a:r>
            <a:r>
              <a:rPr lang="en-US" sz="2400" dirty="0" err="1"/>
              <a:t>cr</a:t>
            </a:r>
            <a:r>
              <a:rPr lang="en-US" sz="2400" dirty="0"/>
              <a:t> vs 3 </a:t>
            </a:r>
            <a:r>
              <a:rPr lang="en-US" sz="2400" dirty="0" err="1"/>
              <a:t>cr</a:t>
            </a:r>
            <a:r>
              <a:rPr lang="en-US" sz="2400" dirty="0"/>
              <a:t>) &amp; Career Exploration 110</a:t>
            </a:r>
          </a:p>
          <a:p>
            <a:pPr eaLnBrk="1" hangingPunct="1"/>
            <a:r>
              <a:rPr lang="en-US" sz="2400" dirty="0"/>
              <a:t>Technical/Vocational Courses at FHS</a:t>
            </a:r>
          </a:p>
          <a:p>
            <a:pPr eaLnBrk="1" hangingPunct="1"/>
            <a:r>
              <a:rPr lang="en-US" sz="2400" dirty="0"/>
              <a:t>French Immersion Program</a:t>
            </a:r>
          </a:p>
          <a:p>
            <a:pPr lvl="1"/>
            <a:r>
              <a:rPr lang="en-US" sz="2400" dirty="0"/>
              <a:t>Certificate of Immersion - 5 FI courses in 11 &amp; 12: Be Careful in selecting!</a:t>
            </a:r>
          </a:p>
          <a:p>
            <a:pPr lvl="1"/>
            <a:r>
              <a:rPr lang="en-US" sz="2400" dirty="0"/>
              <a:t>Certificate of Proficiency – must be in a grade 12 FI course to be tested</a:t>
            </a:r>
          </a:p>
          <a:p>
            <a:r>
              <a:rPr lang="en-US" sz="2400" dirty="0"/>
              <a:t>Fine Arts Certificate</a:t>
            </a:r>
          </a:p>
          <a:p>
            <a:r>
              <a:rPr lang="en-US" sz="2400" dirty="0"/>
              <a:t>Post-Secondary Dual Credit Programs</a:t>
            </a:r>
          </a:p>
          <a:p>
            <a:pPr eaLnBrk="1" hangingPunct="1"/>
            <a:r>
              <a:rPr lang="en-US" sz="2400" b="1" i="1" dirty="0"/>
              <a:t>See Course Guide for information</a:t>
            </a:r>
          </a:p>
          <a:p>
            <a:pPr marL="0" indent="0" algn="ctr" eaLnBrk="1" hangingPunct="1">
              <a:buNone/>
            </a:pPr>
            <a:r>
              <a:rPr lang="en-US" sz="2400" b="1" i="1" dirty="0"/>
              <a:t>See Mrs. Gatto re: dual credit-choose courses as if you are taking all 10 and sign up that you are interested in dual credit for info in late spring.</a:t>
            </a:r>
          </a:p>
        </p:txBody>
      </p:sp>
      <p:sp>
        <p:nvSpPr>
          <p:cNvPr id="5" name="Slide Number Placeholder 5"/>
          <p:cNvSpPr>
            <a:spLocks noGrp="1"/>
          </p:cNvSpPr>
          <p:nvPr>
            <p:ph type="sldNum" sz="quarter" idx="12"/>
          </p:nvPr>
        </p:nvSpPr>
        <p:spPr/>
        <p:txBody>
          <a:bodyPr/>
          <a:lstStyle/>
          <a:p>
            <a:pPr>
              <a:defRPr/>
            </a:pPr>
            <a:fld id="{AA53990A-93D4-400F-BA9B-3BC7AF578AC2}" type="slidenum">
              <a:rPr lang="en-US"/>
              <a:pPr>
                <a:defRPr/>
              </a:pPr>
              <a:t>7</a:t>
            </a:fld>
            <a:endParaRPr lang="en-US"/>
          </a:p>
        </p:txBody>
      </p:sp>
    </p:spTree>
    <p:extLst>
      <p:ext uri="{BB962C8B-B14F-4D97-AF65-F5344CB8AC3E}">
        <p14:creationId xmlns:p14="http://schemas.microsoft.com/office/powerpoint/2010/main" val="1658464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4039-1AFD-4132-8DF4-EFE164D394AD}"/>
              </a:ext>
            </a:extLst>
          </p:cNvPr>
          <p:cNvSpPr>
            <a:spLocks noGrp="1"/>
          </p:cNvSpPr>
          <p:nvPr>
            <p:ph type="title"/>
          </p:nvPr>
        </p:nvSpPr>
        <p:spPr/>
        <p:txBody>
          <a:bodyPr>
            <a:normAutofit/>
          </a:bodyPr>
          <a:lstStyle/>
          <a:p>
            <a:r>
              <a:rPr lang="en-US" sz="3600" b="1" dirty="0"/>
              <a:t>The POD</a:t>
            </a:r>
          </a:p>
        </p:txBody>
      </p:sp>
      <p:pic>
        <p:nvPicPr>
          <p:cNvPr id="5" name="Content Placeholder 4">
            <a:extLst>
              <a:ext uri="{FF2B5EF4-FFF2-40B4-BE49-F238E27FC236}">
                <a16:creationId xmlns:a16="http://schemas.microsoft.com/office/drawing/2014/main" id="{DE79B202-9B5F-4A56-A4D9-3D43B8C8F5F5}"/>
              </a:ext>
            </a:extLst>
          </p:cNvPr>
          <p:cNvPicPr>
            <a:picLocks noGrp="1" noChangeAspect="1"/>
          </p:cNvPicPr>
          <p:nvPr>
            <p:ph idx="1"/>
          </p:nvPr>
        </p:nvPicPr>
        <p:blipFill>
          <a:blip r:embed="rId2"/>
          <a:stretch>
            <a:fillRect/>
          </a:stretch>
        </p:blipFill>
        <p:spPr>
          <a:xfrm rot="16200000">
            <a:off x="5011963" y="950906"/>
            <a:ext cx="6640073" cy="4990054"/>
          </a:xfrm>
          <a:prstGeom prst="rect">
            <a:avLst/>
          </a:prstGeom>
        </p:spPr>
      </p:pic>
      <p:sp>
        <p:nvSpPr>
          <p:cNvPr id="4" name="Text Placeholder 3">
            <a:extLst>
              <a:ext uri="{FF2B5EF4-FFF2-40B4-BE49-F238E27FC236}">
                <a16:creationId xmlns:a16="http://schemas.microsoft.com/office/drawing/2014/main" id="{8C8C8306-707F-40E3-A980-AD8B17FCF340}"/>
              </a:ext>
            </a:extLst>
          </p:cNvPr>
          <p:cNvSpPr>
            <a:spLocks noGrp="1"/>
          </p:cNvSpPr>
          <p:nvPr>
            <p:ph type="body" sz="half" idx="2"/>
          </p:nvPr>
        </p:nvSpPr>
        <p:spPr>
          <a:xfrm>
            <a:off x="685800" y="3445933"/>
            <a:ext cx="4636059" cy="1828800"/>
          </a:xfrm>
        </p:spPr>
        <p:txBody>
          <a:bodyPr>
            <a:normAutofit/>
          </a:bodyPr>
          <a:lstStyle/>
          <a:p>
            <a:r>
              <a:rPr lang="en-US" sz="3600" dirty="0"/>
              <a:t>Student-Driven </a:t>
            </a:r>
          </a:p>
          <a:p>
            <a:r>
              <a:rPr lang="en-US" sz="3600" dirty="0"/>
              <a:t>Project-Based Learning</a:t>
            </a:r>
          </a:p>
        </p:txBody>
      </p:sp>
    </p:spTree>
    <p:extLst>
      <p:ext uri="{BB962C8B-B14F-4D97-AF65-F5344CB8AC3E}">
        <p14:creationId xmlns:p14="http://schemas.microsoft.com/office/powerpoint/2010/main" val="2188362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59F93-29A4-49D1-8F4B-F7E16D53B231}"/>
              </a:ext>
            </a:extLst>
          </p:cNvPr>
          <p:cNvSpPr>
            <a:spLocks noGrp="1"/>
          </p:cNvSpPr>
          <p:nvPr>
            <p:ph type="title"/>
          </p:nvPr>
        </p:nvSpPr>
        <p:spPr>
          <a:xfrm>
            <a:off x="685801" y="185531"/>
            <a:ext cx="10131425" cy="1456267"/>
          </a:xfrm>
        </p:spPr>
        <p:txBody>
          <a:bodyPr/>
          <a:lstStyle/>
          <a:p>
            <a:r>
              <a:rPr lang="en-US" dirty="0"/>
              <a:t>Two New Coop Opportunities</a:t>
            </a:r>
          </a:p>
        </p:txBody>
      </p:sp>
      <p:sp>
        <p:nvSpPr>
          <p:cNvPr id="3" name="Content Placeholder 2">
            <a:extLst>
              <a:ext uri="{FF2B5EF4-FFF2-40B4-BE49-F238E27FC236}">
                <a16:creationId xmlns:a16="http://schemas.microsoft.com/office/drawing/2014/main" id="{7B89F329-F636-48E3-AEE0-56CCB41E3419}"/>
              </a:ext>
            </a:extLst>
          </p:cNvPr>
          <p:cNvSpPr>
            <a:spLocks noGrp="1"/>
          </p:cNvSpPr>
          <p:nvPr>
            <p:ph idx="1"/>
          </p:nvPr>
        </p:nvSpPr>
        <p:spPr>
          <a:xfrm>
            <a:off x="685801" y="1641798"/>
            <a:ext cx="10790582" cy="4825263"/>
          </a:xfrm>
        </p:spPr>
        <p:txBody>
          <a:bodyPr>
            <a:normAutofit fontScale="92500" lnSpcReduction="10000"/>
          </a:bodyPr>
          <a:lstStyle/>
          <a:p>
            <a:pPr marL="0" indent="0">
              <a:buNone/>
            </a:pPr>
            <a:r>
              <a:rPr lang="en-US" b="1" dirty="0"/>
              <a:t>INTRODUCTION TO EARLY CHILDHOOD COOP 120</a:t>
            </a:r>
            <a:endParaRPr lang="en-US" dirty="0"/>
          </a:p>
          <a:p>
            <a:pPr marL="0" indent="0">
              <a:buNone/>
            </a:pPr>
            <a:r>
              <a:rPr lang="en-US" dirty="0"/>
              <a:t>Early Childhood Coop is a two or three-period coop program where you work in a licensed childcare </a:t>
            </a:r>
            <a:r>
              <a:rPr lang="en-US" dirty="0" err="1"/>
              <a:t>centre</a:t>
            </a:r>
            <a:r>
              <a:rPr lang="en-US" dirty="0"/>
              <a:t> and complete the Early Childhood 90-hour online course. You will complete the coop program as normal, but you will also spend time working with a childcare expert to complete the online part of the program. If successful, you will earn the Early Childhood Certificate that shows you are ready to work in any licensed childcare </a:t>
            </a:r>
            <a:r>
              <a:rPr lang="en-US" dirty="0" err="1"/>
              <a:t>centre</a:t>
            </a:r>
            <a:r>
              <a:rPr lang="en-US" dirty="0"/>
              <a:t> in the province. </a:t>
            </a:r>
            <a:r>
              <a:rPr lang="en-US" b="1" dirty="0"/>
              <a:t>You are responsible for your own transportation to and from the workplace</a:t>
            </a:r>
            <a:r>
              <a:rPr lang="en-US" dirty="0"/>
              <a:t> </a:t>
            </a:r>
            <a:r>
              <a:rPr lang="en-US" b="1" i="1" dirty="0"/>
              <a:t>Enrolment is competitive and very limited.</a:t>
            </a:r>
            <a:r>
              <a:rPr lang="en-US" b="1" dirty="0"/>
              <a:t> Only students seriously planning a career working in a day care should </a:t>
            </a:r>
            <a:r>
              <a:rPr lang="en-US" b="1" u="sng" dirty="0"/>
              <a:t>select both Coop 120-either 1 or 2 period and Early Childhood Services 120.</a:t>
            </a:r>
            <a:endParaRPr lang="en-US" dirty="0"/>
          </a:p>
          <a:p>
            <a:pPr marL="0" indent="0">
              <a:buNone/>
            </a:pPr>
            <a:r>
              <a:rPr lang="en-US" b="1" dirty="0"/>
              <a:t> </a:t>
            </a:r>
            <a:endParaRPr lang="en-US" dirty="0"/>
          </a:p>
          <a:p>
            <a:pPr marL="0" indent="0">
              <a:buNone/>
            </a:pPr>
            <a:r>
              <a:rPr lang="en-US" b="1" dirty="0"/>
              <a:t>LONG-TERM CARE CO-OP 120</a:t>
            </a:r>
            <a:endParaRPr lang="en-US" dirty="0"/>
          </a:p>
          <a:p>
            <a:pPr marL="0" indent="0">
              <a:buNone/>
            </a:pPr>
            <a:r>
              <a:rPr lang="en-US" dirty="0"/>
              <a:t>Long-term Care Coop is a three-period coop program at a licensed long-term care facility with seniors and other individuals needing long-term care. You will spend the morning at a care facility near your school and earn two credits in Co-op 120 and one credit in Health Care 110. You will also receive “employment ready recognition” from the care facility. An excellent opportunity for students interested in Resident Assistant or Personal Support Worker careers. </a:t>
            </a:r>
            <a:r>
              <a:rPr lang="en-US" b="1" dirty="0"/>
              <a:t>You are responsible for your own transportation to and from the workplace</a:t>
            </a:r>
            <a:r>
              <a:rPr lang="en-US" b="1" i="1" dirty="0"/>
              <a:t> Enrollment will be very limited and competitive.</a:t>
            </a:r>
            <a:r>
              <a:rPr lang="en-US" b="1" dirty="0"/>
              <a:t> </a:t>
            </a:r>
            <a:endParaRPr lang="en-US" dirty="0"/>
          </a:p>
          <a:p>
            <a:pPr marL="0" indent="0">
              <a:buNone/>
            </a:pPr>
            <a:r>
              <a:rPr lang="en-US" b="1" i="1" u="sng" dirty="0"/>
              <a:t>Students must select Health Care 110 and Coop Education (2 credits).</a:t>
            </a:r>
            <a:r>
              <a:rPr lang="en-US" dirty="0"/>
              <a:t> </a:t>
            </a:r>
          </a:p>
          <a:p>
            <a:endParaRPr lang="en-US" dirty="0"/>
          </a:p>
        </p:txBody>
      </p:sp>
    </p:spTree>
    <p:extLst>
      <p:ext uri="{BB962C8B-B14F-4D97-AF65-F5344CB8AC3E}">
        <p14:creationId xmlns:p14="http://schemas.microsoft.com/office/powerpoint/2010/main" val="35019708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Categories xmlns="1e050540-abf7-4cd0-9094-0488f67136b7">Guidance-Course Selection</DocumentCategories>
    <PublishingExpirationDate xmlns="http://schemas.microsoft.com/sharepoint/v3" xsi:nil="true"/>
    <DocumentForm xmlns="1e050540-abf7-4cd0-9094-0488f67136b7">No</DocumentForm>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Categories" ma:contentTypeID="0x010100F2A1E1E4D320C749A22EC3F91FD053D600EDF804324D31F74C9B8106E224190762" ma:contentTypeVersion="9" ma:contentTypeDescription="" ma:contentTypeScope="" ma:versionID="7dfa8e0ae6d7a7016ee584566b5265c2">
  <xsd:schema xmlns:xsd="http://www.w3.org/2001/XMLSchema" xmlns:xs="http://www.w3.org/2001/XMLSchema" xmlns:p="http://schemas.microsoft.com/office/2006/metadata/properties" xmlns:ns1="http://schemas.microsoft.com/sharepoint/v3" xmlns:ns2="1e050540-abf7-4cd0-9094-0488f67136b7" targetNamespace="http://schemas.microsoft.com/office/2006/metadata/properties" ma:root="true" ma:fieldsID="4cc6403f1885bf9118ffb46d1ebf166c" ns1:_="" ns2:_="">
    <xsd:import namespace="http://schemas.microsoft.com/sharepoint/v3"/>
    <xsd:import namespace="1e050540-abf7-4cd0-9094-0488f67136b7"/>
    <xsd:element name="properties">
      <xsd:complexType>
        <xsd:sequence>
          <xsd:element name="documentManagement">
            <xsd:complexType>
              <xsd:all>
                <xsd:element ref="ns2:DocumentCategories"/>
                <xsd:element ref="ns2:DocumentForm"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 ma:hidden="true" ma:internalName="PublishingStartDate" ma:readOnly="false">
      <xsd:simpleType>
        <xsd:restriction base="dms:Unknown"/>
      </xsd:simpleType>
    </xsd:element>
    <xsd:element name="PublishingExpirationDate" ma:index="11" nillable="true" ma:displayName="Scheduling End Date" ma:description="" ma:hidden="true"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e050540-abf7-4cd0-9094-0488f67136b7" elementFormDefault="qualified">
    <xsd:import namespace="http://schemas.microsoft.com/office/2006/documentManagement/types"/>
    <xsd:import namespace="http://schemas.microsoft.com/office/infopath/2007/PartnerControls"/>
    <xsd:element name="DocumentCategories" ma:index="8" ma:displayName="Document Categories" ma:format="Dropdown" ma:internalName="DocumentCategories" ma:readOnly="false">
      <xsd:simpleType>
        <xsd:restriction base="dms:Choice">
          <xsd:enumeration value="ABC Tips"/>
          <xsd:enumeration value="Agenda"/>
          <xsd:enumeration value="Alumni"/>
          <xsd:enumeration value="Announcements"/>
          <xsd:enumeration value="Annual Report"/>
          <xsd:enumeration value="Archived"/>
          <xsd:enumeration value="Assemblies"/>
          <xsd:enumeration value="Awards"/>
          <xsd:enumeration value="Bullying Information"/>
          <xsd:enumeration value="Cafeteria"/>
          <xsd:enumeration value="Calendar"/>
          <xsd:enumeration value="Class Supply Lists"/>
          <xsd:enumeration value="Clubs"/>
          <xsd:enumeration value="Community"/>
          <xsd:enumeration value="Covid Information"/>
          <xsd:enumeration value="Data &amp; Reports"/>
          <xsd:enumeration value="District"/>
          <xsd:enumeration value="Drama"/>
          <xsd:enumeration value="English"/>
          <xsd:enumeration value="Exams"/>
          <xsd:enumeration value="Fine Arts"/>
          <xsd:enumeration value="French"/>
          <xsd:enumeration value="Graduation"/>
          <xsd:enumeration value="Guidance-Course Selection"/>
          <xsd:enumeration value="Guidance-Information"/>
          <xsd:enumeration value="Guidance-Scholarships"/>
          <xsd:enumeration value="Handbook"/>
          <xsd:enumeration value="Health"/>
          <xsd:enumeration value="Home and School"/>
          <xsd:enumeration value="Homework"/>
          <xsd:enumeration value="Hot Lunch"/>
          <xsd:enumeration value="Humanities"/>
          <xsd:enumeration value="Literacy"/>
          <xsd:enumeration value="Math"/>
          <xsd:enumeration value="Memo"/>
          <xsd:enumeration value="Misc"/>
          <xsd:enumeration value="Newcomers"/>
          <xsd:enumeration value="Newsletter"/>
          <xsd:enumeration value="Parent Information"/>
          <xsd:enumeration value="Portal"/>
          <xsd:enumeration value="Potato Harvest"/>
          <xsd:enumeration value="Policy"/>
          <xsd:enumeration value="Post-Secondary"/>
          <xsd:enumeration value="PSSC"/>
          <xsd:enumeration value="Registration"/>
          <xsd:enumeration value="Resource"/>
          <xsd:enumeration value="Schedule"/>
          <xsd:enumeration value="School Connects Messages"/>
          <xsd:enumeration value="School Improvement Plan"/>
          <xsd:enumeration value="School Information"/>
          <xsd:enumeration value="School Merchandise"/>
          <xsd:enumeration value="School Messenger Message"/>
          <xsd:enumeration value="Science"/>
          <xsd:enumeration value="Sexual Health Services"/>
          <xsd:enumeration value="Special Project"/>
          <xsd:enumeration value="Sports"/>
          <xsd:enumeration value="Student-Information"/>
          <xsd:enumeration value="Summer School"/>
          <xsd:enumeration value="Yearbook"/>
          <xsd:enumeration value="Vocational"/>
          <xsd:enumeration value="Voicemail"/>
          <xsd:enumeration value="Volunteer"/>
          <xsd:enumeration value="Weather"/>
        </xsd:restriction>
      </xsd:simpleType>
    </xsd:element>
    <xsd:element name="DocumentForm" ma:index="9" nillable="true" ma:displayName="Document Form" ma:default="No" ma:description="Is this a form?" ma:format="Dropdown" ma:internalName="DocumentForm" ma:readOnly="false">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8B371E-AAD9-4980-BFB6-AC74D1974C44}"/>
</file>

<file path=customXml/itemProps2.xml><?xml version="1.0" encoding="utf-8"?>
<ds:datastoreItem xmlns:ds="http://schemas.openxmlformats.org/officeDocument/2006/customXml" ds:itemID="{12150531-F967-4B73-84ED-903E43C5AFD4}"/>
</file>

<file path=customXml/itemProps3.xml><?xml version="1.0" encoding="utf-8"?>
<ds:datastoreItem xmlns:ds="http://schemas.openxmlformats.org/officeDocument/2006/customXml" ds:itemID="{7BDE8D1D-32C2-4891-B31D-22AB6C6CB6B8}"/>
</file>

<file path=docProps/app.xml><?xml version="1.0" encoding="utf-8"?>
<Properties xmlns="http://schemas.openxmlformats.org/officeDocument/2006/extended-properties" xmlns:vt="http://schemas.openxmlformats.org/officeDocument/2006/docPropsVTypes">
  <Template>TM03457452[[fn=Celestial]]</Template>
  <TotalTime>1058</TotalTime>
  <Words>1685</Words>
  <Application>Microsoft Office PowerPoint</Application>
  <PresentationFormat>Widescreen</PresentationFormat>
  <Paragraphs>205</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Book Antiqua</vt:lpstr>
      <vt:lpstr>Bradley Hand ITC</vt:lpstr>
      <vt:lpstr>Calibri</vt:lpstr>
      <vt:lpstr>Calibri Light</vt:lpstr>
      <vt:lpstr>Wingdings</vt:lpstr>
      <vt:lpstr>Celestial</vt:lpstr>
      <vt:lpstr>Grade 12 Course Selection 2020-21</vt:lpstr>
      <vt:lpstr>Grad Status</vt:lpstr>
      <vt:lpstr>Graduation Requirements</vt:lpstr>
      <vt:lpstr>Compulsory Courses (go to last page of course guide for planning)</vt:lpstr>
      <vt:lpstr>What Courses to Choose?</vt:lpstr>
      <vt:lpstr>Considering post-secondary requirements</vt:lpstr>
      <vt:lpstr>Special Programs</vt:lpstr>
      <vt:lpstr>The POD</vt:lpstr>
      <vt:lpstr>Two New Coop Opportunities</vt:lpstr>
      <vt:lpstr>Very important to remember…  </vt:lpstr>
      <vt:lpstr>Consider Life After High School</vt:lpstr>
      <vt:lpstr>Admission Requirements</vt:lpstr>
      <vt:lpstr>Important Note re NBCC</vt:lpstr>
      <vt:lpstr> Admission Requirements</vt:lpstr>
      <vt:lpstr>Admission Requirements</vt:lpstr>
      <vt:lpstr>Admission Requirements</vt:lpstr>
      <vt:lpstr>Course Applications</vt:lpstr>
      <vt:lpstr>Selecting Courses-What’s Next?</vt:lpstr>
      <vt:lpstr>Entering Course Requests March 16-20</vt:lpstr>
      <vt:lpstr>Important to Remember…</vt:lpstr>
      <vt:lpstr>Remember…</vt:lpstr>
      <vt:lpstr>Questions?</vt:lpstr>
    </vt:vector>
  </TitlesOfParts>
  <Company>Anglophone South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Brennan, Joseph    (ASD-W)</dc:creator>
  <cp:lastModifiedBy>Gatto, Tracy     (ASD-W)</cp:lastModifiedBy>
  <cp:revision>42</cp:revision>
  <dcterms:created xsi:type="dcterms:W3CDTF">2015-02-07T21:51:56Z</dcterms:created>
  <dcterms:modified xsi:type="dcterms:W3CDTF">2020-03-12T17:54:43Z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0x010100F2A1E1E4D320C749A22EC3F91FD053D600EDF804324D31F74C9B8106E224190762</vt:lpwstr>
  </property>
</Properties>
</file>