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51" r:id="rId1"/>
  </p:sldMasterIdLst>
  <p:notesMasterIdLst>
    <p:notesMasterId r:id="rId11"/>
  </p:notesMasterIdLst>
  <p:sldIdLst>
    <p:sldId id="311" r:id="rId2"/>
    <p:sldId id="365" r:id="rId3"/>
    <p:sldId id="366" r:id="rId4"/>
    <p:sldId id="371" r:id="rId5"/>
    <p:sldId id="369" r:id="rId6"/>
    <p:sldId id="361" r:id="rId7"/>
    <p:sldId id="368" r:id="rId8"/>
    <p:sldId id="367" r:id="rId9"/>
    <p:sldId id="355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D18D6B1-C0D4-4174-B0AF-257D56FF304B}">
          <p14:sldIdLst>
            <p14:sldId id="311"/>
            <p14:sldId id="365"/>
            <p14:sldId id="366"/>
            <p14:sldId id="371"/>
            <p14:sldId id="369"/>
            <p14:sldId id="361"/>
            <p14:sldId id="368"/>
            <p14:sldId id="367"/>
          </p14:sldIdLst>
        </p14:section>
        <p14:section name="Untitled Section" id="{BFFAFDB1-D4C6-44EA-85AE-054577B5A8D7}">
          <p14:sldIdLst>
            <p14:sldId id="3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tto, Tracy     (ASD-W)" initials="GT(" lastIdx="1" clrIdx="0">
    <p:extLst>
      <p:ext uri="{19B8F6BF-5375-455C-9EA6-DF929625EA0E}">
        <p15:presenceInfo xmlns:p15="http://schemas.microsoft.com/office/powerpoint/2012/main" userId="S::tracy.gatto@nbed.nb.ca::ba614077-d2f7-4d98-a255-3c012c27ca6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4" autoAdjust="0"/>
  </p:normalViewPr>
  <p:slideViewPr>
    <p:cSldViewPr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5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E4DFBC1-A539-476F-8E42-BB3B1A137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10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GMF &amp; NRF are prerequisites for  Foundations Math 110</a:t>
            </a:r>
          </a:p>
          <a:p>
            <a:r>
              <a:rPr lang="en-US" sz="1200" dirty="0"/>
              <a:t>GMF is a prerequisite for Financial and Workplace Math 110</a:t>
            </a:r>
          </a:p>
          <a:p>
            <a:r>
              <a:rPr lang="en-US" sz="1200" dirty="0"/>
              <a:t>Foundations Math 110 is prerequisite for  Pre-Calculus 110</a:t>
            </a:r>
          </a:p>
          <a:p>
            <a:r>
              <a:rPr lang="en-US" sz="1200" dirty="0"/>
              <a:t>Pre-Calculus 110 is prerequisite for  Pre-Calculus 12A and 12B</a:t>
            </a:r>
          </a:p>
          <a:p>
            <a:r>
              <a:rPr lang="en-US" sz="1200" dirty="0"/>
              <a:t>Knowing which math pathway to take is dependent on your math strengths and your post-secondary plans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4DFBC1-A539-476F-8E42-BB3B1A137A1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33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pPr>
              <a:defRPr/>
            </a:pPr>
            <a:fld id="{6A4BD647-6B74-444D-B27E-591F4370EE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8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3B3F0-B419-4EBD-BB06-87217B2D5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0380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3B3F0-B419-4EBD-BB06-87217B2D5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5746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3B3F0-B419-4EBD-BB06-87217B2D5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6544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3B3F0-B419-4EBD-BB06-87217B2D5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0131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3B3F0-B419-4EBD-BB06-87217B2D5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4839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3B3F0-B419-4EBD-BB06-87217B2D5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6334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3738A-F484-4752-B1EC-997DA2A84B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95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54AB4-C2E3-45DB-9B08-C4BCADAB2F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8117B-D49B-49A3-98F8-BFF57CC444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4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150CA4-AC13-4FB1-B515-6BD81779B4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3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A540D-D9F4-467F-A648-0EED6B7E0E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02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BF27B-78DC-4E3D-832A-FD693F10A6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0CAA3-0322-4AE0-B8CB-236BCD8D68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98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BE45F-B6D4-4A9D-95FF-8F9795DB54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36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6E76B-41EB-4598-82A1-F089580951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8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0F549-7649-4203-931D-CD1DD3A0DC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0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243B3F0-B419-4EBD-BB06-87217B2D5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21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  <p:sldLayoutId id="2147484064" r:id="rId13"/>
    <p:sldLayoutId id="2147484065" r:id="rId14"/>
    <p:sldLayoutId id="2147484066" r:id="rId15"/>
    <p:sldLayoutId id="2147484067" r:id="rId16"/>
    <p:sldLayoutId id="2147484068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>
                <a:latin typeface="+mn-lt"/>
              </a:rPr>
              <a:t>Entering Grade 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70930-77D7-4779-A046-79E3B37B2902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2209800"/>
            <a:ext cx="6400800" cy="31242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400" b="1" dirty="0"/>
              <a:t>Course Selection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400" b="1" dirty="0"/>
              <a:t>2020-21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dirty="0">
              <a:latin typeface="Book Antiqua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Counsellor Presentation</a:t>
            </a:r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5A66C118-6BE4-45CE-816C-8D34D1CC6D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15"/>
    </mc:Choice>
    <mc:Fallback xmlns="">
      <p:transition spd="slow" advTm="11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00BE6-A8EE-4FDC-80A1-D3BFFF1F7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Grade 10 Compulsory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95EE1-6ED8-4A1E-AA07-64AAD44FE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197" y="2065868"/>
            <a:ext cx="7772400" cy="3886201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Geometry Measurement and Finance 10 or </a:t>
            </a:r>
          </a:p>
          <a:p>
            <a:pPr marL="0" indent="0">
              <a:buNone/>
            </a:pPr>
            <a:r>
              <a:rPr lang="en-US" sz="2800" dirty="0"/>
              <a:t>    FI Geometry Measurement and Finance 10</a:t>
            </a:r>
          </a:p>
          <a:p>
            <a:r>
              <a:rPr lang="en-US" sz="2800" dirty="0"/>
              <a:t>English 10</a:t>
            </a:r>
          </a:p>
          <a:p>
            <a:r>
              <a:rPr lang="en-US" sz="2800" dirty="0"/>
              <a:t>Social Studies 10 or FI Social Studies 10</a:t>
            </a:r>
          </a:p>
          <a:p>
            <a:r>
              <a:rPr lang="en-US" sz="2800" dirty="0"/>
              <a:t>Science 10 or FI Science 10</a:t>
            </a:r>
          </a:p>
          <a:p>
            <a:r>
              <a:rPr lang="en-US" sz="2800" dirty="0"/>
              <a:t>French 10 or FILA 10 (early or late immersion) or </a:t>
            </a:r>
            <a:r>
              <a:rPr lang="en-US" sz="2800" dirty="0" err="1"/>
              <a:t>Wolastoqey</a:t>
            </a:r>
            <a:r>
              <a:rPr lang="en-US" sz="2800" dirty="0"/>
              <a:t> 10</a:t>
            </a:r>
          </a:p>
          <a:p>
            <a:r>
              <a:rPr lang="en-US" sz="2800" dirty="0"/>
              <a:t>PDCP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dirty="0"/>
              <a:t>All Grade 9 courses are prerequisites for same subject grade 10 courses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393DC-DF38-4579-ABA4-EF2E8C59B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8117B-D49B-49A3-98F8-BFF57CC4445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29894A18-8F61-4774-9720-DF08EE412A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5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93"/>
    </mc:Choice>
    <mc:Fallback xmlns="">
      <p:transition spd="slow" advTm="48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08CB0-C065-4586-8BB1-C97BB5E2F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Elective Credit Courses</a:t>
            </a:r>
            <a:br>
              <a:rPr lang="en-US" dirty="0"/>
            </a:br>
            <a:r>
              <a:rPr lang="en-US" dirty="0"/>
              <a:t> </a:t>
            </a:r>
            <a:r>
              <a:rPr lang="en-US" sz="2000" dirty="0"/>
              <a:t>You Choose either Numbers Relations &amp; Functions 10 /FI Numbers Relations and Functions 10  OR an alternate credit.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C9BBF-E84E-42FA-B895-BAF727EBDB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352799" cy="3649134"/>
          </a:xfrm>
        </p:spPr>
        <p:txBody>
          <a:bodyPr>
            <a:normAutofit/>
          </a:bodyPr>
          <a:lstStyle/>
          <a:p>
            <a:r>
              <a:rPr lang="en-US" sz="2400" dirty="0"/>
              <a:t>Numbers Relations and Functions 10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FI Numbers Relations and Functions 10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7A684-E9EA-4622-92FA-5DCBB6FAC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6800" y="2142068"/>
            <a:ext cx="3962399" cy="4411132"/>
          </a:xfrm>
        </p:spPr>
        <p:txBody>
          <a:bodyPr>
            <a:noAutofit/>
          </a:bodyPr>
          <a:lstStyle/>
          <a:p>
            <a:r>
              <a:rPr lang="en-US" sz="2400" dirty="0"/>
              <a:t>Fine Arts 110	</a:t>
            </a:r>
          </a:p>
          <a:p>
            <a:r>
              <a:rPr lang="en-US" sz="2400" dirty="0"/>
              <a:t>Dramatic Arts 110	</a:t>
            </a:r>
          </a:p>
          <a:p>
            <a:r>
              <a:rPr lang="en-US" sz="2400" dirty="0"/>
              <a:t>PIF </a:t>
            </a:r>
            <a:r>
              <a:rPr lang="en-US" sz="2000" dirty="0"/>
              <a:t>110</a:t>
            </a:r>
            <a:r>
              <a:rPr lang="en-US" sz="2400" dirty="0"/>
              <a:t>	</a:t>
            </a:r>
          </a:p>
          <a:p>
            <a:r>
              <a:rPr lang="en-US" sz="2400" dirty="0"/>
              <a:t>FILA 110: Grade 3 Entry</a:t>
            </a:r>
          </a:p>
          <a:p>
            <a:pPr marL="0" indent="0">
              <a:buNone/>
            </a:pPr>
            <a:r>
              <a:rPr lang="en-US" sz="2400" dirty="0"/>
              <a:t>                  	  Grade 6 Entry</a:t>
            </a:r>
          </a:p>
          <a:p>
            <a:r>
              <a:rPr lang="en-US" sz="2400" dirty="0"/>
              <a:t>Entrepreneurship 110	</a:t>
            </a:r>
          </a:p>
          <a:p>
            <a:r>
              <a:rPr lang="en-US" sz="2400" dirty="0"/>
              <a:t>Hospitality and Tourism 110</a:t>
            </a:r>
          </a:p>
          <a:p>
            <a:r>
              <a:rPr lang="en-US" sz="2400" dirty="0"/>
              <a:t>Human Physiology 110	</a:t>
            </a:r>
          </a:p>
          <a:p>
            <a:r>
              <a:rPr lang="en-US" sz="2400" dirty="0"/>
              <a:t>Writing 110	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721F8F-4596-46B3-93D0-BB45CBF4D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A540D-D9F4-467F-A648-0EED6B7E0E2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C96596-B049-4BA3-A81B-71C34664B40B}"/>
              </a:ext>
            </a:extLst>
          </p:cNvPr>
          <p:cNvSpPr txBox="1"/>
          <p:nvPr/>
        </p:nvSpPr>
        <p:spPr>
          <a:xfrm>
            <a:off x="3886200" y="3597302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OR</a:t>
            </a: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CFC1A09F-3947-44BC-8FCD-7B3BF539EE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1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40"/>
    </mc:Choice>
    <mc:Fallback xmlns="">
      <p:transition spd="slow" advTm="370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97E5B-469A-422C-8EC5-124F44978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0643"/>
            <a:ext cx="7772400" cy="1456267"/>
          </a:xfrm>
        </p:spPr>
        <p:txBody>
          <a:bodyPr/>
          <a:lstStyle/>
          <a:p>
            <a:pPr algn="ctr"/>
            <a:r>
              <a:rPr lang="en-US" dirty="0"/>
              <a:t>Numbers Relations &amp; Functions 10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5A9BB5-16EF-4F8A-A66A-5B789F868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0CAA3-0322-4AE0-B8CB-236BCD8D68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E5AC7D-C738-4653-B9C4-2C9B0D9A5433}"/>
              </a:ext>
            </a:extLst>
          </p:cNvPr>
          <p:cNvSpPr/>
          <p:nvPr/>
        </p:nvSpPr>
        <p:spPr>
          <a:xfrm>
            <a:off x="457200" y="1756910"/>
            <a:ext cx="84581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Numbers, Relations, Functions 10</a:t>
            </a:r>
          </a:p>
          <a:p>
            <a:r>
              <a:rPr lang="en-US" sz="2400" dirty="0"/>
              <a:t>Prerequisites:  Math 9A &amp; 9B</a:t>
            </a:r>
          </a:p>
          <a:p>
            <a:r>
              <a:rPr lang="en-US" sz="2400" dirty="0"/>
              <a:t>This course is the prerequisite course for the Foundations and Pre-Calculus Pathways and sets the foundation for topics in relations and functions.  Topics include linear relations and functions, polynomials, radicals and exponents.  Students entering this course should have a 70% or higher in Math 9B.  </a:t>
            </a:r>
          </a:p>
          <a:p>
            <a:endParaRPr lang="en-US" sz="2400" dirty="0"/>
          </a:p>
          <a:p>
            <a:r>
              <a:rPr lang="en-US" sz="2400" dirty="0"/>
              <a:t>For a description of the other electives please refer to the Parent Information Document for Grade 9 to 10 students which has been uploaded on the School Website.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B699B7DA-99AE-4B82-917D-3D0E588C34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5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97"/>
    </mc:Choice>
    <mc:Fallback xmlns="">
      <p:transition spd="slow" advTm="353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7FB06-B35E-4001-801E-17C987EB9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math credits are needed for GRADUATION REQUIREMENTS BEGINNING WITH THE GRAD CLASS OF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7A0EC-0A28-45D3-8945-0E3B6827B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42068"/>
            <a:ext cx="7924800" cy="4106331"/>
          </a:xfrm>
        </p:spPr>
        <p:txBody>
          <a:bodyPr>
            <a:noAutofit/>
          </a:bodyPr>
          <a:lstStyle/>
          <a:p>
            <a:r>
              <a:rPr lang="en-US" sz="2000" dirty="0"/>
              <a:t>Numbers Relations and Functions (NRF) 10 counts as a credit; if students don’t select NRF 10 they need to select another credit course. (Options listed on slide 3)</a:t>
            </a:r>
          </a:p>
          <a:p>
            <a:r>
              <a:rPr lang="en-US" sz="2000" dirty="0"/>
              <a:t>There are a variety of ways to obtain the two math credits for graduation: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NRF 10 + Financial Workplace 110</a:t>
            </a:r>
          </a:p>
          <a:p>
            <a:pPr lvl="1"/>
            <a:r>
              <a:rPr lang="en-US" sz="2000" dirty="0"/>
              <a:t>NRF 10 + Foundations 110</a:t>
            </a:r>
          </a:p>
          <a:p>
            <a:pPr lvl="1"/>
            <a:r>
              <a:rPr lang="en-US" sz="2000" dirty="0"/>
              <a:t>Financial Workplace 110 + MATH 1208 NBCC Foundations (Formerly Financial Workplace 120)</a:t>
            </a:r>
          </a:p>
          <a:p>
            <a:r>
              <a:rPr lang="en-US" sz="2000" dirty="0"/>
              <a:t>NRF 10 can be taken in English or Immersion.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FB0BF-6F0C-4448-BE3C-D4BCAE91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8117B-D49B-49A3-98F8-BFF57CC4445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74CF286E-2FFB-4720-84F6-03DDD6B888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1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11"/>
    </mc:Choice>
    <mc:Fallback xmlns="">
      <p:transition spd="slow" advTm="45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1903F-2C0E-4875-9426-193D2D773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8117B-D49B-49A3-98F8-BFF57CC4445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BA20470-9484-49FA-8FE6-E743163BE6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946889" y="1219200"/>
            <a:ext cx="5250221" cy="53914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7C23EA-0BA7-46B6-B6C7-5A2AC3A2E3E0}"/>
              </a:ext>
            </a:extLst>
          </p:cNvPr>
          <p:cNvSpPr txBox="1"/>
          <p:nvPr/>
        </p:nvSpPr>
        <p:spPr>
          <a:xfrm>
            <a:off x="1924615" y="381000"/>
            <a:ext cx="5195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High School Math Pathway</a:t>
            </a:r>
          </a:p>
        </p:txBody>
      </p:sp>
      <p:pic>
        <p:nvPicPr>
          <p:cNvPr id="35" name="Audio 34">
            <a:hlinkClick r:id="" action="ppaction://media"/>
            <a:extLst>
              <a:ext uri="{FF2B5EF4-FFF2-40B4-BE49-F238E27FC236}">
                <a16:creationId xmlns:a16="http://schemas.microsoft.com/office/drawing/2014/main" id="{7ED7E3A6-E668-4AE9-B6BD-8BEBCC5754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5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526"/>
    </mc:Choice>
    <mc:Fallback xmlns="">
      <p:transition spd="slow" advTm="895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7057C-20E1-479D-BDF9-8E05EC165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1776"/>
            <a:ext cx="7772400" cy="987424"/>
          </a:xfrm>
        </p:spPr>
        <p:txBody>
          <a:bodyPr/>
          <a:lstStyle/>
          <a:p>
            <a:pPr algn="ctr"/>
            <a:r>
              <a:rPr lang="en-US" dirty="0"/>
              <a:t>Post Secondary Math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B5221-CA9B-4797-A227-C522BEC8A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en-US" sz="2000" b="1" dirty="0"/>
              <a:t>Students and parents should research post-secondary requirements for programs of interest. Requirements vary from school to school. </a:t>
            </a:r>
            <a:endParaRPr lang="en-US" sz="2000" dirty="0"/>
          </a:p>
          <a:p>
            <a:r>
              <a:rPr lang="en-US" sz="2000" dirty="0"/>
              <a:t>Financial Workplace 110-Entrance into a Bachelor of Arts, Fine Arts, Social Sciences and various college programs that don’t require further math.</a:t>
            </a:r>
          </a:p>
          <a:p>
            <a:r>
              <a:rPr lang="en-US" sz="2000" dirty="0"/>
              <a:t>NRF 10, Foundations 110 &amp; 120-Bachelor of Nursing, BBA at some universities, such as Acadia, SMU (not UNB)</a:t>
            </a:r>
          </a:p>
          <a:p>
            <a:r>
              <a:rPr lang="en-US" sz="2000" dirty="0"/>
              <a:t>NRF 10, Foundations 110, Pre-Cal 110, 120A, 120B-Bachelor of Science and all Science related degrees, Comp. Science, Engineering, Some BBA programs (UNB)</a:t>
            </a:r>
          </a:p>
          <a:p>
            <a:r>
              <a:rPr lang="en-US" sz="2000" dirty="0"/>
              <a:t>Math 1208 This math, taken in grade 12 at LHHS, will provide credit for both high school and NBCC first year math for many NBCC trades’ programs; -see counsellor for list of programs this applies to. No NRF needed for this. GMF 10 is taken then Financial 110 and then  Math 1208.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89B92-3B80-4768-B8AD-A8F9A84FC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8117B-D49B-49A3-98F8-BFF57CC4445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B4E18AAC-81B7-4FE0-A33E-813D4A02EE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55"/>
    </mc:Choice>
    <mc:Fallback xmlns="">
      <p:transition spd="slow" advTm="68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4362A-A7B2-4BB7-9E73-264154304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23" y="338664"/>
            <a:ext cx="8305800" cy="1456267"/>
          </a:xfrm>
        </p:spPr>
        <p:txBody>
          <a:bodyPr>
            <a:normAutofit/>
          </a:bodyPr>
          <a:lstStyle/>
          <a:p>
            <a:r>
              <a:rPr lang="en-US" dirty="0"/>
              <a:t>Grade 10 electives</a:t>
            </a:r>
            <a:br>
              <a:rPr lang="en-US" dirty="0"/>
            </a:br>
            <a:r>
              <a:rPr lang="en-US" sz="2000" dirty="0"/>
              <a:t>You must choose two electives and one alternate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B5619-2917-40BD-9003-6B5830A9A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017564"/>
            <a:ext cx="3813048" cy="3649134"/>
          </a:xfrm>
        </p:spPr>
        <p:txBody>
          <a:bodyPr/>
          <a:lstStyle/>
          <a:p>
            <a:r>
              <a:rPr lang="en-US" sz="2000" dirty="0"/>
              <a:t>Broad Based Technology 10</a:t>
            </a:r>
          </a:p>
          <a:p>
            <a:r>
              <a:rPr lang="en-US" sz="2000" dirty="0"/>
              <a:t>Intro to Applied Tech 110</a:t>
            </a:r>
          </a:p>
          <a:p>
            <a:r>
              <a:rPr lang="en-US" sz="2000" dirty="0"/>
              <a:t>Phys Ed. 10</a:t>
            </a:r>
          </a:p>
          <a:p>
            <a:r>
              <a:rPr lang="en-US" sz="2000" dirty="0"/>
              <a:t>Visual Art 10</a:t>
            </a:r>
          </a:p>
          <a:p>
            <a:r>
              <a:rPr lang="en-US" sz="2000" dirty="0"/>
              <a:t>Music 10 – Guitar</a:t>
            </a:r>
          </a:p>
          <a:p>
            <a:pPr marL="1371600" lvl="3" indent="0">
              <a:buNone/>
            </a:pPr>
            <a:r>
              <a:rPr lang="en-US" sz="2000" dirty="0"/>
              <a:t>Choral</a:t>
            </a:r>
          </a:p>
          <a:p>
            <a:pPr marL="1371600" lvl="3" indent="0">
              <a:buNone/>
            </a:pPr>
            <a:r>
              <a:rPr lang="en-US" sz="2000" dirty="0"/>
              <a:t>Keyboard</a:t>
            </a:r>
          </a:p>
          <a:p>
            <a:pPr marL="1371600" lvl="3" indent="0">
              <a:buNone/>
            </a:pPr>
            <a:r>
              <a:rPr lang="en-US" sz="2000" dirty="0"/>
              <a:t>Instrumental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F1407-CE6F-4330-BB68-FD3955BA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A540D-D9F4-467F-A648-0EED6B7E0E2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E9CBDF8A-9072-40F7-B9E5-5C3A443434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0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41"/>
    </mc:Choice>
    <mc:Fallback xmlns="">
      <p:transition spd="slow" advTm="49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665"/>
            <a:ext cx="7772400" cy="145626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Course Selection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Talk to your parents/teachers to help guide your decisions</a:t>
            </a:r>
          </a:p>
          <a:p>
            <a:r>
              <a:rPr lang="en-US" sz="3200" dirty="0"/>
              <a:t>Make sure you think about your choices carefully.  You will not have the opportunity to change your mind in the fall, unless it affects post secondary plans.</a:t>
            </a:r>
            <a:endParaRPr lang="en-US" sz="3200" b="1" dirty="0"/>
          </a:p>
          <a:p>
            <a:r>
              <a:rPr lang="en-US" sz="3200" b="1" dirty="0"/>
              <a:t>Pass in your completed Course selection form to your homeroom teacher by March 12th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8117B-D49B-49A3-98F8-BFF57CC4445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0110DB6-A629-44C8-8716-5EDDCC481C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5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41"/>
    </mc:Choice>
    <mc:Fallback xmlns="">
      <p:transition spd="slow" advTm="23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Form xmlns="1e050540-abf7-4cd0-9094-0488f67136b7">No</DocumentForm>
    <DocumentCategories xmlns="1e050540-abf7-4cd0-9094-0488f67136b7">Guidance-Course Selection</DocumentCategories>
    <PublishingStartDate xmlns="http://schemas.microsoft.com/sharepoint/v3" xsi:nil="true"/>
    <PublishingExpiration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Categories" ma:contentTypeID="0x010100F2A1E1E4D320C749A22EC3F91FD053D600EB1AA2A100CD7841A623A1E708EA91D9" ma:contentTypeVersion="9" ma:contentTypeDescription="" ma:contentTypeScope="" ma:versionID="2bfc67018fe7d678d070e79747f4e2db">
  <xsd:schema xmlns:xsd="http://www.w3.org/2001/XMLSchema" xmlns:xs="http://www.w3.org/2001/XMLSchema" xmlns:p="http://schemas.microsoft.com/office/2006/metadata/properties" xmlns:ns1="http://schemas.microsoft.com/sharepoint/v3" xmlns:ns2="1e050540-abf7-4cd0-9094-0488f67136b7" targetNamespace="http://schemas.microsoft.com/office/2006/metadata/properties" ma:root="true" ma:fieldsID="827ddb165f4c77df083115519c946346" ns1:_="" ns2:_="">
    <xsd:import namespace="http://schemas.microsoft.com/sharepoint/v3"/>
    <xsd:import namespace="1e050540-abf7-4cd0-9094-0488f67136b7"/>
    <xsd:element name="properties">
      <xsd:complexType>
        <xsd:sequence>
          <xsd:element name="documentManagement">
            <xsd:complexType>
              <xsd:all>
                <xsd:element ref="ns2:DocumentCategories"/>
                <xsd:element ref="ns2:DocumentForm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" ma:hidden="true" ma:internalName="PublishingStartDate" ma:readOnly="false">
      <xsd:simpleType>
        <xsd:restriction base="dms:Unknown"/>
      </xsd:simpleType>
    </xsd:element>
    <xsd:element name="PublishingExpirationDate" ma:index="11" nillable="true" ma:displayName="Scheduling End Date" ma:description="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50540-abf7-4cd0-9094-0488f67136b7" elementFormDefault="qualified">
    <xsd:import namespace="http://schemas.microsoft.com/office/2006/documentManagement/types"/>
    <xsd:import namespace="http://schemas.microsoft.com/office/infopath/2007/PartnerControls"/>
    <xsd:element name="DocumentCategories" ma:index="8" ma:displayName="Document Categories" ma:format="Dropdown" ma:internalName="DocumentCategories" ma:readOnly="false">
      <xsd:simpleType>
        <xsd:restriction base="dms:Choice">
          <xsd:enumeration value="ABC Tips"/>
          <xsd:enumeration value="Agenda"/>
          <xsd:enumeration value="Alumni"/>
          <xsd:enumeration value="Announcements"/>
          <xsd:enumeration value="Annual Report"/>
          <xsd:enumeration value="Archived"/>
          <xsd:enumeration value="Assemblies"/>
          <xsd:enumeration value="Awards"/>
          <xsd:enumeration value="Bullying Information"/>
          <xsd:enumeration value="Cafeteria"/>
          <xsd:enumeration value="Calendar"/>
          <xsd:enumeration value="Class Supply Lists"/>
          <xsd:enumeration value="Clubs"/>
          <xsd:enumeration value="Community"/>
          <xsd:enumeration value="Covid Information"/>
          <xsd:enumeration value="Data &amp; Reports"/>
          <xsd:enumeration value="District"/>
          <xsd:enumeration value="Drama"/>
          <xsd:enumeration value="English"/>
          <xsd:enumeration value="Exams"/>
          <xsd:enumeration value="Fine Arts"/>
          <xsd:enumeration value="French"/>
          <xsd:enumeration value="Graduation"/>
          <xsd:enumeration value="Guidance-Course Selection"/>
          <xsd:enumeration value="Guidance-Information"/>
          <xsd:enumeration value="Guidance-Scholarships"/>
          <xsd:enumeration value="Handbook"/>
          <xsd:enumeration value="Health"/>
          <xsd:enumeration value="Home and School"/>
          <xsd:enumeration value="Homework"/>
          <xsd:enumeration value="Hot Lunch"/>
          <xsd:enumeration value="Humanities"/>
          <xsd:enumeration value="Literacy"/>
          <xsd:enumeration value="Math"/>
          <xsd:enumeration value="Memo"/>
          <xsd:enumeration value="Misc"/>
          <xsd:enumeration value="Newcomers"/>
          <xsd:enumeration value="Newsletter"/>
          <xsd:enumeration value="Parent Information"/>
          <xsd:enumeration value="Portal"/>
          <xsd:enumeration value="Potato Harvest"/>
          <xsd:enumeration value="Policy"/>
          <xsd:enumeration value="Post-Secondary"/>
          <xsd:enumeration value="PSSC"/>
          <xsd:enumeration value="Registration"/>
          <xsd:enumeration value="Resource"/>
          <xsd:enumeration value="Schedule"/>
          <xsd:enumeration value="School Connects Messages"/>
          <xsd:enumeration value="School Improvement Plan"/>
          <xsd:enumeration value="School Information"/>
          <xsd:enumeration value="School Merchandise"/>
          <xsd:enumeration value="School Messenger Message"/>
          <xsd:enumeration value="Science"/>
          <xsd:enumeration value="Sexual Health Services"/>
          <xsd:enumeration value="Special Project"/>
          <xsd:enumeration value="Sports"/>
          <xsd:enumeration value="Student-Information"/>
          <xsd:enumeration value="Summer School"/>
          <xsd:enumeration value="Yearbook"/>
          <xsd:enumeration value="Vocational"/>
          <xsd:enumeration value="Voicemail"/>
          <xsd:enumeration value="Volunteer"/>
          <xsd:enumeration value="Weather"/>
        </xsd:restriction>
      </xsd:simpleType>
    </xsd:element>
    <xsd:element name="DocumentForm" ma:index="9" nillable="true" ma:displayName="Document Form" ma:default="No" ma:description="Is this a form?" ma:format="Dropdown" ma:internalName="DocumentForm" ma:readOnly="false">
      <xsd:simpleType>
        <xsd:restriction base="dms:Choice">
          <xsd:enumeration value="No"/>
          <xsd:enumeration value="Y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564100-FD89-41D0-B3A8-49B3864BF49F}"/>
</file>

<file path=customXml/itemProps2.xml><?xml version="1.0" encoding="utf-8"?>
<ds:datastoreItem xmlns:ds="http://schemas.openxmlformats.org/officeDocument/2006/customXml" ds:itemID="{296089F5-87E1-4BC4-8FF4-5A225A4D72DC}"/>
</file>

<file path=customXml/itemProps3.xml><?xml version="1.0" encoding="utf-8"?>
<ds:datastoreItem xmlns:ds="http://schemas.openxmlformats.org/officeDocument/2006/customXml" ds:itemID="{117CA843-65BF-4183-9675-AFB72A9362A8}"/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3192</TotalTime>
  <Words>660</Words>
  <Application>Microsoft Office PowerPoint</Application>
  <PresentationFormat>On-screen Show (4:3)</PresentationFormat>
  <Paragraphs>77</Paragraphs>
  <Slides>9</Slides>
  <Notes>1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Book Antiqua</vt:lpstr>
      <vt:lpstr>Calibri</vt:lpstr>
      <vt:lpstr>Calibri Light</vt:lpstr>
      <vt:lpstr>Wingdings</vt:lpstr>
      <vt:lpstr>Celestial</vt:lpstr>
      <vt:lpstr>Entering Grade 10</vt:lpstr>
      <vt:lpstr>Grade 10 Compulsory Courses</vt:lpstr>
      <vt:lpstr>Elective Credit Courses  You Choose either Numbers Relations &amp; Functions 10 /FI Numbers Relations and Functions 10  OR an alternate credit.</vt:lpstr>
      <vt:lpstr>Numbers Relations &amp; Functions 10</vt:lpstr>
      <vt:lpstr>Two math credits are needed for GRADUATION REQUIREMENTS BEGINNING WITH THE GRAD CLASS OF 2023</vt:lpstr>
      <vt:lpstr>PowerPoint Presentation</vt:lpstr>
      <vt:lpstr>Post Secondary Math Requirements</vt:lpstr>
      <vt:lpstr>Grade 10 electives You must choose two electives and one alternate</vt:lpstr>
      <vt:lpstr>Course Selection Process</vt:lpstr>
    </vt:vector>
  </TitlesOfParts>
  <Company>nbdoe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SELECTION</dc:title>
  <dc:creator>nbdoe</dc:creator>
  <cp:lastModifiedBy>Gatto, Tracy     (ASD-W)</cp:lastModifiedBy>
  <cp:revision>135</cp:revision>
  <dcterms:created xsi:type="dcterms:W3CDTF">2007-02-13T23:57:56Z</dcterms:created>
  <dcterms:modified xsi:type="dcterms:W3CDTF">2020-03-11T20:30:56Z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0x010100F2A1E1E4D320C749A22EC3F91FD053D600EB1AA2A100CD7841A623A1E708EA91D9</vt:lpwstr>
  </property>
</Properties>
</file>