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handoutMasterIdLst>
    <p:handoutMasterId r:id="rId21"/>
  </p:handoutMasterIdLst>
  <p:sldIdLst>
    <p:sldId id="256" r:id="rId2"/>
    <p:sldId id="284" r:id="rId3"/>
    <p:sldId id="285" r:id="rId4"/>
    <p:sldId id="286" r:id="rId5"/>
    <p:sldId id="287" r:id="rId6"/>
    <p:sldId id="265" r:id="rId7"/>
    <p:sldId id="279" r:id="rId8"/>
    <p:sldId id="266" r:id="rId9"/>
    <p:sldId id="267" r:id="rId10"/>
    <p:sldId id="268" r:id="rId11"/>
    <p:sldId id="269" r:id="rId12"/>
    <p:sldId id="270" r:id="rId13"/>
    <p:sldId id="271" r:id="rId14"/>
    <p:sldId id="272" r:id="rId15"/>
    <p:sldId id="273" r:id="rId16"/>
    <p:sldId id="280" r:id="rId17"/>
    <p:sldId id="281" r:id="rId18"/>
    <p:sldId id="288" r:id="rId19"/>
    <p:sldId id="289"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24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6060C2F-4B2B-4B58-A269-4847E7E1E5B4}" type="datetimeFigureOut">
              <a:rPr lang="en-US" smtClean="0"/>
              <a:t>6/2/2017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47AE916-C27D-4BF8-B947-66CB4020E340}" type="slidenum">
              <a:rPr lang="en-US" smtClean="0"/>
              <a:t>‹#›</a:t>
            </a:fld>
            <a:endParaRPr lang="en-US"/>
          </a:p>
        </p:txBody>
      </p:sp>
    </p:spTree>
    <p:extLst>
      <p:ext uri="{BB962C8B-B14F-4D97-AF65-F5344CB8AC3E}">
        <p14:creationId xmlns:p14="http://schemas.microsoft.com/office/powerpoint/2010/main" val="16022928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smtClean="0">
                  <a:latin typeface="Times New Roman" pitchFamily="18" charset="0"/>
                </a:endParaRPr>
              </a:p>
            </p:txBody>
          </p:sp>
        </p:grpSp>
      </p:grpSp>
      <p:sp>
        <p:nvSpPr>
          <p:cNvPr id="2664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2664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fld id="{9F26C4B5-1868-48EF-9460-0D0E444D64B8}"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CB9187C0-EEE7-4F9F-B6D8-6074AF4FB882}"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B7D9DD5B-6995-4A48-A5B7-401A9794A9C3}"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EC53E2B5-4CD6-46CE-A345-44F0A9133353}"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60CAC0BB-990E-4FC8-92D9-A351D07CD6AF}" type="slidenum">
              <a:rPr lang="en-US" altLang="en-US"/>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899F3A4B-97DD-4D34-BE27-5B63FB8D3DDD}"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F000D27F-32FC-4DE4-B1EC-DFE4266C790E}" type="slidenum">
              <a:rPr lang="en-US" altLang="en-US"/>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562214BD-FEBE-48A6-BFE6-852CC35C1E4B}" type="slidenum">
              <a:rPr lang="en-US" altLang="en-US"/>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4CB60097-617A-4A80-99FE-CD58E7B03B9D}" type="slidenum">
              <a:rPr lang="en-US" altLang="en-US"/>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4379CB03-2910-48CE-9803-49B8547E14D3}"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3069F209-A425-48C7-B2BF-6E0B589895AB}" type="slidenum">
              <a:rPr lang="en-US" altLang="en-US"/>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2560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5A45E1C1-2A50-452F-B24B-0A7801499BD6}" type="slidenum">
              <a:rPr lang="en-US" altLang="en-US"/>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smtClean="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smtClean="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z="2400" smtClean="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smtClean="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61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06"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smtClean="0"/>
              <a:t>PDCP Exam Review</a:t>
            </a:r>
          </a:p>
        </p:txBody>
      </p:sp>
      <p:sp>
        <p:nvSpPr>
          <p:cNvPr id="3075" name="Rectangle 3"/>
          <p:cNvSpPr>
            <a:spLocks noGrp="1" noChangeArrowheads="1"/>
          </p:cNvSpPr>
          <p:nvPr>
            <p:ph type="subTitle" idx="1"/>
          </p:nvPr>
        </p:nvSpPr>
        <p:spPr/>
        <p:txBody>
          <a:bodyPr/>
          <a:lstStyle/>
          <a:p>
            <a:pPr eaLnBrk="1" hangingPunct="1"/>
            <a:r>
              <a:rPr lang="en-US" altLang="en-US" dirty="0" smtClean="0"/>
              <a:t>June 2017</a:t>
            </a:r>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n-US" altLang="en-US" smtClean="0"/>
          </a:p>
        </p:txBody>
      </p:sp>
      <p:sp>
        <p:nvSpPr>
          <p:cNvPr id="12291" name="Rectangle 3"/>
          <p:cNvSpPr>
            <a:spLocks noGrp="1" noChangeArrowheads="1"/>
          </p:cNvSpPr>
          <p:nvPr>
            <p:ph type="body" idx="1"/>
          </p:nvPr>
        </p:nvSpPr>
        <p:spPr>
          <a:xfrm>
            <a:off x="457200" y="381000"/>
            <a:ext cx="8229600" cy="5745163"/>
          </a:xfrm>
        </p:spPr>
        <p:txBody>
          <a:bodyPr/>
          <a:lstStyle/>
          <a:p>
            <a:pPr marL="609600" indent="-609600" eaLnBrk="1" hangingPunct="1">
              <a:lnSpc>
                <a:spcPct val="90000"/>
              </a:lnSpc>
            </a:pPr>
            <a:r>
              <a:rPr lang="en-US" altLang="en-US" sz="2800" smtClean="0"/>
              <a:t>What are the six steps to using a condom?</a:t>
            </a:r>
          </a:p>
          <a:p>
            <a:pPr marL="609600" indent="-609600" eaLnBrk="1" hangingPunct="1">
              <a:lnSpc>
                <a:spcPct val="90000"/>
              </a:lnSpc>
              <a:buFontTx/>
              <a:buAutoNum type="arabicPeriod"/>
            </a:pPr>
            <a:r>
              <a:rPr lang="en-US" altLang="en-US" sz="2800" b="1" smtClean="0"/>
              <a:t>CHECK EXPIRY DATE AND AIR IN PACKAGE</a:t>
            </a:r>
          </a:p>
          <a:p>
            <a:pPr marL="609600" indent="-609600" eaLnBrk="1" hangingPunct="1">
              <a:lnSpc>
                <a:spcPct val="90000"/>
              </a:lnSpc>
              <a:buFontTx/>
              <a:buAutoNum type="arabicPeriod"/>
            </a:pPr>
            <a:r>
              <a:rPr lang="en-US" altLang="en-US" sz="2800" b="1" smtClean="0"/>
              <a:t>PUSH CONDOM TO THE SIDE AND CAREFULLY RIP</a:t>
            </a:r>
          </a:p>
          <a:p>
            <a:pPr marL="609600" indent="-609600" eaLnBrk="1" hangingPunct="1">
              <a:lnSpc>
                <a:spcPct val="90000"/>
              </a:lnSpc>
              <a:buFontTx/>
              <a:buAutoNum type="arabicPeriod"/>
            </a:pPr>
            <a:r>
              <a:rPr lang="en-US" altLang="en-US" sz="2800" b="1" smtClean="0"/>
              <a:t>TAKE OUT CONDOM: SOMBRERO PLACE ON PENIS WHILE SQUEEZING THE TIP OF THE CONDOM</a:t>
            </a:r>
          </a:p>
          <a:p>
            <a:pPr marL="609600" indent="-609600" eaLnBrk="1" hangingPunct="1">
              <a:lnSpc>
                <a:spcPct val="90000"/>
              </a:lnSpc>
              <a:buFontTx/>
              <a:buAutoNum type="arabicPeriod"/>
            </a:pPr>
            <a:r>
              <a:rPr lang="en-US" altLang="en-US" sz="2800" b="1" smtClean="0"/>
              <a:t>CONTINUE SQUEEZING TIP WHILE USING OTHER HAND TO ROLL DOWN CONDOM</a:t>
            </a:r>
          </a:p>
          <a:p>
            <a:pPr marL="609600" indent="-609600" eaLnBrk="1" hangingPunct="1">
              <a:lnSpc>
                <a:spcPct val="90000"/>
              </a:lnSpc>
              <a:buFontTx/>
              <a:buAutoNum type="arabicPeriod"/>
            </a:pPr>
            <a:r>
              <a:rPr lang="en-US" altLang="en-US" sz="2800" b="1" smtClean="0"/>
              <a:t>PULL AWAY FROM PARTNER WHILE HOLDING ON TO CONDOM</a:t>
            </a:r>
          </a:p>
          <a:p>
            <a:pPr marL="609600" indent="-609600" eaLnBrk="1" hangingPunct="1">
              <a:lnSpc>
                <a:spcPct val="90000"/>
              </a:lnSpc>
              <a:buFontTx/>
              <a:buAutoNum type="arabicPeriod"/>
            </a:pPr>
            <a:r>
              <a:rPr lang="en-US" altLang="en-US" sz="2800" b="1" smtClean="0"/>
              <a:t>TIE IN KNOT AND PUT IN GARBAGE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en-US" altLang="en-US" smtClean="0"/>
          </a:p>
        </p:txBody>
      </p:sp>
      <p:sp>
        <p:nvSpPr>
          <p:cNvPr id="13315" name="Rectangle 3"/>
          <p:cNvSpPr>
            <a:spLocks noGrp="1" noChangeArrowheads="1"/>
          </p:cNvSpPr>
          <p:nvPr>
            <p:ph type="body" idx="1"/>
          </p:nvPr>
        </p:nvSpPr>
        <p:spPr>
          <a:xfrm>
            <a:off x="457200" y="228600"/>
            <a:ext cx="8229600" cy="5897563"/>
          </a:xfrm>
        </p:spPr>
        <p:txBody>
          <a:bodyPr/>
          <a:lstStyle/>
          <a:p>
            <a:pPr marL="609600" indent="-609600" eaLnBrk="1" hangingPunct="1">
              <a:lnSpc>
                <a:spcPct val="80000"/>
              </a:lnSpc>
            </a:pPr>
            <a:r>
              <a:rPr lang="en-US" altLang="en-US" sz="2800" smtClean="0"/>
              <a:t>What influence does drugs and alcohol have on sexual decision making? </a:t>
            </a:r>
            <a:r>
              <a:rPr lang="en-US" altLang="en-US" sz="2800" b="1" smtClean="0"/>
              <a:t>IMPAIRS YOUR JUDGEMENT, 7 TIMES MORE LIKELY TO BE SEXUALLY ACTIVE, CANNOT GIVE LEGAL CONSENT</a:t>
            </a:r>
            <a:endParaRPr lang="en-US" altLang="en-US" sz="2800" smtClean="0"/>
          </a:p>
          <a:p>
            <a:pPr marL="609600" indent="-609600" eaLnBrk="1" hangingPunct="1">
              <a:lnSpc>
                <a:spcPct val="80000"/>
              </a:lnSpc>
            </a:pPr>
            <a:r>
              <a:rPr lang="en-US" altLang="en-US" sz="2800" smtClean="0"/>
              <a:t>What did you learn about the cost of a baby? </a:t>
            </a:r>
            <a:r>
              <a:rPr lang="en-US" altLang="en-US" sz="2800" b="1" smtClean="0"/>
              <a:t>IT IS VERY EXPENSIVE AND YOU NEED TO BE FINANCIALLY PREPARED TO SUPPORT A BABY</a:t>
            </a:r>
            <a:endParaRPr lang="en-US" altLang="en-US" sz="2800" smtClean="0"/>
          </a:p>
          <a:p>
            <a:pPr marL="609600" indent="-609600" eaLnBrk="1" hangingPunct="1">
              <a:lnSpc>
                <a:spcPct val="80000"/>
              </a:lnSpc>
            </a:pPr>
            <a:r>
              <a:rPr lang="en-US" altLang="en-US" sz="2800" smtClean="0"/>
              <a:t>How do you make an oral dam? </a:t>
            </a:r>
            <a:r>
              <a:rPr lang="en-US" altLang="en-US" sz="2800" b="1" smtClean="0"/>
              <a:t>USE A CONDOM, CUT THE TIP OFF, CUT UP THE SIDE TO CREATE A SQUARE PIECE OF LATEX</a:t>
            </a:r>
            <a:endParaRPr lang="en-US" altLang="en-US" sz="2800" smtClean="0"/>
          </a:p>
          <a:p>
            <a:pPr marL="609600" indent="-609600" eaLnBrk="1" hangingPunct="1">
              <a:lnSpc>
                <a:spcPct val="80000"/>
              </a:lnSpc>
            </a:pPr>
            <a:r>
              <a:rPr lang="en-US" altLang="en-US" sz="2800" smtClean="0"/>
              <a:t> Review all the information you were given for STI’s and birth control.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z="4000" smtClean="0"/>
              <a:t/>
            </a:r>
            <a:br>
              <a:rPr lang="en-US" altLang="en-US" sz="4000" smtClean="0"/>
            </a:br>
            <a:endParaRPr lang="en-US" altLang="en-US" sz="4000" smtClean="0"/>
          </a:p>
        </p:txBody>
      </p:sp>
      <p:sp>
        <p:nvSpPr>
          <p:cNvPr id="14339" name="Rectangle 3"/>
          <p:cNvSpPr>
            <a:spLocks noGrp="1" noChangeArrowheads="1"/>
          </p:cNvSpPr>
          <p:nvPr>
            <p:ph type="body" idx="1"/>
          </p:nvPr>
        </p:nvSpPr>
        <p:spPr/>
        <p:txBody>
          <a:bodyPr/>
          <a:lstStyle/>
          <a:p>
            <a:pPr marL="609600" indent="-609600" eaLnBrk="1" hangingPunct="1">
              <a:lnSpc>
                <a:spcPct val="80000"/>
              </a:lnSpc>
              <a:buFont typeface="Wingdings" pitchFamily="2" charset="2"/>
              <a:buNone/>
            </a:pPr>
            <a:r>
              <a:rPr lang="en-US" altLang="en-US" sz="2000" b="1" i="1" smtClean="0"/>
              <a:t> </a:t>
            </a:r>
            <a:endParaRPr lang="en-US" altLang="en-US" sz="2000" smtClean="0"/>
          </a:p>
          <a:p>
            <a:pPr marL="609600" indent="-609600" eaLnBrk="1" hangingPunct="1">
              <a:lnSpc>
                <a:spcPct val="80000"/>
              </a:lnSpc>
            </a:pPr>
            <a:r>
              <a:rPr lang="en-US" altLang="en-US" sz="2000" smtClean="0"/>
              <a:t>What is a functional resume? Why do teenagers use this type of resume versus other types?</a:t>
            </a:r>
          </a:p>
          <a:p>
            <a:pPr marL="609600" indent="-609600" eaLnBrk="1" hangingPunct="1">
              <a:lnSpc>
                <a:spcPct val="80000"/>
              </a:lnSpc>
            </a:pPr>
            <a:endParaRPr lang="en-US" altLang="en-US" sz="2000" smtClean="0"/>
          </a:p>
          <a:p>
            <a:pPr marL="609600" indent="-609600" eaLnBrk="1" hangingPunct="1">
              <a:lnSpc>
                <a:spcPct val="80000"/>
              </a:lnSpc>
            </a:pPr>
            <a:r>
              <a:rPr lang="en-US" altLang="en-US" sz="2000" smtClean="0"/>
              <a:t> </a:t>
            </a:r>
            <a:r>
              <a:rPr lang="en-US" altLang="en-US" sz="2000" b="1" i="1" smtClean="0"/>
              <a:t>A FUNCTIONAL RESUME HIGHLIGHTS SKILLS INSTEAD OF JOB EXPERIENCE. THIS IS GOOD FOR TEENS BECAUSE THEY DO NOT HAVE A LOT OF WORK EXPERIENCE BUT HAVE DEVELOPED LOTS OF VALUABLE SKILLS. </a:t>
            </a:r>
          </a:p>
          <a:p>
            <a:pPr marL="609600" indent="-609600" eaLnBrk="1" hangingPunct="1">
              <a:lnSpc>
                <a:spcPct val="80000"/>
              </a:lnSpc>
            </a:pPr>
            <a:r>
              <a:rPr lang="en-US" altLang="en-US" sz="2000" smtClean="0"/>
              <a:t>What was the Self Directed Search Survey used for in class?</a:t>
            </a:r>
          </a:p>
          <a:p>
            <a:pPr marL="609600" indent="-609600" eaLnBrk="1" hangingPunct="1">
              <a:lnSpc>
                <a:spcPct val="80000"/>
              </a:lnSpc>
            </a:pPr>
            <a:r>
              <a:rPr lang="en-US" altLang="en-US" sz="2000" b="1" i="1" smtClean="0"/>
              <a:t>This was a career assessment that helped match you up to possible careers based on your interests. You discovered your three letter code (Holland Code).</a:t>
            </a:r>
          </a:p>
          <a:p>
            <a:pPr marL="609600" indent="-609600" eaLnBrk="1" hangingPunct="1">
              <a:lnSpc>
                <a:spcPct val="80000"/>
              </a:lnSpc>
            </a:pPr>
            <a:endParaRPr lang="en-US" altLang="en-US"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en-US" altLang="en-US" smtClean="0"/>
          </a:p>
        </p:txBody>
      </p:sp>
      <p:sp>
        <p:nvSpPr>
          <p:cNvPr id="15363" name="Rectangle 3"/>
          <p:cNvSpPr>
            <a:spLocks noGrp="1" noChangeArrowheads="1"/>
          </p:cNvSpPr>
          <p:nvPr>
            <p:ph type="body" idx="1"/>
          </p:nvPr>
        </p:nvSpPr>
        <p:spPr/>
        <p:txBody>
          <a:bodyPr/>
          <a:lstStyle/>
          <a:p>
            <a:pPr marL="609600" indent="-609600" eaLnBrk="1" hangingPunct="1">
              <a:lnSpc>
                <a:spcPct val="90000"/>
              </a:lnSpc>
            </a:pPr>
            <a:r>
              <a:rPr lang="en-US" altLang="en-US" sz="2400" smtClean="0"/>
              <a:t>What do you put on your resume? What should be included? List the major topics. </a:t>
            </a:r>
            <a:r>
              <a:rPr lang="en-US" altLang="en-US" sz="2400" b="1" i="1" smtClean="0"/>
              <a:t>CONTACT INFO, EMPLOYMENT OBJECTIVE, SKILLS, WORK EXPERIENCE, VOLUNTEER WORK, ACHIEVMENTS, INTERESTS. </a:t>
            </a:r>
            <a:endParaRPr lang="en-US" altLang="en-US" sz="2400" smtClean="0"/>
          </a:p>
          <a:p>
            <a:pPr marL="609600" indent="-609600" eaLnBrk="1" hangingPunct="1">
              <a:lnSpc>
                <a:spcPct val="90000"/>
              </a:lnSpc>
            </a:pPr>
            <a:r>
              <a:rPr lang="en-US" altLang="en-US" sz="2400" b="1" i="1" smtClean="0"/>
              <a:t> </a:t>
            </a:r>
            <a:endParaRPr lang="en-US" altLang="en-US" sz="2400" smtClean="0"/>
          </a:p>
          <a:p>
            <a:pPr marL="609600" indent="-609600" eaLnBrk="1" hangingPunct="1">
              <a:lnSpc>
                <a:spcPct val="90000"/>
              </a:lnSpc>
            </a:pPr>
            <a:endParaRPr lang="en-US" altLang="en-US"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en-US" altLang="en-US" smtClean="0"/>
          </a:p>
        </p:txBody>
      </p:sp>
      <p:sp>
        <p:nvSpPr>
          <p:cNvPr id="16387" name="Rectangle 3"/>
          <p:cNvSpPr>
            <a:spLocks noGrp="1" noChangeArrowheads="1"/>
          </p:cNvSpPr>
          <p:nvPr>
            <p:ph type="body" idx="1"/>
          </p:nvPr>
        </p:nvSpPr>
        <p:spPr>
          <a:xfrm>
            <a:off x="457200" y="533400"/>
            <a:ext cx="8229600" cy="5592763"/>
          </a:xfrm>
        </p:spPr>
        <p:txBody>
          <a:bodyPr/>
          <a:lstStyle/>
          <a:p>
            <a:pPr marL="609600" indent="-609600" eaLnBrk="1" hangingPunct="1">
              <a:buFont typeface="Wingdings" pitchFamily="2" charset="2"/>
              <a:buNone/>
            </a:pPr>
            <a:endParaRPr lang="en-US" altLang="en-US" sz="2800" smtClean="0"/>
          </a:p>
          <a:p>
            <a:pPr marL="609600" indent="-609600" eaLnBrk="1" hangingPunct="1"/>
            <a:endParaRPr lang="en-US" altLang="en-US" sz="2800" smtClean="0"/>
          </a:p>
          <a:p>
            <a:pPr marL="609600" indent="-609600" eaLnBrk="1" hangingPunct="1"/>
            <a:endParaRPr lang="en-US" altLang="en-US" sz="2800" smtClean="0"/>
          </a:p>
          <a:p>
            <a:pPr marL="609600" indent="-609600" eaLnBrk="1" hangingPunct="1"/>
            <a:r>
              <a:rPr lang="en-US" altLang="en-US" sz="2800" smtClean="0"/>
              <a:t> List 5 Do’s and 5 Don’ts for a resume. </a:t>
            </a:r>
          </a:p>
          <a:p>
            <a:pPr marL="609600" indent="-609600" eaLnBrk="1" hangingPunct="1"/>
            <a:r>
              <a:rPr lang="en-US" altLang="en-US" sz="2800" b="1" i="1" smtClean="0"/>
              <a:t>DO’S: BE PRECISE, HIGHLIGHT YOUR SKILLS, KEEP IT UNDER TWO PAGES, USE 12 FONT/TIMES NEW ROMAN…</a:t>
            </a:r>
          </a:p>
          <a:p>
            <a:pPr marL="609600" indent="-609600" eaLnBrk="1" hangingPunct="1"/>
            <a:endParaRPr lang="en-US" altLang="en-US" sz="2800" b="1" i="1" smtClean="0"/>
          </a:p>
          <a:p>
            <a:pPr marL="609600" indent="-609600" eaLnBrk="1" hangingPunct="1"/>
            <a:r>
              <a:rPr lang="en-US" altLang="en-US" sz="2800" b="1" i="1" smtClean="0"/>
              <a:t>DON’TS: PUT YOUR SOCIAL INSURANCE NUMBER, USE “I”, USE COLOR PAPER,…</a:t>
            </a:r>
            <a:endParaRPr lang="en-US" altLang="en-US" sz="2800" smtClean="0"/>
          </a:p>
          <a:p>
            <a:pPr marL="609600" indent="-609600" eaLnBrk="1" hangingPunct="1"/>
            <a:endParaRPr lang="en-US" altLang="en-US"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en-US" altLang="en-US" smtClean="0"/>
          </a:p>
        </p:txBody>
      </p:sp>
      <p:sp>
        <p:nvSpPr>
          <p:cNvPr id="17411" name="Rectangle 3"/>
          <p:cNvSpPr>
            <a:spLocks noGrp="1" noChangeArrowheads="1"/>
          </p:cNvSpPr>
          <p:nvPr>
            <p:ph type="body" idx="1"/>
          </p:nvPr>
        </p:nvSpPr>
        <p:spPr>
          <a:xfrm>
            <a:off x="457200" y="228600"/>
            <a:ext cx="8229600" cy="5897563"/>
          </a:xfrm>
        </p:spPr>
        <p:txBody>
          <a:bodyPr/>
          <a:lstStyle/>
          <a:p>
            <a:pPr marL="609600" indent="-609600" eaLnBrk="1" hangingPunct="1">
              <a:lnSpc>
                <a:spcPct val="90000"/>
              </a:lnSpc>
            </a:pPr>
            <a:r>
              <a:rPr lang="en-US" altLang="en-US" sz="2400" smtClean="0"/>
              <a:t>What is a cover letter and explain what should be included in it and it’s length? Practice writing a cover letter. </a:t>
            </a:r>
            <a:r>
              <a:rPr lang="en-US" altLang="en-US" sz="2400" b="1" i="1" smtClean="0"/>
              <a:t>A COVER LETTER INTRODUCES YOUR RESUME; IT MAKES THE FIRST IMPRESSION. INCLUDE CONTACT INFO, SALUTATION, THREE PARAGRAPHS, SIGNATURE.</a:t>
            </a:r>
            <a:endParaRPr lang="en-US" altLang="en-US" sz="2400" smtClean="0"/>
          </a:p>
          <a:p>
            <a:pPr marL="609600" indent="-609600" eaLnBrk="1" hangingPunct="1">
              <a:lnSpc>
                <a:spcPct val="90000"/>
              </a:lnSpc>
            </a:pPr>
            <a:r>
              <a:rPr lang="en-US" altLang="en-US" sz="2400" smtClean="0"/>
              <a:t>What is a social insurance number and why do we need one? </a:t>
            </a:r>
            <a:r>
              <a:rPr lang="en-US" altLang="en-US" sz="2400" b="1" i="1" smtClean="0"/>
              <a:t>IN ORDER TO WORK IN CANADA YOU NEED A SOCIAL INSURANCE NUMBER. </a:t>
            </a:r>
            <a:endParaRPr lang="en-US" altLang="en-US" sz="2400" smtClean="0"/>
          </a:p>
          <a:p>
            <a:pPr marL="609600" indent="-609600" eaLnBrk="1" hangingPunct="1">
              <a:lnSpc>
                <a:spcPct val="90000"/>
              </a:lnSpc>
            </a:pPr>
            <a:r>
              <a:rPr lang="en-US" altLang="en-US" sz="2400" smtClean="0"/>
              <a:t> List questions that a potential employer could ask a reference? </a:t>
            </a:r>
            <a:r>
              <a:rPr lang="en-US" altLang="en-US" sz="2400" b="1" i="1" smtClean="0"/>
              <a:t>ARE YOU RESPONSIBLE? WHAT IS HIS/HER WORK ETHIC?, IS SHE/HE PUNCTIONUAL?, DOES HE/SHE GET ALONG WITH OTHERS?. </a:t>
            </a:r>
            <a:endParaRPr lang="en-US" altLang="en-US" sz="2400" smtClean="0"/>
          </a:p>
          <a:p>
            <a:pPr marL="609600" indent="-609600" eaLnBrk="1" hangingPunct="1">
              <a:lnSpc>
                <a:spcPct val="90000"/>
              </a:lnSpc>
              <a:buFont typeface="Wingdings" pitchFamily="2" charset="2"/>
              <a:buNone/>
            </a:pPr>
            <a:endParaRPr lang="en-US" altLang="en-US"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57200"/>
            <a:ext cx="8229600" cy="990600"/>
          </a:xfrm>
        </p:spPr>
        <p:txBody>
          <a:bodyPr/>
          <a:lstStyle/>
          <a:p>
            <a:r>
              <a:rPr lang="en-US" altLang="en-US" smtClean="0"/>
              <a:t>What are the FIVE no’s to preventing addiction?</a:t>
            </a:r>
          </a:p>
        </p:txBody>
      </p:sp>
      <p:sp>
        <p:nvSpPr>
          <p:cNvPr id="18435" name="Content Placeholder 2"/>
          <p:cNvSpPr>
            <a:spLocks noGrp="1"/>
          </p:cNvSpPr>
          <p:nvPr>
            <p:ph idx="1"/>
          </p:nvPr>
        </p:nvSpPr>
        <p:spPr>
          <a:xfrm>
            <a:off x="457200" y="1676400"/>
            <a:ext cx="8229600" cy="4191000"/>
          </a:xfrm>
        </p:spPr>
        <p:txBody>
          <a:bodyPr/>
          <a:lstStyle/>
          <a:p>
            <a:pPr marL="514350" indent="-514350">
              <a:buFont typeface="Wingdings" pitchFamily="2" charset="2"/>
              <a:buAutoNum type="arabicPeriod"/>
            </a:pPr>
            <a:r>
              <a:rPr lang="en-US" altLang="en-US" b="1" smtClean="0"/>
              <a:t>Be Direct</a:t>
            </a:r>
          </a:p>
          <a:p>
            <a:pPr marL="514350" indent="-514350">
              <a:buFont typeface="Wingdings" pitchFamily="2" charset="2"/>
              <a:buAutoNum type="arabicPeriod"/>
            </a:pPr>
            <a:r>
              <a:rPr lang="en-US" altLang="en-US" b="1" smtClean="0"/>
              <a:t>Use Humor</a:t>
            </a:r>
          </a:p>
          <a:p>
            <a:pPr marL="514350" indent="-514350">
              <a:buFont typeface="Wingdings" pitchFamily="2" charset="2"/>
              <a:buAutoNum type="arabicPeriod"/>
            </a:pPr>
            <a:r>
              <a:rPr lang="en-US" altLang="en-US" b="1" smtClean="0"/>
              <a:t>Blame it on your parents</a:t>
            </a:r>
          </a:p>
          <a:p>
            <a:pPr marL="514350" indent="-514350">
              <a:buFont typeface="Wingdings" pitchFamily="2" charset="2"/>
              <a:buAutoNum type="arabicPeriod"/>
            </a:pPr>
            <a:r>
              <a:rPr lang="en-US" altLang="en-US" b="1" smtClean="0"/>
              <a:t>Suggest an alternative</a:t>
            </a:r>
          </a:p>
          <a:p>
            <a:pPr marL="514350" indent="-514350">
              <a:buFont typeface="Wingdings" pitchFamily="2" charset="2"/>
              <a:buAutoNum type="arabicPeriod"/>
            </a:pPr>
            <a:r>
              <a:rPr lang="en-US" altLang="en-US" b="1" smtClean="0"/>
              <a:t>Get up and go</a:t>
            </a:r>
          </a:p>
          <a:p>
            <a:pPr marL="514350" indent="-514350">
              <a:buFont typeface="Wingdings" pitchFamily="2" charset="2"/>
              <a:buNone/>
            </a:pPr>
            <a:r>
              <a:rPr lang="en-US" altLang="en-US" smtClean="0"/>
              <a:t>Define “Gateway.” </a:t>
            </a:r>
          </a:p>
          <a:p>
            <a:pPr marL="514350" indent="-514350">
              <a:buFont typeface="Wingdings" pitchFamily="2" charset="2"/>
              <a:buNone/>
            </a:pPr>
            <a:r>
              <a:rPr lang="en-US" altLang="en-US" b="1" smtClean="0"/>
              <a:t>This is when you experiment with substances that may lead to trying more or harsher substances in the future.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What are the five stages of the drug use continuum?</a:t>
            </a:r>
          </a:p>
        </p:txBody>
      </p:sp>
      <p:sp>
        <p:nvSpPr>
          <p:cNvPr id="19459" name="Content Placeholder 2"/>
          <p:cNvSpPr>
            <a:spLocks noGrp="1"/>
          </p:cNvSpPr>
          <p:nvPr>
            <p:ph idx="1"/>
          </p:nvPr>
        </p:nvSpPr>
        <p:spPr/>
        <p:txBody>
          <a:bodyPr/>
          <a:lstStyle/>
          <a:p>
            <a:r>
              <a:rPr lang="en-US" altLang="en-US" smtClean="0"/>
              <a:t>Non-user</a:t>
            </a:r>
          </a:p>
          <a:p>
            <a:r>
              <a:rPr lang="en-US" altLang="en-US" smtClean="0"/>
              <a:t>Experimental</a:t>
            </a:r>
          </a:p>
          <a:p>
            <a:r>
              <a:rPr lang="en-US" altLang="en-US" smtClean="0"/>
              <a:t>Occasional </a:t>
            </a:r>
          </a:p>
          <a:p>
            <a:r>
              <a:rPr lang="en-US" altLang="en-US" smtClean="0"/>
              <a:t>Regular</a:t>
            </a:r>
          </a:p>
          <a:p>
            <a:r>
              <a:rPr lang="en-US" altLang="en-US" smtClean="0"/>
              <a:t>Dependence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52400" y="533400"/>
            <a:ext cx="8915400" cy="6096000"/>
          </a:xfrm>
        </p:spPr>
        <p:txBody>
          <a:bodyPr/>
          <a:lstStyle/>
          <a:p>
            <a:pPr marL="0" indent="0">
              <a:buFont typeface="Wingdings" pitchFamily="2" charset="2"/>
              <a:buNone/>
            </a:pPr>
            <a:r>
              <a:rPr lang="en-US" altLang="en-US" sz="2000" smtClean="0"/>
              <a:t>How can you prevent addiction? </a:t>
            </a:r>
          </a:p>
          <a:p>
            <a:pPr marL="0" indent="0">
              <a:buFont typeface="Wingdings" pitchFamily="2" charset="2"/>
              <a:buNone/>
            </a:pPr>
            <a:r>
              <a:rPr lang="en-US" altLang="en-US" sz="2000" b="1" smtClean="0"/>
              <a:t>Know the facts, know yourself, know the situation, the anti-drugs</a:t>
            </a:r>
          </a:p>
          <a:p>
            <a:pPr marL="0" indent="0">
              <a:buFont typeface="Wingdings" pitchFamily="2" charset="2"/>
              <a:buNone/>
            </a:pPr>
            <a:r>
              <a:rPr lang="en-US" altLang="en-US" sz="2000" smtClean="0"/>
              <a:t>In class we looked at several different types of drugs.  Decide on two different ones and explain what makes them addictive drugs/why people become addicted to them.  </a:t>
            </a:r>
          </a:p>
          <a:p>
            <a:pPr marL="0" indent="0">
              <a:buFont typeface="Wingdings" pitchFamily="2" charset="2"/>
              <a:buNone/>
            </a:pPr>
            <a:r>
              <a:rPr lang="en-US" altLang="en-US" sz="2000" smtClean="0"/>
              <a:t>____________________________________________________________________________________________________________________________________________________________________________________________________________________________________________________</a:t>
            </a:r>
          </a:p>
          <a:p>
            <a:pPr marL="0" indent="0">
              <a:buFont typeface="Wingdings" pitchFamily="2" charset="2"/>
              <a:buNone/>
            </a:pPr>
            <a:endParaRPr lang="en-US" altLang="en-US" sz="2000" smtClean="0"/>
          </a:p>
          <a:p>
            <a:pPr marL="0" indent="0">
              <a:buFont typeface="Wingdings" pitchFamily="2" charset="2"/>
              <a:buNone/>
            </a:pPr>
            <a:r>
              <a:rPr lang="en-US" altLang="en-US" sz="2000" smtClean="0"/>
              <a:t>____________________________________________________________________________________________________________________________________________________________________________________________________________________________________________________</a:t>
            </a:r>
          </a:p>
          <a:p>
            <a:pPr marL="0" indent="0">
              <a:buFont typeface="Wingdings" pitchFamily="2" charset="2"/>
              <a:buNone/>
            </a:pPr>
            <a:r>
              <a:rPr lang="en-US" altLang="en-US" sz="2000" smtClean="0"/>
              <a:t>Alcohol, Marijuana, Club Drugs, Steroids, Inhalants, Cocaine, Methamphetamines, Heroin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457200" y="457200"/>
            <a:ext cx="8610600" cy="5668963"/>
          </a:xfrm>
        </p:spPr>
        <p:txBody>
          <a:bodyPr/>
          <a:lstStyle/>
          <a:p>
            <a:pPr marL="609600" indent="-609600" eaLnBrk="1" hangingPunct="1">
              <a:lnSpc>
                <a:spcPct val="150000"/>
              </a:lnSpc>
            </a:pPr>
            <a:r>
              <a:rPr lang="en-US" altLang="en-US" sz="2000" smtClean="0"/>
              <a:t>In class we watched the documentary “Through the Blue Lens”.  Based on what you saw, what influence do drugs have on people’s lives? Describe two characters that stand out in your mind. </a:t>
            </a:r>
            <a:r>
              <a:rPr lang="en-US" altLang="en-US" sz="2000" b="1" i="1" smtClean="0"/>
              <a:t>____________________________________________________________________________________________________________________________________________________________________________________________________________________________</a:t>
            </a:r>
            <a:endParaRPr lang="en-US" altLang="en-US" sz="2000" smtClean="0"/>
          </a:p>
          <a:p>
            <a:pPr marL="609600" indent="-609600" eaLnBrk="1" hangingPunct="1">
              <a:lnSpc>
                <a:spcPct val="150000"/>
              </a:lnSpc>
            </a:pPr>
            <a:r>
              <a:rPr lang="en-US" altLang="en-US" sz="2000" b="1" i="1" smtClean="0"/>
              <a:t>____________________________________________________________________________________________________________________________________________________________________________________________________________________________</a:t>
            </a:r>
          </a:p>
          <a:p>
            <a:pPr marL="609600" indent="-609600" eaLnBrk="1" hangingPunct="1">
              <a:lnSpc>
                <a:spcPct val="150000"/>
              </a:lnSpc>
            </a:pPr>
            <a:r>
              <a:rPr lang="en-US" altLang="en-US" sz="2000" b="1" i="1" smtClean="0"/>
              <a:t>Nicola, Randy, Shannon, Danielle, </a:t>
            </a:r>
            <a:endParaRPr lang="en-US" altLang="en-US" sz="2000" smtClean="0"/>
          </a:p>
          <a:p>
            <a:pPr marL="609600" indent="-609600" eaLnBrk="1" hangingPunct="1">
              <a:lnSpc>
                <a:spcPct val="80000"/>
              </a:lnSpc>
            </a:pPr>
            <a:endParaRPr lang="en-US" altLang="en-US"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534400" cy="6172200"/>
          </a:xfrm>
        </p:spPr>
        <p:txBody>
          <a:bodyPr/>
          <a:lstStyle/>
          <a:p>
            <a:pPr marL="0" indent="0">
              <a:buFont typeface="Wingdings" pitchFamily="2" charset="2"/>
              <a:buNone/>
              <a:defRPr/>
            </a:pPr>
            <a:r>
              <a:rPr lang="en-US" sz="2000" dirty="0" smtClean="0"/>
              <a:t>Mental Health:</a:t>
            </a:r>
          </a:p>
          <a:p>
            <a:pPr marL="457200" indent="-457200">
              <a:buFont typeface="Wingdings" pitchFamily="2" charset="2"/>
              <a:buAutoNum type="arabicPeriod"/>
              <a:defRPr/>
            </a:pPr>
            <a:r>
              <a:rPr lang="en-US" sz="2000" dirty="0" smtClean="0"/>
              <a:t>What is Stigma?: ______</a:t>
            </a:r>
            <a:r>
              <a:rPr lang="en-US" sz="2000" b="1" i="1" dirty="0" smtClean="0"/>
              <a:t>Negative labels placed on people based on ignorance and a lack of understanding</a:t>
            </a:r>
            <a:r>
              <a:rPr lang="en-US" sz="2000" dirty="0" smtClean="0"/>
              <a:t>___</a:t>
            </a:r>
          </a:p>
          <a:p>
            <a:pPr marL="0" indent="0">
              <a:buFont typeface="Wingdings" pitchFamily="2" charset="2"/>
              <a:buNone/>
              <a:defRPr/>
            </a:pPr>
            <a:r>
              <a:rPr lang="en-US" sz="2000" dirty="0" smtClean="0"/>
              <a:t>2. Examples of Stigma: </a:t>
            </a:r>
            <a:r>
              <a:rPr lang="en-US" sz="2000" b="1" i="1" dirty="0" smtClean="0"/>
              <a:t>_Someone with mental illness is crazy. Teens are bad and will shoplift.</a:t>
            </a:r>
          </a:p>
          <a:p>
            <a:pPr marL="0" indent="0">
              <a:buFont typeface="Wingdings" pitchFamily="2" charset="2"/>
              <a:buNone/>
              <a:defRPr/>
            </a:pPr>
            <a:r>
              <a:rPr lang="en-US" sz="2000" dirty="0" smtClean="0"/>
              <a:t>3. We discussed several different types of Mental Illnesses.  Choose two that we have discussed and give a brief definition of each.</a:t>
            </a:r>
          </a:p>
          <a:p>
            <a:pPr marL="0" indent="0">
              <a:buFont typeface="Wingdings" pitchFamily="2" charset="2"/>
              <a:buNone/>
              <a:defRPr/>
            </a:pPr>
            <a:r>
              <a:rPr lang="en-US" sz="2000" dirty="0" smtClean="0"/>
              <a:t>__</a:t>
            </a:r>
            <a:r>
              <a:rPr lang="en-US" sz="2000" b="1" i="1" dirty="0" smtClean="0"/>
              <a:t>Depression</a:t>
            </a:r>
            <a:r>
              <a:rPr lang="en-US" sz="2000" dirty="0" smtClean="0"/>
              <a:t>_____________________________________________________________________________________________________________________________________________________________</a:t>
            </a:r>
          </a:p>
          <a:p>
            <a:pPr marL="0" indent="0">
              <a:buFont typeface="Wingdings" pitchFamily="2" charset="2"/>
              <a:buNone/>
              <a:defRPr/>
            </a:pPr>
            <a:r>
              <a:rPr lang="en-US" sz="2000" dirty="0" smtClean="0"/>
              <a:t>___________________________________________________________</a:t>
            </a:r>
          </a:p>
          <a:p>
            <a:pPr marL="0" indent="0">
              <a:buFont typeface="Wingdings" pitchFamily="2" charset="2"/>
              <a:buNone/>
              <a:defRPr/>
            </a:pPr>
            <a:endParaRPr lang="en-US" sz="2000" dirty="0"/>
          </a:p>
          <a:p>
            <a:pPr marL="0" indent="0">
              <a:buFont typeface="Wingdings" pitchFamily="2" charset="2"/>
              <a:buNone/>
              <a:defRPr/>
            </a:pPr>
            <a:r>
              <a:rPr lang="en-US" sz="2000" dirty="0" smtClean="0"/>
              <a:t>____</a:t>
            </a:r>
            <a:r>
              <a:rPr lang="en-US" sz="2000" b="1" i="1" dirty="0" smtClean="0"/>
              <a:t>Schizophrenia</a:t>
            </a:r>
            <a:r>
              <a:rPr lang="en-US" sz="2000" dirty="0" smtClean="0"/>
              <a:t>___________________________________________________________________________________________________________________________________________________________________________________________________________________________</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609600"/>
            <a:ext cx="8534400" cy="6096000"/>
          </a:xfrm>
        </p:spPr>
        <p:txBody>
          <a:bodyPr/>
          <a:lstStyle/>
          <a:p>
            <a:pPr marL="0" indent="0">
              <a:buFont typeface="Wingdings" pitchFamily="2" charset="2"/>
              <a:buNone/>
            </a:pPr>
            <a:r>
              <a:rPr lang="en-US" altLang="en-US" smtClean="0"/>
              <a:t>Positive Mental Health.  What is positive mental health? </a:t>
            </a:r>
            <a:r>
              <a:rPr lang="en-US" altLang="en-US" b="1" i="1" smtClean="0"/>
              <a:t>Is feeling good emotionally and mentally. It is taking care of your mental health like we do our physical health. </a:t>
            </a:r>
          </a:p>
          <a:p>
            <a:pPr marL="0" indent="0">
              <a:buFont typeface="Wingdings" pitchFamily="2" charset="2"/>
              <a:buNone/>
            </a:pPr>
            <a:r>
              <a:rPr lang="en-US" altLang="en-US" smtClean="0"/>
              <a:t>What can you do to maintain positive mental health? </a:t>
            </a:r>
            <a:r>
              <a:rPr lang="en-US" altLang="en-US" b="1" i="1" smtClean="0"/>
              <a:t>Be mindful, reduce your stress, sleep, eat healthy, think positive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57200" y="381000"/>
            <a:ext cx="8229600" cy="6477000"/>
          </a:xfrm>
        </p:spPr>
        <p:txBody>
          <a:bodyPr/>
          <a:lstStyle/>
          <a:p>
            <a:pPr marL="609600" indent="-609600" eaLnBrk="1" hangingPunct="1">
              <a:lnSpc>
                <a:spcPct val="90000"/>
              </a:lnSpc>
            </a:pPr>
            <a:r>
              <a:rPr lang="en-US" altLang="en-US" sz="2400" smtClean="0"/>
              <a:t>From Seek First to Understand, then be Understood: List two poor listening styles. </a:t>
            </a:r>
            <a:r>
              <a:rPr lang="en-US" altLang="en-US" sz="2400" b="1" i="1" smtClean="0"/>
              <a:t>__Pretend listening and selective listening_</a:t>
            </a:r>
            <a:endParaRPr lang="en-US" altLang="en-US" sz="2400" smtClean="0"/>
          </a:p>
          <a:p>
            <a:pPr marL="609600" indent="-609600" eaLnBrk="1" hangingPunct="1">
              <a:lnSpc>
                <a:spcPct val="150000"/>
              </a:lnSpc>
            </a:pPr>
            <a:r>
              <a:rPr lang="en-US" altLang="en-US" sz="2400" smtClean="0"/>
              <a:t>What is ‘think win-win’? </a:t>
            </a:r>
            <a:r>
              <a:rPr lang="en-US" altLang="en-US" sz="2400" b="1" i="1" smtClean="0"/>
              <a:t>___When both people in a relationship feel happy with the result of a situation__</a:t>
            </a:r>
          </a:p>
          <a:p>
            <a:pPr marL="609600" indent="-609600" eaLnBrk="1" hangingPunct="1">
              <a:lnSpc>
                <a:spcPct val="150000"/>
              </a:lnSpc>
            </a:pPr>
            <a:r>
              <a:rPr lang="en-US" altLang="en-US" sz="2400" smtClean="0"/>
              <a:t>What is synergy? </a:t>
            </a:r>
            <a:r>
              <a:rPr lang="en-US" altLang="en-US" sz="2400" b="1" i="1" smtClean="0"/>
              <a:t>Working together to do more than you ever could on your own. </a:t>
            </a:r>
            <a:r>
              <a:rPr lang="en-US" altLang="en-US" sz="2400" smtClean="0"/>
              <a:t>Ex. A band</a:t>
            </a:r>
          </a:p>
          <a:p>
            <a:pPr marL="609600" indent="-609600" eaLnBrk="1" hangingPunct="1">
              <a:lnSpc>
                <a:spcPct val="80000"/>
              </a:lnSpc>
            </a:pPr>
            <a:r>
              <a:rPr lang="en-US" altLang="en-US" sz="2400" smtClean="0"/>
              <a:t>Give two reasons why we may give in to ‘peer pressure’. </a:t>
            </a:r>
            <a:r>
              <a:rPr lang="en-US" altLang="en-US" sz="2400" b="1" i="1" smtClean="0"/>
              <a:t>Low self worth, boredom. </a:t>
            </a:r>
            <a:endParaRPr lang="en-US" altLang="en-US" sz="2400" smtClean="0"/>
          </a:p>
          <a:p>
            <a:pPr marL="609600" indent="-609600" eaLnBrk="1" hangingPunct="1">
              <a:lnSpc>
                <a:spcPct val="90000"/>
              </a:lnSpc>
              <a:buFont typeface="Wingdings" pitchFamily="2" charset="2"/>
              <a:buNone/>
            </a:pPr>
            <a:endParaRPr lang="en-US" altLang="en-US"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457200"/>
            <a:ext cx="8610600" cy="6172200"/>
          </a:xfrm>
        </p:spPr>
        <p:txBody>
          <a:bodyPr/>
          <a:lstStyle/>
          <a:p>
            <a:pPr marL="0" indent="0" eaLnBrk="1" hangingPunct="1">
              <a:lnSpc>
                <a:spcPct val="150000"/>
              </a:lnSpc>
              <a:buFont typeface="Wingdings" pitchFamily="2" charset="2"/>
              <a:buNone/>
              <a:defRPr/>
            </a:pPr>
            <a:r>
              <a:rPr lang="en-US" altLang="en-US" sz="2000" dirty="0" smtClean="0"/>
              <a:t>List 3 characteristics of a Functional relationship. </a:t>
            </a:r>
          </a:p>
          <a:p>
            <a:pPr marL="0" indent="0" eaLnBrk="1" hangingPunct="1">
              <a:lnSpc>
                <a:spcPct val="150000"/>
              </a:lnSpc>
              <a:buFont typeface="Wingdings" pitchFamily="2" charset="2"/>
              <a:buNone/>
              <a:defRPr/>
            </a:pPr>
            <a:r>
              <a:rPr lang="en-US" altLang="en-US" sz="2000" b="1" i="1" dirty="0" smtClean="0"/>
              <a:t>Cooperation, kindness, affection, share thoughts and feelings</a:t>
            </a:r>
            <a:endParaRPr lang="en-US" altLang="en-US" sz="2000" dirty="0"/>
          </a:p>
          <a:p>
            <a:pPr marL="0" indent="0" eaLnBrk="1" hangingPunct="1">
              <a:lnSpc>
                <a:spcPct val="150000"/>
              </a:lnSpc>
              <a:buFont typeface="Wingdings" pitchFamily="2" charset="2"/>
              <a:buNone/>
              <a:defRPr/>
            </a:pPr>
            <a:endParaRPr lang="en-US" altLang="en-US" sz="2000" dirty="0" smtClean="0"/>
          </a:p>
          <a:p>
            <a:pPr marL="0" indent="0" eaLnBrk="1" hangingPunct="1">
              <a:lnSpc>
                <a:spcPct val="150000"/>
              </a:lnSpc>
              <a:buFont typeface="Wingdings" pitchFamily="2" charset="2"/>
              <a:buNone/>
              <a:defRPr/>
            </a:pPr>
            <a:r>
              <a:rPr lang="en-US" altLang="en-US" sz="2000" dirty="0" smtClean="0"/>
              <a:t>List 3 characteristics of a Dysfunctional relationship. </a:t>
            </a:r>
            <a:r>
              <a:rPr lang="en-US" altLang="en-US" sz="2000" b="1" i="1" dirty="0" smtClean="0"/>
              <a:t>Arguments, yelling, lack of trust, jealousy</a:t>
            </a:r>
            <a:endParaRPr lang="en-US" altLang="en-US" sz="2000" dirty="0" smtClean="0"/>
          </a:p>
          <a:p>
            <a:pPr marL="609600" indent="-609600" eaLnBrk="1" hangingPunct="1">
              <a:lnSpc>
                <a:spcPct val="80000"/>
              </a:lnSpc>
              <a:buFont typeface="Wingdings" pitchFamily="2" charset="2"/>
              <a:buNone/>
              <a:defRPr/>
            </a:pPr>
            <a:endParaRPr lang="en-US" alt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n-US" altLang="en-US" smtClean="0"/>
          </a:p>
        </p:txBody>
      </p:sp>
      <p:sp>
        <p:nvSpPr>
          <p:cNvPr id="8195" name="Rectangle 3"/>
          <p:cNvSpPr>
            <a:spLocks noGrp="1" noChangeArrowheads="1"/>
          </p:cNvSpPr>
          <p:nvPr>
            <p:ph type="body" idx="1"/>
          </p:nvPr>
        </p:nvSpPr>
        <p:spPr>
          <a:xfrm>
            <a:off x="457200" y="381000"/>
            <a:ext cx="8229600" cy="5745163"/>
          </a:xfrm>
        </p:spPr>
        <p:txBody>
          <a:bodyPr/>
          <a:lstStyle/>
          <a:p>
            <a:pPr marL="609600" indent="-609600" eaLnBrk="1" hangingPunct="1"/>
            <a:r>
              <a:rPr lang="en-US" altLang="en-US" smtClean="0"/>
              <a:t>Sexual Assault Crisis Center. List five things you learned from these guest speakers. </a:t>
            </a:r>
          </a:p>
          <a:p>
            <a:pPr marL="609600" indent="-609600" eaLnBrk="1" hangingPunct="1"/>
            <a:endParaRPr lang="en-US" altLang="en-US" b="1" i="1" smtClean="0"/>
          </a:p>
          <a:p>
            <a:pPr marL="609600" indent="-609600" eaLnBrk="1" hangingPunct="1"/>
            <a:r>
              <a:rPr lang="en-US" altLang="en-US" b="1" i="1" smtClean="0"/>
              <a:t>SEXUAL ASSAULT CRISIS CENTER: SEXUAL ASSAULT, CONSENT, COHERSION, BOUNDARIES…</a:t>
            </a:r>
            <a:endParaRPr lang="en-US" altLang="en-US" smtClean="0"/>
          </a:p>
          <a:p>
            <a:pPr marL="609600" indent="-609600" eaLnBrk="1" hangingPunct="1"/>
            <a:endParaRPr lang="en-US"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What are the Red Flags for a potential dysfunctional relationship?</a:t>
            </a:r>
          </a:p>
        </p:txBody>
      </p:sp>
      <p:sp>
        <p:nvSpPr>
          <p:cNvPr id="9219" name="Content Placeholder 2"/>
          <p:cNvSpPr>
            <a:spLocks noGrp="1"/>
          </p:cNvSpPr>
          <p:nvPr>
            <p:ph idx="1"/>
          </p:nvPr>
        </p:nvSpPr>
        <p:spPr/>
        <p:txBody>
          <a:bodyPr/>
          <a:lstStyle/>
          <a:p>
            <a:r>
              <a:rPr lang="en-US" altLang="en-US" smtClean="0"/>
              <a:t>Ultimatums</a:t>
            </a:r>
          </a:p>
          <a:p>
            <a:r>
              <a:rPr lang="en-US" altLang="en-US" smtClean="0"/>
              <a:t>Lies</a:t>
            </a:r>
          </a:p>
          <a:p>
            <a:r>
              <a:rPr lang="en-US" altLang="en-US" smtClean="0"/>
              <a:t>The savior complex </a:t>
            </a:r>
          </a:p>
          <a:p>
            <a:r>
              <a:rPr lang="en-US" altLang="en-US" smtClean="0"/>
              <a:t>You’ll never find anyone else who will love you</a:t>
            </a:r>
          </a:p>
          <a:p>
            <a:r>
              <a:rPr lang="en-US" altLang="en-US" smtClean="0"/>
              <a:t>If you leave me, I’ll hurt myself</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altLang="en-US" smtClean="0"/>
          </a:p>
        </p:txBody>
      </p:sp>
      <p:sp>
        <p:nvSpPr>
          <p:cNvPr id="10243" name="Rectangle 3"/>
          <p:cNvSpPr>
            <a:spLocks noGrp="1" noChangeArrowheads="1"/>
          </p:cNvSpPr>
          <p:nvPr>
            <p:ph type="body" idx="1"/>
          </p:nvPr>
        </p:nvSpPr>
        <p:spPr>
          <a:xfrm>
            <a:off x="457200" y="381000"/>
            <a:ext cx="8229600" cy="5745163"/>
          </a:xfrm>
        </p:spPr>
        <p:txBody>
          <a:bodyPr/>
          <a:lstStyle/>
          <a:p>
            <a:pPr marL="609600" indent="-609600" eaLnBrk="1" hangingPunct="1"/>
            <a:r>
              <a:rPr lang="en-US" altLang="en-US" sz="2800" smtClean="0"/>
              <a:t>What is Abstinence? </a:t>
            </a:r>
            <a:r>
              <a:rPr lang="en-US" altLang="en-US" sz="2800" b="1" smtClean="0"/>
              <a:t>NO EXCHANGE OF BODILY FLUIDS, SKIN TO SKIN, OR SKIN TO GENITAL CONTACT.</a:t>
            </a:r>
            <a:endParaRPr lang="en-US" altLang="en-US" sz="2800" smtClean="0"/>
          </a:p>
          <a:p>
            <a:pPr marL="609600" indent="-609600" eaLnBrk="1" hangingPunct="1"/>
            <a:r>
              <a:rPr lang="en-US" altLang="en-US" sz="2800" smtClean="0"/>
              <a:t>What are the 3 stages of a healthy relationship? </a:t>
            </a:r>
            <a:r>
              <a:rPr lang="en-US" altLang="en-US" sz="2800" b="1" smtClean="0"/>
              <a:t>THE SPARKLE (INFATUATION), DISILLUSIONMENT, MATURE LOVE.</a:t>
            </a:r>
            <a:endParaRPr lang="en-US" altLang="en-US" sz="2800" smtClean="0"/>
          </a:p>
          <a:p>
            <a:pPr marL="609600" indent="-609600" eaLnBrk="1" hangingPunct="1"/>
            <a:r>
              <a:rPr lang="en-US" altLang="en-US" sz="2800" smtClean="0"/>
              <a:t>What does it mean to have an intimate relationship? What are the characteristics </a:t>
            </a:r>
            <a:r>
              <a:rPr lang="en-US" altLang="en-US" sz="2800" b="1" smtClean="0"/>
              <a:t>TIME SPENT TOGETHER, TRUST, HONEST/OPEN COMMUNICATION, MUTUAL DESIRE FOR CLOSENESS</a:t>
            </a:r>
            <a:endParaRPr lang="en-US" altLang="en-US" sz="2800" smtClean="0"/>
          </a:p>
          <a:p>
            <a:pPr marL="609600" indent="-609600" eaLnBrk="1" hangingPunct="1"/>
            <a:endParaRPr lang="en-US" altLang="en-US"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altLang="en-US" smtClean="0"/>
          </a:p>
        </p:txBody>
      </p:sp>
      <p:sp>
        <p:nvSpPr>
          <p:cNvPr id="11267" name="Rectangle 3"/>
          <p:cNvSpPr>
            <a:spLocks noGrp="1" noChangeArrowheads="1"/>
          </p:cNvSpPr>
          <p:nvPr>
            <p:ph type="body" idx="1"/>
          </p:nvPr>
        </p:nvSpPr>
        <p:spPr>
          <a:xfrm>
            <a:off x="457200" y="304800"/>
            <a:ext cx="8229600" cy="5821363"/>
          </a:xfrm>
        </p:spPr>
        <p:txBody>
          <a:bodyPr/>
          <a:lstStyle/>
          <a:p>
            <a:pPr marL="609600" indent="-609600" eaLnBrk="1" hangingPunct="1"/>
            <a:r>
              <a:rPr lang="en-US" altLang="en-US" smtClean="0"/>
              <a:t>What is dating abuse? What are some characteristics of an abusive dating relationship? </a:t>
            </a:r>
            <a:r>
              <a:rPr lang="en-US" altLang="en-US" sz="2600" b="1" smtClean="0"/>
              <a:t>DATING ABUSE IS DESCRIBED AS A PATTERN OF CONTROLLING BEHAVIOR IN A DATING RELATIONSHIP THAT TAKES THE FORM OF PHYSICAL, SEXUAL, OR EMOTIONAL VIOLENCE. </a:t>
            </a:r>
            <a:endParaRPr lang="en-US" altLang="en-US" smtClean="0"/>
          </a:p>
          <a:p>
            <a:pPr marL="609600" indent="-609600" eaLnBrk="1" hangingPunct="1"/>
            <a:r>
              <a:rPr lang="en-US" altLang="en-US" smtClean="0"/>
              <a:t>What are three ways you can be intimate without engaging in sexual activity? </a:t>
            </a:r>
            <a:r>
              <a:rPr lang="en-US" altLang="en-US" b="1" smtClean="0"/>
              <a:t>TWISTER, GO FOR WALK, WATCH A MOVIE</a:t>
            </a:r>
            <a:endParaRPr lang="en-US" altLang="en-US" smtClean="0"/>
          </a:p>
          <a:p>
            <a:pPr marL="609600" indent="-609600" eaLnBrk="1" hangingPunct="1"/>
            <a:endParaRPr lang="en-US"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udio" ma:contentTypeID="0x0101009148F5A04DDD49CBA7127AADA5FB792B006973ACD696DC4858A76371B2FB2F439A003797B53245AFBC4790F4E0603E7A0AD5" ma:contentTypeVersion="9" ma:contentTypeDescription="Upload an audio file." ma:contentTypeScope="" ma:versionID="a185f3c5385f5610670b4472a2eb168d">
  <xsd:schema xmlns:xsd="http://www.w3.org/2001/XMLSchema" xmlns:xs="http://www.w3.org/2001/XMLSchema" xmlns:p="http://schemas.microsoft.com/office/2006/metadata/properties" xmlns:ns1="http://schemas.microsoft.com/sharepoint/v3" xmlns:ns2="044048B4-A3EE-4231-BFBA-3E935E21DADF" xmlns:ns3="http://schemas.microsoft.com/sharepoint/v3/fields" xmlns:ns4="12faf9ef-4c9f-4c7c-a4ec-fad78542a06c" targetNamespace="http://schemas.microsoft.com/office/2006/metadata/properties" ma:root="true" ma:fieldsID="5b1962fea8fb91c56e620a565e3c085e" ns1:_="" ns2:_="" ns3:_="" ns4:_="">
    <xsd:import namespace="http://schemas.microsoft.com/sharepoint/v3"/>
    <xsd:import namespace="044048B4-A3EE-4231-BFBA-3E935E21DADF"/>
    <xsd:import namespace="http://schemas.microsoft.com/sharepoint/v3/fields"/>
    <xsd:import namespace="12faf9ef-4c9f-4c7c-a4ec-fad78542a06c"/>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AlternateThumbnailUrl" minOccurs="0"/>
                <xsd:element ref="ns3:wic_System_Copyright" minOccurs="0"/>
                <xsd:element ref="ns1:MediaLengthInSeconds" minOccurs="0"/>
                <xsd:element ref="ns4:Blog_x0020_Categor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element name="MediaLengthInSeconds" ma:index="25" nillable="true" ma:displayName="Length (seconds)" ma:internalName="MediaLengthInSeconds">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44048B4-A3EE-4231-BFBA-3E935E21DADF"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AlternateThumbnailUrl" ma:index="23" nillable="true" ma:displayName="Preview Image URL" ma:description="You should place a thumbnail such as this:&#10;/sites/ASD-W/ssimages/Video-Icon-Black.png &#10;(you can change the color black to red or green, etc.)" ma:format="Image" ma:hidden="true" ma:internalName="AlternateThumbnail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4" nillable="true" ma:displayName="Copyright" ma:hidden="true" ma:internalName="wic_System_Copyright"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2faf9ef-4c9f-4c7c-a4ec-fad78542a06c" elementFormDefault="qualified">
    <xsd:import namespace="http://schemas.microsoft.com/office/2006/documentManagement/types"/>
    <xsd:import namespace="http://schemas.microsoft.com/office/infopath/2007/PartnerControls"/>
    <xsd:element name="Blog_x0020_Category" ma:index="26" ma:displayName="Blog Category" ma:list="{9ab2f72e-697d-46fb-ac8f-8c5e880e8e51}" ma:internalName="Blog_x0020_Category" ma:readOnly="false" ma:showField="Title" ma:web="12faf9ef-4c9f-4c7c-a4ec-fad78542a06c">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displayName="Comments"/>
        <xsd:element name="keywords" minOccurs="0" maxOccurs="1" type="xsd:string"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lternateThumbnailUrl xmlns="044048B4-A3EE-4231-BFBA-3E935E21DADF">
      <Url xsi:nil="true"/>
      <Description xsi:nil="true"/>
    </AlternateThumbnailUrl>
    <Blog_x0020_Category xmlns="12faf9ef-4c9f-4c7c-a4ec-fad78542a06c">7</Blog_x0020_Category>
    <wic_System_Copyright xmlns="http://schemas.microsoft.com/sharepoint/v3/fields" xsi:nil="true"/>
    <MediaLengthInSeconds xmlns="http://schemas.microsoft.com/sharepoint/v3" xsi:nil="true"/>
  </documentManagement>
</p:properties>
</file>

<file path=customXml/itemProps1.xml><?xml version="1.0" encoding="utf-8"?>
<ds:datastoreItem xmlns:ds="http://schemas.openxmlformats.org/officeDocument/2006/customXml" ds:itemID="{5A0594A2-0464-4373-9E8E-614E539C5159}"/>
</file>

<file path=customXml/itemProps2.xml><?xml version="1.0" encoding="utf-8"?>
<ds:datastoreItem xmlns:ds="http://schemas.openxmlformats.org/officeDocument/2006/customXml" ds:itemID="{ADDBD776-585A-414D-9684-E07C7C6AC2F3}"/>
</file>

<file path=customXml/itemProps3.xml><?xml version="1.0" encoding="utf-8"?>
<ds:datastoreItem xmlns:ds="http://schemas.openxmlformats.org/officeDocument/2006/customXml" ds:itemID="{64B8C5DC-F5FB-404D-A05A-EC5E6BF86107}"/>
</file>

<file path=docProps/app.xml><?xml version="1.0" encoding="utf-8"?>
<Properties xmlns="http://schemas.openxmlformats.org/officeDocument/2006/extended-properties" xmlns:vt="http://schemas.openxmlformats.org/officeDocument/2006/docPropsVTypes">
  <Template>Pixel</Template>
  <TotalTime>584</TotalTime>
  <Words>1076</Words>
  <Application>Microsoft Office PowerPoint</Application>
  <PresentationFormat>On-screen Show (4:3)</PresentationFormat>
  <Paragraphs>88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Black</vt:lpstr>
      <vt:lpstr>Times New Roman</vt:lpstr>
      <vt:lpstr>Wingdings</vt:lpstr>
      <vt:lpstr>Pixel</vt:lpstr>
      <vt:lpstr>PDCP Exam Review</vt:lpstr>
      <vt:lpstr>PowerPoint Presentation</vt:lpstr>
      <vt:lpstr>PowerPoint Presentation</vt:lpstr>
      <vt:lpstr>PowerPoint Presentation</vt:lpstr>
      <vt:lpstr>PowerPoint Presentation</vt:lpstr>
      <vt:lpstr>PowerPoint Presentation</vt:lpstr>
      <vt:lpstr>What are the Red Flags for a potential dysfunctional relationship?</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What are the FIVE no’s to preventing addiction?</vt:lpstr>
      <vt:lpstr>What are the five stages of the drug use continuum?</vt:lpstr>
      <vt:lpstr>PowerPoint Presentation</vt:lpstr>
      <vt:lpstr>PowerPoint Presentation</vt:lpstr>
    </vt:vector>
  </TitlesOfParts>
  <Company>nbdoe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PDCP Exam Review</dc:title>
  <dc:creator>nbdoe</dc:creator>
  <cp:lastModifiedBy>Berry, Tricia    (ASD-W)</cp:lastModifiedBy>
  <cp:revision>24</cp:revision>
  <cp:lastPrinted>2017-01-20T14:39:39Z</cp:lastPrinted>
  <dcterms:created xsi:type="dcterms:W3CDTF">2010-01-20T12:56:10Z</dcterms:created>
  <dcterms:modified xsi:type="dcterms:W3CDTF">2017-06-02T12:51:52Z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0x0101009148F5A04DDD49CBA7127AADA5FB792B006973ACD696DC4858A76371B2FB2F439A003797B53245AFBC4790F4E0603E7A0AD5</vt:lpwstr>
  </property>
</Properties>
</file>