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handoutMasterIdLst>
    <p:handoutMasterId r:id="rId19"/>
  </p:handoutMasterIdLst>
  <p:sldIdLst>
    <p:sldId id="256" r:id="rId2"/>
    <p:sldId id="258" r:id="rId3"/>
    <p:sldId id="263" r:id="rId4"/>
    <p:sldId id="264" r:id="rId5"/>
    <p:sldId id="265" r:id="rId6"/>
    <p:sldId id="266" r:id="rId7"/>
    <p:sldId id="267" r:id="rId8"/>
    <p:sldId id="268" r:id="rId9"/>
    <p:sldId id="269" r:id="rId10"/>
    <p:sldId id="270" r:id="rId11"/>
    <p:sldId id="271" r:id="rId12"/>
    <p:sldId id="259" r:id="rId13"/>
    <p:sldId id="260" r:id="rId14"/>
    <p:sldId id="272" r:id="rId15"/>
    <p:sldId id="262" r:id="rId16"/>
    <p:sldId id="273" r:id="rId17"/>
    <p:sldId id="274" r:id="rId18"/>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84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A83BD06C-B8D1-4DD7-A7FB-847B0CEDEEBE}" type="datetimeFigureOut">
              <a:rPr lang="en-US" smtClean="0"/>
              <a:t>4/10/2019</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02471C4A-8E27-4EB6-96D8-DA685B3CA316}" type="slidenum">
              <a:rPr lang="en-US" smtClean="0"/>
              <a:t>‹#›</a:t>
            </a:fld>
            <a:endParaRPr lang="en-US"/>
          </a:p>
        </p:txBody>
      </p:sp>
    </p:spTree>
    <p:extLst>
      <p:ext uri="{BB962C8B-B14F-4D97-AF65-F5344CB8AC3E}">
        <p14:creationId xmlns:p14="http://schemas.microsoft.com/office/powerpoint/2010/main" val="487430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D37D4DB-A541-490E-AEE8-39AD4D0716EF}"/>
              </a:ext>
            </a:extLst>
          </p:cNvPr>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grpSp>
        <p:nvGrpSpPr>
          <p:cNvPr id="5" name="Group 8">
            <a:extLst>
              <a:ext uri="{FF2B5EF4-FFF2-40B4-BE49-F238E27FC236}">
                <a16:creationId xmlns:a16="http://schemas.microsoft.com/office/drawing/2014/main" id="{1470C163-083A-4F4D-8823-36A9679BBBBC}"/>
              </a:ext>
            </a:extLst>
          </p:cNvPr>
          <p:cNvGrpSpPr>
            <a:grpSpLocks/>
          </p:cNvGrpSpPr>
          <p:nvPr/>
        </p:nvGrpSpPr>
        <p:grpSpPr bwMode="auto">
          <a:xfrm>
            <a:off x="381000" y="304800"/>
            <a:ext cx="8391525" cy="5791200"/>
            <a:chOff x="240" y="192"/>
            <a:chExt cx="5286" cy="3648"/>
          </a:xfrm>
        </p:grpSpPr>
        <p:sp>
          <p:nvSpPr>
            <p:cNvPr id="6" name="Rectangle 9">
              <a:extLst>
                <a:ext uri="{FF2B5EF4-FFF2-40B4-BE49-F238E27FC236}">
                  <a16:creationId xmlns:a16="http://schemas.microsoft.com/office/drawing/2014/main" id="{E1179451-ED1D-4644-904E-E134A8F82966}"/>
                </a:ext>
              </a:extLst>
            </p:cNvPr>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7" name="Rectangle 10">
              <a:extLst>
                <a:ext uri="{FF2B5EF4-FFF2-40B4-BE49-F238E27FC236}">
                  <a16:creationId xmlns:a16="http://schemas.microsoft.com/office/drawing/2014/main" id="{452B9AD6-346E-4F75-8B8E-6ED00CF4165A}"/>
                </a:ext>
              </a:extLst>
            </p:cNvPr>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8" name="Rectangle 11">
              <a:extLst>
                <a:ext uri="{FF2B5EF4-FFF2-40B4-BE49-F238E27FC236}">
                  <a16:creationId xmlns:a16="http://schemas.microsoft.com/office/drawing/2014/main" id="{99C26C06-DFC5-4CDA-8C17-99F344A09569}"/>
                </a:ext>
              </a:extLst>
            </p:cNvPr>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9" name="Rectangle 12">
              <a:extLst>
                <a:ext uri="{FF2B5EF4-FFF2-40B4-BE49-F238E27FC236}">
                  <a16:creationId xmlns:a16="http://schemas.microsoft.com/office/drawing/2014/main" id="{1ECF7FB5-3550-4A2D-84F8-5CA5EB014553}"/>
                </a:ext>
              </a:extLst>
            </p:cNvPr>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 name="Line 13">
              <a:extLst>
                <a:ext uri="{FF2B5EF4-FFF2-40B4-BE49-F238E27FC236}">
                  <a16:creationId xmlns:a16="http://schemas.microsoft.com/office/drawing/2014/main" id="{C11C4A18-9038-4AC6-83F3-8376D21283CE}"/>
                </a:ext>
              </a:extLst>
            </p:cNvPr>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Rectangle 14">
              <a:extLst>
                <a:ext uri="{FF2B5EF4-FFF2-40B4-BE49-F238E27FC236}">
                  <a16:creationId xmlns:a16="http://schemas.microsoft.com/office/drawing/2014/main" id="{12C79F92-D694-4937-8D2A-62253FD2D3E0}"/>
                </a:ext>
              </a:extLst>
            </p:cNvPr>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grpSp>
      <p:sp>
        <p:nvSpPr>
          <p:cNvPr id="15363" name="Rectangle 3"/>
          <p:cNvSpPr>
            <a:spLocks noGrp="1" noChangeArrowheads="1"/>
          </p:cNvSpPr>
          <p:nvPr>
            <p:ph type="ctrTitle"/>
          </p:nvPr>
        </p:nvSpPr>
        <p:spPr>
          <a:xfrm>
            <a:off x="762000" y="1371600"/>
            <a:ext cx="7696200" cy="2057400"/>
          </a:xfrm>
        </p:spPr>
        <p:txBody>
          <a:bodyPr/>
          <a:lstStyle>
            <a:lvl1pPr>
              <a:defRPr sz="5400"/>
            </a:lvl1pPr>
          </a:lstStyle>
          <a:p>
            <a:pPr lvl="0"/>
            <a:r>
              <a:rPr lang="en-US" altLang="en-US" noProof="0"/>
              <a:t>Click to edit Master title style</a:t>
            </a:r>
          </a:p>
        </p:txBody>
      </p:sp>
      <p:sp>
        <p:nvSpPr>
          <p:cNvPr id="15364" name="Rectangle 4"/>
          <p:cNvSpPr>
            <a:spLocks noGrp="1" noChangeArrowheads="1"/>
          </p:cNvSpPr>
          <p:nvPr>
            <p:ph type="subTitle" idx="1"/>
          </p:nvPr>
        </p:nvSpPr>
        <p:spPr>
          <a:xfrm>
            <a:off x="762000" y="3765550"/>
            <a:ext cx="7696200" cy="2057400"/>
          </a:xfrm>
        </p:spPr>
        <p:txBody>
          <a:bodyPr/>
          <a:lstStyle>
            <a:lvl1pPr marL="0" indent="0">
              <a:buFont typeface="Wingdings" panose="05000000000000000000" pitchFamily="2" charset="2"/>
              <a:buNone/>
              <a:defRPr sz="2800">
                <a:latin typeface="Arial" panose="020B0604020202020204" pitchFamily="34" charset="0"/>
              </a:defRPr>
            </a:lvl1pPr>
          </a:lstStyle>
          <a:p>
            <a:pPr lvl="0"/>
            <a:r>
              <a:rPr lang="en-US" altLang="en-US" noProof="0"/>
              <a:t>Click to edit Master subtitle style</a:t>
            </a:r>
          </a:p>
        </p:txBody>
      </p:sp>
      <p:sp>
        <p:nvSpPr>
          <p:cNvPr id="12" name="Rectangle 5">
            <a:extLst>
              <a:ext uri="{FF2B5EF4-FFF2-40B4-BE49-F238E27FC236}">
                <a16:creationId xmlns:a16="http://schemas.microsoft.com/office/drawing/2014/main" id="{5BA537FE-7446-4E25-BF34-FC2D7F0814FC}"/>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3" name="Rectangle 6">
            <a:extLst>
              <a:ext uri="{FF2B5EF4-FFF2-40B4-BE49-F238E27FC236}">
                <a16:creationId xmlns:a16="http://schemas.microsoft.com/office/drawing/2014/main" id="{DF084D3A-653C-4A84-B298-ED9CFDFCC67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4" name="Rectangle 7">
            <a:extLst>
              <a:ext uri="{FF2B5EF4-FFF2-40B4-BE49-F238E27FC236}">
                <a16:creationId xmlns:a16="http://schemas.microsoft.com/office/drawing/2014/main" id="{946E980E-D558-4F86-8A51-D6D9ECB01094}"/>
              </a:ext>
            </a:extLst>
          </p:cNvPr>
          <p:cNvSpPr>
            <a:spLocks noGrp="1" noChangeArrowheads="1"/>
          </p:cNvSpPr>
          <p:nvPr>
            <p:ph type="sldNum" sz="quarter" idx="12"/>
          </p:nvPr>
        </p:nvSpPr>
        <p:spPr>
          <a:xfrm>
            <a:off x="6553200" y="6248400"/>
            <a:ext cx="2133600" cy="457200"/>
          </a:xfrm>
        </p:spPr>
        <p:txBody>
          <a:bodyPr/>
          <a:lstStyle>
            <a:lvl1pPr>
              <a:defRPr b="1"/>
            </a:lvl1pPr>
          </a:lstStyle>
          <a:p>
            <a:pPr>
              <a:defRPr/>
            </a:pPr>
            <a:fld id="{0D874739-5AB9-44C6-BFC3-4F5542684A23}" type="slidenum">
              <a:rPr lang="en-US" altLang="en-US"/>
              <a:pPr>
                <a:defRPr/>
              </a:pPr>
              <a:t>‹#›</a:t>
            </a:fld>
            <a:endParaRPr lang="en-US" altLang="en-US"/>
          </a:p>
        </p:txBody>
      </p:sp>
    </p:spTree>
    <p:extLst>
      <p:ext uri="{BB962C8B-B14F-4D97-AF65-F5344CB8AC3E}">
        <p14:creationId xmlns:p14="http://schemas.microsoft.com/office/powerpoint/2010/main" val="73303648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200E9CC3-A40B-4227-B770-1C7DA3944BF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6B0AEB9-9764-4F1E-AD8A-FBCEF2C045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C89CD74-8D29-4F29-8D19-734EF885A608}"/>
              </a:ext>
            </a:extLst>
          </p:cNvPr>
          <p:cNvSpPr>
            <a:spLocks noGrp="1" noChangeArrowheads="1"/>
          </p:cNvSpPr>
          <p:nvPr>
            <p:ph type="sldNum" sz="quarter" idx="12"/>
          </p:nvPr>
        </p:nvSpPr>
        <p:spPr>
          <a:ln/>
        </p:spPr>
        <p:txBody>
          <a:bodyPr/>
          <a:lstStyle>
            <a:lvl1pPr>
              <a:defRPr/>
            </a:lvl1pPr>
          </a:lstStyle>
          <a:p>
            <a:pPr>
              <a:defRPr/>
            </a:pPr>
            <a:fld id="{DD11511D-8AF8-4337-A976-CF96EDB564C3}" type="slidenum">
              <a:rPr lang="en-US" altLang="en-US"/>
              <a:pPr>
                <a:defRPr/>
              </a:pPr>
              <a:t>‹#›</a:t>
            </a:fld>
            <a:endParaRPr lang="en-US" altLang="en-US"/>
          </a:p>
        </p:txBody>
      </p:sp>
    </p:spTree>
    <p:extLst>
      <p:ext uri="{BB962C8B-B14F-4D97-AF65-F5344CB8AC3E}">
        <p14:creationId xmlns:p14="http://schemas.microsoft.com/office/powerpoint/2010/main" val="251965942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D3207CF0-3401-4CF5-838D-AD1CE715E3F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760A71D-9284-47FE-84A4-1634D4E987D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DB2D2C4-5678-470D-9CC7-D70730F4E010}"/>
              </a:ext>
            </a:extLst>
          </p:cNvPr>
          <p:cNvSpPr>
            <a:spLocks noGrp="1" noChangeArrowheads="1"/>
          </p:cNvSpPr>
          <p:nvPr>
            <p:ph type="sldNum" sz="quarter" idx="12"/>
          </p:nvPr>
        </p:nvSpPr>
        <p:spPr>
          <a:ln/>
        </p:spPr>
        <p:txBody>
          <a:bodyPr/>
          <a:lstStyle>
            <a:lvl1pPr>
              <a:defRPr/>
            </a:lvl1pPr>
          </a:lstStyle>
          <a:p>
            <a:pPr>
              <a:defRPr/>
            </a:pPr>
            <a:fld id="{C9272754-EF39-4DE7-B67C-396E1C49DE0E}" type="slidenum">
              <a:rPr lang="en-US" altLang="en-US"/>
              <a:pPr>
                <a:defRPr/>
              </a:pPr>
              <a:t>‹#›</a:t>
            </a:fld>
            <a:endParaRPr lang="en-US" altLang="en-US"/>
          </a:p>
        </p:txBody>
      </p:sp>
    </p:spTree>
    <p:extLst>
      <p:ext uri="{BB962C8B-B14F-4D97-AF65-F5344CB8AC3E}">
        <p14:creationId xmlns:p14="http://schemas.microsoft.com/office/powerpoint/2010/main" val="228358043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72D3F6B8-3B89-4153-9FEF-8FFADBA697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A8C3153-17F2-4A5E-8409-57563FABA02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2D7801F-4754-4B01-9D5E-58C81B5DD45F}"/>
              </a:ext>
            </a:extLst>
          </p:cNvPr>
          <p:cNvSpPr>
            <a:spLocks noGrp="1" noChangeArrowheads="1"/>
          </p:cNvSpPr>
          <p:nvPr>
            <p:ph type="sldNum" sz="quarter" idx="12"/>
          </p:nvPr>
        </p:nvSpPr>
        <p:spPr>
          <a:ln/>
        </p:spPr>
        <p:txBody>
          <a:bodyPr/>
          <a:lstStyle>
            <a:lvl1pPr>
              <a:defRPr/>
            </a:lvl1pPr>
          </a:lstStyle>
          <a:p>
            <a:pPr>
              <a:defRPr/>
            </a:pPr>
            <a:fld id="{606F3F5E-4A43-409D-8F9A-698F3682F996}" type="slidenum">
              <a:rPr lang="en-US" altLang="en-US"/>
              <a:pPr>
                <a:defRPr/>
              </a:pPr>
              <a:t>‹#›</a:t>
            </a:fld>
            <a:endParaRPr lang="en-US" altLang="en-US"/>
          </a:p>
        </p:txBody>
      </p:sp>
    </p:spTree>
    <p:extLst>
      <p:ext uri="{BB962C8B-B14F-4D97-AF65-F5344CB8AC3E}">
        <p14:creationId xmlns:p14="http://schemas.microsoft.com/office/powerpoint/2010/main" val="13586252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6E1A4734-C1C4-4074-B6A8-6E792F20D9E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BF94ED57-8687-426D-9C93-8C57169565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98C6E6D-D2D5-4489-A12C-CE61C327A87E}"/>
              </a:ext>
            </a:extLst>
          </p:cNvPr>
          <p:cNvSpPr>
            <a:spLocks noGrp="1" noChangeArrowheads="1"/>
          </p:cNvSpPr>
          <p:nvPr>
            <p:ph type="sldNum" sz="quarter" idx="12"/>
          </p:nvPr>
        </p:nvSpPr>
        <p:spPr>
          <a:ln/>
        </p:spPr>
        <p:txBody>
          <a:bodyPr/>
          <a:lstStyle>
            <a:lvl1pPr>
              <a:defRPr/>
            </a:lvl1pPr>
          </a:lstStyle>
          <a:p>
            <a:pPr>
              <a:defRPr/>
            </a:pPr>
            <a:fld id="{315D406C-809B-48DC-A7C5-194D5DDB347C}" type="slidenum">
              <a:rPr lang="en-US" altLang="en-US"/>
              <a:pPr>
                <a:defRPr/>
              </a:pPr>
              <a:t>‹#›</a:t>
            </a:fld>
            <a:endParaRPr lang="en-US" altLang="en-US"/>
          </a:p>
        </p:txBody>
      </p:sp>
    </p:spTree>
    <p:extLst>
      <p:ext uri="{BB962C8B-B14F-4D97-AF65-F5344CB8AC3E}">
        <p14:creationId xmlns:p14="http://schemas.microsoft.com/office/powerpoint/2010/main" val="56763276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D3CF3D6B-ADCB-43DD-BF0A-7015774656F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A8C4016-2A3B-40FA-89D7-4CC503265DB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5085925-7986-421A-AA9B-DB37D2FB3395}"/>
              </a:ext>
            </a:extLst>
          </p:cNvPr>
          <p:cNvSpPr>
            <a:spLocks noGrp="1" noChangeArrowheads="1"/>
          </p:cNvSpPr>
          <p:nvPr>
            <p:ph type="sldNum" sz="quarter" idx="12"/>
          </p:nvPr>
        </p:nvSpPr>
        <p:spPr>
          <a:ln/>
        </p:spPr>
        <p:txBody>
          <a:bodyPr/>
          <a:lstStyle>
            <a:lvl1pPr>
              <a:defRPr/>
            </a:lvl1pPr>
          </a:lstStyle>
          <a:p>
            <a:pPr>
              <a:defRPr/>
            </a:pPr>
            <a:fld id="{F49E171C-8CDB-4D60-B5E2-4F2AE737C3BE}" type="slidenum">
              <a:rPr lang="en-US" altLang="en-US"/>
              <a:pPr>
                <a:defRPr/>
              </a:pPr>
              <a:t>‹#›</a:t>
            </a:fld>
            <a:endParaRPr lang="en-US" altLang="en-US"/>
          </a:p>
        </p:txBody>
      </p:sp>
    </p:spTree>
    <p:extLst>
      <p:ext uri="{BB962C8B-B14F-4D97-AF65-F5344CB8AC3E}">
        <p14:creationId xmlns:p14="http://schemas.microsoft.com/office/powerpoint/2010/main" val="33709425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11A7D72C-9A0A-4134-B5EE-085120B4369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FF355C7E-147F-4E6A-B145-360308BBDF1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B6A38B4C-BE58-45C3-9D2D-ADB0D2832D91}"/>
              </a:ext>
            </a:extLst>
          </p:cNvPr>
          <p:cNvSpPr>
            <a:spLocks noGrp="1" noChangeArrowheads="1"/>
          </p:cNvSpPr>
          <p:nvPr>
            <p:ph type="sldNum" sz="quarter" idx="12"/>
          </p:nvPr>
        </p:nvSpPr>
        <p:spPr>
          <a:ln/>
        </p:spPr>
        <p:txBody>
          <a:bodyPr/>
          <a:lstStyle>
            <a:lvl1pPr>
              <a:defRPr/>
            </a:lvl1pPr>
          </a:lstStyle>
          <a:p>
            <a:pPr>
              <a:defRPr/>
            </a:pPr>
            <a:fld id="{B9BFC811-0D32-48D5-8410-B81B5B165DC5}" type="slidenum">
              <a:rPr lang="en-US" altLang="en-US"/>
              <a:pPr>
                <a:defRPr/>
              </a:pPr>
              <a:t>‹#›</a:t>
            </a:fld>
            <a:endParaRPr lang="en-US" altLang="en-US"/>
          </a:p>
        </p:txBody>
      </p:sp>
    </p:spTree>
    <p:extLst>
      <p:ext uri="{BB962C8B-B14F-4D97-AF65-F5344CB8AC3E}">
        <p14:creationId xmlns:p14="http://schemas.microsoft.com/office/powerpoint/2010/main" val="402552578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a:extLst>
              <a:ext uri="{FF2B5EF4-FFF2-40B4-BE49-F238E27FC236}">
                <a16:creationId xmlns:a16="http://schemas.microsoft.com/office/drawing/2014/main" id="{AFD277C3-F1E2-4463-B282-AC73A62B54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14F25935-9C0F-4F9F-B7FA-DEB5887599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EB13C8B-1AC3-4EE2-A89C-2F793AD04EBF}"/>
              </a:ext>
            </a:extLst>
          </p:cNvPr>
          <p:cNvSpPr>
            <a:spLocks noGrp="1" noChangeArrowheads="1"/>
          </p:cNvSpPr>
          <p:nvPr>
            <p:ph type="sldNum" sz="quarter" idx="12"/>
          </p:nvPr>
        </p:nvSpPr>
        <p:spPr>
          <a:ln/>
        </p:spPr>
        <p:txBody>
          <a:bodyPr/>
          <a:lstStyle>
            <a:lvl1pPr>
              <a:defRPr/>
            </a:lvl1pPr>
          </a:lstStyle>
          <a:p>
            <a:pPr>
              <a:defRPr/>
            </a:pPr>
            <a:fld id="{31500D98-321F-4BA4-AD2F-CCC28FDF6757}" type="slidenum">
              <a:rPr lang="en-US" altLang="en-US"/>
              <a:pPr>
                <a:defRPr/>
              </a:pPr>
              <a:t>‹#›</a:t>
            </a:fld>
            <a:endParaRPr lang="en-US" altLang="en-US"/>
          </a:p>
        </p:txBody>
      </p:sp>
    </p:spTree>
    <p:extLst>
      <p:ext uri="{BB962C8B-B14F-4D97-AF65-F5344CB8AC3E}">
        <p14:creationId xmlns:p14="http://schemas.microsoft.com/office/powerpoint/2010/main" val="384528886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23DB56-15C9-454A-9D5E-41C9A6613D4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CA1CBDB-49F3-4565-A839-59E68259299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74A99D7F-DE78-4645-AFED-04B426757D13}"/>
              </a:ext>
            </a:extLst>
          </p:cNvPr>
          <p:cNvSpPr>
            <a:spLocks noGrp="1" noChangeArrowheads="1"/>
          </p:cNvSpPr>
          <p:nvPr>
            <p:ph type="sldNum" sz="quarter" idx="12"/>
          </p:nvPr>
        </p:nvSpPr>
        <p:spPr>
          <a:ln/>
        </p:spPr>
        <p:txBody>
          <a:bodyPr/>
          <a:lstStyle>
            <a:lvl1pPr>
              <a:defRPr/>
            </a:lvl1pPr>
          </a:lstStyle>
          <a:p>
            <a:pPr>
              <a:defRPr/>
            </a:pPr>
            <a:fld id="{418B34B5-D10F-4A96-8D71-67F35A0DA17C}" type="slidenum">
              <a:rPr lang="en-US" altLang="en-US"/>
              <a:pPr>
                <a:defRPr/>
              </a:pPr>
              <a:t>‹#›</a:t>
            </a:fld>
            <a:endParaRPr lang="en-US" altLang="en-US"/>
          </a:p>
        </p:txBody>
      </p:sp>
    </p:spTree>
    <p:extLst>
      <p:ext uri="{BB962C8B-B14F-4D97-AF65-F5344CB8AC3E}">
        <p14:creationId xmlns:p14="http://schemas.microsoft.com/office/powerpoint/2010/main" val="32924333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C8BA4EF-30F7-47C2-92C2-11DB2627519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A6EDAA9-6483-4F3C-9BE1-7EF364676D8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1CE3CE4-B5D5-402F-A919-436D7A9ECE55}"/>
              </a:ext>
            </a:extLst>
          </p:cNvPr>
          <p:cNvSpPr>
            <a:spLocks noGrp="1" noChangeArrowheads="1"/>
          </p:cNvSpPr>
          <p:nvPr>
            <p:ph type="sldNum" sz="quarter" idx="12"/>
          </p:nvPr>
        </p:nvSpPr>
        <p:spPr>
          <a:ln/>
        </p:spPr>
        <p:txBody>
          <a:bodyPr/>
          <a:lstStyle>
            <a:lvl1pPr>
              <a:defRPr/>
            </a:lvl1pPr>
          </a:lstStyle>
          <a:p>
            <a:pPr>
              <a:defRPr/>
            </a:pPr>
            <a:fld id="{CF5F8E3F-21ED-4C4C-9F75-4840E28E051A}" type="slidenum">
              <a:rPr lang="en-US" altLang="en-US"/>
              <a:pPr>
                <a:defRPr/>
              </a:pPr>
              <a:t>‹#›</a:t>
            </a:fld>
            <a:endParaRPr lang="en-US" altLang="en-US"/>
          </a:p>
        </p:txBody>
      </p:sp>
    </p:spTree>
    <p:extLst>
      <p:ext uri="{BB962C8B-B14F-4D97-AF65-F5344CB8AC3E}">
        <p14:creationId xmlns:p14="http://schemas.microsoft.com/office/powerpoint/2010/main" val="413403883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BAD804D-D8B9-4569-95B4-C63EBB9B5EB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06DD37-78C4-41AA-A635-5EDCF3258D6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A8806E9-892C-4EF7-9D12-0A03026FF21F}"/>
              </a:ext>
            </a:extLst>
          </p:cNvPr>
          <p:cNvSpPr>
            <a:spLocks noGrp="1" noChangeArrowheads="1"/>
          </p:cNvSpPr>
          <p:nvPr>
            <p:ph type="sldNum" sz="quarter" idx="12"/>
          </p:nvPr>
        </p:nvSpPr>
        <p:spPr>
          <a:ln/>
        </p:spPr>
        <p:txBody>
          <a:bodyPr/>
          <a:lstStyle>
            <a:lvl1pPr>
              <a:defRPr/>
            </a:lvl1pPr>
          </a:lstStyle>
          <a:p>
            <a:pPr>
              <a:defRPr/>
            </a:pPr>
            <a:fld id="{75AC0D7C-D18A-422A-AD68-DC3D3D6A4EF9}" type="slidenum">
              <a:rPr lang="en-US" altLang="en-US"/>
              <a:pPr>
                <a:defRPr/>
              </a:pPr>
              <a:t>‹#›</a:t>
            </a:fld>
            <a:endParaRPr lang="en-US" altLang="en-US"/>
          </a:p>
        </p:txBody>
      </p:sp>
    </p:spTree>
    <p:extLst>
      <p:ext uri="{BB962C8B-B14F-4D97-AF65-F5344CB8AC3E}">
        <p14:creationId xmlns:p14="http://schemas.microsoft.com/office/powerpoint/2010/main" val="154689810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05EDF33-F923-4E7D-9CD6-2C3C2A3A4E24}"/>
              </a:ext>
            </a:extLst>
          </p:cNvPr>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2D1B0B7-2D56-4A4A-A2FE-057D18BA67B3}"/>
              </a:ext>
            </a:extLst>
          </p:cNvPr>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40" name="Rectangle 4">
            <a:extLst>
              <a:ext uri="{FF2B5EF4-FFF2-40B4-BE49-F238E27FC236}">
                <a16:creationId xmlns:a16="http://schemas.microsoft.com/office/drawing/2014/main" id="{CAF8AB06-A915-4973-8BAF-45FA68CE2419}"/>
              </a:ext>
            </a:extLst>
          </p:cNvPr>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ltLang="en-US"/>
          </a:p>
        </p:txBody>
      </p:sp>
      <p:sp>
        <p:nvSpPr>
          <p:cNvPr id="14341" name="Rectangle 5">
            <a:extLst>
              <a:ext uri="{FF2B5EF4-FFF2-40B4-BE49-F238E27FC236}">
                <a16:creationId xmlns:a16="http://schemas.microsoft.com/office/drawing/2014/main" id="{5F1F3C3A-0FE5-4E72-905C-3D3E82E9305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ltLang="en-US"/>
          </a:p>
        </p:txBody>
      </p:sp>
      <p:sp>
        <p:nvSpPr>
          <p:cNvPr id="14342" name="Rectangle 6">
            <a:extLst>
              <a:ext uri="{FF2B5EF4-FFF2-40B4-BE49-F238E27FC236}">
                <a16:creationId xmlns:a16="http://schemas.microsoft.com/office/drawing/2014/main" id="{0916D349-ED27-4E25-96F9-2ADF202DFBB1}"/>
              </a:ext>
            </a:extLst>
          </p:cNvPr>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47D32364-E62B-4B3C-9AB3-CAB9E2EE202F}" type="slidenum">
              <a:rPr lang="en-US" altLang="en-US"/>
              <a:pPr>
                <a:defRPr/>
              </a:pPr>
              <a:t>‹#›</a:t>
            </a:fld>
            <a:endParaRPr lang="en-US" altLang="en-US"/>
          </a:p>
        </p:txBody>
      </p:sp>
      <p:grpSp>
        <p:nvGrpSpPr>
          <p:cNvPr id="1031" name="Group 7">
            <a:extLst>
              <a:ext uri="{FF2B5EF4-FFF2-40B4-BE49-F238E27FC236}">
                <a16:creationId xmlns:a16="http://schemas.microsoft.com/office/drawing/2014/main" id="{3C2640DB-2F6F-4FAB-AE15-3A18F720414D}"/>
              </a:ext>
            </a:extLst>
          </p:cNvPr>
          <p:cNvGrpSpPr>
            <a:grpSpLocks/>
          </p:cNvGrpSpPr>
          <p:nvPr/>
        </p:nvGrpSpPr>
        <p:grpSpPr bwMode="auto">
          <a:xfrm>
            <a:off x="279400" y="152400"/>
            <a:ext cx="8686800" cy="1600200"/>
            <a:chOff x="176" y="96"/>
            <a:chExt cx="5472" cy="1008"/>
          </a:xfrm>
        </p:grpSpPr>
        <p:sp>
          <p:nvSpPr>
            <p:cNvPr id="1032" name="Line 8">
              <a:extLst>
                <a:ext uri="{FF2B5EF4-FFF2-40B4-BE49-F238E27FC236}">
                  <a16:creationId xmlns:a16="http://schemas.microsoft.com/office/drawing/2014/main" id="{14D92B66-4D56-43B4-81D1-F3FF2C683468}"/>
                </a:ext>
              </a:extLst>
            </p:cNvPr>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3" name="Rectangle 9">
              <a:extLst>
                <a:ext uri="{FF2B5EF4-FFF2-40B4-BE49-F238E27FC236}">
                  <a16:creationId xmlns:a16="http://schemas.microsoft.com/office/drawing/2014/main" id="{F8F2CC20-E334-4AD1-880A-D4AD3C4F9FB0}"/>
                </a:ext>
              </a:extLst>
            </p:cNvPr>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FABB3F47-D6D5-4573-A566-E9A00A9EBD23}"/>
                </a:ext>
              </a:extLst>
            </p:cNvPr>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5" name="Rectangle 11">
              <a:extLst>
                <a:ext uri="{FF2B5EF4-FFF2-40B4-BE49-F238E27FC236}">
                  <a16:creationId xmlns:a16="http://schemas.microsoft.com/office/drawing/2014/main" id="{04CF65C1-54E5-4605-AF10-912F392AD2B5}"/>
                </a:ext>
              </a:extLst>
            </p:cNvPr>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6" name="Rectangle 12">
              <a:extLst>
                <a:ext uri="{FF2B5EF4-FFF2-40B4-BE49-F238E27FC236}">
                  <a16:creationId xmlns:a16="http://schemas.microsoft.com/office/drawing/2014/main" id="{5909C651-7301-41F8-97B3-4C1547DA22A5}"/>
                </a:ext>
              </a:extLst>
            </p:cNvPr>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gr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anose="02020603050405020304" pitchFamily="18" charset="0"/>
        </a:defRPr>
      </a:lvl2pPr>
      <a:lvl3pPr algn="l" rtl="0" eaLnBrk="0" fontAlgn="base" hangingPunct="0">
        <a:spcBef>
          <a:spcPct val="0"/>
        </a:spcBef>
        <a:spcAft>
          <a:spcPct val="0"/>
        </a:spcAft>
        <a:defRPr sz="4400">
          <a:solidFill>
            <a:schemeClr val="tx2"/>
          </a:solidFill>
          <a:latin typeface="Times New Roman" panose="02020603050405020304" pitchFamily="18" charset="0"/>
        </a:defRPr>
      </a:lvl3pPr>
      <a:lvl4pPr algn="l" rtl="0" eaLnBrk="0" fontAlgn="base" hangingPunct="0">
        <a:spcBef>
          <a:spcPct val="0"/>
        </a:spcBef>
        <a:spcAft>
          <a:spcPct val="0"/>
        </a:spcAft>
        <a:defRPr sz="4400">
          <a:solidFill>
            <a:schemeClr val="tx2"/>
          </a:solidFill>
          <a:latin typeface="Times New Roman" panose="02020603050405020304" pitchFamily="18" charset="0"/>
        </a:defRPr>
      </a:lvl4pPr>
      <a:lvl5pPr algn="l" rtl="0" eaLnBrk="0" fontAlgn="base" hangingPunct="0">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kern="1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kern="1200">
          <a:solidFill>
            <a:schemeClr val="tx1"/>
          </a:solidFill>
          <a:latin typeface="+mn-lt"/>
          <a:ea typeface="+mn-ea"/>
          <a:cs typeface="+mn-cs"/>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kern="1200">
          <a:solidFill>
            <a:schemeClr val="tx1"/>
          </a:solidFill>
          <a:latin typeface="+mn-lt"/>
          <a:ea typeface="+mn-ea"/>
          <a:cs typeface="+mn-cs"/>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8B04A88-E054-4008-800A-2B10F14185D8}"/>
              </a:ext>
            </a:extLst>
          </p:cNvPr>
          <p:cNvSpPr>
            <a:spLocks noGrp="1" noChangeArrowheads="1"/>
          </p:cNvSpPr>
          <p:nvPr>
            <p:ph type="ctrTitle"/>
          </p:nvPr>
        </p:nvSpPr>
        <p:spPr/>
        <p:txBody>
          <a:bodyPr/>
          <a:lstStyle/>
          <a:p>
            <a:pPr eaLnBrk="1" hangingPunct="1"/>
            <a:r>
              <a:rPr lang="en-US" altLang="en-US"/>
              <a:t>Native Studies 120</a:t>
            </a:r>
          </a:p>
        </p:txBody>
      </p:sp>
      <p:sp>
        <p:nvSpPr>
          <p:cNvPr id="3075" name="Rectangle 3">
            <a:extLst>
              <a:ext uri="{FF2B5EF4-FFF2-40B4-BE49-F238E27FC236}">
                <a16:creationId xmlns:a16="http://schemas.microsoft.com/office/drawing/2014/main" id="{3B5EB965-52BF-45B8-A20B-B8AB029B412F}"/>
              </a:ext>
            </a:extLst>
          </p:cNvPr>
          <p:cNvSpPr>
            <a:spLocks noGrp="1" noChangeArrowheads="1"/>
          </p:cNvSpPr>
          <p:nvPr>
            <p:ph type="subTitle" idx="1"/>
          </p:nvPr>
        </p:nvSpPr>
        <p:spPr/>
        <p:txBody>
          <a:bodyPr/>
          <a:lstStyle/>
          <a:p>
            <a:pPr eaLnBrk="1" hangingPunct="1"/>
            <a:r>
              <a:rPr lang="en-US" altLang="en-US"/>
              <a:t>Treaties</a:t>
            </a:r>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17FB33-4574-EA43-9A68-689D0F73D4B5}"/>
              </a:ext>
            </a:extLst>
          </p:cNvPr>
          <p:cNvSpPr>
            <a:spLocks noGrp="1"/>
          </p:cNvSpPr>
          <p:nvPr>
            <p:ph idx="1"/>
          </p:nvPr>
        </p:nvSpPr>
        <p:spPr>
          <a:xfrm>
            <a:off x="457200" y="600364"/>
            <a:ext cx="8229600" cy="5530561"/>
          </a:xfrm>
        </p:spPr>
        <p:txBody>
          <a:bodyPr/>
          <a:lstStyle/>
          <a:p>
            <a:r>
              <a:rPr lang="en-CA" sz="2500" dirty="0"/>
              <a:t>Treaties were not equal exchanges	</a:t>
            </a:r>
          </a:p>
          <a:p>
            <a:pPr lvl="1"/>
            <a:r>
              <a:rPr lang="en-CA" sz="2100" dirty="0"/>
              <a:t>Large amounts of land full of natural resources such as gold, silver, jade and diamonds, timber were exchanged for clothes and small sums of money</a:t>
            </a:r>
          </a:p>
          <a:p>
            <a:r>
              <a:rPr lang="en-CA" sz="2100" dirty="0"/>
              <a:t>The government promised to build schools on reserves but did not keep those promises and instead built residential schools</a:t>
            </a:r>
          </a:p>
          <a:p>
            <a:r>
              <a:rPr lang="en-CA" sz="2100" dirty="0"/>
              <a:t>Some groups such as the Cree tried to resist giving up their land for Treaty 6 negotiations as they knew the money and reserves did little to make up for the resources their land provided.</a:t>
            </a:r>
          </a:p>
          <a:p>
            <a:r>
              <a:rPr lang="en-CA" sz="2100" dirty="0"/>
              <a:t>They signed because there were very few bison left; they were starving and suffering from European diseases.</a:t>
            </a:r>
          </a:p>
          <a:p>
            <a:r>
              <a:rPr lang="en-CA" sz="2100" dirty="0"/>
              <a:t>They believed signing the treaties were their only means of survival </a:t>
            </a:r>
            <a:endParaRPr lang="en-CA" sz="2500" dirty="0"/>
          </a:p>
          <a:p>
            <a:pPr lvl="1"/>
            <a:endParaRPr lang="en-US" sz="2100" dirty="0"/>
          </a:p>
        </p:txBody>
      </p:sp>
    </p:spTree>
    <p:extLst>
      <p:ext uri="{BB962C8B-B14F-4D97-AF65-F5344CB8AC3E}">
        <p14:creationId xmlns:p14="http://schemas.microsoft.com/office/powerpoint/2010/main" val="10156936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66AA-C7B3-014A-B932-04513F8083A7}"/>
              </a:ext>
            </a:extLst>
          </p:cNvPr>
          <p:cNvSpPr>
            <a:spLocks noGrp="1"/>
          </p:cNvSpPr>
          <p:nvPr>
            <p:ph type="title"/>
          </p:nvPr>
        </p:nvSpPr>
        <p:spPr/>
        <p:txBody>
          <a:bodyPr/>
          <a:lstStyle/>
          <a:p>
            <a:r>
              <a:rPr lang="en-CA" dirty="0"/>
              <a:t>The Indian Act</a:t>
            </a:r>
            <a:endParaRPr lang="en-US" dirty="0"/>
          </a:p>
        </p:txBody>
      </p:sp>
      <p:sp>
        <p:nvSpPr>
          <p:cNvPr id="3" name="Content Placeholder 2">
            <a:extLst>
              <a:ext uri="{FF2B5EF4-FFF2-40B4-BE49-F238E27FC236}">
                <a16:creationId xmlns:a16="http://schemas.microsoft.com/office/drawing/2014/main" id="{CD0577F7-C739-4A41-90BF-A082D2F5788F}"/>
              </a:ext>
            </a:extLst>
          </p:cNvPr>
          <p:cNvSpPr>
            <a:spLocks noGrp="1"/>
          </p:cNvSpPr>
          <p:nvPr>
            <p:ph idx="1"/>
          </p:nvPr>
        </p:nvSpPr>
        <p:spPr/>
        <p:txBody>
          <a:bodyPr/>
          <a:lstStyle/>
          <a:p>
            <a:r>
              <a:rPr lang="en-CA" sz="2800" dirty="0"/>
              <a:t>The Government of Canada passed it in 1876</a:t>
            </a:r>
          </a:p>
          <a:p>
            <a:r>
              <a:rPr lang="en-CA" sz="2800" dirty="0"/>
              <a:t>The act banned some very important traditions, cultural practices, and religious ceremonies</a:t>
            </a:r>
          </a:p>
          <a:p>
            <a:r>
              <a:rPr lang="en-CA" sz="2800" dirty="0"/>
              <a:t>It restricted Indigenous people from working, leaving the reserve and their ability to hunt and fish</a:t>
            </a:r>
          </a:p>
          <a:p>
            <a:r>
              <a:rPr lang="en-CA" sz="2800" dirty="0"/>
              <a:t>Indigenous people disliked the act and had no say in the terms</a:t>
            </a:r>
          </a:p>
          <a:p>
            <a:r>
              <a:rPr lang="en-CA" sz="2800" dirty="0"/>
              <a:t>It still governs the relationship between the Canadian government and Indigenous Peoples today</a:t>
            </a:r>
            <a:endParaRPr lang="en-US" sz="2800" dirty="0"/>
          </a:p>
        </p:txBody>
      </p:sp>
    </p:spTree>
    <p:extLst>
      <p:ext uri="{BB962C8B-B14F-4D97-AF65-F5344CB8AC3E}">
        <p14:creationId xmlns:p14="http://schemas.microsoft.com/office/powerpoint/2010/main" val="418018610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F06B7E66-9143-4B12-8404-13E8185365D0}"/>
              </a:ext>
            </a:extLst>
          </p:cNvPr>
          <p:cNvSpPr>
            <a:spLocks noGrp="1" noChangeArrowheads="1"/>
          </p:cNvSpPr>
          <p:nvPr>
            <p:ph type="title"/>
          </p:nvPr>
        </p:nvSpPr>
        <p:spPr>
          <a:xfrm>
            <a:off x="457200" y="533400"/>
            <a:ext cx="8229600" cy="678873"/>
          </a:xfrm>
        </p:spPr>
        <p:txBody>
          <a:bodyPr/>
          <a:lstStyle/>
          <a:p>
            <a:pPr eaLnBrk="1" hangingPunct="1"/>
            <a:r>
              <a:rPr lang="en-US" altLang="en-US" sz="3900" dirty="0"/>
              <a:t>Treaty of 1725</a:t>
            </a:r>
            <a:r>
              <a:rPr lang="en-CA" altLang="en-US" sz="3900" dirty="0"/>
              <a:t>(of peace and Friendship)</a:t>
            </a:r>
            <a:endParaRPr lang="en-US" altLang="en-US" sz="3900" dirty="0"/>
          </a:p>
        </p:txBody>
      </p:sp>
      <p:sp>
        <p:nvSpPr>
          <p:cNvPr id="7171" name="Rectangle 3">
            <a:extLst>
              <a:ext uri="{FF2B5EF4-FFF2-40B4-BE49-F238E27FC236}">
                <a16:creationId xmlns:a16="http://schemas.microsoft.com/office/drawing/2014/main" id="{ECC01DAE-24BC-4C0B-AE20-7B3FA768B90B}"/>
              </a:ext>
            </a:extLst>
          </p:cNvPr>
          <p:cNvSpPr>
            <a:spLocks noGrp="1" noChangeArrowheads="1"/>
          </p:cNvSpPr>
          <p:nvPr>
            <p:ph type="body" idx="1"/>
          </p:nvPr>
        </p:nvSpPr>
        <p:spPr>
          <a:xfrm>
            <a:off x="127000" y="1212273"/>
            <a:ext cx="8936182" cy="5530271"/>
          </a:xfrm>
        </p:spPr>
        <p:txBody>
          <a:bodyPr/>
          <a:lstStyle/>
          <a:p>
            <a:pPr eaLnBrk="1" hangingPunct="1"/>
            <a:r>
              <a:rPr lang="en-US" altLang="en-US" sz="2400" dirty="0"/>
              <a:t>Signed in Boston between the British and the people of the </a:t>
            </a:r>
            <a:r>
              <a:rPr lang="en-US" altLang="en-US" sz="2400" dirty="0" err="1"/>
              <a:t>Ckuwaponahkiyik</a:t>
            </a:r>
            <a:endParaRPr lang="en-US" altLang="en-US" sz="2400" dirty="0"/>
          </a:p>
          <a:p>
            <a:pPr eaLnBrk="1" hangingPunct="1"/>
            <a:r>
              <a:rPr lang="en-US" altLang="en-US" sz="2400" dirty="0" err="1"/>
              <a:t>Mi’kmaq</a:t>
            </a:r>
            <a:r>
              <a:rPr lang="en-US" altLang="en-US" sz="2400" dirty="0"/>
              <a:t>, </a:t>
            </a:r>
            <a:r>
              <a:rPr lang="en-US" altLang="en-US" sz="2400" dirty="0" err="1"/>
              <a:t>Wolastoqiyik</a:t>
            </a:r>
            <a:r>
              <a:rPr lang="en-US" altLang="en-US" sz="2400" dirty="0"/>
              <a:t>, </a:t>
            </a:r>
            <a:r>
              <a:rPr lang="en-US" altLang="en-US" sz="2400" dirty="0" err="1"/>
              <a:t>Panuwapskewiyik</a:t>
            </a:r>
            <a:r>
              <a:rPr lang="en-US" altLang="en-US" sz="2400" dirty="0"/>
              <a:t> (Penobscot), </a:t>
            </a:r>
            <a:r>
              <a:rPr lang="en-US" altLang="en-US" sz="2400" dirty="0" err="1"/>
              <a:t>Peskotomuhkatiyik</a:t>
            </a:r>
            <a:r>
              <a:rPr lang="en-US" altLang="en-US" sz="2400" dirty="0"/>
              <a:t> (Passamaquoddy) and the </a:t>
            </a:r>
            <a:r>
              <a:rPr lang="en-US" altLang="en-US" sz="2400" dirty="0" err="1"/>
              <a:t>Aponahkewiyik</a:t>
            </a:r>
            <a:r>
              <a:rPr lang="en-US" altLang="en-US" sz="2400" dirty="0"/>
              <a:t> (Abenaki)</a:t>
            </a:r>
          </a:p>
          <a:p>
            <a:pPr eaLnBrk="1" hangingPunct="1"/>
            <a:r>
              <a:rPr lang="en-US" altLang="en-US" sz="2400" dirty="0"/>
              <a:t>First formal treaty in the East</a:t>
            </a:r>
            <a:r>
              <a:rPr lang="en-CA" altLang="en-US" sz="2400" dirty="0"/>
              <a:t>.  Signed because the struggle between England and France to control Eastern North American had spilled into relationships each side had with local First Nations</a:t>
            </a:r>
          </a:p>
          <a:p>
            <a:pPr eaLnBrk="1" hangingPunct="1"/>
            <a:r>
              <a:rPr lang="en-CA" altLang="en-US" sz="2400" dirty="0"/>
              <a:t>There were many amendments to the treaty to include all nations of the East and as the British pushed to get more land</a:t>
            </a:r>
          </a:p>
          <a:p>
            <a:pPr eaLnBrk="1" hangingPunct="1"/>
            <a:r>
              <a:rPr lang="en-CA" altLang="en-US" sz="2400" dirty="0"/>
              <a:t>It did not resolve all the conflicts with the British as many terms were broken, who saw the terms as giving up rights and not sharing as brothers, and led to many wars between the </a:t>
            </a:r>
            <a:r>
              <a:rPr lang="en-CA" altLang="en-US" sz="2400" dirty="0" err="1"/>
              <a:t>Mi’kmaw</a:t>
            </a:r>
            <a:r>
              <a:rPr lang="en-CA" altLang="en-US" sz="2400" dirty="0"/>
              <a:t> and the British</a:t>
            </a:r>
            <a:endParaRPr lang="en-US" altLang="en-US" sz="2400"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39E0DB5-08F8-4159-A188-2F82154508BF}"/>
              </a:ext>
            </a:extLst>
          </p:cNvPr>
          <p:cNvSpPr>
            <a:spLocks noGrp="1" noChangeArrowheads="1"/>
          </p:cNvSpPr>
          <p:nvPr>
            <p:ph type="title"/>
          </p:nvPr>
        </p:nvSpPr>
        <p:spPr>
          <a:xfrm>
            <a:off x="457200" y="533400"/>
            <a:ext cx="8229600" cy="517236"/>
          </a:xfrm>
        </p:spPr>
        <p:txBody>
          <a:bodyPr/>
          <a:lstStyle/>
          <a:p>
            <a:pPr eaLnBrk="1" hangingPunct="1"/>
            <a:r>
              <a:rPr lang="en-US" altLang="en-US" sz="3000" dirty="0"/>
              <a:t>Treaty of 1752</a:t>
            </a:r>
          </a:p>
        </p:txBody>
      </p:sp>
      <p:sp>
        <p:nvSpPr>
          <p:cNvPr id="8195" name="Rectangle 3">
            <a:extLst>
              <a:ext uri="{FF2B5EF4-FFF2-40B4-BE49-F238E27FC236}">
                <a16:creationId xmlns:a16="http://schemas.microsoft.com/office/drawing/2014/main" id="{922A7AC1-3FE7-4901-96E8-8D3917679072}"/>
              </a:ext>
            </a:extLst>
          </p:cNvPr>
          <p:cNvSpPr>
            <a:spLocks noGrp="1" noChangeArrowheads="1"/>
          </p:cNvSpPr>
          <p:nvPr>
            <p:ph type="body" idx="1"/>
          </p:nvPr>
        </p:nvSpPr>
        <p:spPr>
          <a:xfrm>
            <a:off x="127000" y="935182"/>
            <a:ext cx="8716818" cy="6027017"/>
          </a:xfrm>
        </p:spPr>
        <p:txBody>
          <a:bodyPr/>
          <a:lstStyle/>
          <a:p>
            <a:pPr eaLnBrk="1" hangingPunct="1"/>
            <a:r>
              <a:rPr lang="en-US" altLang="en-US" sz="2500" dirty="0"/>
              <a:t>Signed in Halifax</a:t>
            </a:r>
            <a:r>
              <a:rPr lang="en-CA" altLang="en-US" sz="2500" dirty="0"/>
              <a:t> on October 1, 1752 during the Father </a:t>
            </a:r>
            <a:r>
              <a:rPr lang="en-CA" altLang="en-US" sz="2500" dirty="0" err="1"/>
              <a:t>Loutre’s</a:t>
            </a:r>
            <a:r>
              <a:rPr lang="en-CA" altLang="en-US" sz="2500" dirty="0"/>
              <a:t> War</a:t>
            </a:r>
            <a:endParaRPr lang="en-US" altLang="en-US" sz="2500" dirty="0"/>
          </a:p>
          <a:p>
            <a:pPr eaLnBrk="1" hangingPunct="1"/>
            <a:r>
              <a:rPr lang="en-US" altLang="en-US" sz="2500" dirty="0"/>
              <a:t>Between Governor of NS and Mi</a:t>
            </a:r>
            <a:r>
              <a:rPr lang="en-CA" altLang="en-US" sz="2500" dirty="0"/>
              <a:t>’</a:t>
            </a:r>
            <a:r>
              <a:rPr lang="en-CA" altLang="en-US" sz="2500" dirty="0" err="1"/>
              <a:t>kmaq</a:t>
            </a:r>
            <a:r>
              <a:rPr lang="en-CA" altLang="en-US" sz="2500" dirty="0"/>
              <a:t> people of </a:t>
            </a:r>
            <a:r>
              <a:rPr lang="en-CA" altLang="en-US" sz="2500" dirty="0" err="1"/>
              <a:t>Shubenacadie</a:t>
            </a:r>
            <a:endParaRPr lang="en-CA" altLang="en-US" sz="2500" dirty="0"/>
          </a:p>
          <a:p>
            <a:pPr eaLnBrk="1" hangingPunct="1">
              <a:buFont typeface="Wingdings" pitchFamily="2" charset="2"/>
              <a:buChar char="q"/>
            </a:pPr>
            <a:r>
              <a:rPr lang="en-CA" altLang="en-US" sz="2500" dirty="0"/>
              <a:t>Included the terms from the 1725 treaty</a:t>
            </a:r>
          </a:p>
          <a:p>
            <a:pPr eaLnBrk="1" hangingPunct="1">
              <a:buFont typeface="Wingdings" pitchFamily="2" charset="2"/>
              <a:buChar char="q"/>
            </a:pPr>
            <a:r>
              <a:rPr lang="en-CA" altLang="en-US" sz="2500" dirty="0"/>
              <a:t>Agreed to buried the hatchet any hostilities from previous wars between the British and the </a:t>
            </a:r>
            <a:r>
              <a:rPr lang="en-CA" altLang="en-US" sz="2500" dirty="0" err="1"/>
              <a:t>Mi’kmaq</a:t>
            </a:r>
            <a:endParaRPr lang="en-CA" altLang="en-US" sz="2500" dirty="0"/>
          </a:p>
          <a:p>
            <a:pPr eaLnBrk="1" hangingPunct="1">
              <a:buFont typeface="Wingdings" pitchFamily="2" charset="2"/>
              <a:buChar char="q"/>
            </a:pPr>
            <a:r>
              <a:rPr lang="en-CA" altLang="en-US" sz="2500" dirty="0"/>
              <a:t>The </a:t>
            </a:r>
            <a:r>
              <a:rPr lang="en-CA" altLang="en-US" sz="2500" dirty="0" err="1"/>
              <a:t>Mi’kmaq</a:t>
            </a:r>
            <a:r>
              <a:rPr lang="en-CA" altLang="en-US" sz="2500" dirty="0"/>
              <a:t> would make other tribes sign the treaty and if the tribe refused the </a:t>
            </a:r>
            <a:r>
              <a:rPr lang="en-CA" altLang="en-US" sz="2500" dirty="0" err="1"/>
              <a:t>Mi’kmaq</a:t>
            </a:r>
            <a:r>
              <a:rPr lang="en-CA" altLang="en-US" sz="2500" dirty="0"/>
              <a:t> would make war on them until they signed</a:t>
            </a:r>
          </a:p>
          <a:p>
            <a:pPr eaLnBrk="1" hangingPunct="1">
              <a:buFont typeface="Wingdings" pitchFamily="2" charset="2"/>
              <a:buChar char="q"/>
            </a:pPr>
            <a:r>
              <a:rPr lang="en-CA" altLang="en-US" sz="2500" dirty="0"/>
              <a:t>Tribes would be allowed to hunt, fish as normal and if they had a lodge or building torn down it would be rebuilt and moved in a new area and they would be allowed to travel to Halifax to sell their fish, fowl, skins, feathers or other wares</a:t>
            </a:r>
          </a:p>
          <a:p>
            <a:pPr eaLnBrk="1" hangingPunct="1">
              <a:buFont typeface="Wingdings" pitchFamily="2" charset="2"/>
              <a:buChar char="q"/>
            </a:pPr>
            <a:endParaRPr lang="en-CA" altLang="en-US" sz="2500" dirty="0"/>
          </a:p>
          <a:p>
            <a:pPr eaLnBrk="1" hangingPunct="1">
              <a:buFont typeface="Wingdings" pitchFamily="2" charset="2"/>
              <a:buChar char="q"/>
            </a:pPr>
            <a:endParaRPr lang="en-CA" altLang="en-US" sz="2500" dirty="0"/>
          </a:p>
          <a:p>
            <a:pPr eaLnBrk="1" hangingPunct="1">
              <a:buFont typeface="Wingdings" panose="05000000000000000000" pitchFamily="2" charset="2"/>
              <a:buNone/>
            </a:pPr>
            <a:endParaRPr lang="en-CA" altLang="en-US" dirty="0"/>
          </a:p>
          <a:p>
            <a:pPr eaLnBrk="1" hangingPunct="1">
              <a:buFont typeface="Wingdings" panose="05000000000000000000" pitchFamily="2" charset="2"/>
              <a:buNone/>
            </a:pPr>
            <a:endParaRPr lang="en-CA" altLang="en-US" dirty="0"/>
          </a:p>
          <a:p>
            <a:pPr eaLnBrk="1" hangingPunct="1">
              <a:buFont typeface="Wingdings" panose="05000000000000000000" pitchFamily="2" charset="2"/>
              <a:buNone/>
            </a:pPr>
            <a:endParaRPr lang="en-CA" altLang="en-US" dirty="0"/>
          </a:p>
          <a:p>
            <a:pPr eaLnBrk="1" hangingPunct="1">
              <a:buFont typeface="Wingdings" panose="05000000000000000000" pitchFamily="2" charset="2"/>
              <a:buNone/>
            </a:pPr>
            <a:endParaRPr lang="en-US" alt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26244E-4FD6-0749-9BF5-FF844124B9C3}"/>
              </a:ext>
            </a:extLst>
          </p:cNvPr>
          <p:cNvSpPr>
            <a:spLocks noGrp="1"/>
          </p:cNvSpPr>
          <p:nvPr>
            <p:ph idx="1"/>
          </p:nvPr>
        </p:nvSpPr>
        <p:spPr>
          <a:xfrm>
            <a:off x="145472" y="611910"/>
            <a:ext cx="8917710" cy="6084454"/>
          </a:xfrm>
        </p:spPr>
        <p:txBody>
          <a:bodyPr/>
          <a:lstStyle/>
          <a:p>
            <a:r>
              <a:rPr lang="en-CA" sz="2500" dirty="0"/>
              <a:t>The government would provide bread, flour and other provisions twice yearly to each family for all the time to come and the tribes would agreed to renew and ratify the agreement</a:t>
            </a:r>
          </a:p>
          <a:p>
            <a:r>
              <a:rPr lang="en-CA" sz="2500" dirty="0"/>
              <a:t>To cherish a good harmony on October 1, the Government would provide gifts of tobacco, blankets, powder and shot so long as the Indians traveled to Halifax to renew their friendship</a:t>
            </a:r>
          </a:p>
          <a:p>
            <a:r>
              <a:rPr lang="en-CA" sz="2500" dirty="0"/>
              <a:t>That the Indians would rescue any one shipwrecked on the coast and would be rewarded for their salvage efforts as deemed by the crown</a:t>
            </a:r>
          </a:p>
          <a:p>
            <a:r>
              <a:rPr lang="en-CA" sz="2500" dirty="0"/>
              <a:t>That all disputes between the Indians and his Majesty’s subjects would be tried in a court of law and they would have the same rights as his subjects</a:t>
            </a:r>
          </a:p>
          <a:p>
            <a:r>
              <a:rPr lang="en-CA" sz="2500" dirty="0"/>
              <a:t>At no time was any land surrendered or ceded to the crown</a:t>
            </a:r>
            <a:endParaRPr lang="en-US" sz="2500" dirty="0"/>
          </a:p>
        </p:txBody>
      </p:sp>
    </p:spTree>
    <p:extLst>
      <p:ext uri="{BB962C8B-B14F-4D97-AF65-F5344CB8AC3E}">
        <p14:creationId xmlns:p14="http://schemas.microsoft.com/office/powerpoint/2010/main" val="229411421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510CDDD-68AE-437F-B45A-0F26EC8B9540}"/>
              </a:ext>
            </a:extLst>
          </p:cNvPr>
          <p:cNvSpPr>
            <a:spLocks noGrp="1" noChangeArrowheads="1"/>
          </p:cNvSpPr>
          <p:nvPr>
            <p:ph type="title"/>
          </p:nvPr>
        </p:nvSpPr>
        <p:spPr/>
        <p:txBody>
          <a:bodyPr/>
          <a:lstStyle/>
          <a:p>
            <a:pPr eaLnBrk="1" hangingPunct="1"/>
            <a:r>
              <a:rPr lang="en-US" altLang="en-US"/>
              <a:t>New Brunswick</a:t>
            </a:r>
          </a:p>
        </p:txBody>
      </p:sp>
      <p:sp>
        <p:nvSpPr>
          <p:cNvPr id="10243" name="Rectangle 3">
            <a:extLst>
              <a:ext uri="{FF2B5EF4-FFF2-40B4-BE49-F238E27FC236}">
                <a16:creationId xmlns:a16="http://schemas.microsoft.com/office/drawing/2014/main" id="{A88FD9B4-BE47-4441-9221-5A1F90A5E985}"/>
              </a:ext>
            </a:extLst>
          </p:cNvPr>
          <p:cNvSpPr>
            <a:spLocks noGrp="1" noChangeArrowheads="1"/>
          </p:cNvSpPr>
          <p:nvPr>
            <p:ph type="body" idx="1"/>
          </p:nvPr>
        </p:nvSpPr>
        <p:spPr/>
        <p:txBody>
          <a:bodyPr/>
          <a:lstStyle/>
          <a:p>
            <a:pPr eaLnBrk="1" hangingPunct="1"/>
            <a:r>
              <a:rPr lang="en-US" altLang="en-US" dirty="0"/>
              <a:t>In NB the Loyalists who arrived wanted to settle on the waterfront land of the St. John River</a:t>
            </a:r>
          </a:p>
          <a:p>
            <a:pPr eaLnBrk="1" hangingPunct="1"/>
            <a:r>
              <a:rPr lang="en-US" altLang="en-US" dirty="0"/>
              <a:t>First to be displaced were the </a:t>
            </a:r>
            <a:r>
              <a:rPr lang="en-CA" altLang="en-US" dirty="0" err="1"/>
              <a:t>Wolastoqiyik</a:t>
            </a:r>
            <a:endParaRPr lang="en-US" altLang="en-US" dirty="0"/>
          </a:p>
          <a:p>
            <a:pPr eaLnBrk="1" hangingPunct="1"/>
            <a:r>
              <a:rPr lang="en-US" altLang="en-US" dirty="0"/>
              <a:t>Later, the Mi</a:t>
            </a:r>
            <a:r>
              <a:rPr lang="en-CA" altLang="en-US" dirty="0"/>
              <a:t>’</a:t>
            </a:r>
            <a:r>
              <a:rPr lang="en-CA" altLang="en-US" dirty="0" err="1"/>
              <a:t>kmaq</a:t>
            </a:r>
            <a:r>
              <a:rPr lang="en-US" altLang="en-US" dirty="0"/>
              <a:t> suffered the same fate because settlers wanted to fish and cut timber</a:t>
            </a:r>
          </a:p>
          <a:p>
            <a:pPr eaLnBrk="1" hangingPunct="1"/>
            <a:r>
              <a:rPr lang="en-US" altLang="en-US" dirty="0"/>
              <a:t>In summary, Native land was constantly under pressure from settlers</a:t>
            </a:r>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237AD-C33B-6F43-9F2E-810CDBB20C97}"/>
              </a:ext>
            </a:extLst>
          </p:cNvPr>
          <p:cNvSpPr>
            <a:spLocks noGrp="1"/>
          </p:cNvSpPr>
          <p:nvPr>
            <p:ph type="title"/>
          </p:nvPr>
        </p:nvSpPr>
        <p:spPr>
          <a:xfrm>
            <a:off x="457200" y="533401"/>
            <a:ext cx="8229600" cy="517235"/>
          </a:xfrm>
        </p:spPr>
        <p:txBody>
          <a:bodyPr/>
          <a:lstStyle/>
          <a:p>
            <a:r>
              <a:rPr lang="en-CA" sz="3500" dirty="0"/>
              <a:t>Modern Treaties</a:t>
            </a:r>
            <a:endParaRPr lang="en-US" sz="3500" dirty="0"/>
          </a:p>
        </p:txBody>
      </p:sp>
      <p:sp>
        <p:nvSpPr>
          <p:cNvPr id="3" name="Content Placeholder 2">
            <a:extLst>
              <a:ext uri="{FF2B5EF4-FFF2-40B4-BE49-F238E27FC236}">
                <a16:creationId xmlns:a16="http://schemas.microsoft.com/office/drawing/2014/main" id="{B77D4652-211F-1546-ABCB-1BBC32AFFAD6}"/>
              </a:ext>
            </a:extLst>
          </p:cNvPr>
          <p:cNvSpPr>
            <a:spLocks noGrp="1"/>
          </p:cNvSpPr>
          <p:nvPr>
            <p:ph idx="1"/>
          </p:nvPr>
        </p:nvSpPr>
        <p:spPr>
          <a:xfrm>
            <a:off x="80819" y="889000"/>
            <a:ext cx="8913090" cy="5241925"/>
          </a:xfrm>
        </p:spPr>
        <p:txBody>
          <a:bodyPr/>
          <a:lstStyle/>
          <a:p>
            <a:r>
              <a:rPr lang="en-CA" sz="2500" dirty="0"/>
              <a:t>Relations with the Indigenous peoples and the government have been tense for several years</a:t>
            </a:r>
          </a:p>
          <a:p>
            <a:r>
              <a:rPr lang="en-CA" sz="2500" dirty="0"/>
              <a:t>In 1992, the Charlottetown Accord tried to change the Canadian Constitution to recognize Indigenous self-governance but was not ratified.  It would have given indigenous people more freedom</a:t>
            </a:r>
          </a:p>
          <a:p>
            <a:r>
              <a:rPr lang="en-CA" sz="2500" dirty="0"/>
              <a:t> Treaties must be made in order to self-govern</a:t>
            </a:r>
          </a:p>
          <a:p>
            <a:r>
              <a:rPr lang="en-CA" sz="2500" dirty="0"/>
              <a:t>Treaties are constantly being made to settle land claims, protecting of the environment, natural resources and many other issues involving </a:t>
            </a:r>
            <a:r>
              <a:rPr lang="en-CA" sz="2500" dirty="0" err="1"/>
              <a:t>unceded</a:t>
            </a:r>
            <a:r>
              <a:rPr lang="en-CA" sz="2500" dirty="0"/>
              <a:t> territories and to uphold rights granted by the UN banning the discrimination against Indigenous peoples and granting them many rights</a:t>
            </a:r>
            <a:endParaRPr lang="en-US" sz="2500" dirty="0"/>
          </a:p>
        </p:txBody>
      </p:sp>
    </p:spTree>
    <p:extLst>
      <p:ext uri="{BB962C8B-B14F-4D97-AF65-F5344CB8AC3E}">
        <p14:creationId xmlns:p14="http://schemas.microsoft.com/office/powerpoint/2010/main" val="85496518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E6097-B47B-9E46-8B91-7DD598400601}"/>
              </a:ext>
            </a:extLst>
          </p:cNvPr>
          <p:cNvSpPr>
            <a:spLocks noGrp="1"/>
          </p:cNvSpPr>
          <p:nvPr>
            <p:ph type="title"/>
          </p:nvPr>
        </p:nvSpPr>
        <p:spPr>
          <a:xfrm>
            <a:off x="138546" y="325582"/>
            <a:ext cx="8947727" cy="540327"/>
          </a:xfrm>
        </p:spPr>
        <p:txBody>
          <a:bodyPr/>
          <a:lstStyle/>
          <a:p>
            <a:r>
              <a:rPr lang="en-CA" sz="3200" dirty="0"/>
              <a:t>UN Declaration on the Rights of Indigenous Peoples</a:t>
            </a:r>
            <a:endParaRPr lang="en-US" sz="3200" dirty="0"/>
          </a:p>
        </p:txBody>
      </p:sp>
      <p:sp>
        <p:nvSpPr>
          <p:cNvPr id="3" name="Content Placeholder 2">
            <a:extLst>
              <a:ext uri="{FF2B5EF4-FFF2-40B4-BE49-F238E27FC236}">
                <a16:creationId xmlns:a16="http://schemas.microsoft.com/office/drawing/2014/main" id="{5114CB8A-EF90-1B42-ACBB-D286B425AF1A}"/>
              </a:ext>
            </a:extLst>
          </p:cNvPr>
          <p:cNvSpPr>
            <a:spLocks noGrp="1"/>
          </p:cNvSpPr>
          <p:nvPr>
            <p:ph idx="1"/>
          </p:nvPr>
        </p:nvSpPr>
        <p:spPr>
          <a:xfrm>
            <a:off x="92364" y="865909"/>
            <a:ext cx="9270999" cy="5265016"/>
          </a:xfrm>
        </p:spPr>
        <p:txBody>
          <a:bodyPr/>
          <a:lstStyle/>
          <a:p>
            <a:r>
              <a:rPr lang="en-CA" sz="2500" dirty="0"/>
              <a:t>Adopted in 2007 </a:t>
            </a:r>
          </a:p>
          <a:p>
            <a:r>
              <a:rPr lang="en-CA" sz="2500" dirty="0"/>
              <a:t>Canada, the United States, Australia and New Zealand voted against it believing self-government would take away their authority of the First Nations</a:t>
            </a:r>
          </a:p>
          <a:p>
            <a:r>
              <a:rPr lang="en-CA" sz="2500" dirty="0"/>
              <a:t>Gave rights to Indigenous Peoples all over the world</a:t>
            </a:r>
          </a:p>
          <a:p>
            <a:pPr lvl="1"/>
            <a:r>
              <a:rPr lang="en-CA" sz="2100" dirty="0"/>
              <a:t>Includes right to education, healthcare, form communities, self-govern, maintain culture, language and religion</a:t>
            </a:r>
          </a:p>
          <a:p>
            <a:r>
              <a:rPr lang="en-CA" sz="2500" dirty="0"/>
              <a:t>Protected their right to remain distinct from the mainstream society in their country</a:t>
            </a:r>
          </a:p>
          <a:p>
            <a:r>
              <a:rPr lang="en-CA" sz="2500" dirty="0"/>
              <a:t>Has little power: Countries who adopt it are not required to follow it</a:t>
            </a:r>
          </a:p>
          <a:p>
            <a:r>
              <a:rPr lang="en-CA" sz="2500" dirty="0"/>
              <a:t>Canada finally became a supporter in 2016 but does not consider it part of Canadian law as it believes it will lose power over the land and natural resources</a:t>
            </a:r>
            <a:endParaRPr lang="en-US" sz="2500" dirty="0"/>
          </a:p>
        </p:txBody>
      </p:sp>
    </p:spTree>
    <p:extLst>
      <p:ext uri="{BB962C8B-B14F-4D97-AF65-F5344CB8AC3E}">
        <p14:creationId xmlns:p14="http://schemas.microsoft.com/office/powerpoint/2010/main" val="134079246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37D59EF-B127-447C-95E8-1E950E28EDAF}"/>
              </a:ext>
            </a:extLst>
          </p:cNvPr>
          <p:cNvSpPr>
            <a:spLocks noGrp="1" noChangeArrowheads="1"/>
          </p:cNvSpPr>
          <p:nvPr>
            <p:ph type="title"/>
          </p:nvPr>
        </p:nvSpPr>
        <p:spPr/>
        <p:txBody>
          <a:bodyPr/>
          <a:lstStyle/>
          <a:p>
            <a:pPr eaLnBrk="1" hangingPunct="1"/>
            <a:r>
              <a:rPr lang="en-US" altLang="en-US"/>
              <a:t>Treaties of Peace and Friendship</a:t>
            </a:r>
          </a:p>
        </p:txBody>
      </p:sp>
      <p:sp>
        <p:nvSpPr>
          <p:cNvPr id="4099" name="Rectangle 3">
            <a:extLst>
              <a:ext uri="{FF2B5EF4-FFF2-40B4-BE49-F238E27FC236}">
                <a16:creationId xmlns:a16="http://schemas.microsoft.com/office/drawing/2014/main" id="{27902FD7-584F-4443-9B13-420970051CC1}"/>
              </a:ext>
            </a:extLst>
          </p:cNvPr>
          <p:cNvSpPr>
            <a:spLocks noGrp="1" noChangeArrowheads="1"/>
          </p:cNvSpPr>
          <p:nvPr>
            <p:ph type="body" idx="1"/>
          </p:nvPr>
        </p:nvSpPr>
        <p:spPr/>
        <p:txBody>
          <a:bodyPr/>
          <a:lstStyle/>
          <a:p>
            <a:pPr eaLnBrk="1" hangingPunct="1"/>
            <a:r>
              <a:rPr lang="en-US" altLang="en-US"/>
              <a:t>Signed in 1700s</a:t>
            </a:r>
          </a:p>
          <a:p>
            <a:pPr eaLnBrk="1" hangingPunct="1"/>
            <a:r>
              <a:rPr lang="en-US" altLang="en-US"/>
              <a:t>Between colonial government of Nova Scotia and Mi’kmaw and Wolastoqiyik peoples</a:t>
            </a:r>
          </a:p>
          <a:p>
            <a:pPr eaLnBrk="1" hangingPunct="1"/>
            <a:r>
              <a:rPr lang="en-US" altLang="en-US"/>
              <a:t>Established to:</a:t>
            </a:r>
          </a:p>
          <a:p>
            <a:pPr lvl="1" eaLnBrk="1" hangingPunct="1"/>
            <a:r>
              <a:rPr lang="en-US" altLang="en-US"/>
              <a:t>End hostilities</a:t>
            </a:r>
          </a:p>
          <a:p>
            <a:pPr lvl="1" eaLnBrk="1" hangingPunct="1"/>
            <a:r>
              <a:rPr lang="en-US" altLang="en-US"/>
              <a:t>To keep Indigenous people from siding with the French</a:t>
            </a:r>
          </a:p>
          <a:p>
            <a:pPr eaLnBrk="1" hangingPunct="1"/>
            <a:endParaRPr lang="en-US" altLang="en-US"/>
          </a:p>
          <a:p>
            <a:pPr eaLnBrk="1" hangingPunct="1"/>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B628602-B33B-435C-AD54-07EDBF7E6A51}"/>
              </a:ext>
            </a:extLst>
          </p:cNvPr>
          <p:cNvSpPr>
            <a:spLocks noGrp="1"/>
          </p:cNvSpPr>
          <p:nvPr>
            <p:ph type="title"/>
          </p:nvPr>
        </p:nvSpPr>
        <p:spPr/>
        <p:txBody>
          <a:bodyPr/>
          <a:lstStyle/>
          <a:p>
            <a:r>
              <a:rPr lang="en-US" altLang="en-US" dirty="0"/>
              <a:t>Why do we have treaties?</a:t>
            </a:r>
          </a:p>
        </p:txBody>
      </p:sp>
      <p:sp>
        <p:nvSpPr>
          <p:cNvPr id="3" name="Content Placeholder 2">
            <a:extLst>
              <a:ext uri="{FF2B5EF4-FFF2-40B4-BE49-F238E27FC236}">
                <a16:creationId xmlns:a16="http://schemas.microsoft.com/office/drawing/2014/main" id="{32AE4B5F-B333-4F3A-850F-D7535E686737}"/>
              </a:ext>
            </a:extLst>
          </p:cNvPr>
          <p:cNvSpPr>
            <a:spLocks noGrp="1"/>
          </p:cNvSpPr>
          <p:nvPr>
            <p:ph idx="1"/>
          </p:nvPr>
        </p:nvSpPr>
        <p:spPr>
          <a:xfrm>
            <a:off x="376381" y="1817254"/>
            <a:ext cx="8229600" cy="4302125"/>
          </a:xfrm>
        </p:spPr>
        <p:txBody>
          <a:bodyPr/>
          <a:lstStyle/>
          <a:p>
            <a:pPr>
              <a:defRPr/>
            </a:pPr>
            <a:r>
              <a:rPr lang="en-US" dirty="0"/>
              <a:t>As more settlers came to Canada there were disputes over who had to right to the land and resources.</a:t>
            </a:r>
          </a:p>
          <a:p>
            <a:pPr>
              <a:defRPr/>
            </a:pPr>
            <a:r>
              <a:rPr lang="en-US" dirty="0"/>
              <a:t>A treaty is an agreement between two or more rulers or nations.</a:t>
            </a:r>
          </a:p>
          <a:p>
            <a:pPr>
              <a:defRPr/>
            </a:pPr>
            <a:r>
              <a:rPr lang="en-US" dirty="0"/>
              <a:t>Treaties can be made for trade, to set up alliances, or to make peace after a dispute</a:t>
            </a:r>
            <a:endParaRPr lang="en-CA" dirty="0"/>
          </a:p>
          <a:p>
            <a:pPr>
              <a:defRPr/>
            </a:pPr>
            <a:r>
              <a:rPr lang="en-CA" dirty="0"/>
              <a:t>Some treaties lead to conflicts </a:t>
            </a:r>
            <a:endParaRPr lang="en-US" dirty="0"/>
          </a:p>
          <a:p>
            <a:pPr lvl="2">
              <a:defRPr/>
            </a:pPr>
            <a:endParaRPr lang="en-US" dirty="0"/>
          </a:p>
          <a:p>
            <a:pPr marL="0" indent="0">
              <a:buFont typeface="Wingdings" panose="05000000000000000000" pitchFamily="2" charset="2"/>
              <a:buNone/>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5478D6A-6E61-45CC-8EAA-9C7EFA32C40A}"/>
              </a:ext>
            </a:extLst>
          </p:cNvPr>
          <p:cNvSpPr>
            <a:spLocks noGrp="1"/>
          </p:cNvSpPr>
          <p:nvPr>
            <p:ph type="title"/>
          </p:nvPr>
        </p:nvSpPr>
        <p:spPr/>
        <p:txBody>
          <a:bodyPr/>
          <a:lstStyle/>
          <a:p>
            <a:r>
              <a:rPr lang="en-US" altLang="en-US"/>
              <a:t>Early Treaties</a:t>
            </a:r>
          </a:p>
        </p:txBody>
      </p:sp>
      <p:sp>
        <p:nvSpPr>
          <p:cNvPr id="3" name="Content Placeholder 2">
            <a:extLst>
              <a:ext uri="{FF2B5EF4-FFF2-40B4-BE49-F238E27FC236}">
                <a16:creationId xmlns:a16="http://schemas.microsoft.com/office/drawing/2014/main" id="{CD8708B7-0759-4D27-BB9C-E0910C89B59F}"/>
              </a:ext>
            </a:extLst>
          </p:cNvPr>
          <p:cNvSpPr>
            <a:spLocks noGrp="1"/>
          </p:cNvSpPr>
          <p:nvPr>
            <p:ph idx="1"/>
          </p:nvPr>
        </p:nvSpPr>
        <p:spPr/>
        <p:txBody>
          <a:bodyPr/>
          <a:lstStyle/>
          <a:p>
            <a:pPr>
              <a:defRPr/>
            </a:pPr>
            <a:r>
              <a:rPr lang="en-US" dirty="0"/>
              <a:t>Treaties were not new to Indigenous Peoples.  Nations made treaties with each other for several reasons</a:t>
            </a:r>
          </a:p>
          <a:p>
            <a:pPr lvl="1">
              <a:defRPr/>
            </a:pPr>
            <a:r>
              <a:rPr lang="en-US" dirty="0"/>
              <a:t>To identify territories and laws of each nation</a:t>
            </a:r>
          </a:p>
          <a:p>
            <a:pPr lvl="1">
              <a:defRPr/>
            </a:pPr>
            <a:r>
              <a:rPr lang="en-US" dirty="0"/>
              <a:t>To ensure that nations understood the customs and traditions of another nation.</a:t>
            </a:r>
          </a:p>
          <a:p>
            <a:pPr marL="471487" lvl="1" indent="0">
              <a:buFont typeface="Wingdings" pitchFamily="2" charset="2"/>
              <a:buNone/>
              <a:defRPr/>
            </a:pPr>
            <a:r>
              <a:rPr lang="en-US" dirty="0"/>
              <a:t>These treaties were often represented on wampum belts.  Everyone knew exactly what each side had agreed to.</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13747-EB72-B74A-B4FB-33E91A2B1B0A}"/>
              </a:ext>
            </a:extLst>
          </p:cNvPr>
          <p:cNvSpPr>
            <a:spLocks noGrp="1"/>
          </p:cNvSpPr>
          <p:nvPr>
            <p:ph type="title"/>
          </p:nvPr>
        </p:nvSpPr>
        <p:spPr>
          <a:xfrm>
            <a:off x="138545" y="533400"/>
            <a:ext cx="8832273" cy="598055"/>
          </a:xfrm>
        </p:spPr>
        <p:txBody>
          <a:bodyPr/>
          <a:lstStyle/>
          <a:p>
            <a:r>
              <a:rPr lang="en-CA" sz="2900" dirty="0"/>
              <a:t>The Great Law of Peace of the People of the Longhouse</a:t>
            </a:r>
            <a:endParaRPr lang="en-US" sz="2900" dirty="0"/>
          </a:p>
        </p:txBody>
      </p:sp>
      <p:sp>
        <p:nvSpPr>
          <p:cNvPr id="3" name="Content Placeholder 2">
            <a:extLst>
              <a:ext uri="{FF2B5EF4-FFF2-40B4-BE49-F238E27FC236}">
                <a16:creationId xmlns:a16="http://schemas.microsoft.com/office/drawing/2014/main" id="{2613D7F2-FA56-9940-BA8D-825274B18569}"/>
              </a:ext>
            </a:extLst>
          </p:cNvPr>
          <p:cNvSpPr>
            <a:spLocks noGrp="1"/>
          </p:cNvSpPr>
          <p:nvPr>
            <p:ph idx="1"/>
          </p:nvPr>
        </p:nvSpPr>
        <p:spPr>
          <a:xfrm>
            <a:off x="311727" y="1212273"/>
            <a:ext cx="8832273" cy="5391727"/>
          </a:xfrm>
        </p:spPr>
        <p:txBody>
          <a:bodyPr/>
          <a:lstStyle/>
          <a:p>
            <a:r>
              <a:rPr lang="en-CA" sz="2500" dirty="0"/>
              <a:t>One of the oldest known treaties in Canada</a:t>
            </a:r>
          </a:p>
          <a:p>
            <a:r>
              <a:rPr lang="en-CA" sz="2500" dirty="0"/>
              <a:t>Dated before 1450</a:t>
            </a:r>
          </a:p>
          <a:p>
            <a:r>
              <a:rPr lang="en-CA" sz="2500" dirty="0"/>
              <a:t>A treaty between the 6 nations known as the Iroquois Confederacy</a:t>
            </a:r>
          </a:p>
          <a:p>
            <a:r>
              <a:rPr lang="en-CA" sz="2500" dirty="0"/>
              <a:t>Had 117 terms about the relationships between the nations, their laws and their customs</a:t>
            </a:r>
          </a:p>
          <a:p>
            <a:r>
              <a:rPr lang="en-CA" sz="2500" dirty="0"/>
              <a:t>It was a vision by the Great Peace maker </a:t>
            </a:r>
            <a:r>
              <a:rPr lang="en-CA" sz="2500" dirty="0" err="1"/>
              <a:t>Deganawidah</a:t>
            </a:r>
            <a:endParaRPr lang="en-CA" sz="2500" dirty="0"/>
          </a:p>
          <a:p>
            <a:r>
              <a:rPr lang="en-CA" sz="2500" dirty="0"/>
              <a:t>The Great Peace centred around a Great White Pine which peacefully protects humanity with its branches, whose roots sprouts in all directions and the great eagle stood guard</a:t>
            </a:r>
          </a:p>
          <a:p>
            <a:r>
              <a:rPr lang="en-CA" sz="2500" dirty="0"/>
              <a:t>The treaty was used in 1701 to end 100 years of fighting between the Iroquois and New France and paved the way for European settlements farther west</a:t>
            </a:r>
          </a:p>
        </p:txBody>
      </p:sp>
    </p:spTree>
    <p:extLst>
      <p:ext uri="{BB962C8B-B14F-4D97-AF65-F5344CB8AC3E}">
        <p14:creationId xmlns:p14="http://schemas.microsoft.com/office/powerpoint/2010/main" val="32077932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84C2-FDE9-7342-92E2-55B1D5936820}"/>
              </a:ext>
            </a:extLst>
          </p:cNvPr>
          <p:cNvSpPr>
            <a:spLocks noGrp="1"/>
          </p:cNvSpPr>
          <p:nvPr>
            <p:ph type="title"/>
          </p:nvPr>
        </p:nvSpPr>
        <p:spPr>
          <a:xfrm>
            <a:off x="457200" y="533400"/>
            <a:ext cx="8229600" cy="826512"/>
          </a:xfrm>
        </p:spPr>
        <p:txBody>
          <a:bodyPr/>
          <a:lstStyle/>
          <a:p>
            <a:r>
              <a:rPr lang="en-CA" dirty="0"/>
              <a:t>Treaties with the French</a:t>
            </a:r>
            <a:endParaRPr lang="en-US" dirty="0"/>
          </a:p>
        </p:txBody>
      </p:sp>
      <p:sp>
        <p:nvSpPr>
          <p:cNvPr id="3" name="Content Placeholder 2">
            <a:extLst>
              <a:ext uri="{FF2B5EF4-FFF2-40B4-BE49-F238E27FC236}">
                <a16:creationId xmlns:a16="http://schemas.microsoft.com/office/drawing/2014/main" id="{79B5789C-27BB-C04A-90F4-DC5CD4A1B25E}"/>
              </a:ext>
            </a:extLst>
          </p:cNvPr>
          <p:cNvSpPr>
            <a:spLocks noGrp="1"/>
          </p:cNvSpPr>
          <p:nvPr>
            <p:ph idx="1"/>
          </p:nvPr>
        </p:nvSpPr>
        <p:spPr>
          <a:xfrm>
            <a:off x="457200" y="1236284"/>
            <a:ext cx="8229600" cy="4894642"/>
          </a:xfrm>
        </p:spPr>
        <p:txBody>
          <a:bodyPr/>
          <a:lstStyle/>
          <a:p>
            <a:r>
              <a:rPr lang="en-CA" sz="3000" dirty="0"/>
              <a:t>Focused on peace</a:t>
            </a:r>
          </a:p>
          <a:p>
            <a:r>
              <a:rPr lang="en-CA" sz="3000" dirty="0"/>
              <a:t>Leasing of Indigenous lands</a:t>
            </a:r>
          </a:p>
          <a:p>
            <a:r>
              <a:rPr lang="en-CA" sz="3000" dirty="0"/>
              <a:t>Established trade</a:t>
            </a:r>
          </a:p>
          <a:p>
            <a:r>
              <a:rPr lang="en-CA" sz="3000" dirty="0"/>
              <a:t>Terms were often negotiated by Jesuits priests who took the time to learn the language of the indigenous peoples and taught them French</a:t>
            </a:r>
          </a:p>
          <a:p>
            <a:r>
              <a:rPr lang="en-CA" sz="3000" dirty="0"/>
              <a:t>New France was taken over by the British in 1763 and Britain assumed control and ownership of the leased land believing it belonged to the French and not to the Indigenous People</a:t>
            </a:r>
            <a:endParaRPr lang="en-US" sz="3000" dirty="0"/>
          </a:p>
        </p:txBody>
      </p:sp>
    </p:spTree>
    <p:extLst>
      <p:ext uri="{BB962C8B-B14F-4D97-AF65-F5344CB8AC3E}">
        <p14:creationId xmlns:p14="http://schemas.microsoft.com/office/powerpoint/2010/main" val="249026686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3EFE-F648-4D46-8E76-DB9076B4EFD9}"/>
              </a:ext>
            </a:extLst>
          </p:cNvPr>
          <p:cNvSpPr>
            <a:spLocks noGrp="1"/>
          </p:cNvSpPr>
          <p:nvPr>
            <p:ph type="title"/>
          </p:nvPr>
        </p:nvSpPr>
        <p:spPr>
          <a:xfrm>
            <a:off x="237836" y="438728"/>
            <a:ext cx="8229600" cy="842818"/>
          </a:xfrm>
        </p:spPr>
        <p:txBody>
          <a:bodyPr/>
          <a:lstStyle/>
          <a:p>
            <a:r>
              <a:rPr lang="en-CA" dirty="0"/>
              <a:t>Treaties with the British</a:t>
            </a:r>
            <a:endParaRPr lang="en-US" dirty="0"/>
          </a:p>
        </p:txBody>
      </p:sp>
      <p:sp>
        <p:nvSpPr>
          <p:cNvPr id="3" name="Content Placeholder 2">
            <a:extLst>
              <a:ext uri="{FF2B5EF4-FFF2-40B4-BE49-F238E27FC236}">
                <a16:creationId xmlns:a16="http://schemas.microsoft.com/office/drawing/2014/main" id="{5E563AEF-7C36-A04E-BB1A-5A1ABE0C0817}"/>
              </a:ext>
            </a:extLst>
          </p:cNvPr>
          <p:cNvSpPr>
            <a:spLocks noGrp="1"/>
          </p:cNvSpPr>
          <p:nvPr>
            <p:ph idx="1"/>
          </p:nvPr>
        </p:nvSpPr>
        <p:spPr>
          <a:xfrm>
            <a:off x="103909" y="1281546"/>
            <a:ext cx="8936182" cy="4849379"/>
          </a:xfrm>
        </p:spPr>
        <p:txBody>
          <a:bodyPr/>
          <a:lstStyle/>
          <a:p>
            <a:r>
              <a:rPr lang="en-CA" sz="2500" dirty="0"/>
              <a:t>Treaties were often signed with interpreters who were instructed to be deliberatively vague and not explain what they were negotiating</a:t>
            </a:r>
          </a:p>
          <a:p>
            <a:r>
              <a:rPr lang="en-CA" sz="2500" dirty="0"/>
              <a:t>They were to acquire lands for British settlers who were often given the land free of charge to settle and develop it</a:t>
            </a:r>
          </a:p>
          <a:p>
            <a:r>
              <a:rPr lang="en-CA" sz="2500" dirty="0"/>
              <a:t>Indigenous people believed they were agreeing to share the land and resources, as they did with the French, and not surrendering their interests.</a:t>
            </a:r>
          </a:p>
          <a:p>
            <a:r>
              <a:rPr lang="en-CA" sz="2500" dirty="0"/>
              <a:t>The government often took away the peoples rights in the treaty but said they could still hunt and fish on the land</a:t>
            </a:r>
          </a:p>
          <a:p>
            <a:r>
              <a:rPr lang="en-CA" sz="2500" dirty="0"/>
              <a:t>Gifts, trinkets and small cash amounts were often given as a promise of peaceful relationships but were actually in exchange for their land rights</a:t>
            </a:r>
            <a:endParaRPr lang="en-US" sz="2500" dirty="0"/>
          </a:p>
        </p:txBody>
      </p:sp>
    </p:spTree>
    <p:extLst>
      <p:ext uri="{BB962C8B-B14F-4D97-AF65-F5344CB8AC3E}">
        <p14:creationId xmlns:p14="http://schemas.microsoft.com/office/powerpoint/2010/main" val="330288518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A572E-86A2-6C47-99B4-F57A5122127E}"/>
              </a:ext>
            </a:extLst>
          </p:cNvPr>
          <p:cNvSpPr>
            <a:spLocks noGrp="1"/>
          </p:cNvSpPr>
          <p:nvPr>
            <p:ph type="title"/>
          </p:nvPr>
        </p:nvSpPr>
        <p:spPr>
          <a:xfrm>
            <a:off x="457200" y="302491"/>
            <a:ext cx="8229600" cy="748145"/>
          </a:xfrm>
        </p:spPr>
        <p:txBody>
          <a:bodyPr/>
          <a:lstStyle/>
          <a:p>
            <a:r>
              <a:rPr lang="en-CA" sz="3800" dirty="0"/>
              <a:t>Treaties with the Government of Canada</a:t>
            </a:r>
            <a:endParaRPr lang="en-US" sz="3800" dirty="0"/>
          </a:p>
        </p:txBody>
      </p:sp>
      <p:sp>
        <p:nvSpPr>
          <p:cNvPr id="3" name="Content Placeholder 2">
            <a:extLst>
              <a:ext uri="{FF2B5EF4-FFF2-40B4-BE49-F238E27FC236}">
                <a16:creationId xmlns:a16="http://schemas.microsoft.com/office/drawing/2014/main" id="{A2AB0E05-6CDF-8D41-B9C2-562C016DE614}"/>
              </a:ext>
            </a:extLst>
          </p:cNvPr>
          <p:cNvSpPr>
            <a:spLocks noGrp="1"/>
          </p:cNvSpPr>
          <p:nvPr>
            <p:ph idx="1"/>
          </p:nvPr>
        </p:nvSpPr>
        <p:spPr>
          <a:xfrm>
            <a:off x="219364" y="946728"/>
            <a:ext cx="8670636" cy="5184198"/>
          </a:xfrm>
        </p:spPr>
        <p:txBody>
          <a:bodyPr/>
          <a:lstStyle/>
          <a:p>
            <a:r>
              <a:rPr lang="en-CA" sz="2500" dirty="0"/>
              <a:t>Canada became a country in 1867 with the British North America act.</a:t>
            </a:r>
          </a:p>
          <a:p>
            <a:r>
              <a:rPr lang="en-CA" sz="2500" dirty="0"/>
              <a:t>Canada signed treaties with Indigenous peoples but were responsible to uphold treaties signed with the British</a:t>
            </a:r>
          </a:p>
          <a:p>
            <a:r>
              <a:rPr lang="en-CA" sz="2500" dirty="0"/>
              <a:t>The main focus of the first treaties with Canada was with western Nations.  </a:t>
            </a:r>
          </a:p>
          <a:p>
            <a:pPr lvl="1"/>
            <a:r>
              <a:rPr lang="en-CA" sz="2100" dirty="0"/>
              <a:t>Nations signed because they wanted to avoid the types of wars happening in the American West</a:t>
            </a:r>
          </a:p>
          <a:p>
            <a:pPr lvl="1"/>
            <a:r>
              <a:rPr lang="en-CA" sz="2100" dirty="0"/>
              <a:t>Others made treaties to survive because they were suffering from the diseases introduced by the Europeans</a:t>
            </a:r>
          </a:p>
          <a:p>
            <a:pPr lvl="1"/>
            <a:r>
              <a:rPr lang="en-CA" sz="2100" dirty="0"/>
              <a:t>Many nations were starving because their food sources, like the buffalo and other large game animals had been over hunted.  The treaties guaranteed their hunting and fishing rights and provided farming equipment to some groups</a:t>
            </a:r>
          </a:p>
          <a:p>
            <a:endParaRPr lang="en-US" sz="2500" dirty="0"/>
          </a:p>
        </p:txBody>
      </p:sp>
    </p:spTree>
    <p:extLst>
      <p:ext uri="{BB962C8B-B14F-4D97-AF65-F5344CB8AC3E}">
        <p14:creationId xmlns:p14="http://schemas.microsoft.com/office/powerpoint/2010/main" val="426482459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AC39E-37B2-D646-AFF7-98A668C0F1A3}"/>
              </a:ext>
            </a:extLst>
          </p:cNvPr>
          <p:cNvSpPr>
            <a:spLocks noGrp="1"/>
          </p:cNvSpPr>
          <p:nvPr>
            <p:ph type="title"/>
          </p:nvPr>
        </p:nvSpPr>
        <p:spPr>
          <a:xfrm>
            <a:off x="549564" y="923636"/>
            <a:ext cx="8229600" cy="46182"/>
          </a:xfrm>
        </p:spPr>
        <p:txBody>
          <a:bodyPr/>
          <a:lstStyle/>
          <a:p>
            <a:r>
              <a:rPr lang="en-CA" sz="3000" dirty="0"/>
              <a:t>Northern Treaties</a:t>
            </a:r>
            <a:endParaRPr lang="en-US" sz="3000" dirty="0"/>
          </a:p>
        </p:txBody>
      </p:sp>
      <p:sp>
        <p:nvSpPr>
          <p:cNvPr id="3" name="Content Placeholder 2">
            <a:extLst>
              <a:ext uri="{FF2B5EF4-FFF2-40B4-BE49-F238E27FC236}">
                <a16:creationId xmlns:a16="http://schemas.microsoft.com/office/drawing/2014/main" id="{79948D3C-5D5C-BB4F-8C45-BE45D4DBD36B}"/>
              </a:ext>
            </a:extLst>
          </p:cNvPr>
          <p:cNvSpPr>
            <a:spLocks noGrp="1"/>
          </p:cNvSpPr>
          <p:nvPr>
            <p:ph idx="1"/>
          </p:nvPr>
        </p:nvSpPr>
        <p:spPr>
          <a:xfrm>
            <a:off x="127000" y="923636"/>
            <a:ext cx="8843818" cy="5207289"/>
          </a:xfrm>
        </p:spPr>
        <p:txBody>
          <a:bodyPr/>
          <a:lstStyle/>
          <a:p>
            <a:r>
              <a:rPr lang="en-CA" sz="2500" dirty="0"/>
              <a:t>The government of Canada had no interest in signing treaties with Indigenous peoples of the North.</a:t>
            </a:r>
          </a:p>
          <a:p>
            <a:r>
              <a:rPr lang="en-CA" sz="2500" dirty="0"/>
              <a:t>This changed in 1896 when gold was discovered in the Yukon and settlers began mining minerals</a:t>
            </a:r>
          </a:p>
          <a:p>
            <a:r>
              <a:rPr lang="en-CA" sz="2500" dirty="0"/>
              <a:t>In 1899, they signed Treaty 8, in which the First Nations believed they were signing a treaty stating nothing would change their way of life, but surrendered the land for mining and lumber operations.  Many First Nations did not sign willingly.  (To this day, members of these Nations only receive $5/year while the government receives millions in revenues from the mines and lumber)</a:t>
            </a:r>
          </a:p>
          <a:p>
            <a:r>
              <a:rPr lang="en-CA" sz="2500" dirty="0"/>
              <a:t>Tribes who signed treaties were sent to reserves and soon became subject to the Indian Act of 1876</a:t>
            </a:r>
            <a:endParaRPr lang="en-US" sz="2500" dirty="0"/>
          </a:p>
        </p:txBody>
      </p:sp>
    </p:spTree>
    <p:extLst>
      <p:ext uri="{BB962C8B-B14F-4D97-AF65-F5344CB8AC3E}">
        <p14:creationId xmlns:p14="http://schemas.microsoft.com/office/powerpoint/2010/main" val="138443473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166E9A7E336A4EA0158ADE96EEA79C" ma:contentTypeVersion="7" ma:contentTypeDescription="Create a new document." ma:contentTypeScope="" ma:versionID="1189a3fcb370c8894323dffb1f088739">
  <xsd:schema xmlns:xsd="http://www.w3.org/2001/XMLSchema" xmlns:xs="http://www.w3.org/2001/XMLSchema" xmlns:p="http://schemas.microsoft.com/office/2006/metadata/properties" xmlns:ns1="http://schemas.microsoft.com/sharepoint/v3" xmlns:ns2="12faf9ef-4c9f-4c7c-a4ec-fad78542a06c" targetNamespace="http://schemas.microsoft.com/office/2006/metadata/properties" ma:root="true" ma:fieldsID="6c20b913a91d20305794c616c0fc34b7" ns1:_="" ns2:_="">
    <xsd:import namespace="http://schemas.microsoft.com/sharepoint/v3"/>
    <xsd:import namespace="12faf9ef-4c9f-4c7c-a4ec-fad78542a06c"/>
    <xsd:element name="properties">
      <xsd:complexType>
        <xsd:sequence>
          <xsd:element name="documentManagement">
            <xsd:complexType>
              <xsd:all>
                <xsd:element ref="ns1:PublishingStartDate" minOccurs="0"/>
                <xsd:element ref="ns1:PublishingExpirationDate" minOccurs="0"/>
                <xsd:element ref="ns2: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xsd:simpleType>
        <xsd:restriction base="dms:Unknown"/>
      </xsd:simpleType>
    </xsd:element>
    <xsd:element name="PublishingExpirationDate" ma:index="5"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2faf9ef-4c9f-4c7c-a4ec-fad78542a06c" elementFormDefault="qualified">
    <xsd:import namespace="http://schemas.microsoft.com/office/2006/documentManagement/types"/>
    <xsd:import namespace="http://schemas.microsoft.com/office/infopath/2007/PartnerControls"/>
    <xsd:element name="Blog_x0020_Category" ma:index="6" ma:displayName="Blog Category" ma:list="{9ab2f72e-697d-46fb-ac8f-8c5e880e8e51}" ma:internalName="Blog_x0020_Category" ma:readOnly="false" ma:showField="Title" ma:web="12faf9ef-4c9f-4c7c-a4ec-fad78542a06c">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Blog_x0020_Category xmlns="12faf9ef-4c9f-4c7c-a4ec-fad78542a06c">28</Blog_x0020_Category>
  </documentManagement>
</p:properties>
</file>

<file path=customXml/itemProps1.xml><?xml version="1.0" encoding="utf-8"?>
<ds:datastoreItem xmlns:ds="http://schemas.openxmlformats.org/officeDocument/2006/customXml" ds:itemID="{A319C4CF-F7D0-40BF-945D-A5A8B2B6179A}"/>
</file>

<file path=customXml/itemProps2.xml><?xml version="1.0" encoding="utf-8"?>
<ds:datastoreItem xmlns:ds="http://schemas.openxmlformats.org/officeDocument/2006/customXml" ds:itemID="{21841F25-F48D-4123-A025-AF9B7362465F}"/>
</file>

<file path=customXml/itemProps3.xml><?xml version="1.0" encoding="utf-8"?>
<ds:datastoreItem xmlns:ds="http://schemas.openxmlformats.org/officeDocument/2006/customXml" ds:itemID="{5C05C310-ABF7-47EA-9DD9-D4837F562F6B}"/>
</file>

<file path=docProps/app.xml><?xml version="1.0" encoding="utf-8"?>
<Properties xmlns="http://schemas.openxmlformats.org/officeDocument/2006/extended-properties" xmlns:vt="http://schemas.openxmlformats.org/officeDocument/2006/docPropsVTypes">
  <Template/>
  <TotalTime>1684</TotalTime>
  <Words>1434</Words>
  <Application>Microsoft Office PowerPoint</Application>
  <PresentationFormat>On-screen Show (4:3)</PresentationFormat>
  <Paragraphs>129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Quadrant</vt:lpstr>
      <vt:lpstr>Native Studies 120</vt:lpstr>
      <vt:lpstr>Treaties of Peace and Friendship</vt:lpstr>
      <vt:lpstr>Why do we have treaties?</vt:lpstr>
      <vt:lpstr>Early Treaties</vt:lpstr>
      <vt:lpstr>The Great Law of Peace of the People of the Longhouse</vt:lpstr>
      <vt:lpstr>Treaties with the French</vt:lpstr>
      <vt:lpstr>Treaties with the British</vt:lpstr>
      <vt:lpstr>Treaties with the Government of Canada</vt:lpstr>
      <vt:lpstr>Northern Treaties</vt:lpstr>
      <vt:lpstr>PowerPoint Presentation</vt:lpstr>
      <vt:lpstr>The Indian Act</vt:lpstr>
      <vt:lpstr>Treaty of 1725(of peace and Friendship)</vt:lpstr>
      <vt:lpstr>Treaty of 1752</vt:lpstr>
      <vt:lpstr>PowerPoint Presentation</vt:lpstr>
      <vt:lpstr>New Brunswick</vt:lpstr>
      <vt:lpstr>Modern Treaties</vt:lpstr>
      <vt:lpstr>UN Declaration on the Rights of Indigenous Peoples</vt:lpstr>
    </vt:vector>
  </TitlesOfParts>
  <Company>nbdoe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Studies 120</dc:title>
  <dc:creator>nbdoe</dc:creator>
  <cp:lastModifiedBy>Paul, Sylvia (ASD-W)</cp:lastModifiedBy>
  <cp:revision>11</cp:revision>
  <cp:lastPrinted>2019-04-10T11:28:18Z</cp:lastPrinted>
  <dcterms:created xsi:type="dcterms:W3CDTF">2008-05-08T00:38:01Z</dcterms:created>
  <dcterms:modified xsi:type="dcterms:W3CDTF">2019-04-11T14:23:03Z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0x01010050166E9A7E336A4EA0158ADE96EEA79C</vt:lpwstr>
  </property>
</Properties>
</file>