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 id="297" r:id="rId44"/>
    <p:sldId id="298" r:id="rId45"/>
    <p:sldId id="299" r:id="rId46"/>
    <p:sldId id="300" r:id="rId47"/>
    <p:sldId id="303"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1/14/2017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1/14/2017</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1/14/2017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1/14/2017</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Holocaust</a:t>
            </a:r>
            <a:endParaRPr lang="en-CA" dirty="0"/>
          </a:p>
        </p:txBody>
      </p:sp>
      <p:sp>
        <p:nvSpPr>
          <p:cNvPr id="3" name="Subtitle 2"/>
          <p:cNvSpPr>
            <a:spLocks noGrp="1"/>
          </p:cNvSpPr>
          <p:nvPr>
            <p:ph type="subTitle" idx="1"/>
          </p:nvPr>
        </p:nvSpPr>
        <p:spPr/>
        <p:txBody>
          <a:bodyPr/>
          <a:lstStyle/>
          <a:p>
            <a:pPr algn="ctr"/>
            <a:r>
              <a:rPr lang="en-US" dirty="0" smtClean="0"/>
              <a:t>Hitler’s Reign of Terror</a:t>
            </a:r>
            <a:endParaRPr lang="en-CA" dirty="0"/>
          </a:p>
        </p:txBody>
      </p:sp>
    </p:spTree>
    <p:extLst>
      <p:ext uri="{BB962C8B-B14F-4D97-AF65-F5344CB8AC3E}">
        <p14:creationId xmlns:p14="http://schemas.microsoft.com/office/powerpoint/2010/main" val="161673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normAutofit/>
          </a:bodyPr>
          <a:lstStyle/>
          <a:p>
            <a:r>
              <a:rPr lang="en-US" sz="2400" dirty="0" smtClean="0"/>
              <a:t>Forced Participation</a:t>
            </a:r>
          </a:p>
          <a:p>
            <a:pPr lvl="1"/>
            <a:r>
              <a:rPr lang="en-US" sz="2400" dirty="0" smtClean="0"/>
              <a:t>Women’s Organizations</a:t>
            </a:r>
          </a:p>
          <a:p>
            <a:pPr lvl="1"/>
            <a:r>
              <a:rPr lang="en-US" sz="2400" dirty="0" smtClean="0"/>
              <a:t>Hitler’s </a:t>
            </a:r>
            <a:r>
              <a:rPr lang="en-US" sz="2400" dirty="0" err="1" smtClean="0"/>
              <a:t>Jungen</a:t>
            </a:r>
            <a:r>
              <a:rPr lang="en-US" sz="2400" dirty="0" smtClean="0"/>
              <a:t> (Hitler’s Youth)</a:t>
            </a:r>
          </a:p>
          <a:p>
            <a:r>
              <a:rPr lang="en-US" sz="2400" dirty="0" smtClean="0"/>
              <a:t>Education</a:t>
            </a:r>
          </a:p>
          <a:p>
            <a:pPr lvl="1"/>
            <a:r>
              <a:rPr lang="en-US" sz="2400" dirty="0" smtClean="0"/>
              <a:t>Character vs. Intellectual building</a:t>
            </a:r>
          </a:p>
          <a:p>
            <a:r>
              <a:rPr lang="en-US" sz="2400" dirty="0" smtClean="0"/>
              <a:t>Propaganda</a:t>
            </a:r>
          </a:p>
          <a:p>
            <a:pPr lvl="1"/>
            <a:r>
              <a:rPr lang="en-US" sz="2400" dirty="0" smtClean="0"/>
              <a:t>Joseph Goebbels (propaganda minister)</a:t>
            </a:r>
          </a:p>
        </p:txBody>
      </p:sp>
      <p:sp>
        <p:nvSpPr>
          <p:cNvPr id="4" name="Content Placeholder 3"/>
          <p:cNvSpPr>
            <a:spLocks noGrp="1"/>
          </p:cNvSpPr>
          <p:nvPr>
            <p:ph sz="half" idx="2"/>
          </p:nvPr>
        </p:nvSpPr>
        <p:spPr/>
        <p:txBody>
          <a:bodyPr/>
          <a:lstStyle/>
          <a:p>
            <a:endParaRPr lang="en-C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764704"/>
            <a:ext cx="31051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4041254" cy="27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61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1"/>
          </p:nvPr>
        </p:nvSpPr>
        <p:spPr/>
        <p:txBody>
          <a:bodyPr/>
          <a:lstStyle/>
          <a:p>
            <a:r>
              <a:rPr lang="en-US" dirty="0" smtClean="0"/>
              <a:t>In Control:</a:t>
            </a:r>
          </a:p>
          <a:p>
            <a:pPr lvl="1"/>
            <a:r>
              <a:rPr lang="en-US" dirty="0" smtClean="0"/>
              <a:t>SS – Personal Police Force to Hitler</a:t>
            </a:r>
          </a:p>
          <a:p>
            <a:pPr lvl="1"/>
            <a:r>
              <a:rPr lang="en-US" dirty="0" smtClean="0"/>
              <a:t>Heinrich Himmler – Leader of the SS</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96752"/>
            <a:ext cx="226774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5024"/>
            <a:ext cx="3333750"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631379"/>
            <a:ext cx="474778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55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One little girl wrote, “ People are so bothered by the way we’re treating the Jews. They can’t understand it, because they are God’s creatures. But cockroaches are also God’s creatures, and we destroy them.”</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05064"/>
            <a:ext cx="396044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20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0" y="548680"/>
            <a:ext cx="8229600" cy="1066800"/>
          </a:xfrm>
        </p:spPr>
        <p:txBody>
          <a:bodyPr/>
          <a:lstStyle/>
          <a:p>
            <a:r>
              <a:rPr lang="en-US" dirty="0" smtClean="0"/>
              <a:t>The Poisonous Mushroom</a:t>
            </a:r>
            <a:endParaRPr lang="en-CA" dirty="0"/>
          </a:p>
        </p:txBody>
      </p:sp>
      <p:sp>
        <p:nvSpPr>
          <p:cNvPr id="3" name="Content Placeholder 2"/>
          <p:cNvSpPr>
            <a:spLocks noGrp="1"/>
          </p:cNvSpPr>
          <p:nvPr>
            <p:ph idx="1"/>
          </p:nvPr>
        </p:nvSpPr>
        <p:spPr>
          <a:xfrm>
            <a:off x="457200" y="2249424"/>
            <a:ext cx="3898776" cy="4325112"/>
          </a:xfrm>
        </p:spPr>
        <p:txBody>
          <a:bodyPr/>
          <a:lstStyle/>
          <a:p>
            <a:r>
              <a:rPr lang="en-US" dirty="0" smtClean="0"/>
              <a:t>This story is from a  Nazi children’s book designed to teach hatred of Jews. It was written by Julius </a:t>
            </a:r>
            <a:r>
              <a:rPr lang="en-US" dirty="0" err="1" smtClean="0"/>
              <a:t>Streicher</a:t>
            </a:r>
            <a:r>
              <a:rPr lang="en-US" dirty="0" smtClean="0"/>
              <a:t>, who specialized in anti-Semitic </a:t>
            </a:r>
            <a:r>
              <a:rPr lang="en-US" dirty="0" err="1" smtClean="0"/>
              <a:t>proganda</a:t>
            </a:r>
            <a:r>
              <a:rPr lang="en-US" dirty="0" smtClean="0"/>
              <a:t>.</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753" y="1268759"/>
            <a:ext cx="3456384" cy="321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384964"/>
            <a:ext cx="280831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9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248472" cy="354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3717032"/>
            <a:ext cx="4320480" cy="290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620688"/>
            <a:ext cx="476250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10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Jews</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1933 Enabling Act: ‘ Law for Removing the Distress of the People and the Reich’</a:t>
            </a:r>
          </a:p>
          <a:p>
            <a:pPr lvl="1"/>
            <a:r>
              <a:rPr lang="en-US" dirty="0" smtClean="0"/>
              <a:t>Boycotting of Jewish Goods/Stores</a:t>
            </a:r>
          </a:p>
          <a:p>
            <a:pPr lvl="1"/>
            <a:r>
              <a:rPr lang="en-US" dirty="0" smtClean="0"/>
              <a:t>Law passed against Kosher Butchering</a:t>
            </a:r>
          </a:p>
          <a:p>
            <a:pPr lvl="1"/>
            <a:r>
              <a:rPr lang="en-US" dirty="0" smtClean="0"/>
              <a:t>Jewish children began experiencing restrictions in schools</a:t>
            </a:r>
          </a:p>
          <a:p>
            <a:r>
              <a:rPr lang="en-US" dirty="0" smtClean="0"/>
              <a:t>1935 Nuremberg Laws</a:t>
            </a:r>
          </a:p>
          <a:p>
            <a:pPr lvl="1"/>
            <a:r>
              <a:rPr lang="en-US" dirty="0" smtClean="0"/>
              <a:t>The Law for the Protection of German Blood and German Honor</a:t>
            </a:r>
          </a:p>
          <a:p>
            <a:pPr lvl="1"/>
            <a:r>
              <a:rPr lang="en-US" dirty="0" smtClean="0"/>
              <a:t>The Reich Citizenship Law</a:t>
            </a:r>
          </a:p>
          <a:p>
            <a:pPr lvl="1"/>
            <a:r>
              <a:rPr lang="en-US" dirty="0" smtClean="0"/>
              <a:t>Law for the protection of Hereditary Health: The attempt to improve the German Aryan breed.</a:t>
            </a:r>
            <a:endParaRPr lang="en-CA" dirty="0"/>
          </a:p>
        </p:txBody>
      </p:sp>
    </p:spTree>
    <p:extLst>
      <p:ext uri="{BB962C8B-B14F-4D97-AF65-F5344CB8AC3E}">
        <p14:creationId xmlns:p14="http://schemas.microsoft.com/office/powerpoint/2010/main" val="212426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a:t>
            </a:r>
            <a:endParaRPr lang="en-CA" dirty="0"/>
          </a:p>
        </p:txBody>
      </p:sp>
      <p:sp>
        <p:nvSpPr>
          <p:cNvPr id="3" name="Content Placeholder 2"/>
          <p:cNvSpPr>
            <a:spLocks noGrp="1"/>
          </p:cNvSpPr>
          <p:nvPr>
            <p:ph idx="1"/>
          </p:nvPr>
        </p:nvSpPr>
        <p:spPr/>
        <p:txBody>
          <a:bodyPr>
            <a:normAutofit fontScale="85000" lnSpcReduction="20000"/>
          </a:bodyPr>
          <a:lstStyle/>
          <a:p>
            <a:r>
              <a:rPr lang="en-US" dirty="0" smtClean="0"/>
              <a:t>Marriage between Jews and citizens of Germans or kindred blood are forbidden. Marriages concluded in defiance of this law are void, even if, for the purpose of evading this law, they were concluded abroad.</a:t>
            </a:r>
          </a:p>
          <a:p>
            <a:r>
              <a:rPr lang="en-US" dirty="0" smtClean="0"/>
              <a:t>Jews could not vote or hold public office.</a:t>
            </a:r>
          </a:p>
          <a:p>
            <a:r>
              <a:rPr lang="en-US" dirty="0" smtClean="0"/>
              <a:t>Jews will not be permitted to employ female citizens of German or kindred blood as domestic workers under the age of 45.</a:t>
            </a:r>
          </a:p>
          <a:p>
            <a:r>
              <a:rPr lang="en-US" dirty="0" smtClean="0"/>
              <a:t>Jews are forbidden to display the Reich and national flag or the national </a:t>
            </a:r>
            <a:r>
              <a:rPr lang="en-US" dirty="0" err="1" smtClean="0"/>
              <a:t>colours</a:t>
            </a:r>
            <a:r>
              <a:rPr lang="en-US" dirty="0" smtClean="0"/>
              <a:t>.</a:t>
            </a:r>
          </a:p>
          <a:p>
            <a:r>
              <a:rPr lang="en-US" dirty="0" smtClean="0"/>
              <a:t>A person who acts contrary to any of the provisions will be punished with imprisonment up to a year and with a fine, or with one of theses penalties. </a:t>
            </a:r>
            <a:endParaRPr lang="en-CA" dirty="0"/>
          </a:p>
        </p:txBody>
      </p:sp>
    </p:spTree>
    <p:extLst>
      <p:ext uri="{BB962C8B-B14F-4D97-AF65-F5344CB8AC3E}">
        <p14:creationId xmlns:p14="http://schemas.microsoft.com/office/powerpoint/2010/main" val="186349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Jews </a:t>
            </a:r>
            <a:endParaRPr lang="en-CA" dirty="0"/>
          </a:p>
        </p:txBody>
      </p:sp>
      <p:sp>
        <p:nvSpPr>
          <p:cNvPr id="3" name="Content Placeholder 2"/>
          <p:cNvSpPr>
            <a:spLocks noGrp="1"/>
          </p:cNvSpPr>
          <p:nvPr>
            <p:ph idx="1"/>
          </p:nvPr>
        </p:nvSpPr>
        <p:spPr/>
        <p:txBody>
          <a:bodyPr/>
          <a:lstStyle/>
          <a:p>
            <a:r>
              <a:rPr lang="en-US" dirty="0" smtClean="0"/>
              <a:t>1938: </a:t>
            </a:r>
            <a:r>
              <a:rPr lang="en-US" dirty="0" err="1" smtClean="0"/>
              <a:t>Krysttanacht</a:t>
            </a:r>
            <a:endParaRPr lang="en-US" dirty="0" smtClean="0"/>
          </a:p>
          <a:p>
            <a:pPr marL="411480" lvl="1" indent="0">
              <a:buNone/>
            </a:pPr>
            <a:r>
              <a:rPr lang="en-US" dirty="0"/>
              <a:t> </a:t>
            </a:r>
            <a:r>
              <a:rPr lang="en-US" dirty="0" smtClean="0"/>
              <a:t>(Night of the Broken Glass)</a:t>
            </a:r>
          </a:p>
          <a:p>
            <a:pPr lvl="1"/>
            <a:r>
              <a:rPr lang="en-US" dirty="0"/>
              <a:t>	</a:t>
            </a:r>
            <a:r>
              <a:rPr lang="en-US" dirty="0" smtClean="0"/>
              <a:t>The starting point of The Final Solution</a:t>
            </a:r>
          </a:p>
          <a:p>
            <a:pPr lvl="1"/>
            <a:r>
              <a:rPr lang="en-US" dirty="0" smtClean="0"/>
              <a:t>‘Organized’ riots against Jewish homes and businesses</a:t>
            </a:r>
          </a:p>
          <a:p>
            <a:pPr lvl="1"/>
            <a:r>
              <a:rPr lang="en-US" dirty="0" smtClean="0"/>
              <a:t>20,000 Jews sent to concentration camps, 267 synagogues and 7,500 Jewish Stores destroyed</a:t>
            </a:r>
          </a:p>
          <a:p>
            <a:pPr lvl="1"/>
            <a:r>
              <a:rPr lang="en-US" dirty="0" smtClean="0"/>
              <a:t>Hundreds murdered, 1000s sent to concentration camps.</a:t>
            </a:r>
            <a:endParaRPr lang="en-US" dirty="0"/>
          </a:p>
          <a:p>
            <a:pPr marL="411480" lvl="1" indent="0">
              <a:buNone/>
            </a:pPr>
            <a:r>
              <a:rPr lang="en-US" dirty="0" smtClean="0"/>
              <a:t>	</a:t>
            </a:r>
          </a:p>
          <a:p>
            <a:pPr marL="411480" lvl="1" indent="0">
              <a:buNone/>
            </a:pPr>
            <a:endParaRPr lang="en-CA" dirty="0"/>
          </a:p>
        </p:txBody>
      </p:sp>
    </p:spTree>
    <p:extLst>
      <p:ext uri="{BB962C8B-B14F-4D97-AF65-F5344CB8AC3E}">
        <p14:creationId xmlns:p14="http://schemas.microsoft.com/office/powerpoint/2010/main" val="196928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1549"/>
            <a:ext cx="3810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48680"/>
            <a:ext cx="448248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861048"/>
            <a:ext cx="4381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9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1" y="548680"/>
            <a:ext cx="8229600" cy="1066800"/>
          </a:xfrm>
        </p:spPr>
        <p:txBody>
          <a:bodyPr/>
          <a:lstStyle/>
          <a:p>
            <a:r>
              <a:rPr lang="en-US" dirty="0" smtClean="0"/>
              <a:t>Warsaw Ghetto</a:t>
            </a:r>
            <a:endParaRPr lang="en-CA" dirty="0"/>
          </a:p>
        </p:txBody>
      </p:sp>
      <p:sp>
        <p:nvSpPr>
          <p:cNvPr id="3" name="Content Placeholder 2"/>
          <p:cNvSpPr>
            <a:spLocks noGrp="1"/>
          </p:cNvSpPr>
          <p:nvPr>
            <p:ph idx="1"/>
          </p:nvPr>
        </p:nvSpPr>
        <p:spPr/>
        <p:txBody>
          <a:bodyPr/>
          <a:lstStyle/>
          <a:p>
            <a:r>
              <a:rPr lang="en-US" dirty="0" smtClean="0"/>
              <a:t>1940 est. in Warsaw, Poland</a:t>
            </a:r>
          </a:p>
          <a:p>
            <a:r>
              <a:rPr lang="en-US" dirty="0" smtClean="0"/>
              <a:t>380,000 people: 30% of city’s population lived in the ghetto</a:t>
            </a:r>
          </a:p>
          <a:p>
            <a:pPr lvl="1"/>
            <a:r>
              <a:rPr lang="en-US" dirty="0" smtClean="0"/>
              <a:t>9.2 people per room</a:t>
            </a:r>
          </a:p>
          <a:p>
            <a:r>
              <a:rPr lang="en-US" dirty="0" smtClean="0"/>
              <a:t>Warsaw Ghetto Uprising</a:t>
            </a:r>
          </a:p>
          <a:p>
            <a:pPr lvl="1"/>
            <a:r>
              <a:rPr lang="en-US" dirty="0" smtClean="0"/>
              <a:t>First Jewish armed resistance</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151490"/>
            <a:ext cx="306533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80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Mein </a:t>
            </a:r>
            <a:r>
              <a:rPr lang="en-US" dirty="0" err="1" smtClean="0"/>
              <a:t>Kampf</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1925, Hitler who would become the leader of the Nazi party wrote a book called Mein </a:t>
            </a:r>
            <a:r>
              <a:rPr lang="en-US" dirty="0" err="1" smtClean="0"/>
              <a:t>Kampf</a:t>
            </a:r>
            <a:r>
              <a:rPr lang="en-US" dirty="0" smtClean="0"/>
              <a:t> which translates to “My Struggle”. </a:t>
            </a:r>
          </a:p>
          <a:p>
            <a:r>
              <a:rPr lang="en-US" dirty="0"/>
              <a:t>In </a:t>
            </a:r>
            <a:r>
              <a:rPr lang="en-US" i="1" dirty="0"/>
              <a:t>Mein </a:t>
            </a:r>
            <a:r>
              <a:rPr lang="en-US" i="1" dirty="0" err="1"/>
              <a:t>Kampf</a:t>
            </a:r>
            <a:r>
              <a:rPr lang="en-US" dirty="0"/>
              <a:t>, Hitler states: "...it [Nazi philosophy] by no means believes in an equality of races, but along with their difference it recognizes their higher or lesser value and feels itself obligated to promote the victory of the better and stronger, and demand the subordination of the inferior and weaker in accordance with the eternal will that dominates this universe."</a:t>
            </a:r>
          </a:p>
        </p:txBody>
      </p:sp>
    </p:spTree>
    <p:extLst>
      <p:ext uri="{BB962C8B-B14F-4D97-AF65-F5344CB8AC3E}">
        <p14:creationId xmlns:p14="http://schemas.microsoft.com/office/powerpoint/2010/main" val="310183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28813"/>
            <a:ext cx="4572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 y="116632"/>
            <a:ext cx="3810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8640"/>
            <a:ext cx="3600400" cy="224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1" y="3533775"/>
            <a:ext cx="33337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462" y="4229100"/>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45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2987822" y="2780928"/>
            <a:ext cx="2880319"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was the Final Solution going to be organized?</a:t>
            </a:r>
            <a:endParaRPr lang="en-CA" dirty="0"/>
          </a:p>
        </p:txBody>
      </p:sp>
      <p:sp>
        <p:nvSpPr>
          <p:cNvPr id="3" name="Title 2"/>
          <p:cNvSpPr>
            <a:spLocks noGrp="1"/>
          </p:cNvSpPr>
          <p:nvPr>
            <p:ph type="title" idx="4294967295"/>
          </p:nvPr>
        </p:nvSpPr>
        <p:spPr>
          <a:xfrm>
            <a:off x="0" y="397946"/>
            <a:ext cx="8229600" cy="649288"/>
          </a:xfrm>
        </p:spPr>
        <p:txBody>
          <a:bodyPr>
            <a:normAutofit fontScale="90000"/>
          </a:bodyPr>
          <a:lstStyle/>
          <a:p>
            <a:r>
              <a:rPr lang="en-US" dirty="0" err="1" smtClean="0"/>
              <a:t>Wannsee</a:t>
            </a:r>
            <a:r>
              <a:rPr lang="en-US" dirty="0" smtClean="0"/>
              <a:t> Conference, 1942</a:t>
            </a:r>
            <a:endParaRPr lang="en-CA" dirty="0"/>
          </a:p>
        </p:txBody>
      </p:sp>
      <p:cxnSp>
        <p:nvCxnSpPr>
          <p:cNvPr id="6" name="Straight Arrow Connector 5"/>
          <p:cNvCxnSpPr/>
          <p:nvPr/>
        </p:nvCxnSpPr>
        <p:spPr>
          <a:xfrm flipH="1" flipV="1">
            <a:off x="2123728" y="2564904"/>
            <a:ext cx="86409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7504" y="1484784"/>
            <a:ext cx="21962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Women, Children, the old &amp; the sick were to be sent for ‘special treatment’</a:t>
            </a:r>
            <a:endParaRPr lang="en-CA" sz="1400" dirty="0"/>
          </a:p>
        </p:txBody>
      </p:sp>
      <p:cxnSp>
        <p:nvCxnSpPr>
          <p:cNvPr id="10" name="Straight Arrow Connector 9"/>
          <p:cNvCxnSpPr/>
          <p:nvPr/>
        </p:nvCxnSpPr>
        <p:spPr>
          <a:xfrm flipV="1">
            <a:off x="4427981" y="234888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771800" y="1237402"/>
            <a:ext cx="2988330" cy="1111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young and fit would go through a process called “destruction through work’</a:t>
            </a:r>
            <a:endParaRPr lang="en-CA" sz="1400" dirty="0"/>
          </a:p>
        </p:txBody>
      </p:sp>
      <p:cxnSp>
        <p:nvCxnSpPr>
          <p:cNvPr id="14" name="Straight Arrow Connector 13"/>
          <p:cNvCxnSpPr/>
          <p:nvPr/>
        </p:nvCxnSpPr>
        <p:spPr>
          <a:xfrm flipV="1">
            <a:off x="5868141" y="2420888"/>
            <a:ext cx="576067"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444208" y="1052736"/>
            <a:ext cx="2376264" cy="154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Shooting was too inefficient as the bullets were needed for the war effort</a:t>
            </a:r>
            <a:endParaRPr lang="en-CA" sz="1400" dirty="0"/>
          </a:p>
        </p:txBody>
      </p:sp>
      <p:cxnSp>
        <p:nvCxnSpPr>
          <p:cNvPr id="17" name="Straight Arrow Connector 16"/>
          <p:cNvCxnSpPr>
            <a:stCxn id="2" idx="1"/>
          </p:cNvCxnSpPr>
          <p:nvPr/>
        </p:nvCxnSpPr>
        <p:spPr>
          <a:xfrm>
            <a:off x="5868141" y="3356992"/>
            <a:ext cx="720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588224" y="2785120"/>
            <a:ext cx="223224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Jews were to be rounded up and put into transit camps called Ghettoes</a:t>
            </a:r>
          </a:p>
        </p:txBody>
      </p:sp>
      <p:cxnSp>
        <p:nvCxnSpPr>
          <p:cNvPr id="22" name="Straight Arrow Connector 21"/>
          <p:cNvCxnSpPr/>
          <p:nvPr/>
        </p:nvCxnSpPr>
        <p:spPr>
          <a:xfrm flipH="1">
            <a:off x="2447764" y="3577208"/>
            <a:ext cx="540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1520" y="2996952"/>
            <a:ext cx="219624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 arrival the Jews would go through a process called a ‘selection’</a:t>
            </a:r>
            <a:endParaRPr lang="en-CA" sz="1400" dirty="0"/>
          </a:p>
        </p:txBody>
      </p:sp>
      <p:cxnSp>
        <p:nvCxnSpPr>
          <p:cNvPr id="26" name="Straight Arrow Connector 25"/>
          <p:cNvCxnSpPr/>
          <p:nvPr/>
        </p:nvCxnSpPr>
        <p:spPr>
          <a:xfrm flipH="1">
            <a:off x="2303748" y="3933056"/>
            <a:ext cx="97210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51520" y="5157192"/>
            <a:ext cx="2304255"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remaining Jews were to be  shipped to ‘resettlement areas’ in the east.</a:t>
            </a:r>
            <a:endParaRPr lang="en-CA" sz="1400" dirty="0"/>
          </a:p>
        </p:txBody>
      </p:sp>
      <p:cxnSp>
        <p:nvCxnSpPr>
          <p:cNvPr id="29" name="Straight Arrow Connector 28"/>
          <p:cNvCxnSpPr/>
          <p:nvPr/>
        </p:nvCxnSpPr>
        <p:spPr>
          <a:xfrm>
            <a:off x="4409982" y="3366284"/>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89802" y="5013176"/>
            <a:ext cx="3240360" cy="172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Conditions in the Ghettos were designed to be so bad that many die whilst the rest would be willing to leave theses areas in the hope of better conditions.</a:t>
            </a:r>
            <a:endParaRPr lang="en-CA" sz="1400" dirty="0"/>
          </a:p>
        </p:txBody>
      </p:sp>
      <p:cxnSp>
        <p:nvCxnSpPr>
          <p:cNvPr id="32" name="Straight Arrow Connector 31"/>
          <p:cNvCxnSpPr/>
          <p:nvPr/>
        </p:nvCxnSpPr>
        <p:spPr>
          <a:xfrm>
            <a:off x="5868141" y="3933056"/>
            <a:ext cx="1008115"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588224" y="5013176"/>
            <a:ext cx="2448272" cy="172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Jews living in these Ghettos were to be used as a cheap source of </a:t>
            </a:r>
            <a:r>
              <a:rPr lang="en-US" sz="1400" dirty="0" err="1" smtClean="0"/>
              <a:t>labour</a:t>
            </a:r>
            <a:endParaRPr lang="en-CA" sz="1400" dirty="0"/>
          </a:p>
        </p:txBody>
      </p:sp>
    </p:spTree>
    <p:extLst>
      <p:ext uri="{BB962C8B-B14F-4D97-AF65-F5344CB8AC3E}">
        <p14:creationId xmlns:p14="http://schemas.microsoft.com/office/powerpoint/2010/main" val="265657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20688"/>
            <a:ext cx="8229600" cy="1368152"/>
          </a:xfrm>
        </p:spPr>
        <p:txBody>
          <a:bodyPr>
            <a:normAutofit/>
          </a:bodyPr>
          <a:lstStyle/>
          <a:p>
            <a:r>
              <a:rPr lang="en-US" dirty="0" smtClean="0"/>
              <a:t>How did the Nazis decide who was Jewish?</a:t>
            </a:r>
            <a:endParaRPr lang="en-CA" dirty="0"/>
          </a:p>
        </p:txBody>
      </p:sp>
      <p:sp>
        <p:nvSpPr>
          <p:cNvPr id="9" name="Content Placeholder 8"/>
          <p:cNvSpPr>
            <a:spLocks noGrp="1"/>
          </p:cNvSpPr>
          <p:nvPr>
            <p:ph sz="half" idx="1"/>
          </p:nvPr>
        </p:nvSpPr>
        <p:spPr/>
        <p:txBody>
          <a:bodyPr/>
          <a:lstStyle/>
          <a:p>
            <a:endParaRPr lang="en-CA" dirty="0"/>
          </a:p>
        </p:txBody>
      </p:sp>
      <p:sp>
        <p:nvSpPr>
          <p:cNvPr id="10" name="Content Placeholder 9"/>
          <p:cNvSpPr>
            <a:spLocks noGrp="1"/>
          </p:cNvSpPr>
          <p:nvPr>
            <p:ph sz="half" idx="2"/>
          </p:nvPr>
        </p:nvSpPr>
        <p:spPr/>
        <p:txBody>
          <a:bodyPr/>
          <a:lstStyle/>
          <a:p>
            <a:r>
              <a:rPr lang="en-US" dirty="0" smtClean="0"/>
              <a:t>At the </a:t>
            </a:r>
            <a:r>
              <a:rPr lang="en-US" dirty="0" err="1" smtClean="0"/>
              <a:t>Wannsee</a:t>
            </a:r>
            <a:r>
              <a:rPr lang="en-US" dirty="0" smtClean="0"/>
              <a:t> Conference it was decided that if one of a persons’ parents were Jewish , then they were Jewish.</a:t>
            </a:r>
          </a:p>
          <a:p>
            <a:r>
              <a:rPr lang="en-US" dirty="0" smtClean="0"/>
              <a:t>However, if only one of their grandparents had been Jewish then they could be classified as being German.</a:t>
            </a:r>
          </a:p>
          <a:p>
            <a:r>
              <a:rPr lang="en-US" dirty="0" smtClean="0"/>
              <a:t>In 1940, all Jews had to have their passports stamped with the letter ‘J’ and had to wear a yellow Star of David on their jacket or coat.</a:t>
            </a:r>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3800475"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04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Concentration/Death Camps </a:t>
            </a:r>
            <a:br>
              <a:rPr lang="en-US" dirty="0" smtClean="0"/>
            </a:br>
            <a:r>
              <a:rPr lang="en-US" dirty="0" smtClean="0"/>
              <a:t>“Work means Freedom”</a:t>
            </a:r>
            <a:endParaRPr lang="en-C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19363"/>
            <a:ext cx="7992888" cy="407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03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796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8343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Types of Camps</a:t>
            </a:r>
            <a:endParaRPr lang="en-CA" dirty="0"/>
          </a:p>
        </p:txBody>
      </p:sp>
      <p:sp>
        <p:nvSpPr>
          <p:cNvPr id="4" name="Content Placeholder 3"/>
          <p:cNvSpPr>
            <a:spLocks noGrp="1"/>
          </p:cNvSpPr>
          <p:nvPr>
            <p:ph idx="1"/>
          </p:nvPr>
        </p:nvSpPr>
        <p:spPr/>
        <p:txBody>
          <a:bodyPr/>
          <a:lstStyle/>
          <a:p>
            <a:r>
              <a:rPr lang="en-US" dirty="0" smtClean="0"/>
              <a:t>Between 1933 and 1945, Nazi Germany established about 20,000 camps to imprison its many millions of victims.</a:t>
            </a:r>
          </a:p>
          <a:p>
            <a:r>
              <a:rPr lang="en-US" dirty="0" smtClean="0"/>
              <a:t>Forced </a:t>
            </a:r>
            <a:r>
              <a:rPr lang="en-US" dirty="0" err="1" smtClean="0"/>
              <a:t>Labour</a:t>
            </a:r>
            <a:r>
              <a:rPr lang="en-US" dirty="0" smtClean="0"/>
              <a:t> camps</a:t>
            </a:r>
          </a:p>
          <a:p>
            <a:pPr lvl="1"/>
            <a:r>
              <a:rPr lang="en-US" dirty="0" smtClean="0"/>
              <a:t>Brutal conditions</a:t>
            </a:r>
          </a:p>
          <a:p>
            <a:pPr lvl="1"/>
            <a:r>
              <a:rPr lang="en-US" dirty="0" smtClean="0"/>
              <a:t>Sometimes pointless work</a:t>
            </a:r>
          </a:p>
          <a:p>
            <a:pPr lvl="1"/>
            <a:r>
              <a:rPr lang="en-US" dirty="0" smtClean="0"/>
              <a:t>Humiliation</a:t>
            </a:r>
          </a:p>
          <a:p>
            <a:pPr lvl="1"/>
            <a:r>
              <a:rPr lang="en-US" dirty="0" smtClean="0"/>
              <a:t>‘annihilation through work’</a:t>
            </a:r>
          </a:p>
          <a:p>
            <a:pPr lvl="1"/>
            <a:r>
              <a:rPr lang="en-US" dirty="0" smtClean="0"/>
              <a:t>Chance of survival </a:t>
            </a:r>
            <a:endParaRPr lang="en-CA" dirty="0"/>
          </a:p>
        </p:txBody>
      </p:sp>
    </p:spTree>
    <p:extLst>
      <p:ext uri="{BB962C8B-B14F-4D97-AF65-F5344CB8AC3E}">
        <p14:creationId xmlns:p14="http://schemas.microsoft.com/office/powerpoint/2010/main" val="25563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r>
              <a:rPr lang="en-US" dirty="0" err="1" smtClean="0"/>
              <a:t>Mauthausen</a:t>
            </a:r>
            <a:r>
              <a:rPr lang="en-US" dirty="0" smtClean="0"/>
              <a:t>- prisoners were forced to run up 186 steps out of a stone quarry while carrying heavy boulders.</a:t>
            </a:r>
            <a:endParaRPr lang="en-CA" dirty="0"/>
          </a:p>
        </p:txBody>
      </p:sp>
      <p:sp>
        <p:nvSpPr>
          <p:cNvPr id="5" name="Content Placeholder 4"/>
          <p:cNvSpPr>
            <a:spLocks noGrp="1"/>
          </p:cNvSpPr>
          <p:nvPr>
            <p:ph sz="half" idx="2"/>
          </p:nvPr>
        </p:nvSpPr>
        <p:spPr/>
        <p:txBody>
          <a:bodyPr/>
          <a:lstStyle/>
          <a:p>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324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54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1"/>
          </p:nvPr>
        </p:nvSpPr>
        <p:spPr/>
        <p:txBody>
          <a:bodyPr>
            <a:normAutofit lnSpcReduction="10000"/>
          </a:bodyPr>
          <a:lstStyle/>
          <a:p>
            <a:r>
              <a:rPr lang="en-US" dirty="0" smtClean="0"/>
              <a:t>Transit camps (temporary way stations)</a:t>
            </a:r>
          </a:p>
          <a:p>
            <a:pPr lvl="1"/>
            <a:r>
              <a:rPr lang="en-US" dirty="0" smtClean="0"/>
              <a:t>Receives Jewish refugees, then sends them to assigned death and </a:t>
            </a:r>
            <a:r>
              <a:rPr lang="en-US" dirty="0" err="1" smtClean="0"/>
              <a:t>labour</a:t>
            </a:r>
            <a:r>
              <a:rPr lang="en-US" dirty="0" smtClean="0"/>
              <a:t> camps.</a:t>
            </a:r>
          </a:p>
          <a:p>
            <a:pPr lvl="2"/>
            <a:r>
              <a:rPr lang="en-US" dirty="0" smtClean="0"/>
              <a:t>False sense of comfort</a:t>
            </a:r>
          </a:p>
          <a:p>
            <a:pPr lvl="2"/>
            <a:r>
              <a:rPr lang="en-US" dirty="0" smtClean="0"/>
              <a:t>The SS had very little to do with the transfers; the selections were made by a Jewish security service. The Nazi commandant gave the orders; the Jewish ‘governing’ body only carried them out, in fear of themselves being deported. Jews selecting other Jews for certain death.</a:t>
            </a:r>
          </a:p>
          <a:p>
            <a:pPr lvl="2"/>
            <a:r>
              <a:rPr lang="en-US" dirty="0" err="1" smtClean="0"/>
              <a:t>Kapos</a:t>
            </a:r>
            <a:r>
              <a:rPr lang="en-US" dirty="0" smtClean="0"/>
              <a:t>/</a:t>
            </a:r>
            <a:r>
              <a:rPr lang="en-US" dirty="0" err="1" smtClean="0"/>
              <a:t>Sonderkommandos</a:t>
            </a:r>
            <a:r>
              <a:rPr lang="en-US" dirty="0" smtClean="0"/>
              <a:t> – Jewish prisoner in charge of the other prisoners.</a:t>
            </a:r>
            <a:endParaRPr lang="en-C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6632"/>
            <a:ext cx="367240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7122"/>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09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2249424"/>
            <a:ext cx="4476750" cy="4325112"/>
          </a:xfrm>
        </p:spPr>
        <p:txBody>
          <a:bodyPr/>
          <a:lstStyle/>
          <a:p>
            <a:r>
              <a:rPr lang="en-US" dirty="0" smtClean="0"/>
              <a:t>Extermination camps</a:t>
            </a:r>
          </a:p>
          <a:p>
            <a:r>
              <a:rPr lang="en-US" dirty="0" smtClean="0"/>
              <a:t>Built primarily or exclusively for mass murder.</a:t>
            </a:r>
          </a:p>
          <a:p>
            <a:pPr lvl="1"/>
            <a:r>
              <a:rPr lang="en-US" dirty="0" smtClean="0"/>
              <a:t>Cremation or mass graves</a:t>
            </a:r>
          </a:p>
          <a:p>
            <a:pPr lvl="1"/>
            <a:r>
              <a:rPr lang="en-US" dirty="0" smtClean="0"/>
              <a:t>Usually 24 hour survival rate</a:t>
            </a:r>
          </a:p>
          <a:p>
            <a:pPr lvl="1"/>
            <a:r>
              <a:rPr lang="en-US" dirty="0" smtClean="0"/>
              <a:t>2.5 million killed in all</a:t>
            </a:r>
            <a:endParaRPr lang="en-C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3747864"/>
            <a:ext cx="42100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91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CA" dirty="0"/>
          </a:p>
        </p:txBody>
      </p:sp>
      <p:sp>
        <p:nvSpPr>
          <p:cNvPr id="3" name="Content Placeholder 2"/>
          <p:cNvSpPr>
            <a:spLocks noGrp="1"/>
          </p:cNvSpPr>
          <p:nvPr>
            <p:ph idx="1"/>
          </p:nvPr>
        </p:nvSpPr>
        <p:spPr/>
        <p:txBody>
          <a:bodyPr/>
          <a:lstStyle/>
          <a:p>
            <a:endParaRPr lang="en-C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764704"/>
            <a:ext cx="453650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717032"/>
            <a:ext cx="5220072"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168860"/>
            <a:ext cx="4104456" cy="43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00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a:t>
            </a:r>
            <a:endParaRPr lang="en-US" dirty="0"/>
          </a:p>
        </p:txBody>
      </p:sp>
      <p:sp>
        <p:nvSpPr>
          <p:cNvPr id="3" name="Content Placeholder 2"/>
          <p:cNvSpPr>
            <a:spLocks noGrp="1"/>
          </p:cNvSpPr>
          <p:nvPr>
            <p:ph idx="1"/>
          </p:nvPr>
        </p:nvSpPr>
        <p:spPr/>
        <p:txBody>
          <a:bodyPr/>
          <a:lstStyle/>
          <a:p>
            <a:r>
              <a:rPr lang="en-US" dirty="0"/>
              <a:t>The term "genocide" did not exist before 1944. </a:t>
            </a:r>
            <a:endParaRPr lang="en-US" dirty="0" smtClean="0"/>
          </a:p>
          <a:p>
            <a:pPr marL="109728" indent="0">
              <a:buNone/>
            </a:pPr>
            <a:endParaRPr lang="en-US" dirty="0" smtClean="0"/>
          </a:p>
          <a:p>
            <a:r>
              <a:rPr lang="en-US" dirty="0" smtClean="0"/>
              <a:t>It </a:t>
            </a:r>
            <a:r>
              <a:rPr lang="en-US" dirty="0"/>
              <a:t>is a very specific term, referring to violent crimes committed against groups with the intent to destroy the existence of the group</a:t>
            </a:r>
            <a:r>
              <a:rPr lang="en-US" dirty="0" smtClean="0"/>
              <a:t>.</a:t>
            </a:r>
          </a:p>
        </p:txBody>
      </p:sp>
    </p:spTree>
    <p:extLst>
      <p:ext uri="{BB962C8B-B14F-4D97-AF65-F5344CB8AC3E}">
        <p14:creationId xmlns:p14="http://schemas.microsoft.com/office/powerpoint/2010/main" val="326269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Nazi Concentration camp badges</a:t>
            </a:r>
          </a:p>
          <a:p>
            <a:pPr lvl="1"/>
            <a:r>
              <a:rPr lang="en-US" dirty="0" smtClean="0"/>
              <a:t>System of identification</a:t>
            </a:r>
          </a:p>
          <a:p>
            <a:pPr lvl="1"/>
            <a:r>
              <a:rPr lang="en-US" dirty="0" smtClean="0"/>
              <a:t>Badges in the shape of triangles</a:t>
            </a:r>
          </a:p>
          <a:p>
            <a:pPr lvl="1"/>
            <a:r>
              <a:rPr lang="en-US" dirty="0" smtClean="0"/>
              <a:t>Color coded</a:t>
            </a:r>
          </a:p>
          <a:p>
            <a:pPr lvl="1"/>
            <a:endParaRPr lang="en-US" dirty="0"/>
          </a:p>
          <a:p>
            <a:pPr lvl="1"/>
            <a:r>
              <a:rPr lang="en-US" dirty="0" smtClean="0"/>
              <a:t>Tattoos - Auschwitz</a:t>
            </a:r>
            <a:endParaRPr lang="en-C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89040"/>
            <a:ext cx="3168352" cy="20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37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Daily Life</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Food:</a:t>
            </a:r>
          </a:p>
          <a:p>
            <a:pPr lvl="2"/>
            <a:r>
              <a:rPr lang="en-US" dirty="0" smtClean="0"/>
              <a:t>A small potato, soup broth, and a small piece of bread (not all at once)</a:t>
            </a:r>
          </a:p>
          <a:p>
            <a:pPr lvl="2"/>
            <a:r>
              <a:rPr lang="en-US" dirty="0" smtClean="0"/>
              <a:t>Enough to keep a person alive</a:t>
            </a:r>
          </a:p>
          <a:p>
            <a:r>
              <a:rPr lang="en-US" dirty="0" smtClean="0"/>
              <a:t>Lack of Sanitation</a:t>
            </a:r>
          </a:p>
          <a:p>
            <a:pPr lvl="2"/>
            <a:r>
              <a:rPr lang="en-US" dirty="0" smtClean="0"/>
              <a:t>52 men in rooms, 12 lavatory bowls</a:t>
            </a:r>
          </a:p>
          <a:p>
            <a:r>
              <a:rPr lang="en-US" dirty="0" smtClean="0"/>
              <a:t>Every moment is regulated</a:t>
            </a:r>
          </a:p>
          <a:p>
            <a:pPr lvl="2"/>
            <a:r>
              <a:rPr lang="en-US" dirty="0" smtClean="0"/>
              <a:t>How you salute, making of the bed, time to sleep/eat/work, </a:t>
            </a:r>
            <a:r>
              <a:rPr lang="en-US" dirty="0" err="1" smtClean="0"/>
              <a:t>ect</a:t>
            </a:r>
            <a:endParaRPr lang="en-US" dirty="0" smtClean="0"/>
          </a:p>
          <a:p>
            <a:r>
              <a:rPr lang="en-US" dirty="0" smtClean="0"/>
              <a:t>Harsh working conditions</a:t>
            </a:r>
          </a:p>
          <a:p>
            <a:pPr lvl="2"/>
            <a:r>
              <a:rPr lang="en-US" dirty="0" smtClean="0"/>
              <a:t>12 hour work days</a:t>
            </a:r>
          </a:p>
          <a:p>
            <a:r>
              <a:rPr lang="en-US" dirty="0" smtClean="0"/>
              <a:t>Punishments</a:t>
            </a:r>
          </a:p>
          <a:p>
            <a:pPr lvl="2"/>
            <a:r>
              <a:rPr lang="en-US" dirty="0" smtClean="0"/>
              <a:t>Stand still for hours</a:t>
            </a:r>
            <a:endParaRPr lang="en-CA" dirty="0"/>
          </a:p>
        </p:txBody>
      </p:sp>
    </p:spTree>
    <p:extLst>
      <p:ext uri="{BB962C8B-B14F-4D97-AF65-F5344CB8AC3E}">
        <p14:creationId xmlns:p14="http://schemas.microsoft.com/office/powerpoint/2010/main" val="384042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Auschwitz</a:t>
            </a:r>
            <a:endParaRPr lang="en-CA" dirty="0"/>
          </a:p>
        </p:txBody>
      </p:sp>
      <p:sp>
        <p:nvSpPr>
          <p:cNvPr id="3" name="Content Placeholder 2"/>
          <p:cNvSpPr>
            <a:spLocks noGrp="1"/>
          </p:cNvSpPr>
          <p:nvPr>
            <p:ph idx="1"/>
          </p:nvPr>
        </p:nvSpPr>
        <p:spPr/>
        <p:txBody>
          <a:bodyPr/>
          <a:lstStyle/>
          <a:p>
            <a:endParaRPr lang="en-CA"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82089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08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Largest concentration and extermination camp</a:t>
            </a:r>
          </a:p>
          <a:p>
            <a:pPr lvl="1"/>
            <a:r>
              <a:rPr lang="en-US" dirty="0" smtClean="0"/>
              <a:t>Consisted of three camps</a:t>
            </a:r>
          </a:p>
          <a:p>
            <a:pPr lvl="2"/>
            <a:r>
              <a:rPr lang="en-US" dirty="0" smtClean="0"/>
              <a:t>Auschwitz 1, Auschwitz II (</a:t>
            </a:r>
            <a:r>
              <a:rPr lang="en-US" dirty="0" err="1" smtClean="0"/>
              <a:t>Birkenau</a:t>
            </a:r>
            <a:r>
              <a:rPr lang="en-US" dirty="0" smtClean="0"/>
              <a:t>), Auschwitz III (</a:t>
            </a:r>
            <a:r>
              <a:rPr lang="en-US" dirty="0" err="1" smtClean="0"/>
              <a:t>Monowitz</a:t>
            </a:r>
            <a:r>
              <a:rPr lang="en-US" dirty="0" smtClean="0"/>
              <a:t>)</a:t>
            </a:r>
          </a:p>
          <a:p>
            <a:r>
              <a:rPr lang="en-US" dirty="0" smtClean="0"/>
              <a:t>Southern Poland (central Europe)</a:t>
            </a:r>
          </a:p>
          <a:p>
            <a:r>
              <a:rPr lang="en-US" dirty="0" smtClean="0"/>
              <a:t>1-4 millions died here</a:t>
            </a:r>
          </a:p>
          <a:p>
            <a:pPr lvl="2"/>
            <a:r>
              <a:rPr lang="en-US" dirty="0" smtClean="0"/>
              <a:t>90 % were Jews</a:t>
            </a:r>
            <a:endParaRPr lang="en-C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437112"/>
            <a:ext cx="4064868" cy="21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58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08720"/>
            <a:ext cx="486003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569" y="908720"/>
            <a:ext cx="3762374" cy="32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568" y="4171528"/>
            <a:ext cx="37623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356992"/>
            <a:ext cx="48600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96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379" y="1052736"/>
            <a:ext cx="4524520" cy="2632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052736"/>
            <a:ext cx="4104456" cy="250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559299"/>
            <a:ext cx="4152875" cy="2951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59299"/>
            <a:ext cx="4392488" cy="2951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9735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a:t>
            </a:r>
            <a:endParaRPr lang="en-CA" dirty="0"/>
          </a:p>
        </p:txBody>
      </p:sp>
      <p:sp>
        <p:nvSpPr>
          <p:cNvPr id="3" name="Content Placeholder 2"/>
          <p:cNvSpPr>
            <a:spLocks noGrp="1"/>
          </p:cNvSpPr>
          <p:nvPr>
            <p:ph idx="1"/>
          </p:nvPr>
        </p:nvSpPr>
        <p:spPr/>
        <p:txBody>
          <a:bodyPr/>
          <a:lstStyle/>
          <a:p>
            <a:r>
              <a:rPr lang="en-US" dirty="0" smtClean="0"/>
              <a:t>Jew essential belongings (clothes, jewelry, hair) were used to fund the German war effort.</a:t>
            </a:r>
          </a:p>
          <a:p>
            <a:r>
              <a:rPr lang="en-US" dirty="0" smtClean="0"/>
              <a:t>Large warehouses nicknamed Canada…</a:t>
            </a:r>
          </a:p>
          <a:p>
            <a:pPr lvl="2"/>
            <a:r>
              <a:rPr lang="en-US" dirty="0" smtClean="0"/>
              <a:t>Place of Abundance</a:t>
            </a:r>
            <a:endParaRPr lang="en-C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286" y="3789040"/>
            <a:ext cx="4562475" cy="29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4142750" cy="256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50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403244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92696"/>
            <a:ext cx="3901802"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65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Death</a:t>
            </a:r>
            <a:endParaRPr lang="en-CA" dirty="0"/>
          </a:p>
        </p:txBody>
      </p:sp>
      <p:sp>
        <p:nvSpPr>
          <p:cNvPr id="3" name="Content Placeholder 2"/>
          <p:cNvSpPr>
            <a:spLocks noGrp="1"/>
          </p:cNvSpPr>
          <p:nvPr>
            <p:ph idx="1"/>
          </p:nvPr>
        </p:nvSpPr>
        <p:spPr/>
        <p:txBody>
          <a:bodyPr/>
          <a:lstStyle/>
          <a:p>
            <a:r>
              <a:rPr lang="en-US" dirty="0" smtClean="0"/>
              <a:t>Hangings (arms behind backs)</a:t>
            </a:r>
          </a:p>
          <a:p>
            <a:r>
              <a:rPr lang="en-US" dirty="0" smtClean="0"/>
              <a:t>Hanging by hooks</a:t>
            </a:r>
          </a:p>
          <a:p>
            <a:r>
              <a:rPr lang="en-US" dirty="0" smtClean="0"/>
              <a:t>Prison (starvation/suffocation)</a:t>
            </a:r>
          </a:p>
          <a:p>
            <a:r>
              <a:rPr lang="en-US" dirty="0" smtClean="0"/>
              <a:t>Firing squad</a:t>
            </a:r>
          </a:p>
          <a:p>
            <a:r>
              <a:rPr lang="en-US" dirty="0" smtClean="0"/>
              <a:t>Overworked</a:t>
            </a:r>
          </a:p>
          <a:p>
            <a:r>
              <a:rPr lang="en-US" dirty="0" smtClean="0"/>
              <a:t>Starvation</a:t>
            </a:r>
          </a:p>
          <a:p>
            <a:r>
              <a:rPr lang="en-US" dirty="0" smtClean="0"/>
              <a:t>Medical Experiments</a:t>
            </a:r>
          </a:p>
          <a:p>
            <a:r>
              <a:rPr lang="en-US" dirty="0" smtClean="0"/>
              <a:t>Fire Pits</a:t>
            </a:r>
          </a:p>
          <a:p>
            <a:r>
              <a:rPr lang="en-US" dirty="0" smtClean="0"/>
              <a:t>Gas Chamber</a:t>
            </a:r>
            <a:endParaRPr lang="en-CA"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74574"/>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321" y="4021574"/>
            <a:ext cx="2952328" cy="2862322"/>
          </a:xfrm>
          <a:prstGeom prst="rect">
            <a:avLst/>
          </a:prstGeom>
          <a:noFill/>
        </p:spPr>
        <p:txBody>
          <a:bodyPr wrap="square" rtlCol="0">
            <a:spAutoFit/>
          </a:bodyPr>
          <a:lstStyle/>
          <a:p>
            <a:r>
              <a:rPr lang="en-US" dirty="0" smtClean="0"/>
              <a:t>“They took those legs that so loved movement and dancing, and removed a large section of bone from them. Then, for good measure, they injected them with bacteria. She lay there with her legs in plaster, still trying to smile.”</a:t>
            </a:r>
            <a:endParaRPr lang="en-CA" dirty="0"/>
          </a:p>
        </p:txBody>
      </p:sp>
    </p:spTree>
    <p:extLst>
      <p:ext uri="{BB962C8B-B14F-4D97-AF65-F5344CB8AC3E}">
        <p14:creationId xmlns:p14="http://schemas.microsoft.com/office/powerpoint/2010/main" val="3681345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Chambers</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Gas Trucks</a:t>
            </a:r>
            <a:endParaRPr lang="en-CA" dirty="0" smtClean="0"/>
          </a:p>
          <a:p>
            <a:pPr lvl="1"/>
            <a:r>
              <a:rPr lang="en-US" dirty="0" smtClean="0"/>
              <a:t>Portable gas chambers</a:t>
            </a:r>
          </a:p>
          <a:p>
            <a:pPr lvl="1"/>
            <a:r>
              <a:rPr lang="en-US" dirty="0" smtClean="0"/>
              <a:t>Exhaust fumes</a:t>
            </a:r>
          </a:p>
          <a:p>
            <a:pPr lvl="1"/>
            <a:r>
              <a:rPr lang="en-US" dirty="0" smtClean="0"/>
              <a:t>50 people</a:t>
            </a:r>
          </a:p>
          <a:p>
            <a:r>
              <a:rPr lang="en-US" dirty="0" smtClean="0"/>
              <a:t>Gas Chambers</a:t>
            </a:r>
          </a:p>
          <a:p>
            <a:pPr lvl="1"/>
            <a:r>
              <a:rPr lang="en-US" dirty="0" smtClean="0"/>
              <a:t>Deception</a:t>
            </a:r>
          </a:p>
          <a:p>
            <a:pPr lvl="1"/>
            <a:r>
              <a:rPr lang="en-US" dirty="0" smtClean="0"/>
              <a:t>showers/Delousing</a:t>
            </a:r>
          </a:p>
          <a:p>
            <a:pPr lvl="1"/>
            <a:r>
              <a:rPr lang="en-US" dirty="0" smtClean="0"/>
              <a:t>Carbon Monoxide</a:t>
            </a:r>
          </a:p>
          <a:p>
            <a:pPr lvl="1"/>
            <a:r>
              <a:rPr lang="en-US" dirty="0" err="1" smtClean="0"/>
              <a:t>Zyklon</a:t>
            </a:r>
            <a:r>
              <a:rPr lang="en-US" dirty="0" smtClean="0"/>
              <a:t> B</a:t>
            </a:r>
          </a:p>
          <a:p>
            <a:pPr lvl="2"/>
            <a:r>
              <a:rPr lang="en-US" dirty="0" smtClean="0"/>
              <a:t>Insecticide</a:t>
            </a:r>
          </a:p>
          <a:p>
            <a:pPr lvl="2"/>
            <a:r>
              <a:rPr lang="en-US" dirty="0" smtClean="0"/>
              <a:t>3-15 min</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0768"/>
            <a:ext cx="35173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9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was the Holocaust?</a:t>
            </a:r>
            <a:endParaRPr lang="en-CA" dirty="0"/>
          </a:p>
        </p:txBody>
      </p:sp>
      <p:sp>
        <p:nvSpPr>
          <p:cNvPr id="3" name="Content Placeholder 2"/>
          <p:cNvSpPr>
            <a:spLocks noGrp="1"/>
          </p:cNvSpPr>
          <p:nvPr>
            <p:ph idx="1"/>
          </p:nvPr>
        </p:nvSpPr>
        <p:spPr/>
        <p:txBody>
          <a:bodyPr/>
          <a:lstStyle/>
          <a:p>
            <a:r>
              <a:rPr lang="en-US" dirty="0" smtClean="0"/>
              <a:t>A program of deliberate extermination planned and executed in Europe, led by Adolf Hitler and the Nazi party.</a:t>
            </a:r>
          </a:p>
          <a:p>
            <a:endParaRPr lang="en-US" dirty="0"/>
          </a:p>
          <a:p>
            <a:r>
              <a:rPr lang="en-US" dirty="0" smtClean="0"/>
              <a:t>The term used to describe the killing of approximately six million European Jews during World War II.</a:t>
            </a:r>
            <a:endParaRPr lang="en-CA" dirty="0"/>
          </a:p>
        </p:txBody>
      </p:sp>
    </p:spTree>
    <p:extLst>
      <p:ext uri="{BB962C8B-B14F-4D97-AF65-F5344CB8AC3E}">
        <p14:creationId xmlns:p14="http://schemas.microsoft.com/office/powerpoint/2010/main" val="1654906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Crematoriums</a:t>
            </a:r>
            <a:endParaRPr lang="en-CA" dirty="0"/>
          </a:p>
        </p:txBody>
      </p:sp>
      <p:sp>
        <p:nvSpPr>
          <p:cNvPr id="3" name="Content Placeholder 2"/>
          <p:cNvSpPr>
            <a:spLocks noGrp="1"/>
          </p:cNvSpPr>
          <p:nvPr>
            <p:ph idx="1"/>
          </p:nvPr>
        </p:nvSpPr>
        <p:spPr/>
        <p:txBody>
          <a:bodyPr/>
          <a:lstStyle/>
          <a:p>
            <a:r>
              <a:rPr lang="en-US" dirty="0" smtClean="0"/>
              <a:t>Disposal of bodies</a:t>
            </a:r>
          </a:p>
          <a:p>
            <a:r>
              <a:rPr lang="en-US" dirty="0" smtClean="0"/>
              <a:t>24/7 at end of war</a:t>
            </a:r>
          </a:p>
          <a:p>
            <a:r>
              <a:rPr lang="en-US" dirty="0" smtClean="0"/>
              <a:t>Death Pit</a:t>
            </a:r>
          </a:p>
          <a:p>
            <a:r>
              <a:rPr lang="en-US" dirty="0" err="1" smtClean="0"/>
              <a:t>Sonderkommando</a:t>
            </a:r>
            <a:endParaRPr lang="en-CA"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42484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811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45720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64704"/>
            <a:ext cx="367240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57" y="3045693"/>
            <a:ext cx="3810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972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Dr. Josef Mengele</a:t>
            </a:r>
            <a:br>
              <a:rPr lang="en-US" dirty="0" smtClean="0"/>
            </a:br>
            <a:r>
              <a:rPr lang="en-US" dirty="0" smtClean="0"/>
              <a:t>“The Angel of Death”</a:t>
            </a:r>
            <a:endParaRPr lang="en-CA" dirty="0"/>
          </a:p>
        </p:txBody>
      </p:sp>
      <p:sp>
        <p:nvSpPr>
          <p:cNvPr id="5" name="Content Placeholder 4"/>
          <p:cNvSpPr>
            <a:spLocks noGrp="1"/>
          </p:cNvSpPr>
          <p:nvPr>
            <p:ph sz="half" idx="1"/>
          </p:nvPr>
        </p:nvSpPr>
        <p:spPr/>
        <p:txBody>
          <a:bodyPr>
            <a:normAutofit/>
          </a:bodyPr>
          <a:lstStyle/>
          <a:p>
            <a:r>
              <a:rPr lang="en-US" sz="2800" dirty="0" smtClean="0"/>
              <a:t>Germans SS officer and physician at Auschwitz.</a:t>
            </a:r>
          </a:p>
          <a:p>
            <a:r>
              <a:rPr lang="en-US" sz="2800" dirty="0" smtClean="0"/>
              <a:t>Mengele used Auschwitz as an opportunity to continue his research on heredity, using inmates for human experimentation.</a:t>
            </a:r>
            <a:endParaRPr lang="en-CA" sz="2800" dirty="0"/>
          </a:p>
        </p:txBody>
      </p:sp>
      <p:sp>
        <p:nvSpPr>
          <p:cNvPr id="6" name="Content Placeholder 5"/>
          <p:cNvSpPr>
            <a:spLocks noGrp="1"/>
          </p:cNvSpPr>
          <p:nvPr>
            <p:ph sz="half" idx="2"/>
          </p:nvPr>
        </p:nvSpPr>
        <p:spPr/>
        <p:txBody>
          <a:bodyPr/>
          <a:lstStyle/>
          <a:p>
            <a:endParaRPr lang="en-CA"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76872"/>
            <a:ext cx="4104456" cy="4176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27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r>
              <a:rPr lang="en-US" dirty="0" smtClean="0"/>
              <a:t>Experiments were both physical and psychological.</a:t>
            </a:r>
          </a:p>
          <a:p>
            <a:r>
              <a:rPr lang="en-US" dirty="0" smtClean="0"/>
              <a:t>Surgeries performed without anesthesia</a:t>
            </a:r>
          </a:p>
          <a:p>
            <a:r>
              <a:rPr lang="en-US" dirty="0" smtClean="0"/>
              <a:t>Transfusions of blood from one twin to another</a:t>
            </a:r>
          </a:p>
          <a:p>
            <a:r>
              <a:rPr lang="en-US" dirty="0" smtClean="0"/>
              <a:t>Isolation endurance</a:t>
            </a:r>
          </a:p>
          <a:p>
            <a:r>
              <a:rPr lang="en-US" dirty="0" smtClean="0"/>
              <a:t>Injections with lethal germs</a:t>
            </a:r>
          </a:p>
          <a:p>
            <a:r>
              <a:rPr lang="en-US" dirty="0" smtClean="0"/>
              <a:t>Sex change operations</a:t>
            </a:r>
          </a:p>
          <a:p>
            <a:r>
              <a:rPr lang="en-US" dirty="0" smtClean="0"/>
              <a:t>Removal of organs and limbs</a:t>
            </a:r>
          </a:p>
          <a:p>
            <a:r>
              <a:rPr lang="en-US" dirty="0" smtClean="0"/>
              <a:t>Incestuous impregnations</a:t>
            </a:r>
          </a:p>
          <a:p>
            <a:r>
              <a:rPr lang="en-US" dirty="0" smtClean="0"/>
              <a:t>Twin Experiments</a:t>
            </a:r>
            <a:endParaRPr lang="en-CA" dirty="0"/>
          </a:p>
        </p:txBody>
      </p:sp>
      <p:sp>
        <p:nvSpPr>
          <p:cNvPr id="4" name="Content Placeholder 3"/>
          <p:cNvSpPr>
            <a:spLocks noGrp="1"/>
          </p:cNvSpPr>
          <p:nvPr>
            <p:ph sz="half" idx="2"/>
          </p:nvPr>
        </p:nvSpPr>
        <p:spPr/>
        <p:txBody>
          <a:bodyPr/>
          <a:lstStyle/>
          <a:p>
            <a:endParaRPr lang="en-CA"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352839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759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89856"/>
            <a:ext cx="4970661" cy="38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12976"/>
            <a:ext cx="3672408" cy="315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174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a:t>
            </a:r>
            <a:endParaRPr lang="en-CA" dirty="0"/>
          </a:p>
        </p:txBody>
      </p:sp>
      <p:sp>
        <p:nvSpPr>
          <p:cNvPr id="3" name="Content Placeholder 2"/>
          <p:cNvSpPr>
            <a:spLocks noGrp="1"/>
          </p:cNvSpPr>
          <p:nvPr>
            <p:ph idx="1"/>
          </p:nvPr>
        </p:nvSpPr>
        <p:spPr/>
        <p:txBody>
          <a:bodyPr>
            <a:normAutofit/>
          </a:bodyPr>
          <a:lstStyle/>
          <a:p>
            <a:r>
              <a:rPr lang="en-US" dirty="0" smtClean="0"/>
              <a:t>Forced marches</a:t>
            </a:r>
          </a:p>
          <a:p>
            <a:pPr lvl="1"/>
            <a:r>
              <a:rPr lang="en-US" dirty="0"/>
              <a:t>When the Germans</a:t>
            </a:r>
          </a:p>
          <a:p>
            <a:pPr marL="411480" lvl="1" indent="0">
              <a:buNone/>
            </a:pPr>
            <a:r>
              <a:rPr lang="en-US" dirty="0"/>
              <a:t>knew the allies were </a:t>
            </a:r>
          </a:p>
          <a:p>
            <a:pPr marL="411480" lvl="1" indent="0">
              <a:buNone/>
            </a:pPr>
            <a:r>
              <a:rPr lang="en-US" dirty="0"/>
              <a:t>coming they started </a:t>
            </a:r>
            <a:endParaRPr lang="en-US" dirty="0" smtClean="0"/>
          </a:p>
          <a:p>
            <a:pPr marL="411480" lvl="1" indent="0">
              <a:buNone/>
            </a:pPr>
            <a:r>
              <a:rPr lang="en-US" dirty="0" smtClean="0"/>
              <a:t>evacuating </a:t>
            </a:r>
            <a:r>
              <a:rPr lang="en-US" dirty="0"/>
              <a:t>the camps</a:t>
            </a:r>
            <a:r>
              <a:rPr lang="en-US" dirty="0" smtClean="0"/>
              <a:t>. </a:t>
            </a:r>
          </a:p>
          <a:p>
            <a:pPr lvl="1"/>
            <a:r>
              <a:rPr lang="en-US" dirty="0" smtClean="0"/>
              <a:t>1944-1945</a:t>
            </a:r>
          </a:p>
          <a:p>
            <a:pPr lvl="1"/>
            <a:r>
              <a:rPr lang="en-US" dirty="0" smtClean="0"/>
              <a:t>One in four died</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720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39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403244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80" y="2420888"/>
            <a:ext cx="4708798"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351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Trails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Held for the purpose of bringing Nazi war criminals to justice, the Nuremberg trials were a series of 13 trials carried out in Nuremberg, Germany, between 1945 and 1949</a:t>
            </a:r>
            <a:r>
              <a:rPr lang="en-US" dirty="0" smtClean="0"/>
              <a:t>.</a:t>
            </a:r>
          </a:p>
          <a:p>
            <a:r>
              <a:rPr lang="en-US" dirty="0" smtClean="0"/>
              <a:t> </a:t>
            </a:r>
            <a:r>
              <a:rPr lang="en-US" dirty="0"/>
              <a:t>The defendants, who included Nazi Party officials and high-ranking military officers along with German industrialists, lawyers and doctors, were indicted on such charges as crimes against peace and crimes against </a:t>
            </a:r>
            <a:r>
              <a:rPr lang="en-US" dirty="0" smtClean="0"/>
              <a:t>humanity</a:t>
            </a:r>
          </a:p>
          <a:p>
            <a:r>
              <a:rPr lang="en-US" dirty="0" smtClean="0"/>
              <a:t>. </a:t>
            </a:r>
            <a:r>
              <a:rPr lang="en-US" dirty="0"/>
              <a:t>Nazi leader Adolf Hitler (1889-1945) committed suicide and was never brought to trial. </a:t>
            </a:r>
            <a:endParaRPr lang="en-US" dirty="0" smtClean="0"/>
          </a:p>
          <a:p>
            <a:r>
              <a:rPr lang="en-US" smtClean="0"/>
              <a:t>Although </a:t>
            </a:r>
            <a:r>
              <a:rPr lang="en-US" dirty="0"/>
              <a:t>the legal justifications for the trials and their procedural innovations were controversial at the time, </a:t>
            </a:r>
            <a:r>
              <a:rPr lang="en-US"/>
              <a:t>the </a:t>
            </a:r>
            <a:endParaRPr lang="en-US" smtClean="0"/>
          </a:p>
          <a:p>
            <a:r>
              <a:rPr lang="en-US" smtClean="0"/>
              <a:t>Nuremberg </a:t>
            </a:r>
            <a:r>
              <a:rPr lang="en-US" dirty="0"/>
              <a:t>trials are now regarded as a milestone toward the establishment of a permanent international court, and an important precedent for dealing with later instances of genocide and other crimes against humanity.</a:t>
            </a:r>
          </a:p>
        </p:txBody>
      </p:sp>
    </p:spTree>
    <p:extLst>
      <p:ext uri="{BB962C8B-B14F-4D97-AF65-F5344CB8AC3E}">
        <p14:creationId xmlns:p14="http://schemas.microsoft.com/office/powerpoint/2010/main" val="256983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r>
              <a:rPr lang="en-CA" dirty="0"/>
              <a:t>First They Came for the Jews"</a:t>
            </a:r>
            <a:br>
              <a:rPr lang="en-CA" dirty="0"/>
            </a:br>
            <a:r>
              <a:rPr lang="en-CA" dirty="0"/>
              <a:t/>
            </a:r>
            <a:br>
              <a:rPr lang="en-CA" dirty="0"/>
            </a:br>
            <a:r>
              <a:rPr lang="en-CA" dirty="0"/>
              <a:t>First they came for the Jews and I did not speak out</a:t>
            </a:r>
            <a:br>
              <a:rPr lang="en-CA" dirty="0"/>
            </a:br>
            <a:r>
              <a:rPr lang="en-CA" dirty="0"/>
              <a:t>because I was not a Jew.</a:t>
            </a:r>
            <a:br>
              <a:rPr lang="en-CA" dirty="0"/>
            </a:br>
            <a:r>
              <a:rPr lang="en-CA" dirty="0"/>
              <a:t>Then they came for the Communists</a:t>
            </a:r>
            <a:br>
              <a:rPr lang="en-CA" dirty="0"/>
            </a:br>
            <a:r>
              <a:rPr lang="en-CA" dirty="0"/>
              <a:t>and I did not speak out</a:t>
            </a:r>
            <a:br>
              <a:rPr lang="en-CA" dirty="0"/>
            </a:br>
            <a:r>
              <a:rPr lang="en-CA" dirty="0"/>
              <a:t>because I was not a Communist.</a:t>
            </a:r>
            <a:br>
              <a:rPr lang="en-CA" dirty="0"/>
            </a:br>
            <a:r>
              <a:rPr lang="en-CA" dirty="0"/>
              <a:t>Then they came for the trade unionists</a:t>
            </a:r>
            <a:br>
              <a:rPr lang="en-CA" dirty="0"/>
            </a:br>
            <a:r>
              <a:rPr lang="en-CA" dirty="0"/>
              <a:t>and I did not speak out</a:t>
            </a:r>
            <a:br>
              <a:rPr lang="en-CA" dirty="0"/>
            </a:br>
            <a:r>
              <a:rPr lang="en-CA" dirty="0"/>
              <a:t>because I was not a trade unionist.</a:t>
            </a:r>
            <a:br>
              <a:rPr lang="en-CA" dirty="0"/>
            </a:br>
            <a:r>
              <a:rPr lang="en-CA" dirty="0"/>
              <a:t>Then they came for me</a:t>
            </a:r>
            <a:br>
              <a:rPr lang="en-CA" dirty="0"/>
            </a:br>
            <a:r>
              <a:rPr lang="en-CA" dirty="0"/>
              <a:t>and there was no one left</a:t>
            </a:r>
            <a:br>
              <a:rPr lang="en-CA" dirty="0"/>
            </a:br>
            <a:r>
              <a:rPr lang="en-CA" dirty="0"/>
              <a:t>to speak out for me.</a:t>
            </a:r>
            <a:br>
              <a:rPr lang="en-CA" dirty="0"/>
            </a:br>
            <a:r>
              <a:rPr lang="en-CA" dirty="0"/>
              <a:t/>
            </a:r>
            <a:br>
              <a:rPr lang="en-CA" dirty="0"/>
            </a:br>
            <a:r>
              <a:rPr lang="en-CA" i="1" dirty="0"/>
              <a:t>Pastor Martin </a:t>
            </a:r>
            <a:r>
              <a:rPr lang="en-CA" i="1" dirty="0" err="1"/>
              <a:t>Niemöller</a:t>
            </a:r>
            <a:endParaRPr lang="en-CA" dirty="0"/>
          </a:p>
        </p:txBody>
      </p:sp>
    </p:spTree>
    <p:extLst>
      <p:ext uri="{BB962C8B-B14F-4D97-AF65-F5344CB8AC3E}">
        <p14:creationId xmlns:p14="http://schemas.microsoft.com/office/powerpoint/2010/main" val="18000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867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836712"/>
            <a:ext cx="28860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265462"/>
            <a:ext cx="22383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79" y="3694212"/>
            <a:ext cx="4495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861048"/>
            <a:ext cx="3528392" cy="276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35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712968"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55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Victims</a:t>
            </a:r>
            <a:endParaRPr lang="en-CA" dirty="0"/>
          </a:p>
        </p:txBody>
      </p:sp>
      <p:sp>
        <p:nvSpPr>
          <p:cNvPr id="3" name="Content Placeholder 2"/>
          <p:cNvSpPr>
            <a:spLocks noGrp="1"/>
          </p:cNvSpPr>
          <p:nvPr>
            <p:ph idx="1"/>
          </p:nvPr>
        </p:nvSpPr>
        <p:spPr/>
        <p:txBody>
          <a:bodyPr/>
          <a:lstStyle/>
          <a:p>
            <a:r>
              <a:rPr lang="en-US" dirty="0" smtClean="0"/>
              <a:t>Jews:</a:t>
            </a:r>
          </a:p>
          <a:p>
            <a:pPr lvl="1"/>
            <a:r>
              <a:rPr lang="en-US" dirty="0" smtClean="0"/>
              <a:t>6 Million murdered</a:t>
            </a:r>
          </a:p>
          <a:p>
            <a:pPr lvl="1"/>
            <a:r>
              <a:rPr lang="en-US" dirty="0" smtClean="0"/>
              <a:t>Over 800 000 who died from “Ghettoization”</a:t>
            </a:r>
          </a:p>
          <a:p>
            <a:pPr lvl="1"/>
            <a:r>
              <a:rPr lang="en-US" dirty="0" smtClean="0"/>
              <a:t>1 400 000 were killed in ‘open air shootings’</a:t>
            </a:r>
          </a:p>
          <a:p>
            <a:pPr lvl="1"/>
            <a:r>
              <a:rPr lang="en-US" dirty="0" smtClean="0"/>
              <a:t>2 900 000 perished in concentration camps.</a:t>
            </a:r>
            <a:endParaRPr lang="en-CA" dirty="0"/>
          </a:p>
        </p:txBody>
      </p:sp>
    </p:spTree>
    <p:extLst>
      <p:ext uri="{BB962C8B-B14F-4D97-AF65-F5344CB8AC3E}">
        <p14:creationId xmlns:p14="http://schemas.microsoft.com/office/powerpoint/2010/main" val="112001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Soviet POW’s 2-3 million were killed</a:t>
            </a:r>
          </a:p>
          <a:p>
            <a:r>
              <a:rPr lang="en-US" dirty="0" smtClean="0"/>
              <a:t>Gypsies (Roma): 220,000 – 500,000 killed</a:t>
            </a:r>
          </a:p>
          <a:p>
            <a:r>
              <a:rPr lang="en-US" dirty="0" smtClean="0"/>
              <a:t>Disabled and mentally ills: 75,000 – 250,000 killed</a:t>
            </a:r>
          </a:p>
          <a:p>
            <a:r>
              <a:rPr lang="en-US" dirty="0" smtClean="0"/>
              <a:t>Gay men, Polish, Politicians and Jehovah Witnesses</a:t>
            </a:r>
          </a:p>
          <a:p>
            <a:endParaRPr lang="en-US" dirty="0"/>
          </a:p>
          <a:p>
            <a:r>
              <a:rPr lang="en-US" dirty="0" smtClean="0"/>
              <a:t>11 Million people were killed in total.</a:t>
            </a:r>
            <a:endParaRPr lang="en-CA" dirty="0"/>
          </a:p>
        </p:txBody>
      </p:sp>
    </p:spTree>
    <p:extLst>
      <p:ext uri="{BB962C8B-B14F-4D97-AF65-F5344CB8AC3E}">
        <p14:creationId xmlns:p14="http://schemas.microsoft.com/office/powerpoint/2010/main" val="9436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Content Placeholder 4"/>
          <p:cNvSpPr>
            <a:spLocks noGrp="1"/>
          </p:cNvSpPr>
          <p:nvPr>
            <p:ph sz="half" idx="1"/>
          </p:nvPr>
        </p:nvSpPr>
        <p:spPr/>
        <p:txBody>
          <a:bodyPr/>
          <a:lstStyle/>
          <a:p>
            <a:r>
              <a:rPr lang="en-US" dirty="0" smtClean="0"/>
              <a:t>From their first days in power, the Nazis had begun passing discriminatory laws and encouraging anti-</a:t>
            </a:r>
            <a:r>
              <a:rPr lang="en-US" dirty="0"/>
              <a:t>J</a:t>
            </a:r>
            <a:r>
              <a:rPr lang="en-US" dirty="0" smtClean="0"/>
              <a:t>ewish riots.</a:t>
            </a:r>
          </a:p>
          <a:p>
            <a:pPr marL="109728" indent="0">
              <a:buNone/>
            </a:pPr>
            <a:endParaRPr lang="en-US" dirty="0" smtClean="0"/>
          </a:p>
          <a:p>
            <a:r>
              <a:rPr lang="en-US" dirty="0" smtClean="0"/>
              <a:t>Hitler called his plans </a:t>
            </a:r>
            <a:r>
              <a:rPr lang="en-US" b="1" u="sng" dirty="0" smtClean="0"/>
              <a:t>Final Solution</a:t>
            </a:r>
            <a:r>
              <a:rPr lang="en-US" dirty="0" smtClean="0"/>
              <a:t> – to rid the world of ‘impure’ people.</a:t>
            </a:r>
          </a:p>
          <a:p>
            <a:endParaRPr lang="en-US" dirty="0"/>
          </a:p>
          <a:p>
            <a:r>
              <a:rPr lang="en-US" dirty="0" smtClean="0"/>
              <a:t>Those deemed racially inferior or non-</a:t>
            </a:r>
            <a:r>
              <a:rPr lang="en-US" dirty="0"/>
              <a:t>A</a:t>
            </a:r>
            <a:r>
              <a:rPr lang="en-US" dirty="0" smtClean="0"/>
              <a:t>ryan were targets.</a:t>
            </a:r>
          </a:p>
          <a:p>
            <a:endParaRPr lang="en-CA" dirty="0"/>
          </a:p>
        </p:txBody>
      </p:sp>
      <p:sp>
        <p:nvSpPr>
          <p:cNvPr id="6" name="Content Placeholder 5"/>
          <p:cNvSpPr>
            <a:spLocks noGrp="1"/>
          </p:cNvSpPr>
          <p:nvPr>
            <p:ph sz="half" idx="2"/>
          </p:nvPr>
        </p:nvSpPr>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3960440"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411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D90F26E920D149993D252AD61F1BAF" ma:contentTypeVersion="5" ma:contentTypeDescription="Create a new document." ma:contentTypeScope="" ma:versionID="ee54a57d3f43b35736d5035c540531f5">
  <xsd:schema xmlns:xsd="http://www.w3.org/2001/XMLSchema" xmlns:xs="http://www.w3.org/2001/XMLSchema" xmlns:p="http://schemas.microsoft.com/office/2006/metadata/properties" xmlns:ns1="http://schemas.microsoft.com/sharepoint/v3" xmlns:ns2="aec722f2-5257-436f-a2ae-65113bf2a2df" targetNamespace="http://schemas.microsoft.com/office/2006/metadata/properties" ma:root="true" ma:fieldsID="9bf69371b2d88a97d776b7d8ade82668" ns1:_="" ns2:_="">
    <xsd:import namespace="http://schemas.microsoft.com/sharepoint/v3"/>
    <xsd:import namespace="aec722f2-5257-436f-a2ae-65113bf2a2d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c722f2-5257-436f-a2ae-65113bf2a2df" elementFormDefault="qualified">
    <xsd:import namespace="http://schemas.microsoft.com/office/2006/documentManagement/types"/>
    <xsd:import namespace="http://schemas.microsoft.com/office/infopath/2007/PartnerControls"/>
    <xsd:element name="Blog_x0020_Category" ma:index="6" ma:displayName="Blog Category" ma:list="{a514cc14-fd6d-4b7b-9523-ff03b9947c0c}" ma:internalName="Blog_x0020_Category" ma:readOnly="false" ma:showField="Title" ma:web="71dda2f1-5081-4ce6-bba1-0570285a9bf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Blog_x0020_Category xmlns="aec722f2-5257-436f-a2ae-65113bf2a2df">10</Blog_x0020_Category>
  </documentManagement>
</p:properties>
</file>

<file path=customXml/itemProps1.xml><?xml version="1.0" encoding="utf-8"?>
<ds:datastoreItem xmlns:ds="http://schemas.openxmlformats.org/officeDocument/2006/customXml" ds:itemID="{43D322C9-C38F-4F74-990D-2EEF1ED53881}"/>
</file>

<file path=customXml/itemProps2.xml><?xml version="1.0" encoding="utf-8"?>
<ds:datastoreItem xmlns:ds="http://schemas.openxmlformats.org/officeDocument/2006/customXml" ds:itemID="{59D477EC-0D00-435E-8F71-856653540FBB}"/>
</file>

<file path=customXml/itemProps3.xml><?xml version="1.0" encoding="utf-8"?>
<ds:datastoreItem xmlns:ds="http://schemas.openxmlformats.org/officeDocument/2006/customXml" ds:itemID="{06E54151-F410-4780-9321-D630547CBDCF}"/>
</file>

<file path=docProps/app.xml><?xml version="1.0" encoding="utf-8"?>
<Properties xmlns="http://schemas.openxmlformats.org/officeDocument/2006/extended-properties" xmlns:vt="http://schemas.openxmlformats.org/officeDocument/2006/docPropsVTypes">
  <Template>Urban</Template>
  <TotalTime>713</TotalTime>
  <Words>1558</Words>
  <Application>Microsoft Office PowerPoint</Application>
  <PresentationFormat>On-screen Show (4:3)</PresentationFormat>
  <Paragraphs>191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Georgia</vt:lpstr>
      <vt:lpstr>Trebuchet MS</vt:lpstr>
      <vt:lpstr>Wingdings 2</vt:lpstr>
      <vt:lpstr>Urban</vt:lpstr>
      <vt:lpstr>The Holocaust</vt:lpstr>
      <vt:lpstr>Mein Kampf </vt:lpstr>
      <vt:lpstr>Genocide</vt:lpstr>
      <vt:lpstr>What was the Holocaust?</vt:lpstr>
      <vt:lpstr>PowerPoint Presentation</vt:lpstr>
      <vt:lpstr>PowerPoint Presentation</vt:lpstr>
      <vt:lpstr>The Victims</vt:lpstr>
      <vt:lpstr>PowerPoint Presentation</vt:lpstr>
      <vt:lpstr>PowerPoint Presentation</vt:lpstr>
      <vt:lpstr>PowerPoint Presentation</vt:lpstr>
      <vt:lpstr>PowerPoint Presentation</vt:lpstr>
      <vt:lpstr>PowerPoint Presentation</vt:lpstr>
      <vt:lpstr>The Poisonous Mushroom</vt:lpstr>
      <vt:lpstr>PowerPoint Presentation</vt:lpstr>
      <vt:lpstr>Treatment of Jews</vt:lpstr>
      <vt:lpstr>Nuremberg Laws</vt:lpstr>
      <vt:lpstr>Treatment of Jews </vt:lpstr>
      <vt:lpstr>PowerPoint Presentation</vt:lpstr>
      <vt:lpstr>Warsaw Ghetto</vt:lpstr>
      <vt:lpstr>PowerPoint Presentation</vt:lpstr>
      <vt:lpstr>Wannsee Conference, 1942</vt:lpstr>
      <vt:lpstr>How did the Nazis decide who was Jewish?</vt:lpstr>
      <vt:lpstr>Concentration/Death Camps  “Work means Freedom”</vt:lpstr>
      <vt:lpstr>PowerPoint Presentation</vt:lpstr>
      <vt:lpstr>Types of Camps</vt:lpstr>
      <vt:lpstr>PowerPoint Presentation</vt:lpstr>
      <vt:lpstr>PowerPoint Presentation</vt:lpstr>
      <vt:lpstr>PowerPoint Presentation</vt:lpstr>
      <vt:lpstr>Transportation</vt:lpstr>
      <vt:lpstr>PowerPoint Presentation</vt:lpstr>
      <vt:lpstr>Daily Life</vt:lpstr>
      <vt:lpstr>Auschwitz</vt:lpstr>
      <vt:lpstr>PowerPoint Presentation</vt:lpstr>
      <vt:lpstr>PowerPoint Presentation</vt:lpstr>
      <vt:lpstr>PowerPoint Presentation</vt:lpstr>
      <vt:lpstr>“Canada”</vt:lpstr>
      <vt:lpstr>PowerPoint Presentation</vt:lpstr>
      <vt:lpstr>Methods of Death</vt:lpstr>
      <vt:lpstr>Gas Chambers</vt:lpstr>
      <vt:lpstr>Crematoriums</vt:lpstr>
      <vt:lpstr>PowerPoint Presentation</vt:lpstr>
      <vt:lpstr>Dr. Josef Mengele “The Angel of Death”</vt:lpstr>
      <vt:lpstr>PowerPoint Presentation</vt:lpstr>
      <vt:lpstr>PowerPoint Presentation</vt:lpstr>
      <vt:lpstr>Liberation</vt:lpstr>
      <vt:lpstr>PowerPoint Presentation</vt:lpstr>
      <vt:lpstr>Nuremberg Trails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Stephers</dc:creator>
  <cp:lastModifiedBy>McGrath, Stephanie   (ASD-W)</cp:lastModifiedBy>
  <cp:revision>26</cp:revision>
  <dcterms:created xsi:type="dcterms:W3CDTF">2011-07-27T18:10:44Z</dcterms:created>
  <dcterms:modified xsi:type="dcterms:W3CDTF">2017-01-15T01:31:23Z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0x010100C3D90F26E920D149993D252AD61F1BAF</vt:lpwstr>
  </property>
</Properties>
</file>