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sldIdLst>
    <p:sldId id="292" r:id="rId2"/>
    <p:sldId id="367" r:id="rId3"/>
    <p:sldId id="263" r:id="rId4"/>
    <p:sldId id="258" r:id="rId5"/>
    <p:sldId id="264" r:id="rId6"/>
    <p:sldId id="271" r:id="rId7"/>
    <p:sldId id="276" r:id="rId8"/>
    <p:sldId id="278" r:id="rId9"/>
    <p:sldId id="368" r:id="rId10"/>
    <p:sldId id="277" r:id="rId11"/>
    <p:sldId id="369" r:id="rId12"/>
    <p:sldId id="272" r:id="rId13"/>
    <p:sldId id="273" r:id="rId14"/>
    <p:sldId id="267" r:id="rId15"/>
    <p:sldId id="270" r:id="rId16"/>
    <p:sldId id="274" r:id="rId17"/>
    <p:sldId id="294" r:id="rId18"/>
    <p:sldId id="295" r:id="rId19"/>
    <p:sldId id="280" r:id="rId20"/>
    <p:sldId id="281" r:id="rId21"/>
    <p:sldId id="282" r:id="rId22"/>
    <p:sldId id="283" r:id="rId23"/>
    <p:sldId id="284" r:id="rId24"/>
    <p:sldId id="285" r:id="rId25"/>
    <p:sldId id="288" r:id="rId26"/>
    <p:sldId id="289" r:id="rId27"/>
    <p:sldId id="296" r:id="rId28"/>
    <p:sldId id="314" r:id="rId29"/>
    <p:sldId id="298" r:id="rId30"/>
    <p:sldId id="299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2" r:id="rId41"/>
    <p:sldId id="365" r:id="rId42"/>
    <p:sldId id="315" r:id="rId43"/>
    <p:sldId id="316" r:id="rId44"/>
    <p:sldId id="318" r:id="rId45"/>
    <p:sldId id="319" r:id="rId46"/>
    <p:sldId id="320" r:id="rId47"/>
    <p:sldId id="321" r:id="rId48"/>
    <p:sldId id="322" r:id="rId49"/>
    <p:sldId id="324" r:id="rId50"/>
    <p:sldId id="325" r:id="rId51"/>
    <p:sldId id="326" r:id="rId52"/>
    <p:sldId id="327" r:id="rId53"/>
    <p:sldId id="328" r:id="rId54"/>
    <p:sldId id="329" r:id="rId55"/>
    <p:sldId id="330" r:id="rId56"/>
    <p:sldId id="332" r:id="rId57"/>
    <p:sldId id="333" r:id="rId58"/>
    <p:sldId id="335" r:id="rId59"/>
    <p:sldId id="336" r:id="rId60"/>
    <p:sldId id="337" r:id="rId61"/>
    <p:sldId id="338" r:id="rId62"/>
    <p:sldId id="339" r:id="rId63"/>
    <p:sldId id="340" r:id="rId64"/>
    <p:sldId id="341" r:id="rId65"/>
    <p:sldId id="342" r:id="rId66"/>
    <p:sldId id="343" r:id="rId67"/>
    <p:sldId id="344" r:id="rId68"/>
    <p:sldId id="345" r:id="rId69"/>
    <p:sldId id="346" r:id="rId70"/>
    <p:sldId id="347" r:id="rId71"/>
    <p:sldId id="348" r:id="rId72"/>
    <p:sldId id="349" r:id="rId73"/>
    <p:sldId id="350" r:id="rId74"/>
    <p:sldId id="351" r:id="rId75"/>
    <p:sldId id="352" r:id="rId76"/>
    <p:sldId id="353" r:id="rId77"/>
    <p:sldId id="354" r:id="rId78"/>
    <p:sldId id="355" r:id="rId79"/>
    <p:sldId id="356" r:id="rId80"/>
    <p:sldId id="357" r:id="rId81"/>
    <p:sldId id="358" r:id="rId82"/>
    <p:sldId id="366" r:id="rId83"/>
    <p:sldId id="359" r:id="rId84"/>
    <p:sldId id="360" r:id="rId85"/>
    <p:sldId id="361" r:id="rId86"/>
    <p:sldId id="362" r:id="rId87"/>
    <p:sldId id="363" r:id="rId88"/>
    <p:sldId id="364" r:id="rId8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22"/>
    <a:srgbClr val="008039"/>
    <a:srgbClr val="CC0099"/>
    <a:srgbClr val="800080"/>
    <a:srgbClr val="CC0000"/>
    <a:srgbClr val="FFFF00"/>
    <a:srgbClr val="FF0000"/>
    <a:srgbClr val="FF2D2D"/>
    <a:srgbClr val="FD3F03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E3C7A3-2904-4BCB-860E-EDF10B786D8E}" v="47" dt="2021-03-23T17:27:35.6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18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95" Type="http://schemas.microsoft.com/office/2016/11/relationships/changesInfo" Target="changesInfos/changesInfo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9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9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customXml" Target="../customXml/item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theme" Target="theme/theme1.xml"/><Relationship Id="rId98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uellette, André (ASD-W)" userId="3ec85b1f-20d1-401f-8800-359d5c010ce2" providerId="ADAL" clId="{56E3C7A3-2904-4BCB-860E-EDF10B786D8E}"/>
    <pc:docChg chg="custSel modSld">
      <pc:chgData name="Ouellette, André (ASD-W)" userId="3ec85b1f-20d1-401f-8800-359d5c010ce2" providerId="ADAL" clId="{56E3C7A3-2904-4BCB-860E-EDF10B786D8E}" dt="2021-03-23T17:27:46.215" v="80" actId="20577"/>
      <pc:docMkLst>
        <pc:docMk/>
      </pc:docMkLst>
      <pc:sldChg chg="delSp modSp mod delAnim">
        <pc:chgData name="Ouellette, André (ASD-W)" userId="3ec85b1f-20d1-401f-8800-359d5c010ce2" providerId="ADAL" clId="{56E3C7A3-2904-4BCB-860E-EDF10B786D8E}" dt="2021-03-23T17:27:46.215" v="80" actId="20577"/>
        <pc:sldMkLst>
          <pc:docMk/>
          <pc:sldMk cId="0" sldId="277"/>
        </pc:sldMkLst>
        <pc:spChg chg="del mod">
          <ac:chgData name="Ouellette, André (ASD-W)" userId="3ec85b1f-20d1-401f-8800-359d5c010ce2" providerId="ADAL" clId="{56E3C7A3-2904-4BCB-860E-EDF10B786D8E}" dt="2021-03-23T17:27:36.620" v="63" actId="478"/>
          <ac:spMkLst>
            <pc:docMk/>
            <pc:sldMk cId="0" sldId="277"/>
            <ac:spMk id="7" creationId="{00000000-0000-0000-0000-000000000000}"/>
          </ac:spMkLst>
        </pc:spChg>
        <pc:spChg chg="mod">
          <ac:chgData name="Ouellette, André (ASD-W)" userId="3ec85b1f-20d1-401f-8800-359d5c010ce2" providerId="ADAL" clId="{56E3C7A3-2904-4BCB-860E-EDF10B786D8E}" dt="2021-03-23T17:27:46.215" v="80" actId="20577"/>
          <ac:spMkLst>
            <pc:docMk/>
            <pc:sldMk cId="0" sldId="277"/>
            <ac:spMk id="22537" creationId="{00000000-0000-0000-0000-000000000000}"/>
          </ac:spMkLst>
        </pc:spChg>
        <pc:spChg chg="mod">
          <ac:chgData name="Ouellette, André (ASD-W)" userId="3ec85b1f-20d1-401f-8800-359d5c010ce2" providerId="ADAL" clId="{56E3C7A3-2904-4BCB-860E-EDF10B786D8E}" dt="2021-03-23T17:27:41.345" v="69" actId="20577"/>
          <ac:spMkLst>
            <pc:docMk/>
            <pc:sldMk cId="0" sldId="277"/>
            <ac:spMk id="22541" creationId="{00000000-0000-0000-0000-000000000000}"/>
          </ac:spMkLst>
        </pc:spChg>
        <pc:spChg chg="mod">
          <ac:chgData name="Ouellette, André (ASD-W)" userId="3ec85b1f-20d1-401f-8800-359d5c010ce2" providerId="ADAL" clId="{56E3C7A3-2904-4BCB-860E-EDF10B786D8E}" dt="2021-03-23T17:27:43.955" v="74" actId="20577"/>
          <ac:spMkLst>
            <pc:docMk/>
            <pc:sldMk cId="0" sldId="277"/>
            <ac:spMk id="22545" creationId="{00000000-0000-0000-0000-000000000000}"/>
          </ac:spMkLst>
        </pc:spChg>
      </pc:sldChg>
      <pc:sldChg chg="delSp modSp mod delAnim">
        <pc:chgData name="Ouellette, André (ASD-W)" userId="3ec85b1f-20d1-401f-8800-359d5c010ce2" providerId="ADAL" clId="{56E3C7A3-2904-4BCB-860E-EDF10B786D8E}" dt="2021-03-23T17:27:04.211" v="27" actId="20577"/>
        <pc:sldMkLst>
          <pc:docMk/>
          <pc:sldMk cId="0" sldId="278"/>
        </pc:sldMkLst>
        <pc:spChg chg="del mod">
          <ac:chgData name="Ouellette, André (ASD-W)" userId="3ec85b1f-20d1-401f-8800-359d5c010ce2" providerId="ADAL" clId="{56E3C7A3-2904-4BCB-860E-EDF10B786D8E}" dt="2021-03-23T17:26:51.674" v="11" actId="478"/>
          <ac:spMkLst>
            <pc:docMk/>
            <pc:sldMk cId="0" sldId="278"/>
            <ac:spMk id="44" creationId="{00000000-0000-0000-0000-000000000000}"/>
          </ac:spMkLst>
        </pc:spChg>
        <pc:spChg chg="mod">
          <ac:chgData name="Ouellette, André (ASD-W)" userId="3ec85b1f-20d1-401f-8800-359d5c010ce2" providerId="ADAL" clId="{56E3C7A3-2904-4BCB-860E-EDF10B786D8E}" dt="2021-03-23T17:27:00.509" v="20" actId="20577"/>
          <ac:spMkLst>
            <pc:docMk/>
            <pc:sldMk cId="0" sldId="278"/>
            <ac:spMk id="21513" creationId="{00000000-0000-0000-0000-000000000000}"/>
          </ac:spMkLst>
        </pc:spChg>
        <pc:spChg chg="mod">
          <ac:chgData name="Ouellette, André (ASD-W)" userId="3ec85b1f-20d1-401f-8800-359d5c010ce2" providerId="ADAL" clId="{56E3C7A3-2904-4BCB-860E-EDF10B786D8E}" dt="2021-03-23T17:27:04.211" v="27" actId="20577"/>
          <ac:spMkLst>
            <pc:docMk/>
            <pc:sldMk cId="0" sldId="278"/>
            <ac:spMk id="21517" creationId="{00000000-0000-0000-0000-000000000000}"/>
          </ac:spMkLst>
        </pc:spChg>
        <pc:spChg chg="del">
          <ac:chgData name="Ouellette, André (ASD-W)" userId="3ec85b1f-20d1-401f-8800-359d5c010ce2" providerId="ADAL" clId="{56E3C7A3-2904-4BCB-860E-EDF10B786D8E}" dt="2021-03-23T17:26:55.800" v="12" actId="478"/>
          <ac:spMkLst>
            <pc:docMk/>
            <pc:sldMk cId="0" sldId="278"/>
            <ac:spMk id="21521" creationId="{00000000-0000-0000-0000-000000000000}"/>
          </ac:spMkLst>
        </pc:spChg>
        <pc:grpChg chg="del">
          <ac:chgData name="Ouellette, André (ASD-W)" userId="3ec85b1f-20d1-401f-8800-359d5c010ce2" providerId="ADAL" clId="{56E3C7A3-2904-4BCB-860E-EDF10B786D8E}" dt="2021-03-23T17:26:55.800" v="12" actId="478"/>
          <ac:grpSpMkLst>
            <pc:docMk/>
            <pc:sldMk cId="0" sldId="278"/>
            <ac:grpSpMk id="21518" creationId="{00000000-0000-0000-0000-000000000000}"/>
          </ac:grpSpMkLst>
        </pc:grpChg>
      </pc:sldChg>
      <pc:sldChg chg="delSp modSp mod delAnim">
        <pc:chgData name="Ouellette, André (ASD-W)" userId="3ec85b1f-20d1-401f-8800-359d5c010ce2" providerId="ADAL" clId="{56E3C7A3-2904-4BCB-860E-EDF10B786D8E}" dt="2021-03-23T17:27:15.707" v="59" actId="478"/>
        <pc:sldMkLst>
          <pc:docMk/>
          <pc:sldMk cId="3043895841" sldId="368"/>
        </pc:sldMkLst>
        <pc:spChg chg="del mod">
          <ac:chgData name="Ouellette, André (ASD-W)" userId="3ec85b1f-20d1-401f-8800-359d5c010ce2" providerId="ADAL" clId="{56E3C7A3-2904-4BCB-860E-EDF10B786D8E}" dt="2021-03-23T17:27:15.707" v="59" actId="478"/>
          <ac:spMkLst>
            <pc:docMk/>
            <pc:sldMk cId="3043895841" sldId="368"/>
            <ac:spMk id="4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cs typeface="+mn-cs"/>
              </a:defRPr>
            </a:lvl1pPr>
          </a:lstStyle>
          <a:p>
            <a:pPr>
              <a:defRPr/>
            </a:pPr>
            <a:fld id="{6330CFA4-C0AF-6649-9A0F-825E3FDE7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55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7C683E1-B43B-2740-98AB-3B29479E4B15}" type="slidenum">
              <a:rPr lang="en-US" sz="1200" b="0"/>
              <a:pPr eaLnBrk="1" hangingPunct="1"/>
              <a:t>12</a:t>
            </a:fld>
            <a:endParaRPr lang="en-US" sz="1200" b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48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19F6410-531E-6A46-B415-D2B24F8B138A}" type="slidenum">
              <a:rPr lang="en-US" sz="1200" b="0">
                <a:latin typeface="Times New Roman" charset="0"/>
                <a:cs typeface="Times New Roman" charset="0"/>
              </a:rPr>
              <a:pPr eaLnBrk="1" hangingPunct="1"/>
              <a:t>20</a:t>
            </a:fld>
            <a:endParaRPr lang="en-US" sz="1200" b="0">
              <a:latin typeface="Times New Roman" charset="0"/>
              <a:cs typeface="Times New Roman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460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A65F61-0DDF-5248-B974-DB98ACCAB5DC}" type="slidenum">
              <a:rPr lang="en-US" sz="1200" b="0"/>
              <a:pPr eaLnBrk="1" hangingPunct="1"/>
              <a:t>31</a:t>
            </a:fld>
            <a:endParaRPr lang="en-US" sz="1200" b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40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43BEFC-64A9-0C4C-B4E0-84721A91DE76}" type="slidenum">
              <a:rPr lang="en-US" sz="1200" b="0"/>
              <a:pPr eaLnBrk="1" hangingPunct="1"/>
              <a:t>32</a:t>
            </a:fld>
            <a:endParaRPr lang="en-US" sz="1200" b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59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84667-CB51-454A-A112-0F0CE4AD3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70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F3772-621A-8149-89DC-50A114DC5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3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B8CB3-6A8A-FE43-AD71-61D14DB5F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21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D4A30-8E00-E14D-9613-4DC32A886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67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4EE8B-5ECF-6442-AE3D-47495ACEB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9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C6943-DD30-B541-B767-5AA94D9AC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13F76-37EE-054A-9F73-69232DACB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2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66AEB-4353-2143-8E89-934B6A4B0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2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D3B55-279C-1E41-B991-D159E5C49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0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DD64F-11E2-F649-A8CC-8A216618E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DD8EA-1295-8A49-9B44-15B50A61D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9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AD190-6688-074C-B56D-0FDA7FC52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7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cs typeface="+mn-cs"/>
              </a:defRPr>
            </a:lvl1pPr>
          </a:lstStyle>
          <a:p>
            <a:pPr>
              <a:defRPr/>
            </a:pPr>
            <a:fld id="{900A745F-817E-6443-B6EE-4F0C379A9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Relationship Id="rId9" Type="http://schemas.openxmlformats.org/officeDocument/2006/relationships/image" Target="../media/image83.jpe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10" Type="http://schemas.openxmlformats.org/officeDocument/2006/relationships/image" Target="../media/image84.jpeg"/><Relationship Id="rId4" Type="http://schemas.openxmlformats.org/officeDocument/2006/relationships/image" Target="../media/image78.jpeg"/><Relationship Id="rId9" Type="http://schemas.openxmlformats.org/officeDocument/2006/relationships/image" Target="../media/image8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2209800"/>
            <a:ext cx="9144000" cy="2286000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34" charset="0"/>
                <a:ea typeface="+mn-ea"/>
                <a:cs typeface="Times New Roman" pitchFamily="18" charset="0"/>
              </a:rPr>
              <a:t>The Reproductive System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GB" sz="3600" i="1" dirty="0">
                <a:solidFill>
                  <a:srgbClr val="FFFF00"/>
                </a:solidFill>
                <a:latin typeface="Century Gothic" pitchFamily="34" charset="0"/>
                <a:ea typeface="+mn-ea"/>
                <a:cs typeface="Times New Roman" pitchFamily="18" charset="0"/>
              </a:rPr>
              <a:t>Part 1: </a:t>
            </a:r>
            <a:r>
              <a:rPr lang="en-GB" sz="3600" i="1" dirty="0">
                <a:solidFill>
                  <a:schemeClr val="bg1"/>
                </a:solidFill>
                <a:latin typeface="Century Gothic" pitchFamily="34" charset="0"/>
                <a:ea typeface="+mn-ea"/>
                <a:cs typeface="Times New Roman" pitchFamily="18" charset="0"/>
              </a:rPr>
              <a:t>Puberty</a:t>
            </a:r>
            <a:endParaRPr lang="en-CA" sz="3600" dirty="0">
              <a:solidFill>
                <a:schemeClr val="bg1"/>
              </a:solidFill>
              <a:latin typeface="Century Gothic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PIC - Female Reprod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2875"/>
            <a:ext cx="7543800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400800" y="3657600"/>
            <a:ext cx="2362200" cy="2133600"/>
            <a:chOff x="4032" y="2304"/>
            <a:chExt cx="1488" cy="1344"/>
          </a:xfrm>
        </p:grpSpPr>
        <p:sp>
          <p:nvSpPr>
            <p:cNvPr id="22542" name="Line 6"/>
            <p:cNvSpPr>
              <a:spLocks noChangeShapeType="1"/>
            </p:cNvSpPr>
            <p:nvPr/>
          </p:nvSpPr>
          <p:spPr bwMode="auto">
            <a:xfrm flipH="1" flipV="1">
              <a:off x="4416" y="2304"/>
              <a:ext cx="432" cy="1104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43" name="Group 7"/>
            <p:cNvGrpSpPr>
              <a:grpSpLocks/>
            </p:cNvGrpSpPr>
            <p:nvPr/>
          </p:nvGrpSpPr>
          <p:grpSpPr bwMode="auto">
            <a:xfrm>
              <a:off x="4032" y="3264"/>
              <a:ext cx="1488" cy="384"/>
              <a:chOff x="242" y="1616"/>
              <a:chExt cx="5224" cy="408"/>
            </a:xfrm>
          </p:grpSpPr>
          <p:sp>
            <p:nvSpPr>
              <p:cNvPr id="22544" name="AutoShape 8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76185E"/>
                  </a:gs>
                  <a:gs pos="100000">
                    <a:srgbClr val="FF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5" name="Text Box 9"/>
              <p:cNvSpPr txBox="1">
                <a:spLocks noChangeArrowheads="1"/>
              </p:cNvSpPr>
              <p:nvPr/>
            </p:nvSpPr>
            <p:spPr bwMode="auto">
              <a:xfrm>
                <a:off x="386" y="1616"/>
                <a:ext cx="4943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GB" sz="2800" b="0" dirty="0">
                  <a:solidFill>
                    <a:schemeClr val="bg1"/>
                  </a:solidFill>
                  <a:latin typeface="Tw Cen MT" charset="0"/>
                  <a:cs typeface="Times New Roman" charset="0"/>
                </a:endParaRPr>
              </a:p>
            </p:txBody>
          </p:sp>
        </p:grp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381000" y="1295400"/>
            <a:ext cx="3962400" cy="2209800"/>
            <a:chOff x="240" y="624"/>
            <a:chExt cx="2496" cy="1392"/>
          </a:xfrm>
        </p:grpSpPr>
        <p:grpSp>
          <p:nvGrpSpPr>
            <p:cNvPr id="22538" name="Group 14"/>
            <p:cNvGrpSpPr>
              <a:grpSpLocks/>
            </p:cNvGrpSpPr>
            <p:nvPr/>
          </p:nvGrpSpPr>
          <p:grpSpPr bwMode="auto">
            <a:xfrm>
              <a:off x="240" y="624"/>
              <a:ext cx="1488" cy="384"/>
              <a:chOff x="242" y="1616"/>
              <a:chExt cx="5224" cy="408"/>
            </a:xfrm>
          </p:grpSpPr>
          <p:sp>
            <p:nvSpPr>
              <p:cNvPr id="22540" name="AutoShape 15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76185E"/>
                  </a:gs>
                  <a:gs pos="100000">
                    <a:srgbClr val="FF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1" name="Text Box 16"/>
              <p:cNvSpPr txBox="1">
                <a:spLocks noChangeArrowheads="1"/>
              </p:cNvSpPr>
              <p:nvPr/>
            </p:nvSpPr>
            <p:spPr bwMode="auto">
              <a:xfrm>
                <a:off x="386" y="1616"/>
                <a:ext cx="4943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GB" sz="2800" b="0" dirty="0">
                  <a:solidFill>
                    <a:schemeClr val="bg1"/>
                  </a:solidFill>
                  <a:latin typeface="Tw Cen MT" charset="0"/>
                  <a:cs typeface="Times New Roman" charset="0"/>
                </a:endParaRPr>
              </a:p>
            </p:txBody>
          </p:sp>
        </p:grpSp>
        <p:sp>
          <p:nvSpPr>
            <p:cNvPr id="22539" name="Line 17"/>
            <p:cNvSpPr>
              <a:spLocks noChangeShapeType="1"/>
            </p:cNvSpPr>
            <p:nvPr/>
          </p:nvSpPr>
          <p:spPr bwMode="auto">
            <a:xfrm flipH="1" flipV="1">
              <a:off x="1536" y="1008"/>
              <a:ext cx="1200" cy="1008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1447800" y="5638800"/>
            <a:ext cx="3429000" cy="762000"/>
            <a:chOff x="912" y="3552"/>
            <a:chExt cx="2160" cy="480"/>
          </a:xfrm>
        </p:grpSpPr>
        <p:grpSp>
          <p:nvGrpSpPr>
            <p:cNvPr id="22534" name="Group 18"/>
            <p:cNvGrpSpPr>
              <a:grpSpLocks/>
            </p:cNvGrpSpPr>
            <p:nvPr/>
          </p:nvGrpSpPr>
          <p:grpSpPr bwMode="auto">
            <a:xfrm>
              <a:off x="912" y="3648"/>
              <a:ext cx="1488" cy="384"/>
              <a:chOff x="242" y="1616"/>
              <a:chExt cx="5224" cy="408"/>
            </a:xfrm>
          </p:grpSpPr>
          <p:sp>
            <p:nvSpPr>
              <p:cNvPr id="22536" name="AutoShape 19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76185E"/>
                  </a:gs>
                  <a:gs pos="100000">
                    <a:srgbClr val="FF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7" name="Text Box 20"/>
              <p:cNvSpPr txBox="1">
                <a:spLocks noChangeArrowheads="1"/>
              </p:cNvSpPr>
              <p:nvPr/>
            </p:nvSpPr>
            <p:spPr bwMode="auto">
              <a:xfrm>
                <a:off x="386" y="1616"/>
                <a:ext cx="4943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GB" sz="2800" b="0" dirty="0">
                  <a:solidFill>
                    <a:schemeClr val="bg1"/>
                  </a:solidFill>
                  <a:latin typeface="Tw Cen MT" charset="0"/>
                  <a:cs typeface="Times New Roman" charset="0"/>
                </a:endParaRPr>
              </a:p>
            </p:txBody>
          </p:sp>
        </p:grpSp>
        <p:sp>
          <p:nvSpPr>
            <p:cNvPr id="22535" name="Line 24"/>
            <p:cNvSpPr>
              <a:spLocks noChangeShapeType="1"/>
            </p:cNvSpPr>
            <p:nvPr/>
          </p:nvSpPr>
          <p:spPr bwMode="auto">
            <a:xfrm flipV="1">
              <a:off x="2400" y="3552"/>
              <a:ext cx="672" cy="288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PIC - Female Reprod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2875"/>
            <a:ext cx="7543800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400800" y="3657600"/>
            <a:ext cx="2362200" cy="2133600"/>
            <a:chOff x="4032" y="2304"/>
            <a:chExt cx="1488" cy="1344"/>
          </a:xfrm>
        </p:grpSpPr>
        <p:sp>
          <p:nvSpPr>
            <p:cNvPr id="22542" name="Line 6"/>
            <p:cNvSpPr>
              <a:spLocks noChangeShapeType="1"/>
            </p:cNvSpPr>
            <p:nvPr/>
          </p:nvSpPr>
          <p:spPr bwMode="auto">
            <a:xfrm flipH="1" flipV="1">
              <a:off x="4416" y="2304"/>
              <a:ext cx="432" cy="1104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43" name="Group 7"/>
            <p:cNvGrpSpPr>
              <a:grpSpLocks/>
            </p:cNvGrpSpPr>
            <p:nvPr/>
          </p:nvGrpSpPr>
          <p:grpSpPr bwMode="auto">
            <a:xfrm>
              <a:off x="4032" y="3264"/>
              <a:ext cx="1488" cy="384"/>
              <a:chOff x="242" y="1616"/>
              <a:chExt cx="5224" cy="408"/>
            </a:xfrm>
          </p:grpSpPr>
          <p:sp>
            <p:nvSpPr>
              <p:cNvPr id="22544" name="AutoShape 8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76185E"/>
                  </a:gs>
                  <a:gs pos="100000">
                    <a:srgbClr val="FF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5" name="Text Box 9"/>
              <p:cNvSpPr txBox="1">
                <a:spLocks noChangeArrowheads="1"/>
              </p:cNvSpPr>
              <p:nvPr/>
            </p:nvSpPr>
            <p:spPr bwMode="auto">
              <a:xfrm>
                <a:off x="386" y="1616"/>
                <a:ext cx="4943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ovary</a:t>
                </a:r>
              </a:p>
            </p:txBody>
          </p:sp>
        </p:grp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381000" y="1295400"/>
            <a:ext cx="3962400" cy="2209800"/>
            <a:chOff x="240" y="624"/>
            <a:chExt cx="2496" cy="1392"/>
          </a:xfrm>
        </p:grpSpPr>
        <p:grpSp>
          <p:nvGrpSpPr>
            <p:cNvPr id="22538" name="Group 14"/>
            <p:cNvGrpSpPr>
              <a:grpSpLocks/>
            </p:cNvGrpSpPr>
            <p:nvPr/>
          </p:nvGrpSpPr>
          <p:grpSpPr bwMode="auto">
            <a:xfrm>
              <a:off x="240" y="624"/>
              <a:ext cx="1488" cy="384"/>
              <a:chOff x="242" y="1616"/>
              <a:chExt cx="5224" cy="408"/>
            </a:xfrm>
          </p:grpSpPr>
          <p:sp>
            <p:nvSpPr>
              <p:cNvPr id="22540" name="AutoShape 15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76185E"/>
                  </a:gs>
                  <a:gs pos="100000">
                    <a:srgbClr val="FF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1" name="Text Box 16"/>
              <p:cNvSpPr txBox="1">
                <a:spLocks noChangeArrowheads="1"/>
              </p:cNvSpPr>
              <p:nvPr/>
            </p:nvSpPr>
            <p:spPr bwMode="auto">
              <a:xfrm>
                <a:off x="386" y="1616"/>
                <a:ext cx="4943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 dirty="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uterus</a:t>
                </a:r>
              </a:p>
            </p:txBody>
          </p:sp>
        </p:grpSp>
        <p:sp>
          <p:nvSpPr>
            <p:cNvPr id="22539" name="Line 17"/>
            <p:cNvSpPr>
              <a:spLocks noChangeShapeType="1"/>
            </p:cNvSpPr>
            <p:nvPr/>
          </p:nvSpPr>
          <p:spPr bwMode="auto">
            <a:xfrm flipH="1" flipV="1">
              <a:off x="1536" y="1008"/>
              <a:ext cx="1200" cy="1008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1447800" y="5638800"/>
            <a:ext cx="3429000" cy="762000"/>
            <a:chOff x="912" y="3552"/>
            <a:chExt cx="2160" cy="480"/>
          </a:xfrm>
        </p:grpSpPr>
        <p:grpSp>
          <p:nvGrpSpPr>
            <p:cNvPr id="22534" name="Group 18"/>
            <p:cNvGrpSpPr>
              <a:grpSpLocks/>
            </p:cNvGrpSpPr>
            <p:nvPr/>
          </p:nvGrpSpPr>
          <p:grpSpPr bwMode="auto">
            <a:xfrm>
              <a:off x="912" y="3648"/>
              <a:ext cx="1488" cy="384"/>
              <a:chOff x="242" y="1616"/>
              <a:chExt cx="5224" cy="408"/>
            </a:xfrm>
          </p:grpSpPr>
          <p:sp>
            <p:nvSpPr>
              <p:cNvPr id="22536" name="AutoShape 19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76185E"/>
                  </a:gs>
                  <a:gs pos="100000">
                    <a:srgbClr val="FF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7" name="Text Box 20"/>
              <p:cNvSpPr txBox="1">
                <a:spLocks noChangeArrowheads="1"/>
              </p:cNvSpPr>
              <p:nvPr/>
            </p:nvSpPr>
            <p:spPr bwMode="auto">
              <a:xfrm>
                <a:off x="386" y="1616"/>
                <a:ext cx="4943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vagina</a:t>
                </a:r>
              </a:p>
            </p:txBody>
          </p:sp>
        </p:grpSp>
        <p:sp>
          <p:nvSpPr>
            <p:cNvPr id="22535" name="Line 24"/>
            <p:cNvSpPr>
              <a:spLocks noChangeShapeType="1"/>
            </p:cNvSpPr>
            <p:nvPr/>
          </p:nvSpPr>
          <p:spPr bwMode="auto">
            <a:xfrm flipV="1">
              <a:off x="2400" y="3552"/>
              <a:ext cx="672" cy="288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ounded Rectangle 6"/>
          <p:cNvSpPr>
            <a:spLocks noChangeArrowheads="1"/>
          </p:cNvSpPr>
          <p:nvPr/>
        </p:nvSpPr>
        <p:spPr bwMode="auto">
          <a:xfrm rot="-998961">
            <a:off x="3163888" y="1065213"/>
            <a:ext cx="2819400" cy="68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ts val="300"/>
              </a:spcBef>
            </a:pPr>
            <a:r>
              <a:rPr lang="en-US" sz="3200">
                <a:latin typeface="Century Gothic" charset="0"/>
              </a:rPr>
              <a:t>Simplified</a:t>
            </a:r>
            <a:r>
              <a:rPr lang="en-US" sz="320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2875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1295400"/>
            <a:ext cx="3951288" cy="698500"/>
            <a:chOff x="242" y="1616"/>
            <a:chExt cx="5224" cy="408"/>
          </a:xfrm>
        </p:grpSpPr>
        <p:sp>
          <p:nvSpPr>
            <p:cNvPr id="23574" name="AutoShape 4"/>
            <p:cNvSpPr>
              <a:spLocks noChangeArrowheads="1"/>
            </p:cNvSpPr>
            <p:nvPr/>
          </p:nvSpPr>
          <p:spPr bwMode="auto">
            <a:xfrm>
              <a:off x="242" y="1616"/>
              <a:ext cx="52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185E"/>
                </a:gs>
                <a:gs pos="100000">
                  <a:srgbClr val="FF33CC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Text Box 5"/>
            <p:cNvSpPr txBox="1">
              <a:spLocks noChangeArrowheads="1"/>
            </p:cNvSpPr>
            <p:nvPr/>
          </p:nvSpPr>
          <p:spPr bwMode="auto">
            <a:xfrm>
              <a:off x="385" y="1661"/>
              <a:ext cx="4945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cs typeface="Times New Roman" charset="0"/>
                </a:rPr>
                <a:t>Girls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859338" y="1295400"/>
            <a:ext cx="3951287" cy="698500"/>
            <a:chOff x="242" y="1616"/>
            <a:chExt cx="5224" cy="408"/>
          </a:xfrm>
        </p:grpSpPr>
        <p:sp>
          <p:nvSpPr>
            <p:cNvPr id="22535" name="AutoShape 7"/>
            <p:cNvSpPr>
              <a:spLocks noChangeArrowheads="1"/>
            </p:cNvSpPr>
            <p:nvPr/>
          </p:nvSpPr>
          <p:spPr bwMode="auto">
            <a:xfrm>
              <a:off x="242" y="1616"/>
              <a:ext cx="52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97000"/>
                  </a:schemeClr>
                </a:gs>
              </a:gsLst>
              <a:lin ang="5400000" scaled="1"/>
            </a:gradFill>
            <a:ln w="508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3573" name="Text Box 8"/>
            <p:cNvSpPr txBox="1">
              <a:spLocks noChangeArrowheads="1"/>
            </p:cNvSpPr>
            <p:nvPr/>
          </p:nvSpPr>
          <p:spPr bwMode="auto">
            <a:xfrm>
              <a:off x="385" y="1661"/>
              <a:ext cx="4945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cs typeface="Times New Roman" charset="0"/>
                </a:rPr>
                <a:t>Boys</a:t>
              </a:r>
            </a:p>
          </p:txBody>
        </p:sp>
      </p:grp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cs typeface="Times New Roman" charset="0"/>
              </a:rPr>
              <a:t>Primary Changes in Sex Organs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04800" y="4419600"/>
            <a:ext cx="3951288" cy="1306513"/>
            <a:chOff x="242" y="1616"/>
            <a:chExt cx="5224" cy="408"/>
          </a:xfrm>
        </p:grpSpPr>
        <p:sp>
          <p:nvSpPr>
            <p:cNvPr id="23570" name="AutoShape 13"/>
            <p:cNvSpPr>
              <a:spLocks noChangeArrowheads="1"/>
            </p:cNvSpPr>
            <p:nvPr/>
          </p:nvSpPr>
          <p:spPr bwMode="auto">
            <a:xfrm>
              <a:off x="242" y="1616"/>
              <a:ext cx="52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185E"/>
                </a:gs>
                <a:gs pos="100000">
                  <a:srgbClr val="FF33CC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Text Box 14"/>
            <p:cNvSpPr txBox="1">
              <a:spLocks noChangeArrowheads="1"/>
            </p:cNvSpPr>
            <p:nvPr/>
          </p:nvSpPr>
          <p:spPr bwMode="auto">
            <a:xfrm>
              <a:off x="385" y="1661"/>
              <a:ext cx="494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 u="sng" dirty="0">
                  <a:solidFill>
                    <a:srgbClr val="FFFF00"/>
                  </a:solidFill>
                  <a:latin typeface="Tw Cen MT" charset="0"/>
                  <a:cs typeface="Times New Roman" charset="0"/>
                </a:rPr>
                <a:t>Ovaries</a:t>
              </a:r>
              <a:r>
                <a:rPr lang="en-GB" sz="3200" b="0" dirty="0">
                  <a:solidFill>
                    <a:schemeClr val="bg1"/>
                  </a:solidFill>
                  <a:latin typeface="Tw Cen MT" charset="0"/>
                  <a:cs typeface="Times New Roman" charset="0"/>
                </a:rPr>
                <a:t> start to produce </a:t>
              </a:r>
              <a:r>
                <a:rPr lang="en-GB" sz="3200" b="0" u="sng" dirty="0">
                  <a:solidFill>
                    <a:srgbClr val="FFFF00"/>
                  </a:solidFill>
                  <a:latin typeface="Tw Cen MT" charset="0"/>
                  <a:cs typeface="Times New Roman" charset="0"/>
                </a:rPr>
                <a:t>egg cells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876800" y="4419600"/>
            <a:ext cx="3951288" cy="1308100"/>
            <a:chOff x="242" y="1616"/>
            <a:chExt cx="5224" cy="408"/>
          </a:xfrm>
        </p:grpSpPr>
        <p:sp>
          <p:nvSpPr>
            <p:cNvPr id="22544" name="AutoShape 16"/>
            <p:cNvSpPr>
              <a:spLocks noChangeArrowheads="1"/>
            </p:cNvSpPr>
            <p:nvPr/>
          </p:nvSpPr>
          <p:spPr bwMode="auto">
            <a:xfrm>
              <a:off x="242" y="1616"/>
              <a:ext cx="52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97000"/>
                  </a:schemeClr>
                </a:gs>
              </a:gsLst>
              <a:lin ang="5400000" scaled="1"/>
            </a:gradFill>
            <a:ln w="508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3569" name="Text Box 17"/>
            <p:cNvSpPr txBox="1">
              <a:spLocks noChangeArrowheads="1"/>
            </p:cNvSpPr>
            <p:nvPr/>
          </p:nvSpPr>
          <p:spPr bwMode="auto">
            <a:xfrm>
              <a:off x="385" y="1661"/>
              <a:ext cx="4945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 u="sng" dirty="0">
                  <a:solidFill>
                    <a:srgbClr val="FFFF00"/>
                  </a:solidFill>
                  <a:latin typeface="Tw Cen MT" charset="0"/>
                  <a:cs typeface="Times New Roman" charset="0"/>
                </a:rPr>
                <a:t>Testicles</a:t>
              </a:r>
              <a:r>
                <a:rPr lang="en-GB" sz="3200" b="0" dirty="0">
                  <a:solidFill>
                    <a:schemeClr val="bg1"/>
                  </a:solidFill>
                  <a:latin typeface="Tw Cen MT" charset="0"/>
                  <a:cs typeface="Times New Roman" charset="0"/>
                </a:rPr>
                <a:t> start to produce </a:t>
              </a:r>
              <a:r>
                <a:rPr lang="en-GB" sz="3200" b="0" u="sng" dirty="0">
                  <a:solidFill>
                    <a:srgbClr val="FFFF00"/>
                  </a:solidFill>
                  <a:latin typeface="Tw Cen MT" charset="0"/>
                  <a:cs typeface="Times New Roman" charset="0"/>
                </a:rPr>
                <a:t>sperm cells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304800" y="5930900"/>
            <a:ext cx="3951288" cy="698500"/>
            <a:chOff x="242" y="1616"/>
            <a:chExt cx="5224" cy="408"/>
          </a:xfrm>
        </p:grpSpPr>
        <p:sp>
          <p:nvSpPr>
            <p:cNvPr id="23566" name="AutoShape 19"/>
            <p:cNvSpPr>
              <a:spLocks noChangeArrowheads="1"/>
            </p:cNvSpPr>
            <p:nvPr/>
          </p:nvSpPr>
          <p:spPr bwMode="auto">
            <a:xfrm>
              <a:off x="242" y="1616"/>
              <a:ext cx="52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185E"/>
                </a:gs>
                <a:gs pos="100000">
                  <a:srgbClr val="FF33CC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7" name="Text Box 20"/>
            <p:cNvSpPr txBox="1">
              <a:spLocks noChangeArrowheads="1"/>
            </p:cNvSpPr>
            <p:nvPr/>
          </p:nvSpPr>
          <p:spPr bwMode="auto">
            <a:xfrm>
              <a:off x="385" y="1661"/>
              <a:ext cx="4945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 dirty="0">
                  <a:solidFill>
                    <a:schemeClr val="bg1"/>
                  </a:solidFill>
                  <a:latin typeface="Tw Cen MT" charset="0"/>
                  <a:cs typeface="Times New Roman" charset="0"/>
                </a:rPr>
                <a:t>And </a:t>
              </a:r>
              <a:r>
                <a:rPr lang="en-GB" sz="3200" b="0" u="sng" dirty="0" err="1">
                  <a:solidFill>
                    <a:srgbClr val="FFFF00"/>
                  </a:solidFill>
                  <a:latin typeface="Tw Cen MT" charset="0"/>
                  <a:cs typeface="Times New Roman" charset="0"/>
                </a:rPr>
                <a:t>estrogen</a:t>
              </a:r>
              <a:endParaRPr lang="en-GB" sz="3200" b="0" u="sng" dirty="0">
                <a:solidFill>
                  <a:srgbClr val="FFFF00"/>
                </a:solidFill>
                <a:latin typeface="Tw Cen MT" charset="0"/>
                <a:cs typeface="Times New Roman" charset="0"/>
              </a:endParaRP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4876800" y="5930900"/>
            <a:ext cx="3951288" cy="698500"/>
            <a:chOff x="242" y="1616"/>
            <a:chExt cx="5224" cy="408"/>
          </a:xfrm>
        </p:grpSpPr>
        <p:sp>
          <p:nvSpPr>
            <p:cNvPr id="22550" name="AutoShape 22"/>
            <p:cNvSpPr>
              <a:spLocks noChangeArrowheads="1"/>
            </p:cNvSpPr>
            <p:nvPr/>
          </p:nvSpPr>
          <p:spPr bwMode="auto">
            <a:xfrm>
              <a:off x="242" y="1616"/>
              <a:ext cx="52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97000"/>
                  </a:schemeClr>
                </a:gs>
              </a:gsLst>
              <a:lin ang="5400000" scaled="1"/>
            </a:gradFill>
            <a:ln w="508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3565" name="Text Box 23"/>
            <p:cNvSpPr txBox="1">
              <a:spLocks noChangeArrowheads="1"/>
            </p:cNvSpPr>
            <p:nvPr/>
          </p:nvSpPr>
          <p:spPr bwMode="auto">
            <a:xfrm>
              <a:off x="385" y="1661"/>
              <a:ext cx="4945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 dirty="0">
                  <a:solidFill>
                    <a:schemeClr val="bg1"/>
                  </a:solidFill>
                  <a:latin typeface="Tw Cen MT" charset="0"/>
                  <a:cs typeface="Times New Roman" charset="0"/>
                </a:rPr>
                <a:t>And </a:t>
              </a:r>
              <a:r>
                <a:rPr lang="en-GB" sz="3200" b="0" u="sng" dirty="0">
                  <a:solidFill>
                    <a:srgbClr val="FFFF00"/>
                  </a:solidFill>
                  <a:latin typeface="Tw Cen MT" charset="0"/>
                  <a:cs typeface="Times New Roman" charset="0"/>
                </a:rPr>
                <a:t>testosterone</a:t>
              </a:r>
            </a:p>
          </p:txBody>
        </p:sp>
      </p:grpSp>
      <p:pic>
        <p:nvPicPr>
          <p:cNvPr id="22553" name="Picture 25" descr="m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0"/>
            <a:ext cx="2590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Picture 26" descr="fem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24384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5" name="Oval 27"/>
          <p:cNvSpPr>
            <a:spLocks noChangeArrowheads="1"/>
          </p:cNvSpPr>
          <p:nvPr/>
        </p:nvSpPr>
        <p:spPr bwMode="auto">
          <a:xfrm>
            <a:off x="2438400" y="2819400"/>
            <a:ext cx="381000" cy="381000"/>
          </a:xfrm>
          <a:prstGeom prst="ellips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Oval 28"/>
          <p:cNvSpPr>
            <a:spLocks noChangeArrowheads="1"/>
          </p:cNvSpPr>
          <p:nvPr/>
        </p:nvSpPr>
        <p:spPr bwMode="auto">
          <a:xfrm>
            <a:off x="6629400" y="3200400"/>
            <a:ext cx="381000" cy="381000"/>
          </a:xfrm>
          <a:prstGeom prst="ellipse">
            <a:avLst/>
          </a:prstGeom>
          <a:noFill/>
          <a:ln w="889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5" grpId="0" animBg="1"/>
      <p:bldP spid="225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1279525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Testosterone and </a:t>
            </a:r>
            <a:r>
              <a:rPr lang="en-GB" sz="2800" b="0" dirty="0" err="1">
                <a:latin typeface="Tw Cen MT" charset="0"/>
                <a:ea typeface="Tw Cen MT" charset="0"/>
                <a:cs typeface="Tw Cen MT" charset="0"/>
              </a:rPr>
              <a:t>estrogen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then cause the                    development of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secondary sex characteristics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.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Secondary Changes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" y="2667000"/>
            <a:ext cx="8382000" cy="1219200"/>
            <a:chOff x="295" y="799"/>
            <a:chExt cx="5165" cy="408"/>
          </a:xfrm>
        </p:grpSpPr>
        <p:sp>
          <p:nvSpPr>
            <p:cNvPr id="25607" name="AutoShape 5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25608" name="Text Box 6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Secondary sex characteristics are physical changes </a:t>
              </a:r>
              <a:r>
                <a:rPr lang="en-GB" sz="320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NOT directly needed to reproduce</a:t>
              </a: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.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438400" y="4784725"/>
            <a:ext cx="4572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These changes make the body look more adult like</a:t>
            </a:r>
            <a:r>
              <a:rPr lang="en-GB" sz="3000" b="0" dirty="0">
                <a:latin typeface="Tw Cen MT" charset="0"/>
                <a:ea typeface="Tw Cen MT" charset="0"/>
                <a:cs typeface="Tw Cen MT" charset="0"/>
              </a:rPr>
              <a:t>.</a:t>
            </a:r>
          </a:p>
        </p:txBody>
      </p:sp>
      <p:pic>
        <p:nvPicPr>
          <p:cNvPr id="24617" name="Picture 41" descr="chi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0"/>
            <a:ext cx="17573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9" name="Picture 43" descr="womm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4191000"/>
            <a:ext cx="166846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 autoUpdateAnimBg="0"/>
      <p:bldP spid="2458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0000CC">
                  <a:gamma/>
                  <a:shade val="46275"/>
                  <a:invGamma/>
                </a:srgbClr>
              </a:gs>
              <a:gs pos="100000">
                <a:srgbClr val="0000CC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cs typeface="Times New Roman" charset="0"/>
              </a:rPr>
              <a:t>Changes in Boys</a:t>
            </a:r>
          </a:p>
        </p:txBody>
      </p:sp>
      <p:pic>
        <p:nvPicPr>
          <p:cNvPr id="17412" name="Picture 4" descr="bo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28800"/>
            <a:ext cx="2819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228600" y="1219200"/>
            <a:ext cx="4038600" cy="1143000"/>
            <a:chOff x="144" y="768"/>
            <a:chExt cx="2544" cy="720"/>
          </a:xfrm>
        </p:grpSpPr>
        <p:grpSp>
          <p:nvGrpSpPr>
            <p:cNvPr id="26663" name="Group 6"/>
            <p:cNvGrpSpPr>
              <a:grpSpLocks/>
            </p:cNvGrpSpPr>
            <p:nvPr/>
          </p:nvGrpSpPr>
          <p:grpSpPr bwMode="auto">
            <a:xfrm>
              <a:off x="144" y="768"/>
              <a:ext cx="1776" cy="720"/>
              <a:chOff x="242" y="1616"/>
              <a:chExt cx="5224" cy="408"/>
            </a:xfrm>
          </p:grpSpPr>
          <p:sp>
            <p:nvSpPr>
              <p:cNvPr id="26665" name="AutoShape 7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5322"/>
                  </a:gs>
                  <a:gs pos="100000">
                    <a:srgbClr val="008039"/>
                  </a:gs>
                </a:gsLst>
                <a:lin ang="5400000" scaled="1"/>
              </a:gradFill>
              <a:ln w="50800">
                <a:solidFill>
                  <a:srgbClr val="00532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6" name="Text Box 8"/>
              <p:cNvSpPr txBox="1">
                <a:spLocks noChangeArrowheads="1"/>
              </p:cNvSpPr>
              <p:nvPr/>
            </p:nvSpPr>
            <p:spPr bwMode="auto">
              <a:xfrm>
                <a:off x="386" y="1661"/>
                <a:ext cx="4942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700" u="sng">
                    <a:solidFill>
                      <a:srgbClr val="FFFF00"/>
                    </a:solidFill>
                    <a:latin typeface="Tw Cen MT" charset="0"/>
                    <a:cs typeface="Times New Roman" charset="0"/>
                  </a:rPr>
                  <a:t>Pituitary</a:t>
                </a:r>
                <a:r>
                  <a:rPr lang="en-GB" sz="2700" b="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 releases hormones</a:t>
                </a:r>
              </a:p>
            </p:txBody>
          </p:sp>
        </p:grpSp>
        <p:sp>
          <p:nvSpPr>
            <p:cNvPr id="26664" name="Line 9"/>
            <p:cNvSpPr>
              <a:spLocks noChangeShapeType="1"/>
            </p:cNvSpPr>
            <p:nvPr/>
          </p:nvSpPr>
          <p:spPr bwMode="auto">
            <a:xfrm>
              <a:off x="1920" y="1152"/>
              <a:ext cx="768" cy="144"/>
            </a:xfrm>
            <a:prstGeom prst="line">
              <a:avLst/>
            </a:prstGeom>
            <a:noFill/>
            <a:ln w="50800">
              <a:solidFill>
                <a:srgbClr val="00532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228600" y="3657600"/>
            <a:ext cx="4114800" cy="1568450"/>
            <a:chOff x="144" y="2304"/>
            <a:chExt cx="2592" cy="988"/>
          </a:xfrm>
        </p:grpSpPr>
        <p:sp>
          <p:nvSpPr>
            <p:cNvPr id="26659" name="Line 11"/>
            <p:cNvSpPr>
              <a:spLocks noChangeShapeType="1"/>
            </p:cNvSpPr>
            <p:nvPr/>
          </p:nvSpPr>
          <p:spPr bwMode="auto">
            <a:xfrm flipV="1">
              <a:off x="1776" y="2592"/>
              <a:ext cx="960" cy="240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60" name="Group 12"/>
            <p:cNvGrpSpPr>
              <a:grpSpLocks/>
            </p:cNvGrpSpPr>
            <p:nvPr/>
          </p:nvGrpSpPr>
          <p:grpSpPr bwMode="auto">
            <a:xfrm>
              <a:off x="144" y="2304"/>
              <a:ext cx="1728" cy="988"/>
              <a:chOff x="242" y="1616"/>
              <a:chExt cx="5224" cy="408"/>
            </a:xfrm>
          </p:grpSpPr>
          <p:sp>
            <p:nvSpPr>
              <p:cNvPr id="26661" name="AutoShape 13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760000"/>
                  </a:gs>
                  <a:gs pos="100000">
                    <a:srgbClr val="FF0000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2" name="Text Box 14"/>
              <p:cNvSpPr txBox="1">
                <a:spLocks noChangeArrowheads="1"/>
              </p:cNvSpPr>
              <p:nvPr/>
            </p:nvSpPr>
            <p:spPr bwMode="auto">
              <a:xfrm>
                <a:off x="384" y="1636"/>
                <a:ext cx="4946" cy="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u="sng">
                    <a:solidFill>
                      <a:srgbClr val="FFFF00"/>
                    </a:solidFill>
                    <a:latin typeface="Tw Cen MT" charset="0"/>
                    <a:cs typeface="Times New Roman" charset="0"/>
                  </a:rPr>
                  <a:t>Testicles</a:t>
                </a: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 and </a:t>
                </a:r>
                <a:r>
                  <a:rPr lang="en-GB" sz="2800" u="sng">
                    <a:solidFill>
                      <a:srgbClr val="FFFF00"/>
                    </a:solidFill>
                    <a:latin typeface="Tw Cen MT" charset="0"/>
                    <a:cs typeface="Times New Roman" charset="0"/>
                  </a:rPr>
                  <a:t>sperm cells</a:t>
                </a: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 develop</a:t>
                </a:r>
              </a:p>
            </p:txBody>
          </p:sp>
        </p:grp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228600" y="4191000"/>
            <a:ext cx="4114800" cy="2438400"/>
            <a:chOff x="144" y="2640"/>
            <a:chExt cx="2592" cy="1536"/>
          </a:xfrm>
        </p:grpSpPr>
        <p:sp>
          <p:nvSpPr>
            <p:cNvPr id="26655" name="Line 18"/>
            <p:cNvSpPr>
              <a:spLocks noChangeShapeType="1"/>
            </p:cNvSpPr>
            <p:nvPr/>
          </p:nvSpPr>
          <p:spPr bwMode="auto">
            <a:xfrm flipV="1">
              <a:off x="1872" y="2640"/>
              <a:ext cx="864" cy="1104"/>
            </a:xfrm>
            <a:prstGeom prst="line">
              <a:avLst/>
            </a:prstGeom>
            <a:noFill/>
            <a:ln w="508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56" name="Group 15"/>
            <p:cNvGrpSpPr>
              <a:grpSpLocks/>
            </p:cNvGrpSpPr>
            <p:nvPr/>
          </p:nvGrpSpPr>
          <p:grpSpPr bwMode="auto">
            <a:xfrm>
              <a:off x="144" y="3476"/>
              <a:ext cx="1728" cy="700"/>
              <a:chOff x="242" y="1616"/>
              <a:chExt cx="5224" cy="408"/>
            </a:xfrm>
          </p:grpSpPr>
          <p:sp>
            <p:nvSpPr>
              <p:cNvPr id="26657" name="AutoShape 16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18185E"/>
                  </a:gs>
                  <a:gs pos="100000">
                    <a:srgbClr val="33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8" name="Text Box 17"/>
              <p:cNvSpPr txBox="1">
                <a:spLocks noChangeArrowheads="1"/>
              </p:cNvSpPr>
              <p:nvPr/>
            </p:nvSpPr>
            <p:spPr bwMode="auto">
              <a:xfrm>
                <a:off x="384" y="1661"/>
                <a:ext cx="4946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Penis and testicles grow</a:t>
                </a:r>
              </a:p>
            </p:txBody>
          </p:sp>
        </p:grpSp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724400" y="1295400"/>
            <a:ext cx="4114800" cy="1371600"/>
            <a:chOff x="2976" y="816"/>
            <a:chExt cx="2592" cy="864"/>
          </a:xfrm>
        </p:grpSpPr>
        <p:grpSp>
          <p:nvGrpSpPr>
            <p:cNvPr id="26651" name="Group 22"/>
            <p:cNvGrpSpPr>
              <a:grpSpLocks/>
            </p:cNvGrpSpPr>
            <p:nvPr/>
          </p:nvGrpSpPr>
          <p:grpSpPr bwMode="auto">
            <a:xfrm>
              <a:off x="3840" y="816"/>
              <a:ext cx="1728" cy="409"/>
              <a:chOff x="242" y="1616"/>
              <a:chExt cx="5224" cy="408"/>
            </a:xfrm>
          </p:grpSpPr>
          <p:sp>
            <p:nvSpPr>
              <p:cNvPr id="26653" name="AutoShape 23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18185E"/>
                  </a:gs>
                  <a:gs pos="100000">
                    <a:srgbClr val="33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4" name="Text Box 24"/>
              <p:cNvSpPr txBox="1">
                <a:spLocks noChangeArrowheads="1"/>
              </p:cNvSpPr>
              <p:nvPr/>
            </p:nvSpPr>
            <p:spPr bwMode="auto">
              <a:xfrm>
                <a:off x="384" y="1661"/>
                <a:ext cx="494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Shoulders widen</a:t>
                </a:r>
              </a:p>
            </p:txBody>
          </p:sp>
        </p:grpSp>
        <p:sp>
          <p:nvSpPr>
            <p:cNvPr id="26652" name="Line 35"/>
            <p:cNvSpPr>
              <a:spLocks noChangeShapeType="1"/>
            </p:cNvSpPr>
            <p:nvPr/>
          </p:nvSpPr>
          <p:spPr bwMode="auto">
            <a:xfrm flipV="1">
              <a:off x="2976" y="1056"/>
              <a:ext cx="864" cy="624"/>
            </a:xfrm>
            <a:prstGeom prst="line">
              <a:avLst/>
            </a:prstGeom>
            <a:noFill/>
            <a:ln w="508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304800" y="2590800"/>
            <a:ext cx="4114800" cy="762000"/>
            <a:chOff x="192" y="1632"/>
            <a:chExt cx="2592" cy="480"/>
          </a:xfrm>
        </p:grpSpPr>
        <p:sp>
          <p:nvSpPr>
            <p:cNvPr id="26647" name="Line 34"/>
            <p:cNvSpPr>
              <a:spLocks noChangeShapeType="1"/>
            </p:cNvSpPr>
            <p:nvPr/>
          </p:nvSpPr>
          <p:spPr bwMode="auto">
            <a:xfrm flipV="1">
              <a:off x="1872" y="1632"/>
              <a:ext cx="912" cy="288"/>
            </a:xfrm>
            <a:prstGeom prst="line">
              <a:avLst/>
            </a:prstGeom>
            <a:noFill/>
            <a:ln w="508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48" name="Group 31"/>
            <p:cNvGrpSpPr>
              <a:grpSpLocks/>
            </p:cNvGrpSpPr>
            <p:nvPr/>
          </p:nvGrpSpPr>
          <p:grpSpPr bwMode="auto">
            <a:xfrm>
              <a:off x="192" y="1703"/>
              <a:ext cx="1728" cy="409"/>
              <a:chOff x="242" y="1616"/>
              <a:chExt cx="5224" cy="408"/>
            </a:xfrm>
          </p:grpSpPr>
          <p:sp>
            <p:nvSpPr>
              <p:cNvPr id="26649" name="AutoShape 32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18185E"/>
                  </a:gs>
                  <a:gs pos="100000">
                    <a:srgbClr val="33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0" name="Text Box 33"/>
              <p:cNvSpPr txBox="1">
                <a:spLocks noChangeArrowheads="1"/>
              </p:cNvSpPr>
              <p:nvPr/>
            </p:nvSpPr>
            <p:spPr bwMode="auto">
              <a:xfrm>
                <a:off x="384" y="1661"/>
                <a:ext cx="494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Voice deepens</a:t>
                </a:r>
              </a:p>
            </p:txBody>
          </p:sp>
        </p:grpSp>
      </p:grp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4724400" y="2514600"/>
            <a:ext cx="4114800" cy="1655763"/>
            <a:chOff x="2976" y="1584"/>
            <a:chExt cx="2592" cy="1043"/>
          </a:xfrm>
        </p:grpSpPr>
        <p:sp>
          <p:nvSpPr>
            <p:cNvPr id="26643" name="Line 36"/>
            <p:cNvSpPr>
              <a:spLocks noChangeShapeType="1"/>
            </p:cNvSpPr>
            <p:nvPr/>
          </p:nvSpPr>
          <p:spPr bwMode="auto">
            <a:xfrm>
              <a:off x="2976" y="1872"/>
              <a:ext cx="864" cy="288"/>
            </a:xfrm>
            <a:prstGeom prst="line">
              <a:avLst/>
            </a:prstGeom>
            <a:noFill/>
            <a:ln w="508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44" name="Group 25"/>
            <p:cNvGrpSpPr>
              <a:grpSpLocks/>
            </p:cNvGrpSpPr>
            <p:nvPr/>
          </p:nvGrpSpPr>
          <p:grpSpPr bwMode="auto">
            <a:xfrm>
              <a:off x="3840" y="1584"/>
              <a:ext cx="1728" cy="1043"/>
              <a:chOff x="242" y="1616"/>
              <a:chExt cx="5224" cy="408"/>
            </a:xfrm>
          </p:grpSpPr>
          <p:sp>
            <p:nvSpPr>
              <p:cNvPr id="26645" name="AutoShape 26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18185E"/>
                  </a:gs>
                  <a:gs pos="100000">
                    <a:srgbClr val="33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6" name="Text Box 27"/>
              <p:cNvSpPr txBox="1">
                <a:spLocks noChangeArrowheads="1"/>
              </p:cNvSpPr>
              <p:nvPr/>
            </p:nvSpPr>
            <p:spPr bwMode="auto">
              <a:xfrm>
                <a:off x="384" y="1661"/>
                <a:ext cx="4946" cy="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Hair grows under arms,              on chest, face</a:t>
                </a:r>
              </a:p>
            </p:txBody>
          </p:sp>
        </p:grpSp>
      </p:grpSp>
      <p:grpSp>
        <p:nvGrpSpPr>
          <p:cNvPr id="14" name="Group 44"/>
          <p:cNvGrpSpPr>
            <a:grpSpLocks/>
          </p:cNvGrpSpPr>
          <p:nvPr/>
        </p:nvGrpSpPr>
        <p:grpSpPr bwMode="auto">
          <a:xfrm>
            <a:off x="4343400" y="3124200"/>
            <a:ext cx="4495800" cy="2438400"/>
            <a:chOff x="2736" y="1968"/>
            <a:chExt cx="2832" cy="1536"/>
          </a:xfrm>
        </p:grpSpPr>
        <p:sp>
          <p:nvSpPr>
            <p:cNvPr id="26639" name="Line 37"/>
            <p:cNvSpPr>
              <a:spLocks noChangeShapeType="1"/>
            </p:cNvSpPr>
            <p:nvPr/>
          </p:nvSpPr>
          <p:spPr bwMode="auto">
            <a:xfrm>
              <a:off x="2736" y="1968"/>
              <a:ext cx="1104" cy="1200"/>
            </a:xfrm>
            <a:prstGeom prst="line">
              <a:avLst/>
            </a:prstGeom>
            <a:noFill/>
            <a:ln w="508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40" name="Group 19"/>
            <p:cNvGrpSpPr>
              <a:grpSpLocks/>
            </p:cNvGrpSpPr>
            <p:nvPr/>
          </p:nvGrpSpPr>
          <p:grpSpPr bwMode="auto">
            <a:xfrm>
              <a:off x="3840" y="2804"/>
              <a:ext cx="1728" cy="700"/>
              <a:chOff x="242" y="1616"/>
              <a:chExt cx="5224" cy="408"/>
            </a:xfrm>
          </p:grpSpPr>
          <p:sp>
            <p:nvSpPr>
              <p:cNvPr id="26641" name="AutoShape 20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18185E"/>
                  </a:gs>
                  <a:gs pos="100000">
                    <a:srgbClr val="33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2" name="Text Box 21"/>
              <p:cNvSpPr txBox="1">
                <a:spLocks noChangeArrowheads="1"/>
              </p:cNvSpPr>
              <p:nvPr/>
            </p:nvSpPr>
            <p:spPr bwMode="auto">
              <a:xfrm>
                <a:off x="384" y="1661"/>
                <a:ext cx="4946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Muscles grow and develop</a:t>
                </a:r>
              </a:p>
            </p:txBody>
          </p:sp>
        </p:grpSp>
      </p:grpSp>
      <p:grpSp>
        <p:nvGrpSpPr>
          <p:cNvPr id="16" name="Group 43"/>
          <p:cNvGrpSpPr>
            <a:grpSpLocks/>
          </p:cNvGrpSpPr>
          <p:nvPr/>
        </p:nvGrpSpPr>
        <p:grpSpPr bwMode="auto">
          <a:xfrm>
            <a:off x="4419600" y="4267200"/>
            <a:ext cx="4419600" cy="2362200"/>
            <a:chOff x="2784" y="2688"/>
            <a:chExt cx="2784" cy="1488"/>
          </a:xfrm>
        </p:grpSpPr>
        <p:sp>
          <p:nvSpPr>
            <p:cNvPr id="26635" name="Line 38"/>
            <p:cNvSpPr>
              <a:spLocks noChangeShapeType="1"/>
            </p:cNvSpPr>
            <p:nvPr/>
          </p:nvSpPr>
          <p:spPr bwMode="auto">
            <a:xfrm>
              <a:off x="2784" y="2688"/>
              <a:ext cx="1056" cy="1296"/>
            </a:xfrm>
            <a:prstGeom prst="line">
              <a:avLst/>
            </a:prstGeom>
            <a:noFill/>
            <a:ln w="508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36" name="Group 28"/>
            <p:cNvGrpSpPr>
              <a:grpSpLocks/>
            </p:cNvGrpSpPr>
            <p:nvPr/>
          </p:nvGrpSpPr>
          <p:grpSpPr bwMode="auto">
            <a:xfrm>
              <a:off x="3840" y="3764"/>
              <a:ext cx="1728" cy="412"/>
              <a:chOff x="242" y="1616"/>
              <a:chExt cx="5224" cy="408"/>
            </a:xfrm>
          </p:grpSpPr>
          <p:sp>
            <p:nvSpPr>
              <p:cNvPr id="26637" name="AutoShape 29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18185E"/>
                  </a:gs>
                  <a:gs pos="100000">
                    <a:srgbClr val="33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8" name="Text Box 30"/>
              <p:cNvSpPr txBox="1">
                <a:spLocks noChangeArrowheads="1"/>
              </p:cNvSpPr>
              <p:nvPr/>
            </p:nvSpPr>
            <p:spPr bwMode="auto">
              <a:xfrm>
                <a:off x="384" y="1661"/>
                <a:ext cx="4946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Pubic hair grows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CC0099">
                  <a:gamma/>
                  <a:shade val="46275"/>
                  <a:invGamma/>
                </a:srgbClr>
              </a:gs>
              <a:gs pos="100000">
                <a:srgbClr val="CC0099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cs typeface="Times New Roman" charset="0"/>
              </a:rPr>
              <a:t>Changes In Girls</a:t>
            </a:r>
          </a:p>
        </p:txBody>
      </p:sp>
      <p:pic>
        <p:nvPicPr>
          <p:cNvPr id="20488" name="Picture 8" descr="gir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76400"/>
            <a:ext cx="3052763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228600" y="2895600"/>
            <a:ext cx="4114800" cy="1143000"/>
            <a:chOff x="144" y="1824"/>
            <a:chExt cx="2592" cy="720"/>
          </a:xfrm>
        </p:grpSpPr>
        <p:sp>
          <p:nvSpPr>
            <p:cNvPr id="27682" name="Line 12"/>
            <p:cNvSpPr>
              <a:spLocks noChangeShapeType="1"/>
            </p:cNvSpPr>
            <p:nvPr/>
          </p:nvSpPr>
          <p:spPr bwMode="auto">
            <a:xfrm>
              <a:off x="1824" y="2208"/>
              <a:ext cx="912" cy="0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83" name="Group 9"/>
            <p:cNvGrpSpPr>
              <a:grpSpLocks/>
            </p:cNvGrpSpPr>
            <p:nvPr/>
          </p:nvGrpSpPr>
          <p:grpSpPr bwMode="auto">
            <a:xfrm>
              <a:off x="144" y="1824"/>
              <a:ext cx="1728" cy="720"/>
              <a:chOff x="242" y="1616"/>
              <a:chExt cx="5224" cy="408"/>
            </a:xfrm>
          </p:grpSpPr>
          <p:sp>
            <p:nvSpPr>
              <p:cNvPr id="27684" name="AutoShape 10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760000"/>
                  </a:gs>
                  <a:gs pos="100000">
                    <a:srgbClr val="FF0000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85" name="Text Box 11"/>
              <p:cNvSpPr txBox="1">
                <a:spLocks noChangeArrowheads="1"/>
              </p:cNvSpPr>
              <p:nvPr/>
            </p:nvSpPr>
            <p:spPr bwMode="auto">
              <a:xfrm>
                <a:off x="385" y="1661"/>
                <a:ext cx="4945" cy="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u="sng">
                    <a:solidFill>
                      <a:srgbClr val="FFFF00"/>
                    </a:solidFill>
                    <a:latin typeface="Tw Cen MT" charset="0"/>
                    <a:cs typeface="Times New Roman" charset="0"/>
                  </a:rPr>
                  <a:t>Ovaries</a:t>
                </a: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 &amp; </a:t>
                </a:r>
                <a:r>
                  <a:rPr lang="en-GB" sz="2800" u="sng">
                    <a:solidFill>
                      <a:srgbClr val="FFFF00"/>
                    </a:solidFill>
                    <a:latin typeface="Tw Cen MT" charset="0"/>
                    <a:cs typeface="Times New Roman" charset="0"/>
                  </a:rPr>
                  <a:t>egg               cells</a:t>
                </a: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 develop</a:t>
                </a:r>
              </a:p>
            </p:txBody>
          </p:sp>
        </p:grp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228600" y="3810000"/>
            <a:ext cx="4114800" cy="1676400"/>
            <a:chOff x="144" y="2400"/>
            <a:chExt cx="2592" cy="1056"/>
          </a:xfrm>
        </p:grpSpPr>
        <p:sp>
          <p:nvSpPr>
            <p:cNvPr id="27678" name="Line 16"/>
            <p:cNvSpPr>
              <a:spLocks noChangeShapeType="1"/>
            </p:cNvSpPr>
            <p:nvPr/>
          </p:nvSpPr>
          <p:spPr bwMode="auto">
            <a:xfrm flipV="1">
              <a:off x="1776" y="2400"/>
              <a:ext cx="960" cy="672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79" name="Group 13"/>
            <p:cNvGrpSpPr>
              <a:grpSpLocks/>
            </p:cNvGrpSpPr>
            <p:nvPr/>
          </p:nvGrpSpPr>
          <p:grpSpPr bwMode="auto">
            <a:xfrm>
              <a:off x="144" y="2736"/>
              <a:ext cx="1728" cy="720"/>
              <a:chOff x="242" y="1616"/>
              <a:chExt cx="5224" cy="408"/>
            </a:xfrm>
          </p:grpSpPr>
          <p:sp>
            <p:nvSpPr>
              <p:cNvPr id="27680" name="AutoShape 14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76185E"/>
                  </a:gs>
                  <a:gs pos="100000">
                    <a:srgbClr val="FF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81" name="Text Box 15"/>
              <p:cNvSpPr txBox="1">
                <a:spLocks noChangeArrowheads="1"/>
              </p:cNvSpPr>
              <p:nvPr/>
            </p:nvSpPr>
            <p:spPr bwMode="auto">
              <a:xfrm>
                <a:off x="385" y="1661"/>
                <a:ext cx="4944" cy="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Vagina grows and develops</a:t>
                </a:r>
              </a:p>
            </p:txBody>
          </p:sp>
        </p:grp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4648200" y="3505200"/>
            <a:ext cx="4191000" cy="2514600"/>
            <a:chOff x="2928" y="2208"/>
            <a:chExt cx="2640" cy="1584"/>
          </a:xfrm>
        </p:grpSpPr>
        <p:sp>
          <p:nvSpPr>
            <p:cNvPr id="27674" name="Line 20"/>
            <p:cNvSpPr>
              <a:spLocks noChangeShapeType="1"/>
            </p:cNvSpPr>
            <p:nvPr/>
          </p:nvSpPr>
          <p:spPr bwMode="auto">
            <a:xfrm>
              <a:off x="2928" y="2208"/>
              <a:ext cx="1008" cy="960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75" name="Group 17"/>
            <p:cNvGrpSpPr>
              <a:grpSpLocks/>
            </p:cNvGrpSpPr>
            <p:nvPr/>
          </p:nvGrpSpPr>
          <p:grpSpPr bwMode="auto">
            <a:xfrm>
              <a:off x="3888" y="3072"/>
              <a:ext cx="1680" cy="720"/>
              <a:chOff x="242" y="1616"/>
              <a:chExt cx="5224" cy="408"/>
            </a:xfrm>
          </p:grpSpPr>
          <p:sp>
            <p:nvSpPr>
              <p:cNvPr id="27676" name="AutoShape 18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76185E"/>
                  </a:gs>
                  <a:gs pos="100000">
                    <a:srgbClr val="FF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7" name="Text Box 19"/>
              <p:cNvSpPr txBox="1">
                <a:spLocks noChangeArrowheads="1"/>
              </p:cNvSpPr>
              <p:nvPr/>
            </p:nvSpPr>
            <p:spPr bwMode="auto">
              <a:xfrm>
                <a:off x="384" y="1661"/>
                <a:ext cx="4945" cy="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Waist narrows &amp; hips widen</a:t>
                </a:r>
              </a:p>
            </p:txBody>
          </p:sp>
        </p:grp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4572000" y="3048000"/>
            <a:ext cx="4267200" cy="1371600"/>
            <a:chOff x="2880" y="1920"/>
            <a:chExt cx="2688" cy="864"/>
          </a:xfrm>
        </p:grpSpPr>
        <p:grpSp>
          <p:nvGrpSpPr>
            <p:cNvPr id="27670" name="Group 21"/>
            <p:cNvGrpSpPr>
              <a:grpSpLocks/>
            </p:cNvGrpSpPr>
            <p:nvPr/>
          </p:nvGrpSpPr>
          <p:grpSpPr bwMode="auto">
            <a:xfrm>
              <a:off x="3888" y="2064"/>
              <a:ext cx="1680" cy="720"/>
              <a:chOff x="242" y="1616"/>
              <a:chExt cx="5224" cy="408"/>
            </a:xfrm>
          </p:grpSpPr>
          <p:sp>
            <p:nvSpPr>
              <p:cNvPr id="27672" name="AutoShape 22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76185E"/>
                  </a:gs>
                  <a:gs pos="100000">
                    <a:srgbClr val="FF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3" name="Text Box 23"/>
              <p:cNvSpPr txBox="1">
                <a:spLocks noChangeArrowheads="1"/>
              </p:cNvSpPr>
              <p:nvPr/>
            </p:nvSpPr>
            <p:spPr bwMode="auto">
              <a:xfrm>
                <a:off x="384" y="1661"/>
                <a:ext cx="4945" cy="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Breasts grow             and develop</a:t>
                </a:r>
              </a:p>
            </p:txBody>
          </p:sp>
        </p:grpSp>
        <p:sp>
          <p:nvSpPr>
            <p:cNvPr id="27671" name="Line 24"/>
            <p:cNvSpPr>
              <a:spLocks noChangeShapeType="1"/>
            </p:cNvSpPr>
            <p:nvPr/>
          </p:nvSpPr>
          <p:spPr bwMode="auto">
            <a:xfrm>
              <a:off x="2880" y="1920"/>
              <a:ext cx="1056" cy="480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4800600" y="1219200"/>
            <a:ext cx="4038600" cy="1676400"/>
            <a:chOff x="3024" y="768"/>
            <a:chExt cx="2544" cy="1056"/>
          </a:xfrm>
        </p:grpSpPr>
        <p:grpSp>
          <p:nvGrpSpPr>
            <p:cNvPr id="27666" name="Group 25"/>
            <p:cNvGrpSpPr>
              <a:grpSpLocks/>
            </p:cNvGrpSpPr>
            <p:nvPr/>
          </p:nvGrpSpPr>
          <p:grpSpPr bwMode="auto">
            <a:xfrm>
              <a:off x="3888" y="768"/>
              <a:ext cx="1680" cy="1056"/>
              <a:chOff x="242" y="1616"/>
              <a:chExt cx="5224" cy="408"/>
            </a:xfrm>
          </p:grpSpPr>
          <p:sp>
            <p:nvSpPr>
              <p:cNvPr id="27668" name="AutoShape 26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76185E"/>
                  </a:gs>
                  <a:gs pos="100000">
                    <a:srgbClr val="FF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9" name="Text Box 27"/>
              <p:cNvSpPr txBox="1">
                <a:spLocks noChangeArrowheads="1"/>
              </p:cNvSpPr>
              <p:nvPr/>
            </p:nvSpPr>
            <p:spPr bwMode="auto">
              <a:xfrm>
                <a:off x="385" y="1661"/>
                <a:ext cx="4944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 dirty="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Hair grows under arms           and on legs</a:t>
                </a:r>
              </a:p>
            </p:txBody>
          </p:sp>
        </p:grpSp>
        <p:sp>
          <p:nvSpPr>
            <p:cNvPr id="27667" name="Line 32"/>
            <p:cNvSpPr>
              <a:spLocks noChangeShapeType="1"/>
            </p:cNvSpPr>
            <p:nvPr/>
          </p:nvSpPr>
          <p:spPr bwMode="auto">
            <a:xfrm flipV="1">
              <a:off x="3024" y="1248"/>
              <a:ext cx="864" cy="480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46"/>
          <p:cNvGrpSpPr>
            <a:grpSpLocks/>
          </p:cNvGrpSpPr>
          <p:nvPr/>
        </p:nvGrpSpPr>
        <p:grpSpPr bwMode="auto">
          <a:xfrm>
            <a:off x="228600" y="1371600"/>
            <a:ext cx="4114800" cy="1143000"/>
            <a:chOff x="144" y="864"/>
            <a:chExt cx="2592" cy="720"/>
          </a:xfrm>
        </p:grpSpPr>
        <p:grpSp>
          <p:nvGrpSpPr>
            <p:cNvPr id="27662" name="Group 33"/>
            <p:cNvGrpSpPr>
              <a:grpSpLocks/>
            </p:cNvGrpSpPr>
            <p:nvPr/>
          </p:nvGrpSpPr>
          <p:grpSpPr bwMode="auto">
            <a:xfrm>
              <a:off x="144" y="864"/>
              <a:ext cx="1776" cy="720"/>
              <a:chOff x="242" y="1616"/>
              <a:chExt cx="5224" cy="408"/>
            </a:xfrm>
          </p:grpSpPr>
          <p:sp>
            <p:nvSpPr>
              <p:cNvPr id="27664" name="AutoShape 34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5322"/>
                  </a:gs>
                  <a:gs pos="100000">
                    <a:srgbClr val="008039"/>
                  </a:gs>
                </a:gsLst>
                <a:lin ang="5400000" scaled="1"/>
              </a:gradFill>
              <a:ln w="50800">
                <a:solidFill>
                  <a:srgbClr val="00532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5" name="Text Box 35"/>
              <p:cNvSpPr txBox="1">
                <a:spLocks noChangeArrowheads="1"/>
              </p:cNvSpPr>
              <p:nvPr/>
            </p:nvSpPr>
            <p:spPr bwMode="auto">
              <a:xfrm>
                <a:off x="386" y="1661"/>
                <a:ext cx="4942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700" u="sng">
                    <a:solidFill>
                      <a:srgbClr val="FFFF00"/>
                    </a:solidFill>
                    <a:latin typeface="Tw Cen MT" charset="0"/>
                    <a:cs typeface="Times New Roman" charset="0"/>
                  </a:rPr>
                  <a:t>Pituitary</a:t>
                </a:r>
                <a:r>
                  <a:rPr lang="en-GB" sz="2700" b="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 releases hormones</a:t>
                </a:r>
              </a:p>
            </p:txBody>
          </p:sp>
        </p:grpSp>
        <p:sp>
          <p:nvSpPr>
            <p:cNvPr id="27663" name="Line 36"/>
            <p:cNvSpPr>
              <a:spLocks noChangeShapeType="1"/>
            </p:cNvSpPr>
            <p:nvPr/>
          </p:nvSpPr>
          <p:spPr bwMode="auto">
            <a:xfrm>
              <a:off x="1920" y="1248"/>
              <a:ext cx="816" cy="96"/>
            </a:xfrm>
            <a:prstGeom prst="line">
              <a:avLst/>
            </a:prstGeom>
            <a:noFill/>
            <a:ln w="50800">
              <a:solidFill>
                <a:srgbClr val="CC33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44"/>
          <p:cNvGrpSpPr>
            <a:grpSpLocks/>
          </p:cNvGrpSpPr>
          <p:nvPr/>
        </p:nvGrpSpPr>
        <p:grpSpPr bwMode="auto">
          <a:xfrm>
            <a:off x="228600" y="3962400"/>
            <a:ext cx="4191000" cy="2514600"/>
            <a:chOff x="144" y="2496"/>
            <a:chExt cx="2640" cy="1584"/>
          </a:xfrm>
        </p:grpSpPr>
        <p:sp>
          <p:nvSpPr>
            <p:cNvPr id="27658" name="Line 31"/>
            <p:cNvSpPr>
              <a:spLocks noChangeShapeType="1"/>
            </p:cNvSpPr>
            <p:nvPr/>
          </p:nvSpPr>
          <p:spPr bwMode="auto">
            <a:xfrm flipV="1">
              <a:off x="1824" y="2496"/>
              <a:ext cx="960" cy="1392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59" name="Group 28"/>
            <p:cNvGrpSpPr>
              <a:grpSpLocks/>
            </p:cNvGrpSpPr>
            <p:nvPr/>
          </p:nvGrpSpPr>
          <p:grpSpPr bwMode="auto">
            <a:xfrm>
              <a:off x="144" y="3648"/>
              <a:ext cx="1728" cy="432"/>
              <a:chOff x="242" y="1616"/>
              <a:chExt cx="5224" cy="408"/>
            </a:xfrm>
          </p:grpSpPr>
          <p:sp>
            <p:nvSpPr>
              <p:cNvPr id="27660" name="AutoShape 29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76185E"/>
                  </a:gs>
                  <a:gs pos="100000">
                    <a:srgbClr val="FF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1" name="Text Box 30"/>
              <p:cNvSpPr txBox="1">
                <a:spLocks noChangeArrowheads="1"/>
              </p:cNvSpPr>
              <p:nvPr/>
            </p:nvSpPr>
            <p:spPr bwMode="auto">
              <a:xfrm>
                <a:off x="385" y="1661"/>
                <a:ext cx="4944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Pubic hair grows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gir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2262188"/>
            <a:ext cx="2651125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9" name="Picture 39" descr="boy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6963"/>
            <a:ext cx="2330450" cy="365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40" name="Rectangle 40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cs typeface="Times New Roman" charset="0"/>
              </a:rPr>
              <a:t>Changes in Both Sexes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2895600" y="1295400"/>
            <a:ext cx="3352800" cy="609600"/>
            <a:chOff x="295" y="799"/>
            <a:chExt cx="5165" cy="408"/>
          </a:xfrm>
        </p:grpSpPr>
        <p:sp>
          <p:nvSpPr>
            <p:cNvPr id="28692" name="AutoShape 42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3" name="Text Box 43"/>
            <p:cNvSpPr txBox="1">
              <a:spLocks noChangeArrowheads="1"/>
            </p:cNvSpPr>
            <p:nvPr/>
          </p:nvSpPr>
          <p:spPr bwMode="auto">
            <a:xfrm>
              <a:off x="440" y="816"/>
              <a:ext cx="489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cs typeface="Times New Roman" charset="0"/>
                </a:rPr>
                <a:t>Growth spurt</a:t>
              </a:r>
              <a:endParaRPr lang="en-GB" sz="3200" b="0" u="sng">
                <a:solidFill>
                  <a:schemeClr val="bg1"/>
                </a:solidFill>
                <a:latin typeface="Tw Cen MT" charset="0"/>
                <a:cs typeface="Times New Roman" charset="0"/>
              </a:endParaRP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2895600" y="2209800"/>
            <a:ext cx="3352800" cy="609600"/>
            <a:chOff x="295" y="799"/>
            <a:chExt cx="5165" cy="408"/>
          </a:xfrm>
        </p:grpSpPr>
        <p:sp>
          <p:nvSpPr>
            <p:cNvPr id="28690" name="AutoShape 45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1" name="Text Box 46"/>
            <p:cNvSpPr txBox="1">
              <a:spLocks noChangeArrowheads="1"/>
            </p:cNvSpPr>
            <p:nvPr/>
          </p:nvSpPr>
          <p:spPr bwMode="auto">
            <a:xfrm>
              <a:off x="439" y="816"/>
              <a:ext cx="489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cs typeface="Times New Roman" charset="0"/>
                </a:rPr>
                <a:t>Perspire more</a:t>
              </a:r>
              <a:endParaRPr lang="en-GB" sz="3200" b="0" u="sng">
                <a:solidFill>
                  <a:schemeClr val="bg1"/>
                </a:solidFill>
                <a:latin typeface="Tw Cen MT" charset="0"/>
                <a:cs typeface="Times New Roman" charset="0"/>
              </a:endParaRPr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2895600" y="3124200"/>
            <a:ext cx="3352800" cy="609600"/>
            <a:chOff x="295" y="799"/>
            <a:chExt cx="5165" cy="408"/>
          </a:xfrm>
        </p:grpSpPr>
        <p:sp>
          <p:nvSpPr>
            <p:cNvPr id="28688" name="AutoShape 48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9" name="Text Box 49"/>
            <p:cNvSpPr txBox="1">
              <a:spLocks noChangeArrowheads="1"/>
            </p:cNvSpPr>
            <p:nvPr/>
          </p:nvSpPr>
          <p:spPr bwMode="auto">
            <a:xfrm>
              <a:off x="439" y="816"/>
              <a:ext cx="489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 dirty="0">
                  <a:solidFill>
                    <a:schemeClr val="bg1"/>
                  </a:solidFill>
                  <a:latin typeface="Tw Cen MT" charset="0"/>
                  <a:cs typeface="Times New Roman" charset="0"/>
                </a:rPr>
                <a:t>Body </a:t>
              </a:r>
              <a:r>
                <a:rPr lang="en-GB" sz="3200" b="0" dirty="0" err="1">
                  <a:solidFill>
                    <a:schemeClr val="bg1"/>
                  </a:solidFill>
                  <a:latin typeface="Tw Cen MT" charset="0"/>
                  <a:cs typeface="Times New Roman" charset="0"/>
                </a:rPr>
                <a:t>odor</a:t>
              </a:r>
              <a:r>
                <a:rPr lang="en-GB" sz="3200" b="0" dirty="0">
                  <a:solidFill>
                    <a:schemeClr val="bg1"/>
                  </a:solidFill>
                  <a:latin typeface="Tw Cen MT" charset="0"/>
                  <a:cs typeface="Times New Roman" charset="0"/>
                </a:rPr>
                <a:t> (B.O)</a:t>
              </a:r>
              <a:endParaRPr lang="en-GB" sz="3200" b="0" u="sng" dirty="0">
                <a:solidFill>
                  <a:schemeClr val="bg1"/>
                </a:solidFill>
                <a:latin typeface="Tw Cen MT" charset="0"/>
                <a:cs typeface="Times New Roman" charset="0"/>
              </a:endParaRPr>
            </a:p>
          </p:txBody>
        </p:sp>
      </p:grp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2895600" y="4038600"/>
            <a:ext cx="3352800" cy="609600"/>
            <a:chOff x="295" y="799"/>
            <a:chExt cx="5165" cy="408"/>
          </a:xfrm>
        </p:grpSpPr>
        <p:sp>
          <p:nvSpPr>
            <p:cNvPr id="28686" name="AutoShape 51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7" name="Text Box 52"/>
            <p:cNvSpPr txBox="1">
              <a:spLocks noChangeArrowheads="1"/>
            </p:cNvSpPr>
            <p:nvPr/>
          </p:nvSpPr>
          <p:spPr bwMode="auto">
            <a:xfrm>
              <a:off x="439" y="816"/>
              <a:ext cx="489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cs typeface="Times New Roman" charset="0"/>
                </a:rPr>
                <a:t>Oily skin - acne</a:t>
              </a:r>
              <a:endParaRPr lang="en-GB" sz="3200" b="0" u="sng">
                <a:solidFill>
                  <a:schemeClr val="bg1"/>
                </a:solidFill>
                <a:latin typeface="Tw Cen MT" charset="0"/>
                <a:cs typeface="Times New Roman" charset="0"/>
              </a:endParaRPr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2895600" y="4953000"/>
            <a:ext cx="3352800" cy="609600"/>
            <a:chOff x="295" y="799"/>
            <a:chExt cx="5165" cy="408"/>
          </a:xfrm>
        </p:grpSpPr>
        <p:sp>
          <p:nvSpPr>
            <p:cNvPr id="28684" name="AutoShape 5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5" name="Text Box 55"/>
            <p:cNvSpPr txBox="1">
              <a:spLocks noChangeArrowheads="1"/>
            </p:cNvSpPr>
            <p:nvPr/>
          </p:nvSpPr>
          <p:spPr bwMode="auto">
            <a:xfrm>
              <a:off x="439" y="816"/>
              <a:ext cx="489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cs typeface="Times New Roman" charset="0"/>
                </a:rPr>
                <a:t>Sexual emotions</a:t>
              </a:r>
              <a:endParaRPr lang="en-GB" sz="3200" b="0" u="sng">
                <a:solidFill>
                  <a:schemeClr val="bg1"/>
                </a:solidFill>
                <a:latin typeface="Tw Cen MT" charset="0"/>
                <a:cs typeface="Times New Roman" charset="0"/>
              </a:endParaRPr>
            </a:p>
          </p:txBody>
        </p:sp>
      </p:grp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2895600" y="5867400"/>
            <a:ext cx="3352800" cy="609600"/>
            <a:chOff x="295" y="799"/>
            <a:chExt cx="5165" cy="408"/>
          </a:xfrm>
        </p:grpSpPr>
        <p:sp>
          <p:nvSpPr>
            <p:cNvPr id="28682" name="AutoShape 57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Text Box 58"/>
            <p:cNvSpPr txBox="1">
              <a:spLocks noChangeArrowheads="1"/>
            </p:cNvSpPr>
            <p:nvPr/>
          </p:nvSpPr>
          <p:spPr bwMode="auto">
            <a:xfrm>
              <a:off x="439" y="816"/>
              <a:ext cx="489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cs typeface="Times New Roman" charset="0"/>
                </a:rPr>
                <a:t>Social changes…</a:t>
              </a:r>
              <a:endParaRPr lang="en-GB" sz="3200" b="0" u="sng">
                <a:solidFill>
                  <a:schemeClr val="bg1"/>
                </a:solidFill>
                <a:latin typeface="Tw Cen MT" charset="0"/>
                <a:cs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2209800"/>
            <a:ext cx="9144000" cy="2286000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34" charset="0"/>
                <a:ea typeface="+mn-ea"/>
                <a:cs typeface="Times New Roman" pitchFamily="18" charset="0"/>
              </a:rPr>
              <a:t>Any Questions?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2209800"/>
            <a:ext cx="9144000" cy="2286000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34" charset="0"/>
                <a:ea typeface="+mn-ea"/>
                <a:cs typeface="Times New Roman" pitchFamily="18" charset="0"/>
              </a:rPr>
              <a:t>The Reproductive System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GB" sz="3600" i="1" dirty="0">
                <a:solidFill>
                  <a:srgbClr val="FFFF00"/>
                </a:solidFill>
                <a:latin typeface="Century Gothic" pitchFamily="34" charset="0"/>
                <a:ea typeface="+mn-ea"/>
                <a:cs typeface="Times New Roman" pitchFamily="18" charset="0"/>
              </a:rPr>
              <a:t>Part 2: </a:t>
            </a:r>
            <a:r>
              <a:rPr lang="en-GB" sz="3600" i="1" dirty="0">
                <a:solidFill>
                  <a:schemeClr val="bg1"/>
                </a:solidFill>
                <a:latin typeface="Century Gothic" pitchFamily="34" charset="0"/>
                <a:ea typeface="+mn-ea"/>
                <a:cs typeface="Times New Roman" pitchFamily="18" charset="0"/>
              </a:rPr>
              <a:t>Reproductive Organs</a:t>
            </a:r>
            <a:endParaRPr lang="en-CA" sz="3600" dirty="0">
              <a:solidFill>
                <a:schemeClr val="bg1"/>
              </a:solidFill>
              <a:latin typeface="Century Gothic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1279525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The reproductive system allows adult                              humans to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produce offspring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2582863"/>
            <a:ext cx="8382000" cy="1150937"/>
            <a:chOff x="295" y="799"/>
            <a:chExt cx="5165" cy="408"/>
          </a:xfrm>
        </p:grpSpPr>
        <p:sp>
          <p:nvSpPr>
            <p:cNvPr id="31751" name="AutoShape 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31752" name="Text Box 5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The main job of the reproductive system                       is to </a:t>
              </a:r>
              <a:r>
                <a:rPr lang="en-GB" sz="3200" b="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create</a:t>
              </a:r>
              <a:r>
                <a:rPr lang="en-GB" sz="32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and to </a:t>
              </a:r>
              <a:r>
                <a:rPr lang="en-GB" sz="3200" b="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nourish</a:t>
              </a:r>
              <a:r>
                <a:rPr lang="en-GB" sz="32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</a:t>
              </a:r>
              <a:r>
                <a:rPr lang="en-GB" sz="3200" b="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sex cells</a:t>
              </a:r>
              <a:r>
                <a:rPr lang="en-GB" sz="32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.</a:t>
              </a:r>
              <a:endParaRPr lang="en-GB" sz="3200" b="0" u="sng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Introduction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048000" y="5668963"/>
            <a:ext cx="571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A </a:t>
            </a:r>
            <a:r>
              <a:rPr lang="en-GB" sz="2800" b="0" u="sng" dirty="0">
                <a:solidFill>
                  <a:srgbClr val="0000CC"/>
                </a:solidFill>
                <a:latin typeface="Tw Cen MT" charset="0"/>
                <a:ea typeface="Tw Cen MT" charset="0"/>
                <a:cs typeface="Tw Cen MT" charset="0"/>
              </a:rPr>
              <a:t>sperm cell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is the </a:t>
            </a:r>
            <a:r>
              <a:rPr lang="en-GB" sz="2800" b="0" dirty="0">
                <a:solidFill>
                  <a:srgbClr val="0000CC"/>
                </a:solidFill>
                <a:latin typeface="Tw Cen MT" charset="0"/>
                <a:ea typeface="Tw Cen MT" charset="0"/>
                <a:cs typeface="Tw Cen MT" charset="0"/>
              </a:rPr>
              <a:t>male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sex cell. 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3048000" y="4419600"/>
            <a:ext cx="586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An </a:t>
            </a:r>
            <a:r>
              <a:rPr lang="en-GB" sz="2800" b="0" u="sng" dirty="0">
                <a:solidFill>
                  <a:srgbClr val="CC0099"/>
                </a:solidFill>
                <a:latin typeface="Tw Cen MT" charset="0"/>
                <a:ea typeface="Tw Cen MT" charset="0"/>
                <a:cs typeface="Tw Cen MT" charset="0"/>
              </a:rPr>
              <a:t>egg cell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is the </a:t>
            </a:r>
            <a:r>
              <a:rPr lang="en-GB" sz="2800" b="0" dirty="0">
                <a:solidFill>
                  <a:srgbClr val="CC0099"/>
                </a:solidFill>
                <a:latin typeface="Tw Cen MT" charset="0"/>
                <a:ea typeface="Tw Cen MT" charset="0"/>
                <a:cs typeface="Tw Cen MT" charset="0"/>
              </a:rPr>
              <a:t>female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sex cell. </a:t>
            </a:r>
          </a:p>
        </p:txBody>
      </p:sp>
      <p:pic>
        <p:nvPicPr>
          <p:cNvPr id="18447" name="Picture 15" descr=" 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73525"/>
            <a:ext cx="33528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autoUpdateAnimBg="0"/>
      <p:bldP spid="18439" grpId="0" build="p" autoUpdateAnimBg="0"/>
      <p:bldP spid="1844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box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Sometimes when we learn about a subject we have questions that we may not always feel comfortable asking in front of the class.</a:t>
            </a:r>
          </a:p>
          <a:p>
            <a:pPr marL="0" indent="0">
              <a:buNone/>
            </a:pPr>
            <a:r>
              <a:rPr lang="en-US" dirty="0"/>
              <a:t>There will be a question box available and you can write down any serious questions you are wondering about. It will be answered next class.</a:t>
            </a:r>
          </a:p>
        </p:txBody>
      </p:sp>
    </p:spTree>
    <p:extLst>
      <p:ext uri="{BB962C8B-B14F-4D97-AF65-F5344CB8AC3E}">
        <p14:creationId xmlns:p14="http://schemas.microsoft.com/office/powerpoint/2010/main" val="3189371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129540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Sperm cells and egg cells are the two sex cells</a:t>
            </a:r>
            <a:r>
              <a:rPr lang="en-GB" sz="3000" b="0" dirty="0">
                <a:latin typeface="Tw Cen MT" charset="0"/>
                <a:ea typeface="Tw Cen MT" charset="0"/>
                <a:cs typeface="Tw Cen MT" charset="0"/>
              </a:rPr>
              <a:t>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23850" y="2133600"/>
            <a:ext cx="3951288" cy="698500"/>
            <a:chOff x="242" y="1616"/>
            <a:chExt cx="5224" cy="408"/>
          </a:xfrm>
        </p:grpSpPr>
        <p:sp>
          <p:nvSpPr>
            <p:cNvPr id="32790" name="AutoShape 7"/>
            <p:cNvSpPr>
              <a:spLocks noChangeArrowheads="1"/>
            </p:cNvSpPr>
            <p:nvPr/>
          </p:nvSpPr>
          <p:spPr bwMode="auto">
            <a:xfrm>
              <a:off x="242" y="1616"/>
              <a:ext cx="52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185E"/>
                </a:gs>
                <a:gs pos="100000">
                  <a:srgbClr val="FF33CC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32791" name="Text Box 8"/>
            <p:cNvSpPr txBox="1">
              <a:spLocks noChangeArrowheads="1"/>
            </p:cNvSpPr>
            <p:nvPr/>
          </p:nvSpPr>
          <p:spPr bwMode="auto">
            <a:xfrm>
              <a:off x="385" y="1661"/>
              <a:ext cx="4945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8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Egg (ovum)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859338" y="2133600"/>
            <a:ext cx="3951287" cy="698500"/>
            <a:chOff x="242" y="1616"/>
            <a:chExt cx="5224" cy="408"/>
          </a:xfrm>
        </p:grpSpPr>
        <p:sp>
          <p:nvSpPr>
            <p:cNvPr id="19469" name="AutoShape 13"/>
            <p:cNvSpPr>
              <a:spLocks noChangeArrowheads="1"/>
            </p:cNvSpPr>
            <p:nvPr/>
          </p:nvSpPr>
          <p:spPr bwMode="auto">
            <a:xfrm>
              <a:off x="242" y="1616"/>
              <a:ext cx="52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97000"/>
                  </a:schemeClr>
                </a:gs>
              </a:gsLst>
              <a:lin ang="5400000" scaled="1"/>
            </a:gradFill>
            <a:ln w="508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32789" name="Text Box 14"/>
            <p:cNvSpPr txBox="1">
              <a:spLocks noChangeArrowheads="1"/>
            </p:cNvSpPr>
            <p:nvPr/>
          </p:nvSpPr>
          <p:spPr bwMode="auto">
            <a:xfrm>
              <a:off x="385" y="1661"/>
              <a:ext cx="4945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8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Sperm</a:t>
              </a:r>
            </a:p>
          </p:txBody>
        </p:sp>
      </p:grp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The Sex Cells</a:t>
            </a:r>
          </a:p>
        </p:txBody>
      </p:sp>
      <p:pic>
        <p:nvPicPr>
          <p:cNvPr id="19480" name="Picture 2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55950"/>
            <a:ext cx="164465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2" name="Picture 26" descr="sperm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718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304800" y="5092700"/>
            <a:ext cx="3951288" cy="698500"/>
            <a:chOff x="242" y="1616"/>
            <a:chExt cx="5224" cy="408"/>
          </a:xfrm>
        </p:grpSpPr>
        <p:sp>
          <p:nvSpPr>
            <p:cNvPr id="32786" name="AutoShape 28"/>
            <p:cNvSpPr>
              <a:spLocks noChangeArrowheads="1"/>
            </p:cNvSpPr>
            <p:nvPr/>
          </p:nvSpPr>
          <p:spPr bwMode="auto">
            <a:xfrm>
              <a:off x="242" y="1616"/>
              <a:ext cx="52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185E"/>
                </a:gs>
                <a:gs pos="100000">
                  <a:srgbClr val="FF33CC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32787" name="Text Box 29"/>
            <p:cNvSpPr txBox="1">
              <a:spLocks noChangeArrowheads="1"/>
            </p:cNvSpPr>
            <p:nvPr/>
          </p:nvSpPr>
          <p:spPr bwMode="auto">
            <a:xfrm>
              <a:off x="385" y="1661"/>
              <a:ext cx="4945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80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Can’t move </a:t>
              </a:r>
              <a:r>
                <a:rPr lang="en-GB" sz="28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on own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4876800" y="5092700"/>
            <a:ext cx="3951288" cy="698500"/>
            <a:chOff x="242" y="1616"/>
            <a:chExt cx="5224" cy="408"/>
          </a:xfrm>
        </p:grpSpPr>
        <p:sp>
          <p:nvSpPr>
            <p:cNvPr id="19487" name="AutoShape 31"/>
            <p:cNvSpPr>
              <a:spLocks noChangeArrowheads="1"/>
            </p:cNvSpPr>
            <p:nvPr/>
          </p:nvSpPr>
          <p:spPr bwMode="auto">
            <a:xfrm>
              <a:off x="242" y="1616"/>
              <a:ext cx="52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97000"/>
                  </a:schemeClr>
                </a:gs>
              </a:gsLst>
              <a:lin ang="5400000" scaled="1"/>
            </a:gradFill>
            <a:ln w="508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32785" name="Text Box 32"/>
            <p:cNvSpPr txBox="1">
              <a:spLocks noChangeArrowheads="1"/>
            </p:cNvSpPr>
            <p:nvPr/>
          </p:nvSpPr>
          <p:spPr bwMode="auto">
            <a:xfrm>
              <a:off x="385" y="1661"/>
              <a:ext cx="4945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8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A </a:t>
              </a:r>
              <a:r>
                <a:rPr lang="en-GB" sz="280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swimming</a:t>
              </a:r>
              <a:r>
                <a:rPr lang="en-GB" sz="28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cell</a:t>
              </a: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304800" y="5930900"/>
            <a:ext cx="3951288" cy="698500"/>
            <a:chOff x="242" y="1616"/>
            <a:chExt cx="5224" cy="408"/>
          </a:xfrm>
        </p:grpSpPr>
        <p:sp>
          <p:nvSpPr>
            <p:cNvPr id="32782" name="AutoShape 34"/>
            <p:cNvSpPr>
              <a:spLocks noChangeArrowheads="1"/>
            </p:cNvSpPr>
            <p:nvPr/>
          </p:nvSpPr>
          <p:spPr bwMode="auto">
            <a:xfrm>
              <a:off x="242" y="1616"/>
              <a:ext cx="52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185E"/>
                </a:gs>
                <a:gs pos="100000">
                  <a:srgbClr val="FF33CC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32783" name="Text Box 35"/>
            <p:cNvSpPr txBox="1">
              <a:spLocks noChangeArrowheads="1"/>
            </p:cNvSpPr>
            <p:nvPr/>
          </p:nvSpPr>
          <p:spPr bwMode="auto">
            <a:xfrm>
              <a:off x="385" y="1661"/>
              <a:ext cx="4945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8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Holds </a:t>
              </a:r>
              <a:r>
                <a:rPr lang="en-GB" sz="280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DNA</a:t>
              </a:r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4876800" y="5930900"/>
            <a:ext cx="3951288" cy="698500"/>
            <a:chOff x="242" y="1616"/>
            <a:chExt cx="5224" cy="408"/>
          </a:xfrm>
        </p:grpSpPr>
        <p:sp>
          <p:nvSpPr>
            <p:cNvPr id="19493" name="AutoShape 37"/>
            <p:cNvSpPr>
              <a:spLocks noChangeArrowheads="1"/>
            </p:cNvSpPr>
            <p:nvPr/>
          </p:nvSpPr>
          <p:spPr bwMode="auto">
            <a:xfrm>
              <a:off x="242" y="1616"/>
              <a:ext cx="52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97000"/>
                  </a:schemeClr>
                </a:gs>
              </a:gsLst>
              <a:lin ang="5400000" scaled="1"/>
            </a:gradFill>
            <a:ln w="508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32781" name="Text Box 38"/>
            <p:cNvSpPr txBox="1">
              <a:spLocks noChangeArrowheads="1"/>
            </p:cNvSpPr>
            <p:nvPr/>
          </p:nvSpPr>
          <p:spPr bwMode="auto">
            <a:xfrm>
              <a:off x="385" y="1661"/>
              <a:ext cx="4945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8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Holds </a:t>
              </a:r>
              <a:r>
                <a:rPr lang="en-GB" sz="280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DNA</a:t>
              </a:r>
            </a:p>
          </p:txBody>
        </p:sp>
      </p:grpSp>
      <p:pic>
        <p:nvPicPr>
          <p:cNvPr id="19495" name="Picture 39" descr="sperm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74066">
            <a:off x="2968625" y="42640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4" name="Picture 12" descr="fertiliza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70707"/>
              </a:clrFrom>
              <a:clrTo>
                <a:srgbClr val="07070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71675"/>
            <a:ext cx="3236913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 descr="spers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863"/>
            <a:ext cx="9144000" cy="651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cs typeface="+mn-cs"/>
              </a:rPr>
              <a:t>Sperm and Egg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12795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Both sperm and egg cells contain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genetic material</a:t>
            </a:r>
            <a:r>
              <a:rPr lang="en-GB" sz="2800" dirty="0">
                <a:latin typeface="Tw Cen MT" charset="0"/>
                <a:ea typeface="Tw Cen MT" charset="0"/>
                <a:cs typeface="Tw Cen MT" charset="0"/>
              </a:rPr>
              <a:t>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2362200"/>
            <a:ext cx="8382000" cy="1219200"/>
            <a:chOff x="295" y="799"/>
            <a:chExt cx="5165" cy="408"/>
          </a:xfrm>
        </p:grpSpPr>
        <p:sp>
          <p:nvSpPr>
            <p:cNvPr id="35849" name="AutoShape 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35850" name="Text Box 5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The genetic material is in the form of </a:t>
              </a:r>
              <a:r>
                <a:rPr lang="en-GB" sz="320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DNA</a:t>
              </a:r>
              <a:r>
                <a:rPr lang="en-GB" sz="320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, which is packaged in </a:t>
              </a:r>
              <a:r>
                <a:rPr lang="en-GB" sz="320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chromosomes</a:t>
              </a:r>
              <a:r>
                <a:rPr lang="en-GB" sz="320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.</a:t>
              </a:r>
              <a:endParaRPr lang="en-GB" sz="320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Inside the Sex Cells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33400" y="4206875"/>
            <a:ext cx="4343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DNA is the molecule responsible for passing on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inherited traits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such as                    eye and hair </a:t>
            </a:r>
            <a:r>
              <a:rPr lang="en-GB" sz="2800" b="0" dirty="0" err="1">
                <a:latin typeface="Tw Cen MT" charset="0"/>
                <a:ea typeface="Tw Cen MT" charset="0"/>
                <a:cs typeface="Tw Cen MT" charset="0"/>
              </a:rPr>
              <a:t>color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.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943600" y="4038600"/>
            <a:ext cx="2546350" cy="2514600"/>
            <a:chOff x="3744" y="2544"/>
            <a:chExt cx="1604" cy="1584"/>
          </a:xfrm>
        </p:grpSpPr>
        <p:pic>
          <p:nvPicPr>
            <p:cNvPr id="35846" name="Picture 12" descr="chromosomedia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DFBFC"/>
                </a:clrFrom>
                <a:clrTo>
                  <a:srgbClr val="FDFB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75588">
              <a:off x="4416" y="2544"/>
              <a:ext cx="637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7" name="Picture 13" descr="chromosomedia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DFBFC"/>
                </a:clrFrom>
                <a:clrTo>
                  <a:srgbClr val="FDFBFC">
                    <a:alpha val="0"/>
                  </a:srgbClr>
                </a:clrTo>
              </a:clrChange>
              <a:lum brigh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0010">
              <a:off x="3744" y="3072"/>
              <a:ext cx="405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8" name="Picture 14" descr="chromosomedia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DFBFC"/>
                </a:clrFrom>
                <a:clrTo>
                  <a:srgbClr val="FDFBFC">
                    <a:alpha val="0"/>
                  </a:srgbClr>
                </a:clrTo>
              </a:clrChange>
              <a:lum brigh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78551">
              <a:off x="5136" y="2736"/>
              <a:ext cx="212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 autoUpdateAnimBg="0"/>
      <p:bldP spid="2970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12795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The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primary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reproductive organs are the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testes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2133600"/>
            <a:ext cx="8382000" cy="1182688"/>
            <a:chOff x="295" y="799"/>
            <a:chExt cx="5165" cy="408"/>
          </a:xfrm>
        </p:grpSpPr>
        <p:sp>
          <p:nvSpPr>
            <p:cNvPr id="30724" name="AutoShape 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97000"/>
                  </a:schemeClr>
                </a:gs>
              </a:gsLst>
              <a:lin ang="5400000" scaled="1"/>
            </a:gradFill>
            <a:ln w="508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36872" name="Text Box 5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The job of the testes is to </a:t>
              </a:r>
              <a:r>
                <a:rPr lang="en-GB" sz="320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produce sperm</a:t>
              </a:r>
              <a:r>
                <a:rPr lang="en-GB" sz="320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                and the male sex hormone </a:t>
              </a:r>
              <a:r>
                <a:rPr lang="en-GB" sz="320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testosterone</a:t>
              </a:r>
              <a:r>
                <a:rPr lang="en-GB" sz="320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.</a:t>
              </a:r>
              <a:endParaRPr lang="en-GB" sz="320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0000CC">
                  <a:gamma/>
                  <a:shade val="46275"/>
                  <a:invGamma/>
                </a:srgbClr>
              </a:gs>
              <a:gs pos="100000">
                <a:srgbClr val="0000CC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Male Reproductive System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590800" y="3810000"/>
            <a:ext cx="6324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Sperm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can’t form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properly at   temperatures found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inside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the body.</a:t>
            </a:r>
            <a:r>
              <a:rPr lang="en-GB" sz="3200" b="0" dirty="0"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en-GB" sz="3000" b="0" dirty="0">
                <a:latin typeface="Tw Cen MT" charset="0"/>
                <a:ea typeface="Tw Cen MT" charset="0"/>
                <a:cs typeface="Tw Cen MT" charset="0"/>
              </a:rPr>
              <a:t> 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2743200" y="5181600"/>
            <a:ext cx="6019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The testes are found outside the body    in a sac called the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scrotum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.</a:t>
            </a:r>
          </a:p>
        </p:txBody>
      </p:sp>
      <p:pic>
        <p:nvPicPr>
          <p:cNvPr id="30731" name="Picture 11" descr="m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00600"/>
            <a:ext cx="23749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 autoUpdateAnimBg="0"/>
      <p:bldP spid="30727" grpId="0" build="p" autoUpdateAnimBg="0"/>
      <p:bldP spid="30730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PIC - Male Reprod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7313613" cy="66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438400" y="4953000"/>
            <a:ext cx="3124200" cy="1343025"/>
            <a:chOff x="1536" y="3120"/>
            <a:chExt cx="1968" cy="846"/>
          </a:xfrm>
        </p:grpSpPr>
        <p:grpSp>
          <p:nvGrpSpPr>
            <p:cNvPr id="37927" name="Group 4"/>
            <p:cNvGrpSpPr>
              <a:grpSpLocks/>
            </p:cNvGrpSpPr>
            <p:nvPr/>
          </p:nvGrpSpPr>
          <p:grpSpPr bwMode="auto">
            <a:xfrm>
              <a:off x="1536" y="3600"/>
              <a:ext cx="1344" cy="366"/>
              <a:chOff x="242" y="1616"/>
              <a:chExt cx="5224" cy="421"/>
            </a:xfrm>
          </p:grpSpPr>
          <p:sp>
            <p:nvSpPr>
              <p:cNvPr id="37929" name="AutoShape 5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18185E"/>
                  </a:gs>
                  <a:gs pos="100000">
                    <a:srgbClr val="33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0" name="Text Box 6"/>
              <p:cNvSpPr txBox="1">
                <a:spLocks noChangeArrowheads="1"/>
              </p:cNvSpPr>
              <p:nvPr/>
            </p:nvSpPr>
            <p:spPr bwMode="auto">
              <a:xfrm>
                <a:off x="383" y="1661"/>
                <a:ext cx="4949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testicle</a:t>
                </a:r>
              </a:p>
            </p:txBody>
          </p:sp>
        </p:grpSp>
        <p:sp>
          <p:nvSpPr>
            <p:cNvPr id="37928" name="Line 7"/>
            <p:cNvSpPr>
              <a:spLocks noChangeShapeType="1"/>
            </p:cNvSpPr>
            <p:nvPr/>
          </p:nvSpPr>
          <p:spPr bwMode="auto">
            <a:xfrm flipV="1">
              <a:off x="2880" y="3120"/>
              <a:ext cx="624" cy="624"/>
            </a:xfrm>
            <a:prstGeom prst="line">
              <a:avLst/>
            </a:prstGeom>
            <a:noFill/>
            <a:ln w="508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33400" y="2667000"/>
            <a:ext cx="3810000" cy="762000"/>
            <a:chOff x="336" y="1680"/>
            <a:chExt cx="2400" cy="480"/>
          </a:xfrm>
        </p:grpSpPr>
        <p:sp>
          <p:nvSpPr>
            <p:cNvPr id="37922" name="Line 14"/>
            <p:cNvSpPr>
              <a:spLocks noChangeShapeType="1"/>
            </p:cNvSpPr>
            <p:nvPr/>
          </p:nvSpPr>
          <p:spPr bwMode="auto">
            <a:xfrm flipV="1">
              <a:off x="1680" y="1680"/>
              <a:ext cx="336" cy="240"/>
            </a:xfrm>
            <a:prstGeom prst="line">
              <a:avLst/>
            </a:prstGeom>
            <a:noFill/>
            <a:ln w="508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3" name="Line 15"/>
            <p:cNvSpPr>
              <a:spLocks noChangeShapeType="1"/>
            </p:cNvSpPr>
            <p:nvPr/>
          </p:nvSpPr>
          <p:spPr bwMode="auto">
            <a:xfrm>
              <a:off x="1680" y="1920"/>
              <a:ext cx="1056" cy="240"/>
            </a:xfrm>
            <a:prstGeom prst="line">
              <a:avLst/>
            </a:prstGeom>
            <a:noFill/>
            <a:ln w="508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924" name="Group 16"/>
            <p:cNvGrpSpPr>
              <a:grpSpLocks/>
            </p:cNvGrpSpPr>
            <p:nvPr/>
          </p:nvGrpSpPr>
          <p:grpSpPr bwMode="auto">
            <a:xfrm>
              <a:off x="336" y="1728"/>
              <a:ext cx="1344" cy="366"/>
              <a:chOff x="242" y="1616"/>
              <a:chExt cx="5224" cy="421"/>
            </a:xfrm>
          </p:grpSpPr>
          <p:sp>
            <p:nvSpPr>
              <p:cNvPr id="37925" name="AutoShape 17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18185E"/>
                  </a:gs>
                  <a:gs pos="100000">
                    <a:srgbClr val="33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6" name="Text Box 18"/>
              <p:cNvSpPr txBox="1">
                <a:spLocks noChangeArrowheads="1"/>
              </p:cNvSpPr>
              <p:nvPr/>
            </p:nvSpPr>
            <p:spPr bwMode="auto">
              <a:xfrm>
                <a:off x="383" y="1661"/>
                <a:ext cx="4949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glands</a:t>
                </a:r>
              </a:p>
            </p:txBody>
          </p:sp>
        </p:grp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6096000" y="2438400"/>
            <a:ext cx="2514600" cy="1447800"/>
            <a:chOff x="6096000" y="2438400"/>
            <a:chExt cx="2514600" cy="1447800"/>
          </a:xfrm>
        </p:grpSpPr>
        <p:sp>
          <p:nvSpPr>
            <p:cNvPr id="37918" name="Line 20"/>
            <p:cNvSpPr>
              <a:spLocks noChangeShapeType="1"/>
            </p:cNvSpPr>
            <p:nvPr/>
          </p:nvSpPr>
          <p:spPr bwMode="auto">
            <a:xfrm flipV="1">
              <a:off x="6096000" y="2438400"/>
              <a:ext cx="914400" cy="1447800"/>
            </a:xfrm>
            <a:prstGeom prst="line">
              <a:avLst/>
            </a:prstGeom>
            <a:noFill/>
            <a:ln w="508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919" name="Group 21"/>
            <p:cNvGrpSpPr>
              <a:grpSpLocks/>
            </p:cNvGrpSpPr>
            <p:nvPr/>
          </p:nvGrpSpPr>
          <p:grpSpPr bwMode="auto">
            <a:xfrm>
              <a:off x="6477000" y="2438400"/>
              <a:ext cx="2133600" cy="581025"/>
              <a:chOff x="242" y="1616"/>
              <a:chExt cx="5224" cy="421"/>
            </a:xfrm>
          </p:grpSpPr>
          <p:sp>
            <p:nvSpPr>
              <p:cNvPr id="37920" name="AutoShape 22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18185E"/>
                  </a:gs>
                  <a:gs pos="100000">
                    <a:srgbClr val="33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1" name="Text Box 23"/>
              <p:cNvSpPr txBox="1">
                <a:spLocks noChangeArrowheads="1"/>
              </p:cNvSpPr>
              <p:nvPr/>
            </p:nvSpPr>
            <p:spPr bwMode="auto">
              <a:xfrm>
                <a:off x="383" y="1661"/>
                <a:ext cx="4949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urethra</a:t>
                </a:r>
              </a:p>
            </p:txBody>
          </p:sp>
        </p:grp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6705600" y="3505200"/>
            <a:ext cx="2133600" cy="1571625"/>
            <a:chOff x="4224" y="1986"/>
            <a:chExt cx="1344" cy="990"/>
          </a:xfrm>
        </p:grpSpPr>
        <p:grpSp>
          <p:nvGrpSpPr>
            <p:cNvPr id="37914" name="Group 25"/>
            <p:cNvGrpSpPr>
              <a:grpSpLocks/>
            </p:cNvGrpSpPr>
            <p:nvPr/>
          </p:nvGrpSpPr>
          <p:grpSpPr bwMode="auto">
            <a:xfrm>
              <a:off x="4224" y="1986"/>
              <a:ext cx="1344" cy="366"/>
              <a:chOff x="242" y="1616"/>
              <a:chExt cx="5224" cy="421"/>
            </a:xfrm>
          </p:grpSpPr>
          <p:sp>
            <p:nvSpPr>
              <p:cNvPr id="37916" name="AutoShape 26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18185E"/>
                  </a:gs>
                  <a:gs pos="100000">
                    <a:srgbClr val="33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7" name="Text Box 27"/>
              <p:cNvSpPr txBox="1">
                <a:spLocks noChangeArrowheads="1"/>
              </p:cNvSpPr>
              <p:nvPr/>
            </p:nvSpPr>
            <p:spPr bwMode="auto">
              <a:xfrm>
                <a:off x="383" y="1661"/>
                <a:ext cx="4949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penis</a:t>
                </a:r>
              </a:p>
            </p:txBody>
          </p:sp>
        </p:grpSp>
        <p:sp>
          <p:nvSpPr>
            <p:cNvPr id="37915" name="Line 28"/>
            <p:cNvSpPr>
              <a:spLocks noChangeShapeType="1"/>
            </p:cNvSpPr>
            <p:nvPr/>
          </p:nvSpPr>
          <p:spPr bwMode="auto">
            <a:xfrm flipV="1">
              <a:off x="4224" y="2352"/>
              <a:ext cx="576" cy="624"/>
            </a:xfrm>
            <a:prstGeom prst="line">
              <a:avLst/>
            </a:prstGeom>
            <a:noFill/>
            <a:ln w="508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5715000" y="5410200"/>
            <a:ext cx="2514600" cy="1038225"/>
            <a:chOff x="3600" y="3408"/>
            <a:chExt cx="1584" cy="654"/>
          </a:xfrm>
        </p:grpSpPr>
        <p:grpSp>
          <p:nvGrpSpPr>
            <p:cNvPr id="37910" name="Group 30"/>
            <p:cNvGrpSpPr>
              <a:grpSpLocks/>
            </p:cNvGrpSpPr>
            <p:nvPr/>
          </p:nvGrpSpPr>
          <p:grpSpPr bwMode="auto">
            <a:xfrm>
              <a:off x="3840" y="3696"/>
              <a:ext cx="1344" cy="366"/>
              <a:chOff x="242" y="1616"/>
              <a:chExt cx="5224" cy="421"/>
            </a:xfrm>
          </p:grpSpPr>
          <p:sp>
            <p:nvSpPr>
              <p:cNvPr id="37912" name="AutoShape 31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18185E"/>
                  </a:gs>
                  <a:gs pos="100000">
                    <a:srgbClr val="33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3" name="Text Box 32"/>
              <p:cNvSpPr txBox="1">
                <a:spLocks noChangeArrowheads="1"/>
              </p:cNvSpPr>
              <p:nvPr/>
            </p:nvSpPr>
            <p:spPr bwMode="auto">
              <a:xfrm>
                <a:off x="383" y="1661"/>
                <a:ext cx="4949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scrotum</a:t>
                </a:r>
              </a:p>
            </p:txBody>
          </p:sp>
        </p:grpSp>
        <p:sp>
          <p:nvSpPr>
            <p:cNvPr id="37911" name="Line 33"/>
            <p:cNvSpPr>
              <a:spLocks noChangeShapeType="1"/>
            </p:cNvSpPr>
            <p:nvPr/>
          </p:nvSpPr>
          <p:spPr bwMode="auto">
            <a:xfrm flipH="1" flipV="1">
              <a:off x="3600" y="3408"/>
              <a:ext cx="288" cy="288"/>
            </a:xfrm>
            <a:prstGeom prst="line">
              <a:avLst/>
            </a:prstGeom>
            <a:noFill/>
            <a:ln w="508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609600" y="1219200"/>
            <a:ext cx="3581400" cy="1295400"/>
            <a:chOff x="384" y="768"/>
            <a:chExt cx="2256" cy="816"/>
          </a:xfrm>
        </p:grpSpPr>
        <p:grpSp>
          <p:nvGrpSpPr>
            <p:cNvPr id="37906" name="Group 37"/>
            <p:cNvGrpSpPr>
              <a:grpSpLocks/>
            </p:cNvGrpSpPr>
            <p:nvPr/>
          </p:nvGrpSpPr>
          <p:grpSpPr bwMode="auto">
            <a:xfrm>
              <a:off x="384" y="768"/>
              <a:ext cx="1344" cy="366"/>
              <a:chOff x="242" y="1616"/>
              <a:chExt cx="5224" cy="421"/>
            </a:xfrm>
          </p:grpSpPr>
          <p:sp>
            <p:nvSpPr>
              <p:cNvPr id="37908" name="AutoShape 38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18185E"/>
                  </a:gs>
                  <a:gs pos="100000">
                    <a:srgbClr val="33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9" name="Text Box 39"/>
              <p:cNvSpPr txBox="1">
                <a:spLocks noChangeArrowheads="1"/>
              </p:cNvSpPr>
              <p:nvPr/>
            </p:nvSpPr>
            <p:spPr bwMode="auto">
              <a:xfrm>
                <a:off x="383" y="1661"/>
                <a:ext cx="4949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i="1" dirty="0">
                    <a:solidFill>
                      <a:schemeClr val="bg1">
                        <a:lumMod val="75000"/>
                      </a:schemeClr>
                    </a:solidFill>
                    <a:latin typeface="Tw Cen MT" charset="0"/>
                    <a:cs typeface="Times New Roman" charset="0"/>
                  </a:rPr>
                  <a:t>bladder</a:t>
                </a:r>
              </a:p>
            </p:txBody>
          </p:sp>
        </p:grpSp>
        <p:sp>
          <p:nvSpPr>
            <p:cNvPr id="37907" name="Line 40"/>
            <p:cNvSpPr>
              <a:spLocks noChangeShapeType="1"/>
            </p:cNvSpPr>
            <p:nvPr/>
          </p:nvSpPr>
          <p:spPr bwMode="auto">
            <a:xfrm>
              <a:off x="1728" y="960"/>
              <a:ext cx="912" cy="624"/>
            </a:xfrm>
            <a:prstGeom prst="line">
              <a:avLst/>
            </a:prstGeom>
            <a:noFill/>
            <a:ln w="508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47"/>
          <p:cNvGrpSpPr>
            <a:grpSpLocks/>
          </p:cNvGrpSpPr>
          <p:nvPr/>
        </p:nvGrpSpPr>
        <p:grpSpPr bwMode="auto">
          <a:xfrm>
            <a:off x="5715000" y="1143000"/>
            <a:ext cx="2362200" cy="1676400"/>
            <a:chOff x="5715000" y="1143000"/>
            <a:chExt cx="2362200" cy="1676400"/>
          </a:xfrm>
        </p:grpSpPr>
        <p:grpSp>
          <p:nvGrpSpPr>
            <p:cNvPr id="37902" name="Group 9"/>
            <p:cNvGrpSpPr>
              <a:grpSpLocks/>
            </p:cNvGrpSpPr>
            <p:nvPr/>
          </p:nvGrpSpPr>
          <p:grpSpPr bwMode="auto">
            <a:xfrm>
              <a:off x="5943600" y="1143000"/>
              <a:ext cx="2133600" cy="581025"/>
              <a:chOff x="242" y="1616"/>
              <a:chExt cx="5224" cy="421"/>
            </a:xfrm>
          </p:grpSpPr>
          <p:sp>
            <p:nvSpPr>
              <p:cNvPr id="37904" name="AutoShape 10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18185E"/>
                  </a:gs>
                  <a:gs pos="100000">
                    <a:srgbClr val="33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5" name="Text Box 11"/>
              <p:cNvSpPr txBox="1">
                <a:spLocks noChangeArrowheads="1"/>
              </p:cNvSpPr>
              <p:nvPr/>
            </p:nvSpPr>
            <p:spPr bwMode="auto">
              <a:xfrm>
                <a:off x="382" y="1661"/>
                <a:ext cx="4952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sperm duct</a:t>
                </a:r>
              </a:p>
            </p:txBody>
          </p:sp>
        </p:grpSp>
        <p:sp>
          <p:nvSpPr>
            <p:cNvPr id="37903" name="Line 12"/>
            <p:cNvSpPr>
              <a:spLocks noChangeShapeType="1"/>
            </p:cNvSpPr>
            <p:nvPr/>
          </p:nvSpPr>
          <p:spPr bwMode="auto">
            <a:xfrm flipV="1">
              <a:off x="5715000" y="1676400"/>
              <a:ext cx="1066800" cy="1143000"/>
            </a:xfrm>
            <a:prstGeom prst="line">
              <a:avLst/>
            </a:prstGeom>
            <a:noFill/>
            <a:ln w="508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46"/>
          <p:cNvGrpSpPr>
            <a:grpSpLocks/>
          </p:cNvGrpSpPr>
          <p:nvPr/>
        </p:nvGrpSpPr>
        <p:grpSpPr bwMode="auto">
          <a:xfrm>
            <a:off x="1981200" y="4343400"/>
            <a:ext cx="3200400" cy="581025"/>
            <a:chOff x="1981200" y="4343400"/>
            <a:chExt cx="3200400" cy="581025"/>
          </a:xfrm>
        </p:grpSpPr>
        <p:grpSp>
          <p:nvGrpSpPr>
            <p:cNvPr id="37898" name="Group 9"/>
            <p:cNvGrpSpPr>
              <a:grpSpLocks/>
            </p:cNvGrpSpPr>
            <p:nvPr/>
          </p:nvGrpSpPr>
          <p:grpSpPr bwMode="auto">
            <a:xfrm>
              <a:off x="1981200" y="4343400"/>
              <a:ext cx="2133600" cy="581025"/>
              <a:chOff x="242" y="1616"/>
              <a:chExt cx="5224" cy="421"/>
            </a:xfrm>
          </p:grpSpPr>
          <p:sp>
            <p:nvSpPr>
              <p:cNvPr id="37900" name="AutoShape 10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18185E"/>
                  </a:gs>
                  <a:gs pos="100000">
                    <a:srgbClr val="33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1" name="Text Box 11"/>
              <p:cNvSpPr txBox="1">
                <a:spLocks noChangeArrowheads="1"/>
              </p:cNvSpPr>
              <p:nvPr/>
            </p:nvSpPr>
            <p:spPr bwMode="auto">
              <a:xfrm>
                <a:off x="382" y="1661"/>
                <a:ext cx="4952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epididymis</a:t>
                </a:r>
              </a:p>
            </p:txBody>
          </p:sp>
        </p:grpSp>
        <p:sp>
          <p:nvSpPr>
            <p:cNvPr id="37899" name="Line 12"/>
            <p:cNvSpPr>
              <a:spLocks noChangeShapeType="1"/>
            </p:cNvSpPr>
            <p:nvPr/>
          </p:nvSpPr>
          <p:spPr bwMode="auto">
            <a:xfrm flipV="1">
              <a:off x="4114800" y="4419600"/>
              <a:ext cx="1066800" cy="304800"/>
            </a:xfrm>
            <a:prstGeom prst="line">
              <a:avLst/>
            </a:prstGeom>
            <a:noFill/>
            <a:ln w="508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12795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The </a:t>
            </a:r>
            <a:r>
              <a:rPr lang="en-GB" sz="2800" b="0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primary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reproductive organs are the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ovaries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.</a:t>
            </a:r>
            <a:endParaRPr lang="en-GB" sz="3000" b="0" dirty="0">
              <a:latin typeface="Tw Cen MT" charset="0"/>
              <a:ea typeface="Tw Cen MT" charset="0"/>
              <a:cs typeface="Tw Cen MT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2133600"/>
            <a:ext cx="8382000" cy="1182688"/>
            <a:chOff x="295" y="799"/>
            <a:chExt cx="5165" cy="408"/>
          </a:xfrm>
        </p:grpSpPr>
        <p:sp>
          <p:nvSpPr>
            <p:cNvPr id="40967" name="AutoShape 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185E"/>
                </a:gs>
                <a:gs pos="100000">
                  <a:srgbClr val="FF33CC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40968" name="Text Box 5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The job of the ovaries is to produce </a:t>
              </a:r>
              <a:r>
                <a:rPr lang="en-GB" sz="320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egg cells (ova)</a:t>
              </a:r>
              <a:r>
                <a:rPr lang="en-GB" sz="320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and the female sex hormone </a:t>
              </a:r>
              <a:r>
                <a:rPr lang="en-GB" sz="320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estrogen</a:t>
              </a:r>
              <a:r>
                <a:rPr lang="en-GB" sz="320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.</a:t>
              </a:r>
              <a:endParaRPr lang="en-GB" sz="320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CC0099">
                  <a:gamma/>
                  <a:shade val="46275"/>
                  <a:invGamma/>
                </a:srgbClr>
              </a:gs>
              <a:gs pos="100000">
                <a:srgbClr val="CC0099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Female Reproductive System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2590800" y="3810000"/>
            <a:ext cx="60198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Females are born with all the ova      they will ever need…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400,000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! 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2667000" y="5318125"/>
            <a:ext cx="6019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But, only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500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or so ova fully               mature and leave the ovary.</a:t>
            </a:r>
            <a:r>
              <a:rPr lang="en-GB" sz="3000" b="0" dirty="0">
                <a:latin typeface="Tw Cen MT" charset="0"/>
                <a:ea typeface="Tw Cen MT" charset="0"/>
                <a:cs typeface="Tw Cen MT" charset="0"/>
              </a:rPr>
              <a:t> </a:t>
            </a:r>
            <a:endParaRPr lang="en-GB" sz="3000" b="0" dirty="0">
              <a:solidFill>
                <a:srgbClr val="0000CC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31754" name="Picture 10" descr="fem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00600"/>
            <a:ext cx="24384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 autoUpdateAnimBg="0"/>
      <p:bldP spid="31751" grpId="0" build="p" autoUpdateAnimBg="0"/>
      <p:bldP spid="31752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PIC - Female Reprod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2875"/>
            <a:ext cx="7543800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400800" y="3657600"/>
            <a:ext cx="2362200" cy="2133600"/>
            <a:chOff x="4032" y="2304"/>
            <a:chExt cx="1488" cy="1344"/>
          </a:xfrm>
        </p:grpSpPr>
        <p:sp>
          <p:nvSpPr>
            <p:cNvPr id="42007" name="Line 4"/>
            <p:cNvSpPr>
              <a:spLocks noChangeShapeType="1"/>
            </p:cNvSpPr>
            <p:nvPr/>
          </p:nvSpPr>
          <p:spPr bwMode="auto">
            <a:xfrm flipH="1" flipV="1">
              <a:off x="4416" y="2304"/>
              <a:ext cx="432" cy="1104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008" name="Group 5"/>
            <p:cNvGrpSpPr>
              <a:grpSpLocks/>
            </p:cNvGrpSpPr>
            <p:nvPr/>
          </p:nvGrpSpPr>
          <p:grpSpPr bwMode="auto">
            <a:xfrm>
              <a:off x="4032" y="3264"/>
              <a:ext cx="1488" cy="384"/>
              <a:chOff x="242" y="1616"/>
              <a:chExt cx="5224" cy="408"/>
            </a:xfrm>
          </p:grpSpPr>
          <p:sp>
            <p:nvSpPr>
              <p:cNvPr id="42009" name="AutoShape 6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76185E"/>
                  </a:gs>
                  <a:gs pos="100000">
                    <a:srgbClr val="FF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10" name="Text Box 7"/>
              <p:cNvSpPr txBox="1">
                <a:spLocks noChangeArrowheads="1"/>
              </p:cNvSpPr>
              <p:nvPr/>
            </p:nvSpPr>
            <p:spPr bwMode="auto">
              <a:xfrm>
                <a:off x="386" y="1661"/>
                <a:ext cx="4943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ovary</a:t>
                </a:r>
              </a:p>
            </p:txBody>
          </p:sp>
        </p:grp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6477000" y="990600"/>
            <a:ext cx="2362200" cy="990600"/>
            <a:chOff x="4080" y="624"/>
            <a:chExt cx="1488" cy="624"/>
          </a:xfrm>
        </p:grpSpPr>
        <p:grpSp>
          <p:nvGrpSpPr>
            <p:cNvPr id="42003" name="Group 9"/>
            <p:cNvGrpSpPr>
              <a:grpSpLocks/>
            </p:cNvGrpSpPr>
            <p:nvPr/>
          </p:nvGrpSpPr>
          <p:grpSpPr bwMode="auto">
            <a:xfrm>
              <a:off x="4080" y="624"/>
              <a:ext cx="1488" cy="384"/>
              <a:chOff x="242" y="1616"/>
              <a:chExt cx="5224" cy="408"/>
            </a:xfrm>
          </p:grpSpPr>
          <p:sp>
            <p:nvSpPr>
              <p:cNvPr id="42005" name="AutoShape 10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76185E"/>
                  </a:gs>
                  <a:gs pos="100000">
                    <a:srgbClr val="FF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6" name="Text Box 11"/>
              <p:cNvSpPr txBox="1">
                <a:spLocks noChangeArrowheads="1"/>
              </p:cNvSpPr>
              <p:nvPr/>
            </p:nvSpPr>
            <p:spPr bwMode="auto">
              <a:xfrm>
                <a:off x="386" y="1661"/>
                <a:ext cx="4943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700" dirty="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fallopian tube</a:t>
                </a:r>
              </a:p>
            </p:txBody>
          </p:sp>
        </p:grpSp>
        <p:sp>
          <p:nvSpPr>
            <p:cNvPr id="42004" name="Line 12"/>
            <p:cNvSpPr>
              <a:spLocks noChangeShapeType="1"/>
            </p:cNvSpPr>
            <p:nvPr/>
          </p:nvSpPr>
          <p:spPr bwMode="auto">
            <a:xfrm flipV="1">
              <a:off x="4608" y="1008"/>
              <a:ext cx="192" cy="240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381000" y="990600"/>
            <a:ext cx="3962400" cy="2209800"/>
            <a:chOff x="240" y="624"/>
            <a:chExt cx="2496" cy="1392"/>
          </a:xfrm>
        </p:grpSpPr>
        <p:grpSp>
          <p:nvGrpSpPr>
            <p:cNvPr id="41999" name="Group 14"/>
            <p:cNvGrpSpPr>
              <a:grpSpLocks/>
            </p:cNvGrpSpPr>
            <p:nvPr/>
          </p:nvGrpSpPr>
          <p:grpSpPr bwMode="auto">
            <a:xfrm>
              <a:off x="240" y="624"/>
              <a:ext cx="1488" cy="384"/>
              <a:chOff x="242" y="1616"/>
              <a:chExt cx="5224" cy="408"/>
            </a:xfrm>
          </p:grpSpPr>
          <p:sp>
            <p:nvSpPr>
              <p:cNvPr id="42001" name="AutoShape 15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76185E"/>
                  </a:gs>
                  <a:gs pos="100000">
                    <a:srgbClr val="FF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2" name="Text Box 16"/>
              <p:cNvSpPr txBox="1">
                <a:spLocks noChangeArrowheads="1"/>
              </p:cNvSpPr>
              <p:nvPr/>
            </p:nvSpPr>
            <p:spPr bwMode="auto">
              <a:xfrm>
                <a:off x="386" y="1661"/>
                <a:ext cx="4943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uterus</a:t>
                </a:r>
              </a:p>
            </p:txBody>
          </p:sp>
        </p:grpSp>
        <p:sp>
          <p:nvSpPr>
            <p:cNvPr id="42000" name="Line 17"/>
            <p:cNvSpPr>
              <a:spLocks noChangeShapeType="1"/>
            </p:cNvSpPr>
            <p:nvPr/>
          </p:nvSpPr>
          <p:spPr bwMode="auto">
            <a:xfrm flipH="1" flipV="1">
              <a:off x="1536" y="1008"/>
              <a:ext cx="1200" cy="1008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1447800" y="5638800"/>
            <a:ext cx="3429000" cy="762000"/>
            <a:chOff x="912" y="3552"/>
            <a:chExt cx="2160" cy="480"/>
          </a:xfrm>
        </p:grpSpPr>
        <p:grpSp>
          <p:nvGrpSpPr>
            <p:cNvPr id="41995" name="Group 19"/>
            <p:cNvGrpSpPr>
              <a:grpSpLocks/>
            </p:cNvGrpSpPr>
            <p:nvPr/>
          </p:nvGrpSpPr>
          <p:grpSpPr bwMode="auto">
            <a:xfrm>
              <a:off x="912" y="3648"/>
              <a:ext cx="1488" cy="384"/>
              <a:chOff x="242" y="1616"/>
              <a:chExt cx="5224" cy="408"/>
            </a:xfrm>
          </p:grpSpPr>
          <p:sp>
            <p:nvSpPr>
              <p:cNvPr id="41997" name="AutoShape 20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76185E"/>
                  </a:gs>
                  <a:gs pos="100000">
                    <a:srgbClr val="FF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8" name="Text Box 21"/>
              <p:cNvSpPr txBox="1">
                <a:spLocks noChangeArrowheads="1"/>
              </p:cNvSpPr>
              <p:nvPr/>
            </p:nvSpPr>
            <p:spPr bwMode="auto">
              <a:xfrm>
                <a:off x="386" y="1661"/>
                <a:ext cx="4943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vagina</a:t>
                </a:r>
              </a:p>
            </p:txBody>
          </p:sp>
        </p:grpSp>
        <p:sp>
          <p:nvSpPr>
            <p:cNvPr id="41996" name="Line 22"/>
            <p:cNvSpPr>
              <a:spLocks noChangeShapeType="1"/>
            </p:cNvSpPr>
            <p:nvPr/>
          </p:nvSpPr>
          <p:spPr bwMode="auto">
            <a:xfrm flipV="1">
              <a:off x="2400" y="3552"/>
              <a:ext cx="672" cy="288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1219200" y="4724400"/>
            <a:ext cx="3657600" cy="609600"/>
            <a:chOff x="768" y="2976"/>
            <a:chExt cx="2304" cy="384"/>
          </a:xfrm>
        </p:grpSpPr>
        <p:grpSp>
          <p:nvGrpSpPr>
            <p:cNvPr id="41991" name="Group 24"/>
            <p:cNvGrpSpPr>
              <a:grpSpLocks/>
            </p:cNvGrpSpPr>
            <p:nvPr/>
          </p:nvGrpSpPr>
          <p:grpSpPr bwMode="auto">
            <a:xfrm>
              <a:off x="768" y="2976"/>
              <a:ext cx="1488" cy="384"/>
              <a:chOff x="242" y="1616"/>
              <a:chExt cx="5224" cy="408"/>
            </a:xfrm>
          </p:grpSpPr>
          <p:sp>
            <p:nvSpPr>
              <p:cNvPr id="41993" name="AutoShape 25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76185E"/>
                  </a:gs>
                  <a:gs pos="100000">
                    <a:srgbClr val="FF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4" name="Text Box 26"/>
              <p:cNvSpPr txBox="1">
                <a:spLocks noChangeArrowheads="1"/>
              </p:cNvSpPr>
              <p:nvPr/>
            </p:nvSpPr>
            <p:spPr bwMode="auto">
              <a:xfrm>
                <a:off x="386" y="1661"/>
                <a:ext cx="4943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cervix</a:t>
                </a:r>
              </a:p>
            </p:txBody>
          </p:sp>
        </p:grpSp>
        <p:sp>
          <p:nvSpPr>
            <p:cNvPr id="41992" name="Line 27"/>
            <p:cNvSpPr>
              <a:spLocks noChangeShapeType="1"/>
            </p:cNvSpPr>
            <p:nvPr/>
          </p:nvSpPr>
          <p:spPr bwMode="auto">
            <a:xfrm flipV="1">
              <a:off x="2256" y="3024"/>
              <a:ext cx="816" cy="144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2209800"/>
            <a:ext cx="9144000" cy="2286000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34" charset="0"/>
                <a:ea typeface="+mn-ea"/>
                <a:cs typeface="Times New Roman" pitchFamily="18" charset="0"/>
              </a:rPr>
              <a:t>Any Questions?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4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2209800"/>
            <a:ext cx="9144000" cy="2286000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34" charset="0"/>
                <a:ea typeface="+mn-ea"/>
                <a:cs typeface="Times New Roman" pitchFamily="18" charset="0"/>
              </a:rPr>
              <a:t>The Reproductive System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GB" sz="3600" i="1" dirty="0">
                <a:solidFill>
                  <a:srgbClr val="FFFF00"/>
                </a:solidFill>
                <a:latin typeface="Century Gothic" pitchFamily="34" charset="0"/>
                <a:ea typeface="+mn-ea"/>
                <a:cs typeface="Times New Roman" pitchFamily="18" charset="0"/>
              </a:rPr>
              <a:t>Part 3: </a:t>
            </a:r>
            <a:r>
              <a:rPr lang="en-GB" sz="3600" i="1" dirty="0">
                <a:solidFill>
                  <a:schemeClr val="bg1"/>
                </a:solidFill>
                <a:latin typeface="Century Gothic" pitchFamily="34" charset="0"/>
                <a:ea typeface="+mn-ea"/>
                <a:cs typeface="Times New Roman" pitchFamily="18" charset="0"/>
              </a:rPr>
              <a:t>The Menstrual Cycle</a:t>
            </a:r>
            <a:endParaRPr lang="en-CA" sz="3600" dirty="0">
              <a:solidFill>
                <a:schemeClr val="bg1"/>
              </a:solidFill>
              <a:latin typeface="Century Gothic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0" y="1279525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The role of the female reproductive system is to              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produce ova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and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nourish offspring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until birth.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2779713"/>
            <a:ext cx="8382000" cy="725487"/>
            <a:chOff x="295" y="799"/>
            <a:chExt cx="5165" cy="408"/>
          </a:xfrm>
        </p:grpSpPr>
        <p:sp>
          <p:nvSpPr>
            <p:cNvPr id="96262" name="AutoShape 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185E"/>
                </a:gs>
                <a:gs pos="100000">
                  <a:srgbClr val="FF33CC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96263" name="Text Box 5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The </a:t>
              </a:r>
              <a:r>
                <a:rPr lang="en-GB" sz="320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ovaries</a:t>
              </a:r>
              <a:r>
                <a:rPr lang="en-GB" sz="320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are the </a:t>
              </a:r>
              <a:r>
                <a:rPr lang="en-GB" sz="320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primary</a:t>
              </a:r>
              <a:r>
                <a:rPr lang="en-GB" sz="320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sexual organ.</a:t>
              </a:r>
              <a:endParaRPr lang="en-GB" sz="320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CC0099">
                  <a:gamma/>
                  <a:shade val="46275"/>
                  <a:invGamma/>
                </a:srgbClr>
              </a:gs>
              <a:gs pos="100000">
                <a:srgbClr val="CC0099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Review</a:t>
            </a: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4343400" y="3962400"/>
            <a:ext cx="4495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Once a female reaches puberty, her ovaries will release </a:t>
            </a:r>
            <a:r>
              <a:rPr lang="en-GB" sz="2800" b="0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1 egg every 28 days 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in a pattern called the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menstrual cycle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. </a:t>
            </a:r>
          </a:p>
        </p:txBody>
      </p:sp>
      <p:pic>
        <p:nvPicPr>
          <p:cNvPr id="113677" name="Picture 13" descr="puss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114800"/>
            <a:ext cx="35242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3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build="p" autoUpdateAnimBg="0"/>
      <p:bldP spid="11367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47"/>
          <p:cNvGrpSpPr>
            <a:grpSpLocks/>
          </p:cNvGrpSpPr>
          <p:nvPr/>
        </p:nvGrpSpPr>
        <p:grpSpPr bwMode="auto">
          <a:xfrm>
            <a:off x="2933700" y="2439988"/>
            <a:ext cx="2857500" cy="2284412"/>
            <a:chOff x="1848" y="1537"/>
            <a:chExt cx="1800" cy="1439"/>
          </a:xfrm>
        </p:grpSpPr>
        <p:grpSp>
          <p:nvGrpSpPr>
            <p:cNvPr id="16408" name="Group 43"/>
            <p:cNvGrpSpPr>
              <a:grpSpLocks/>
            </p:cNvGrpSpPr>
            <p:nvPr/>
          </p:nvGrpSpPr>
          <p:grpSpPr bwMode="auto">
            <a:xfrm>
              <a:off x="1968" y="2592"/>
              <a:ext cx="1680" cy="384"/>
              <a:chOff x="242" y="1616"/>
              <a:chExt cx="5224" cy="408"/>
            </a:xfrm>
          </p:grpSpPr>
          <p:sp>
            <p:nvSpPr>
              <p:cNvPr id="16410" name="AutoShape 44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9" name="Text Box 45"/>
              <p:cNvSpPr txBox="1">
                <a:spLocks noChangeArrowheads="1"/>
              </p:cNvSpPr>
              <p:nvPr/>
            </p:nvSpPr>
            <p:spPr bwMode="auto">
              <a:xfrm>
                <a:off x="385" y="1661"/>
                <a:ext cx="4944" cy="306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GB" sz="2400" b="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Tw Cen MT" charset="0"/>
                    <a:cs typeface="Times New Roman" charset="0"/>
                  </a:rPr>
                  <a:t>Human Life Cycle</a:t>
                </a:r>
              </a:p>
            </p:txBody>
          </p:sp>
        </p:grpSp>
        <p:pic>
          <p:nvPicPr>
            <p:cNvPr id="16409" name="Picture 46" descr="aa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8" y="1537"/>
              <a:ext cx="1800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81" name="Picture 17" descr="lifecycle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17675"/>
            <a:ext cx="3810000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02" name="Text Box 38"/>
          <p:cNvSpPr txBox="1">
            <a:spLocks noChangeArrowheads="1"/>
          </p:cNvSpPr>
          <p:nvPr/>
        </p:nvSpPr>
        <p:spPr bwMode="auto">
          <a:xfrm>
            <a:off x="3581400" y="928688"/>
            <a:ext cx="2235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>
                <a:latin typeface="Tw Cen MT" charset="0"/>
                <a:cs typeface="Times New Roman" charset="0"/>
              </a:rPr>
              <a:t>0-2 yrs</a:t>
            </a:r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6527800" y="1371600"/>
            <a:ext cx="223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>
                <a:latin typeface="Tw Cen MT" charset="0"/>
                <a:cs typeface="Times New Roman" charset="0"/>
              </a:rPr>
              <a:t>2-(12) yrs</a:t>
            </a:r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6553200" y="3062288"/>
            <a:ext cx="2235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>
                <a:latin typeface="Tw Cen MT" charset="0"/>
                <a:cs typeface="Times New Roman" charset="0"/>
              </a:rPr>
              <a:t>12-(15) yrs</a:t>
            </a:r>
          </a:p>
        </p:txBody>
      </p:sp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6604000" y="4662488"/>
            <a:ext cx="2235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>
                <a:latin typeface="Tw Cen MT" charset="0"/>
                <a:cs typeface="Times New Roman" charset="0"/>
              </a:rPr>
              <a:t>12-21 yrs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553200" y="3873500"/>
            <a:ext cx="2362200" cy="698500"/>
            <a:chOff x="242" y="1616"/>
            <a:chExt cx="5224" cy="408"/>
          </a:xfrm>
        </p:grpSpPr>
        <p:sp>
          <p:nvSpPr>
            <p:cNvPr id="16406" name="AutoShape 25"/>
            <p:cNvSpPr>
              <a:spLocks noChangeArrowheads="1"/>
            </p:cNvSpPr>
            <p:nvPr/>
          </p:nvSpPr>
          <p:spPr bwMode="auto">
            <a:xfrm>
              <a:off x="242" y="1616"/>
              <a:ext cx="52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0000"/>
                </a:gs>
                <a:gs pos="100000">
                  <a:srgbClr val="CC0000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7" name="Text Box 26"/>
            <p:cNvSpPr txBox="1">
              <a:spLocks noChangeArrowheads="1"/>
            </p:cNvSpPr>
            <p:nvPr/>
          </p:nvSpPr>
          <p:spPr bwMode="auto">
            <a:xfrm>
              <a:off x="385" y="1661"/>
              <a:ext cx="4945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cs typeface="Times New Roman" charset="0"/>
                </a:rPr>
                <a:t>Adolescence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553200" y="2349500"/>
            <a:ext cx="2362200" cy="698500"/>
            <a:chOff x="242" y="1616"/>
            <a:chExt cx="5224" cy="408"/>
          </a:xfrm>
        </p:grpSpPr>
        <p:sp>
          <p:nvSpPr>
            <p:cNvPr id="16404" name="AutoShape 34"/>
            <p:cNvSpPr>
              <a:spLocks noChangeArrowheads="1"/>
            </p:cNvSpPr>
            <p:nvPr/>
          </p:nvSpPr>
          <p:spPr bwMode="auto">
            <a:xfrm>
              <a:off x="242" y="1616"/>
              <a:ext cx="52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0000"/>
                </a:gs>
                <a:gs pos="100000">
                  <a:srgbClr val="FF0000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5" name="Text Box 35"/>
            <p:cNvSpPr txBox="1">
              <a:spLocks noChangeArrowheads="1"/>
            </p:cNvSpPr>
            <p:nvPr/>
          </p:nvSpPr>
          <p:spPr bwMode="auto">
            <a:xfrm>
              <a:off x="385" y="1661"/>
              <a:ext cx="4945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cs typeface="Times New Roman" charset="0"/>
                </a:rPr>
                <a:t>Puberty</a:t>
              </a: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6477000" y="609600"/>
            <a:ext cx="2362200" cy="698500"/>
            <a:chOff x="242" y="1616"/>
            <a:chExt cx="5224" cy="408"/>
          </a:xfrm>
        </p:grpSpPr>
        <p:sp>
          <p:nvSpPr>
            <p:cNvPr id="16402" name="AutoShape 28"/>
            <p:cNvSpPr>
              <a:spLocks noChangeArrowheads="1"/>
            </p:cNvSpPr>
            <p:nvPr/>
          </p:nvSpPr>
          <p:spPr bwMode="auto">
            <a:xfrm>
              <a:off x="242" y="1616"/>
              <a:ext cx="52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5E00"/>
                </a:gs>
                <a:gs pos="100000">
                  <a:srgbClr val="FFCC00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3" name="Text Box 29"/>
            <p:cNvSpPr txBox="1">
              <a:spLocks noChangeArrowheads="1"/>
            </p:cNvSpPr>
            <p:nvPr/>
          </p:nvSpPr>
          <p:spPr bwMode="auto">
            <a:xfrm>
              <a:off x="385" y="1661"/>
              <a:ext cx="4945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cs typeface="Times New Roman" charset="0"/>
                </a:rPr>
                <a:t>Childhood</a:t>
              </a:r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3505200" y="228600"/>
            <a:ext cx="2362200" cy="698500"/>
            <a:chOff x="242" y="1616"/>
            <a:chExt cx="5224" cy="408"/>
          </a:xfrm>
        </p:grpSpPr>
        <p:sp>
          <p:nvSpPr>
            <p:cNvPr id="16400" name="AutoShape 31"/>
            <p:cNvSpPr>
              <a:spLocks noChangeArrowheads="1"/>
            </p:cNvSpPr>
            <p:nvPr/>
          </p:nvSpPr>
          <p:spPr bwMode="auto">
            <a:xfrm>
              <a:off x="242" y="1616"/>
              <a:ext cx="52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4700"/>
                </a:gs>
                <a:gs pos="100000">
                  <a:srgbClr val="009900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Text Box 32"/>
            <p:cNvSpPr txBox="1">
              <a:spLocks noChangeArrowheads="1"/>
            </p:cNvSpPr>
            <p:nvPr/>
          </p:nvSpPr>
          <p:spPr bwMode="auto">
            <a:xfrm>
              <a:off x="385" y="1661"/>
              <a:ext cx="4945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cs typeface="Times New Roman" charset="0"/>
                </a:rPr>
                <a:t>Infancy</a:t>
              </a:r>
            </a:p>
          </p:txBody>
        </p: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381000" y="5092700"/>
            <a:ext cx="2514600" cy="698500"/>
            <a:chOff x="242" y="1616"/>
            <a:chExt cx="5224" cy="408"/>
          </a:xfrm>
        </p:grpSpPr>
        <p:sp>
          <p:nvSpPr>
            <p:cNvPr id="16398" name="AutoShape 19"/>
            <p:cNvSpPr>
              <a:spLocks noChangeArrowheads="1"/>
            </p:cNvSpPr>
            <p:nvPr/>
          </p:nvSpPr>
          <p:spPr bwMode="auto">
            <a:xfrm>
              <a:off x="242" y="1616"/>
              <a:ext cx="52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76"/>
                </a:gs>
                <a:gs pos="100000">
                  <a:srgbClr val="0000FF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Text Box 20"/>
            <p:cNvSpPr txBox="1">
              <a:spLocks noChangeArrowheads="1"/>
            </p:cNvSpPr>
            <p:nvPr/>
          </p:nvSpPr>
          <p:spPr bwMode="auto">
            <a:xfrm>
              <a:off x="385" y="1661"/>
              <a:ext cx="4945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cs typeface="Times New Roman" charset="0"/>
                </a:rPr>
                <a:t>Adulthood</a:t>
              </a:r>
            </a:p>
          </p:txBody>
        </p:sp>
      </p:grpSp>
      <p:sp>
        <p:nvSpPr>
          <p:cNvPr id="11306" name="Text Box 42"/>
          <p:cNvSpPr txBox="1">
            <a:spLocks noChangeArrowheads="1"/>
          </p:cNvSpPr>
          <p:nvPr/>
        </p:nvSpPr>
        <p:spPr bwMode="auto">
          <a:xfrm>
            <a:off x="508000" y="5867400"/>
            <a:ext cx="223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>
                <a:latin typeface="Tw Cen MT" charset="0"/>
                <a:cs typeface="Times New Roman" charset="0"/>
              </a:rPr>
              <a:t>21-</a:t>
            </a:r>
            <a:r>
              <a:rPr lang="en-GB" sz="2600" b="0">
                <a:cs typeface="Times New Roman" charset="0"/>
              </a:rPr>
              <a:t>?</a:t>
            </a:r>
            <a:r>
              <a:rPr lang="en-GB" sz="2600" b="0">
                <a:latin typeface="Tw Cen MT" charset="0"/>
                <a:cs typeface="Times New Roman" charset="0"/>
              </a:rPr>
              <a:t> </a:t>
            </a:r>
            <a:r>
              <a:rPr lang="en-GB" sz="2800" b="0">
                <a:latin typeface="Tw Cen MT" charset="0"/>
                <a:cs typeface="Times New Roman" charset="0"/>
              </a:rPr>
              <a:t>yrs</a:t>
            </a:r>
          </a:p>
        </p:txBody>
      </p:sp>
      <p:sp>
        <p:nvSpPr>
          <p:cNvPr id="11312" name="AutoShape 48"/>
          <p:cNvSpPr>
            <a:spLocks noChangeArrowheads="1"/>
          </p:cNvSpPr>
          <p:nvPr/>
        </p:nvSpPr>
        <p:spPr bwMode="auto">
          <a:xfrm rot="-7539778">
            <a:off x="4914900" y="2171700"/>
            <a:ext cx="533400" cy="1828800"/>
          </a:xfrm>
          <a:prstGeom prst="triangle">
            <a:avLst>
              <a:gd name="adj" fmla="val 50000"/>
            </a:avLst>
          </a:prstGeom>
          <a:solidFill>
            <a:srgbClr val="FF2D2D"/>
          </a:solidFill>
          <a:ln w="190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1000" fill="hold"/>
                                        <p:tgtEl>
                                          <p:spTgt spid="113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hold"/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hold"/>
                                        <p:tgtEl>
                                          <p:spTgt spid="113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hold"/>
                                        <p:tgtEl>
                                          <p:spTgt spid="113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hold"/>
                                        <p:tgtEl>
                                          <p:spTgt spid="113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2" grpId="0"/>
      <p:bldP spid="11303" grpId="0"/>
      <p:bldP spid="11304" grpId="0"/>
      <p:bldP spid="11305" grpId="0"/>
      <p:bldP spid="11306" grpId="0"/>
      <p:bldP spid="11312" grpId="0" animBg="1"/>
      <p:bldP spid="11312" grpId="1" animBg="1"/>
      <p:bldP spid="11312" grpId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0" y="12795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Why is the menstrual cycle needed?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2246313"/>
            <a:ext cx="8382000" cy="1184275"/>
            <a:chOff x="295" y="799"/>
            <a:chExt cx="5165" cy="408"/>
          </a:xfrm>
        </p:grpSpPr>
        <p:sp>
          <p:nvSpPr>
            <p:cNvPr id="97288" name="AutoShape 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185E"/>
                </a:gs>
                <a:gs pos="100000">
                  <a:srgbClr val="FF33CC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97289" name="Text Box 5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The goal of the menstrual cycle is to </a:t>
              </a:r>
              <a:r>
                <a:rPr lang="en-GB" sz="320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prepare the uterus</a:t>
              </a:r>
              <a:r>
                <a:rPr lang="en-GB" sz="320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in case a </a:t>
              </a:r>
              <a:r>
                <a:rPr lang="en-GB" sz="320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fertilized egg</a:t>
              </a:r>
              <a:r>
                <a:rPr lang="en-GB" sz="320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arrives.</a:t>
              </a:r>
              <a:endParaRPr lang="en-GB" sz="320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CC0099">
                  <a:gamma/>
                  <a:shade val="46275"/>
                  <a:invGamma/>
                </a:srgbClr>
              </a:gs>
              <a:gs pos="100000">
                <a:srgbClr val="CC0099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The Menstrual Cycle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3505200" y="3962400"/>
            <a:ext cx="518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How does it do this? </a:t>
            </a:r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3657600" y="4784725"/>
            <a:ext cx="5181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By thickening its walls                   (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the endometrium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) with               new cells and blood vessels. </a:t>
            </a:r>
          </a:p>
        </p:txBody>
      </p:sp>
      <p:pic>
        <p:nvPicPr>
          <p:cNvPr id="117773" name="Picture 13" descr="uteru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79850"/>
            <a:ext cx="20574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74" name="Line 14"/>
          <p:cNvSpPr>
            <a:spLocks noChangeShapeType="1"/>
          </p:cNvSpPr>
          <p:nvPr/>
        </p:nvSpPr>
        <p:spPr bwMode="auto">
          <a:xfrm flipH="1" flipV="1">
            <a:off x="2133600" y="5105400"/>
            <a:ext cx="1981200" cy="381000"/>
          </a:xfrm>
          <a:prstGeom prst="line">
            <a:avLst/>
          </a:prstGeom>
          <a:noFill/>
          <a:ln w="101600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w Cen MT" charset="0"/>
              <a:ea typeface="Tw Cen MT" charset="0"/>
              <a:cs typeface="Tw Cen M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7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7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build="p" autoUpdateAnimBg="0"/>
      <p:bldP spid="117767" grpId="0" build="p" autoUpdateAnimBg="0"/>
      <p:bldP spid="117770" grpId="0" build="p" autoUpdateAnimBg="0"/>
      <p:bldP spid="11777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632" name="Picture 40" descr="xs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2819400"/>
            <a:ext cx="3479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0" y="12954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The uterus lining must become thick with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new cells</a:t>
            </a:r>
            <a:r>
              <a:rPr lang="en-GB" sz="2800" dirty="0">
                <a:latin typeface="Tw Cen MT" charset="0"/>
                <a:ea typeface="Tw Cen MT" charset="0"/>
                <a:cs typeface="Tw Cen MT" charset="0"/>
              </a:rPr>
              <a:t>.</a:t>
            </a:r>
          </a:p>
        </p:txBody>
      </p:sp>
      <p:sp>
        <p:nvSpPr>
          <p:cNvPr id="110617" name="Rectangle 25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CC0099">
                  <a:gamma/>
                  <a:shade val="46275"/>
                  <a:invGamma/>
                </a:srgbClr>
              </a:gs>
              <a:gs pos="100000">
                <a:srgbClr val="CC0099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Making the Bed!</a:t>
            </a:r>
          </a:p>
        </p:txBody>
      </p:sp>
      <p:pic>
        <p:nvPicPr>
          <p:cNvPr id="110620" name="Picture 28" descr="uterus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79850"/>
            <a:ext cx="20574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21" name="AutoShape 29"/>
          <p:cNvSpPr>
            <a:spLocks noChangeArrowheads="1"/>
          </p:cNvSpPr>
          <p:nvPr/>
        </p:nvSpPr>
        <p:spPr bwMode="auto">
          <a:xfrm rot="1015650">
            <a:off x="1897063" y="5095875"/>
            <a:ext cx="842962" cy="457200"/>
          </a:xfrm>
          <a:prstGeom prst="flowChartAlternateProcess">
            <a:avLst/>
          </a:prstGeom>
          <a:noFill/>
          <a:ln w="1270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w Cen MT" charset="0"/>
              <a:ea typeface="Tw Cen MT" charset="0"/>
              <a:cs typeface="Tw Cen MT" charset="0"/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23850" y="2295525"/>
            <a:ext cx="4552950" cy="1666875"/>
            <a:chOff x="204" y="1302"/>
            <a:chExt cx="2868" cy="1050"/>
          </a:xfrm>
        </p:grpSpPr>
        <p:sp>
          <p:nvSpPr>
            <p:cNvPr id="99339" name="AutoShape 31"/>
            <p:cNvSpPr>
              <a:spLocks noChangeArrowheads="1"/>
            </p:cNvSpPr>
            <p:nvPr/>
          </p:nvSpPr>
          <p:spPr bwMode="auto">
            <a:xfrm>
              <a:off x="204" y="1302"/>
              <a:ext cx="2868" cy="105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185E"/>
                </a:gs>
                <a:gs pos="100000">
                  <a:srgbClr val="FF33CC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99340" name="Text Box 32"/>
            <p:cNvSpPr txBox="1">
              <a:spLocks noChangeArrowheads="1"/>
            </p:cNvSpPr>
            <p:nvPr/>
          </p:nvSpPr>
          <p:spPr bwMode="auto">
            <a:xfrm>
              <a:off x="283" y="1344"/>
              <a:ext cx="2714" cy="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0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The </a:t>
              </a:r>
              <a:r>
                <a:rPr lang="en-GB" sz="3000" b="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new cells</a:t>
              </a:r>
              <a:r>
                <a:rPr lang="en-GB" sz="30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and </a:t>
              </a:r>
              <a:r>
                <a:rPr lang="en-GB" sz="3000" b="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blood vessels</a:t>
              </a:r>
              <a:r>
                <a:rPr lang="en-GB" sz="30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will nourish the growing embryo.</a:t>
              </a: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323850" y="4572000"/>
            <a:ext cx="4552950" cy="1666875"/>
            <a:chOff x="204" y="1302"/>
            <a:chExt cx="2868" cy="1050"/>
          </a:xfrm>
        </p:grpSpPr>
        <p:sp>
          <p:nvSpPr>
            <p:cNvPr id="99337" name="AutoShape 35"/>
            <p:cNvSpPr>
              <a:spLocks noChangeArrowheads="1"/>
            </p:cNvSpPr>
            <p:nvPr/>
          </p:nvSpPr>
          <p:spPr bwMode="auto">
            <a:xfrm>
              <a:off x="204" y="1302"/>
              <a:ext cx="2868" cy="105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185E"/>
                </a:gs>
                <a:gs pos="100000">
                  <a:srgbClr val="FF33CC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99338" name="Text Box 36"/>
            <p:cNvSpPr txBox="1">
              <a:spLocks noChangeArrowheads="1"/>
            </p:cNvSpPr>
            <p:nvPr/>
          </p:nvSpPr>
          <p:spPr bwMode="auto">
            <a:xfrm>
              <a:off x="283" y="1344"/>
              <a:ext cx="2714" cy="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0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The “bed” must be made </a:t>
              </a:r>
              <a:r>
                <a:rPr lang="en-GB" sz="3000" b="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each month</a:t>
              </a:r>
              <a:r>
                <a:rPr lang="en-GB" sz="30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to ensure it is healthy and new.</a:t>
              </a:r>
            </a:p>
          </p:txBody>
        </p:sp>
      </p:grpSp>
      <p:sp>
        <p:nvSpPr>
          <p:cNvPr id="110630" name="AutoShape 38"/>
          <p:cNvSpPr>
            <a:spLocks noChangeArrowheads="1"/>
          </p:cNvSpPr>
          <p:nvPr/>
        </p:nvSpPr>
        <p:spPr bwMode="auto">
          <a:xfrm>
            <a:off x="6781800" y="3048000"/>
            <a:ext cx="533400" cy="2133600"/>
          </a:xfrm>
          <a:prstGeom prst="upDownArrow">
            <a:avLst>
              <a:gd name="adj1" fmla="val 50000"/>
              <a:gd name="adj2" fmla="val 80000"/>
            </a:avLst>
          </a:prstGeom>
          <a:gradFill rotWithShape="1">
            <a:gsLst>
              <a:gs pos="0">
                <a:srgbClr val="470047"/>
              </a:gs>
              <a:gs pos="50000">
                <a:srgbClr val="990099"/>
              </a:gs>
              <a:gs pos="100000">
                <a:srgbClr val="470047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latin typeface="Tw Cen MT" charset="0"/>
              <a:ea typeface="Tw Cen MT" charset="0"/>
              <a:cs typeface="Tw Cen M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0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10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10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0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0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0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build="p" autoUpdateAnimBg="0"/>
      <p:bldP spid="110621" grpId="0" animBg="1"/>
      <p:bldP spid="110621" grpId="1" animBg="1"/>
      <p:bldP spid="11063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ext Box 2"/>
          <p:cNvSpPr txBox="1">
            <a:spLocks noChangeArrowheads="1"/>
          </p:cNvSpPr>
          <p:nvPr/>
        </p:nvSpPr>
        <p:spPr bwMode="auto">
          <a:xfrm>
            <a:off x="0" y="12954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The uterus lining must become thick with cells.</a:t>
            </a:r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CC0099">
                  <a:gamma/>
                  <a:shade val="46275"/>
                  <a:invGamma/>
                </a:srgbClr>
              </a:gs>
              <a:gs pos="100000">
                <a:srgbClr val="CC0099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Making the Bed!</a:t>
            </a:r>
          </a:p>
        </p:txBody>
      </p:sp>
      <p:pic>
        <p:nvPicPr>
          <p:cNvPr id="100355" name="Picture 4" descr="xs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2819400"/>
            <a:ext cx="3479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23850" y="2295525"/>
            <a:ext cx="4552950" cy="1666875"/>
            <a:chOff x="204" y="1302"/>
            <a:chExt cx="2868" cy="1050"/>
          </a:xfrm>
        </p:grpSpPr>
        <p:sp>
          <p:nvSpPr>
            <p:cNvPr id="100367" name="AutoShape 15"/>
            <p:cNvSpPr>
              <a:spLocks noChangeArrowheads="1"/>
            </p:cNvSpPr>
            <p:nvPr/>
          </p:nvSpPr>
          <p:spPr bwMode="auto">
            <a:xfrm>
              <a:off x="204" y="1302"/>
              <a:ext cx="2868" cy="105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100368" name="Text Box 16"/>
            <p:cNvSpPr txBox="1">
              <a:spLocks noChangeArrowheads="1"/>
            </p:cNvSpPr>
            <p:nvPr/>
          </p:nvSpPr>
          <p:spPr bwMode="auto">
            <a:xfrm>
              <a:off x="283" y="1373"/>
              <a:ext cx="2714" cy="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0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But, if a fertilized egg </a:t>
              </a:r>
              <a:r>
                <a:rPr lang="en-GB" sz="300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does not arrive</a:t>
              </a:r>
              <a:r>
                <a:rPr lang="en-GB" sz="30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, it must be </a:t>
              </a:r>
              <a:r>
                <a:rPr lang="en-GB" sz="300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broken down.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04800" y="4568825"/>
            <a:ext cx="4552950" cy="1666875"/>
            <a:chOff x="204" y="1158"/>
            <a:chExt cx="2868" cy="1050"/>
          </a:xfrm>
        </p:grpSpPr>
        <p:sp>
          <p:nvSpPr>
            <p:cNvPr id="100365" name="AutoShape 20"/>
            <p:cNvSpPr>
              <a:spLocks noChangeArrowheads="1"/>
            </p:cNvSpPr>
            <p:nvPr/>
          </p:nvSpPr>
          <p:spPr bwMode="auto">
            <a:xfrm>
              <a:off x="204" y="1158"/>
              <a:ext cx="2868" cy="105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100366" name="Text Box 21"/>
            <p:cNvSpPr txBox="1">
              <a:spLocks noChangeArrowheads="1"/>
            </p:cNvSpPr>
            <p:nvPr/>
          </p:nvSpPr>
          <p:spPr bwMode="auto">
            <a:xfrm>
              <a:off x="216" y="1256"/>
              <a:ext cx="2856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8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The excess cells are released from the body during </a:t>
              </a:r>
              <a:r>
                <a:rPr lang="en-GB" sz="280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menstruation</a:t>
              </a:r>
            </a:p>
          </p:txBody>
        </p:sp>
      </p:grpSp>
      <p:sp>
        <p:nvSpPr>
          <p:cNvPr id="100360" name="AutoShape 22"/>
          <p:cNvSpPr>
            <a:spLocks noChangeArrowheads="1"/>
          </p:cNvSpPr>
          <p:nvPr/>
        </p:nvSpPr>
        <p:spPr bwMode="auto">
          <a:xfrm>
            <a:off x="6781800" y="3048000"/>
            <a:ext cx="533400" cy="2133600"/>
          </a:xfrm>
          <a:prstGeom prst="upDownArrow">
            <a:avLst>
              <a:gd name="adj1" fmla="val 50000"/>
              <a:gd name="adj2" fmla="val 80000"/>
            </a:avLst>
          </a:prstGeom>
          <a:gradFill rotWithShape="1">
            <a:gsLst>
              <a:gs pos="0">
                <a:srgbClr val="470047"/>
              </a:gs>
              <a:gs pos="50000">
                <a:srgbClr val="990099"/>
              </a:gs>
              <a:gs pos="100000">
                <a:srgbClr val="470047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latin typeface="Tw Cen MT" charset="0"/>
              <a:ea typeface="Tw Cen MT" charset="0"/>
              <a:cs typeface="Tw Cen MT" charset="0"/>
            </a:endParaRPr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5410200" y="2133600"/>
            <a:ext cx="3352800" cy="4724400"/>
            <a:chOff x="3360" y="1344"/>
            <a:chExt cx="2112" cy="2976"/>
          </a:xfrm>
        </p:grpSpPr>
        <p:pic>
          <p:nvPicPr>
            <p:cNvPr id="100363" name="Picture 18" descr="xsection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8" y="2304"/>
              <a:ext cx="2104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364" name="Rectangle 24"/>
            <p:cNvSpPr>
              <a:spLocks noChangeArrowheads="1"/>
            </p:cNvSpPr>
            <p:nvPr/>
          </p:nvSpPr>
          <p:spPr bwMode="auto">
            <a:xfrm>
              <a:off x="3360" y="1344"/>
              <a:ext cx="2112" cy="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118807" name="AutoShape 23"/>
          <p:cNvSpPr>
            <a:spLocks noChangeArrowheads="1"/>
          </p:cNvSpPr>
          <p:nvPr/>
        </p:nvSpPr>
        <p:spPr bwMode="auto">
          <a:xfrm>
            <a:off x="5257800" y="3352800"/>
            <a:ext cx="3581400" cy="1676400"/>
          </a:xfrm>
          <a:prstGeom prst="flowChartAlternateProcess">
            <a:avLst/>
          </a:prstGeom>
          <a:noFill/>
          <a:ln w="1143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w Cen MT" charset="0"/>
              <a:ea typeface="Tw Cen MT" charset="0"/>
              <a:cs typeface="Tw Cen M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8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0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0" y="12795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The menstrual cycle has several key events.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2170113"/>
            <a:ext cx="8382000" cy="725487"/>
            <a:chOff x="295" y="799"/>
            <a:chExt cx="5165" cy="408"/>
          </a:xfrm>
        </p:grpSpPr>
        <p:sp>
          <p:nvSpPr>
            <p:cNvPr id="101389" name="AutoShape 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185E"/>
                </a:gs>
                <a:gs pos="100000">
                  <a:srgbClr val="FF33CC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101390" name="Text Box 5"/>
            <p:cNvSpPr txBox="1">
              <a:spLocks noChangeArrowheads="1"/>
            </p:cNvSpPr>
            <p:nvPr/>
          </p:nvSpPr>
          <p:spPr bwMode="auto">
            <a:xfrm>
              <a:off x="441" y="870"/>
              <a:ext cx="4889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8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The </a:t>
              </a:r>
              <a:r>
                <a:rPr lang="en-GB" sz="280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maturing of an egg</a:t>
              </a:r>
              <a:r>
                <a:rPr lang="en-GB" sz="28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in the ovary.</a:t>
              </a:r>
              <a:endParaRPr lang="en-GB" sz="2800" u="sng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CC0099">
                  <a:gamma/>
                  <a:shade val="46275"/>
                  <a:invGamma/>
                </a:srgbClr>
              </a:gs>
              <a:gs pos="100000">
                <a:srgbClr val="CC0099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The Menstrual Cycle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81000" y="3200400"/>
            <a:ext cx="8382000" cy="725488"/>
            <a:chOff x="295" y="799"/>
            <a:chExt cx="5165" cy="408"/>
          </a:xfrm>
        </p:grpSpPr>
        <p:sp>
          <p:nvSpPr>
            <p:cNvPr id="101387" name="AutoShape 10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185E"/>
                </a:gs>
                <a:gs pos="100000">
                  <a:srgbClr val="FF33CC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101388" name="Text Box 11"/>
            <p:cNvSpPr txBox="1">
              <a:spLocks noChangeArrowheads="1"/>
            </p:cNvSpPr>
            <p:nvPr/>
          </p:nvSpPr>
          <p:spPr bwMode="auto">
            <a:xfrm>
              <a:off x="441" y="848"/>
              <a:ext cx="4889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8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The </a:t>
              </a:r>
              <a:r>
                <a:rPr lang="en-GB" sz="280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release of the egg</a:t>
              </a:r>
              <a:r>
                <a:rPr lang="en-GB" sz="28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.</a:t>
              </a:r>
              <a:endParaRPr lang="en-GB" sz="2800" u="sng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81000" y="4227513"/>
            <a:ext cx="8382000" cy="725487"/>
            <a:chOff x="295" y="799"/>
            <a:chExt cx="5165" cy="408"/>
          </a:xfrm>
        </p:grpSpPr>
        <p:sp>
          <p:nvSpPr>
            <p:cNvPr id="101385" name="AutoShape 13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185E"/>
                </a:gs>
                <a:gs pos="100000">
                  <a:srgbClr val="FF33CC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101386" name="Text Box 14"/>
            <p:cNvSpPr txBox="1">
              <a:spLocks noChangeArrowheads="1"/>
            </p:cNvSpPr>
            <p:nvPr/>
          </p:nvSpPr>
          <p:spPr bwMode="auto">
            <a:xfrm>
              <a:off x="441" y="870"/>
              <a:ext cx="4889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8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The </a:t>
              </a:r>
              <a:r>
                <a:rPr lang="en-GB" sz="280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build up</a:t>
              </a:r>
              <a:r>
                <a:rPr lang="en-GB" sz="28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of the </a:t>
              </a:r>
              <a:r>
                <a:rPr lang="en-GB" sz="280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uterus</a:t>
              </a:r>
              <a:r>
                <a:rPr lang="en-GB" sz="28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lining.</a:t>
              </a:r>
              <a:endParaRPr lang="en-GB" sz="2800" u="sng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81000" y="5300663"/>
            <a:ext cx="8382000" cy="1252537"/>
            <a:chOff x="295" y="799"/>
            <a:chExt cx="5165" cy="408"/>
          </a:xfrm>
        </p:grpSpPr>
        <p:sp>
          <p:nvSpPr>
            <p:cNvPr id="101383" name="AutoShape 16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185E"/>
                </a:gs>
                <a:gs pos="100000">
                  <a:srgbClr val="FF33CC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101384" name="Text Box 17"/>
            <p:cNvSpPr txBox="1">
              <a:spLocks noChangeArrowheads="1"/>
            </p:cNvSpPr>
            <p:nvPr/>
          </p:nvSpPr>
          <p:spPr bwMode="auto">
            <a:xfrm>
              <a:off x="441" y="846"/>
              <a:ext cx="4889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8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The </a:t>
              </a:r>
              <a:r>
                <a:rPr lang="en-GB" sz="280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breakdown</a:t>
              </a:r>
              <a:r>
                <a:rPr lang="en-GB" sz="28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of the egg and uterus lining                if </a:t>
              </a:r>
              <a:r>
                <a:rPr lang="en-GB" sz="280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no fertilization</a:t>
              </a:r>
              <a:r>
                <a:rPr lang="en-GB" sz="28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has taken place.</a:t>
              </a:r>
              <a:endParaRPr lang="en-GB" sz="2800" u="sng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m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1447800"/>
            <a:ext cx="36464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 descr="m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1447800"/>
            <a:ext cx="36449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5867400" y="228600"/>
            <a:ext cx="3124200" cy="2362200"/>
          </a:xfrm>
          <a:prstGeom prst="round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defRPr/>
            </a:pPr>
            <a:r>
              <a:rPr lang="en-US" u="sng" dirty="0">
                <a:solidFill>
                  <a:schemeClr val="bg1"/>
                </a:solidFill>
                <a:latin typeface="Tw Cen MT" pitchFamily="34" charset="0"/>
              </a:rPr>
              <a:t>DAYS 1 – 6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2200" dirty="0">
                <a:solidFill>
                  <a:schemeClr val="bg1"/>
                </a:solidFill>
                <a:latin typeface="Tw Cen MT" pitchFamily="34" charset="0"/>
              </a:rPr>
              <a:t>Uterus lining breaks down. Blood and other tissues flow from the vagina.  </a:t>
            </a:r>
            <a:r>
              <a:rPr lang="en-US" sz="2200" spc="-50" dirty="0">
                <a:solidFill>
                  <a:schemeClr val="bg1"/>
                </a:solidFill>
                <a:latin typeface="Tw Cen MT" pitchFamily="34" charset="0"/>
              </a:rPr>
              <a:t>This is called </a:t>
            </a:r>
            <a:r>
              <a:rPr lang="en-US" sz="2200" u="sng" dirty="0">
                <a:solidFill>
                  <a:schemeClr val="bg1"/>
                </a:solidFill>
                <a:latin typeface="Tw Cen MT" pitchFamily="34" charset="0"/>
              </a:rPr>
              <a:t>menstruation.</a:t>
            </a:r>
          </a:p>
          <a:p>
            <a:pPr algn="ctr">
              <a:defRPr/>
            </a:pPr>
            <a:endParaRPr lang="en-US" sz="2000" u="sng" dirty="0">
              <a:solidFill>
                <a:schemeClr val="bg1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27" descr="m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1447800"/>
            <a:ext cx="36464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6" name="Picture 44" descr="m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1444625"/>
            <a:ext cx="36449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m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1444625"/>
            <a:ext cx="36449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172200" y="4876800"/>
            <a:ext cx="2819400" cy="1752600"/>
          </a:xfrm>
          <a:prstGeom prst="roundRect">
            <a:avLst/>
          </a:prstGeom>
          <a:solidFill>
            <a:srgbClr val="D600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defRPr/>
            </a:pPr>
            <a:r>
              <a:rPr lang="en-US" u="sng" dirty="0">
                <a:solidFill>
                  <a:schemeClr val="bg1"/>
                </a:solidFill>
                <a:latin typeface="Tw Cen MT" pitchFamily="34" charset="0"/>
              </a:rPr>
              <a:t>DAYS 6 - 13</a:t>
            </a:r>
          </a:p>
          <a:p>
            <a:pPr algn="ctr">
              <a:spcBef>
                <a:spcPts val="300"/>
              </a:spcBef>
              <a:defRPr/>
            </a:pPr>
            <a:r>
              <a:rPr lang="en-US" sz="2200" dirty="0">
                <a:solidFill>
                  <a:schemeClr val="bg1"/>
                </a:solidFill>
                <a:latin typeface="Tw Cen MT" pitchFamily="34" charset="0"/>
              </a:rPr>
              <a:t>Uterus lining builds up in preparation for a fertilized ovum.</a:t>
            </a:r>
            <a:endParaRPr lang="en-US" sz="2200" u="sng" dirty="0">
              <a:solidFill>
                <a:schemeClr val="bg1"/>
              </a:solidFill>
              <a:latin typeface="Tw Cen MT" pitchFamily="34" charset="0"/>
            </a:endParaRPr>
          </a:p>
          <a:p>
            <a:pPr algn="ctr">
              <a:defRPr/>
            </a:pPr>
            <a:endParaRPr lang="en-US" sz="2000" u="sng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67400" y="228600"/>
            <a:ext cx="3124200" cy="2362200"/>
          </a:xfrm>
          <a:prstGeom prst="round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defRPr/>
            </a:pPr>
            <a:r>
              <a:rPr lang="en-US" u="sng" dirty="0">
                <a:solidFill>
                  <a:schemeClr val="bg1"/>
                </a:solidFill>
                <a:latin typeface="Tw Cen MT" pitchFamily="34" charset="0"/>
              </a:rPr>
              <a:t>DAYS 1 – 6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2200" dirty="0">
                <a:solidFill>
                  <a:schemeClr val="bg1"/>
                </a:solidFill>
                <a:latin typeface="Tw Cen MT" pitchFamily="34" charset="0"/>
              </a:rPr>
              <a:t>Uterus lining breaks down. Blood and other tissues flow from the vagina.  </a:t>
            </a:r>
            <a:r>
              <a:rPr lang="en-US" sz="2200" spc="-50" dirty="0">
                <a:solidFill>
                  <a:schemeClr val="bg1"/>
                </a:solidFill>
                <a:latin typeface="Tw Cen MT" pitchFamily="34" charset="0"/>
              </a:rPr>
              <a:t>This is called </a:t>
            </a:r>
            <a:r>
              <a:rPr lang="en-US" sz="2200" u="sng" dirty="0">
                <a:solidFill>
                  <a:schemeClr val="bg1"/>
                </a:solidFill>
                <a:latin typeface="Tw Cen MT" pitchFamily="34" charset="0"/>
              </a:rPr>
              <a:t>menstruation.</a:t>
            </a:r>
          </a:p>
          <a:p>
            <a:pPr algn="ctr">
              <a:defRPr/>
            </a:pPr>
            <a:endParaRPr lang="en-US" sz="2000" u="sng" dirty="0">
              <a:solidFill>
                <a:schemeClr val="bg1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27" descr="m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1447800"/>
            <a:ext cx="36464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0" name="Picture 44" descr="m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1444625"/>
            <a:ext cx="36449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1" name="Picture 6" descr="m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1444625"/>
            <a:ext cx="36449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m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1444625"/>
            <a:ext cx="36449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52400" y="4876800"/>
            <a:ext cx="2514600" cy="1752600"/>
          </a:xfrm>
          <a:prstGeom prst="roundRect">
            <a:avLst/>
          </a:prstGeom>
          <a:solidFill>
            <a:srgbClr val="33993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defRPr/>
            </a:pPr>
            <a:r>
              <a:rPr lang="en-US" u="sng" dirty="0">
                <a:solidFill>
                  <a:schemeClr val="bg1"/>
                </a:solidFill>
                <a:latin typeface="Tw Cen MT" pitchFamily="34" charset="0"/>
              </a:rPr>
              <a:t>DAY 14</a:t>
            </a:r>
          </a:p>
          <a:p>
            <a:pPr algn="ctr">
              <a:spcBef>
                <a:spcPts val="300"/>
              </a:spcBef>
              <a:defRPr/>
            </a:pPr>
            <a:r>
              <a:rPr lang="en-US" sz="2200" dirty="0">
                <a:solidFill>
                  <a:schemeClr val="bg1"/>
                </a:solidFill>
                <a:latin typeface="Tw Cen MT" pitchFamily="34" charset="0"/>
              </a:rPr>
              <a:t>Egg released by ovary (ovulation)</a:t>
            </a:r>
            <a:endParaRPr lang="en-US" sz="2200" u="sng" dirty="0">
              <a:solidFill>
                <a:schemeClr val="bg1"/>
              </a:solidFill>
              <a:latin typeface="Tw Cen MT" pitchFamily="34" charset="0"/>
            </a:endParaRPr>
          </a:p>
          <a:p>
            <a:pPr algn="ctr">
              <a:defRPr/>
            </a:pPr>
            <a:endParaRPr lang="en-US" sz="2000" u="sng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867400" y="228600"/>
            <a:ext cx="3124200" cy="2362200"/>
          </a:xfrm>
          <a:prstGeom prst="round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defRPr/>
            </a:pPr>
            <a:r>
              <a:rPr lang="en-US" u="sng" dirty="0">
                <a:solidFill>
                  <a:schemeClr val="bg1"/>
                </a:solidFill>
                <a:latin typeface="Tw Cen MT" pitchFamily="34" charset="0"/>
              </a:rPr>
              <a:t>DAYS 1 – 6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2200" dirty="0">
                <a:solidFill>
                  <a:schemeClr val="bg1"/>
                </a:solidFill>
                <a:latin typeface="Tw Cen MT" pitchFamily="34" charset="0"/>
              </a:rPr>
              <a:t>Uterus lining breaks down. Blood and other tissues flow from the vagina.  </a:t>
            </a:r>
            <a:r>
              <a:rPr lang="en-US" sz="2200" spc="-50" dirty="0">
                <a:solidFill>
                  <a:schemeClr val="bg1"/>
                </a:solidFill>
                <a:latin typeface="Tw Cen MT" pitchFamily="34" charset="0"/>
              </a:rPr>
              <a:t>This is called </a:t>
            </a:r>
            <a:r>
              <a:rPr lang="en-US" sz="2200" u="sng" dirty="0">
                <a:solidFill>
                  <a:schemeClr val="bg1"/>
                </a:solidFill>
                <a:latin typeface="Tw Cen MT" pitchFamily="34" charset="0"/>
              </a:rPr>
              <a:t>menstruation.</a:t>
            </a:r>
          </a:p>
          <a:p>
            <a:pPr algn="ctr">
              <a:defRPr/>
            </a:pPr>
            <a:endParaRPr lang="en-US" sz="2000" u="sng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72200" y="4876800"/>
            <a:ext cx="2819400" cy="1752600"/>
          </a:xfrm>
          <a:prstGeom prst="roundRect">
            <a:avLst/>
          </a:prstGeom>
          <a:solidFill>
            <a:srgbClr val="D600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defRPr/>
            </a:pPr>
            <a:r>
              <a:rPr lang="en-US" u="sng" dirty="0">
                <a:solidFill>
                  <a:schemeClr val="bg1"/>
                </a:solidFill>
                <a:latin typeface="Tw Cen MT" pitchFamily="34" charset="0"/>
              </a:rPr>
              <a:t>DAYS 6 - 13</a:t>
            </a:r>
          </a:p>
          <a:p>
            <a:pPr algn="ctr">
              <a:spcBef>
                <a:spcPts val="300"/>
              </a:spcBef>
              <a:defRPr/>
            </a:pPr>
            <a:r>
              <a:rPr lang="en-US" sz="2200" dirty="0">
                <a:solidFill>
                  <a:schemeClr val="bg1"/>
                </a:solidFill>
                <a:latin typeface="Tw Cen MT" pitchFamily="34" charset="0"/>
              </a:rPr>
              <a:t>Uterus lining builds up in preparation for a fertilized ovum.</a:t>
            </a:r>
            <a:endParaRPr lang="en-US" sz="2200" u="sng" dirty="0">
              <a:solidFill>
                <a:schemeClr val="bg1"/>
              </a:solidFill>
              <a:latin typeface="Tw Cen MT" pitchFamily="34" charset="0"/>
            </a:endParaRPr>
          </a:p>
          <a:p>
            <a:pPr algn="ctr">
              <a:defRPr/>
            </a:pPr>
            <a:endParaRPr lang="en-US" sz="2000" u="sng" dirty="0">
              <a:solidFill>
                <a:schemeClr val="bg1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27" descr="m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1447800"/>
            <a:ext cx="36464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4" name="Picture 44" descr="m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1444625"/>
            <a:ext cx="36449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5" name="Picture 6" descr="m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1444625"/>
            <a:ext cx="36449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6" name="Picture 8" descr="m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1444625"/>
            <a:ext cx="36449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m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1444625"/>
            <a:ext cx="36449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52400" y="228600"/>
            <a:ext cx="2819400" cy="175260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defRPr/>
            </a:pPr>
            <a:r>
              <a:rPr lang="en-US" u="sng" dirty="0">
                <a:solidFill>
                  <a:schemeClr val="bg1"/>
                </a:solidFill>
                <a:latin typeface="Tw Cen MT" pitchFamily="34" charset="0"/>
              </a:rPr>
              <a:t>DAYS 15 - 28</a:t>
            </a:r>
          </a:p>
          <a:p>
            <a:pPr algn="ctr">
              <a:spcBef>
                <a:spcPts val="300"/>
              </a:spcBef>
              <a:defRPr/>
            </a:pPr>
            <a:r>
              <a:rPr lang="en-US" sz="2200" dirty="0">
                <a:solidFill>
                  <a:schemeClr val="bg1"/>
                </a:solidFill>
                <a:latin typeface="Tw Cen MT" pitchFamily="34" charset="0"/>
              </a:rPr>
              <a:t>Uterus lining remains ready for a fertilized egg.</a:t>
            </a:r>
            <a:endParaRPr lang="en-US" sz="2200" u="sng" dirty="0">
              <a:solidFill>
                <a:schemeClr val="bg1"/>
              </a:solidFill>
              <a:latin typeface="Tw Cen MT" pitchFamily="34" charset="0"/>
            </a:endParaRPr>
          </a:p>
          <a:p>
            <a:pPr algn="ctr">
              <a:defRPr/>
            </a:pPr>
            <a:endParaRPr lang="en-US" sz="2000" u="sng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867400" y="228600"/>
            <a:ext cx="3124200" cy="2362200"/>
          </a:xfrm>
          <a:prstGeom prst="round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defRPr/>
            </a:pPr>
            <a:r>
              <a:rPr lang="en-US" u="sng" dirty="0">
                <a:solidFill>
                  <a:schemeClr val="bg1"/>
                </a:solidFill>
                <a:latin typeface="Tw Cen MT" pitchFamily="34" charset="0"/>
              </a:rPr>
              <a:t>DAYS 1 – 6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2200" dirty="0">
                <a:solidFill>
                  <a:schemeClr val="bg1"/>
                </a:solidFill>
                <a:latin typeface="Tw Cen MT" pitchFamily="34" charset="0"/>
              </a:rPr>
              <a:t>Uterus lining breaks down. Blood and other tissues flow from the vagina.  </a:t>
            </a:r>
            <a:r>
              <a:rPr lang="en-US" sz="2200" spc="-50" dirty="0">
                <a:solidFill>
                  <a:schemeClr val="bg1"/>
                </a:solidFill>
                <a:latin typeface="Tw Cen MT" pitchFamily="34" charset="0"/>
              </a:rPr>
              <a:t>This is called </a:t>
            </a:r>
            <a:r>
              <a:rPr lang="en-US" sz="2200" u="sng" dirty="0">
                <a:solidFill>
                  <a:schemeClr val="bg1"/>
                </a:solidFill>
                <a:latin typeface="Tw Cen MT" pitchFamily="34" charset="0"/>
              </a:rPr>
              <a:t>menstruation.</a:t>
            </a:r>
          </a:p>
          <a:p>
            <a:pPr algn="ctr">
              <a:defRPr/>
            </a:pPr>
            <a:endParaRPr lang="en-US" sz="2000" u="sng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172200" y="4876800"/>
            <a:ext cx="2819400" cy="1752600"/>
          </a:xfrm>
          <a:prstGeom prst="roundRect">
            <a:avLst/>
          </a:prstGeom>
          <a:solidFill>
            <a:srgbClr val="D600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defRPr/>
            </a:pPr>
            <a:r>
              <a:rPr lang="en-US" u="sng" dirty="0">
                <a:solidFill>
                  <a:schemeClr val="bg1"/>
                </a:solidFill>
                <a:latin typeface="Tw Cen MT" pitchFamily="34" charset="0"/>
              </a:rPr>
              <a:t>DAYS 6 - 13</a:t>
            </a:r>
          </a:p>
          <a:p>
            <a:pPr algn="ctr">
              <a:spcBef>
                <a:spcPts val="300"/>
              </a:spcBef>
              <a:defRPr/>
            </a:pPr>
            <a:r>
              <a:rPr lang="en-US" sz="2200" dirty="0">
                <a:solidFill>
                  <a:schemeClr val="bg1"/>
                </a:solidFill>
                <a:latin typeface="Tw Cen MT" pitchFamily="34" charset="0"/>
              </a:rPr>
              <a:t>Uterus lining builds up in preparation for a fertilized ovum.</a:t>
            </a:r>
            <a:endParaRPr lang="en-US" sz="2200" u="sng" dirty="0">
              <a:solidFill>
                <a:schemeClr val="bg1"/>
              </a:solidFill>
              <a:latin typeface="Tw Cen MT" pitchFamily="34" charset="0"/>
            </a:endParaRPr>
          </a:p>
          <a:p>
            <a:pPr algn="ctr">
              <a:defRPr/>
            </a:pPr>
            <a:endParaRPr lang="en-US" sz="2000" u="sng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2400" y="4876800"/>
            <a:ext cx="2514600" cy="1752600"/>
          </a:xfrm>
          <a:prstGeom prst="roundRect">
            <a:avLst/>
          </a:prstGeom>
          <a:solidFill>
            <a:srgbClr val="33993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defRPr/>
            </a:pPr>
            <a:r>
              <a:rPr lang="en-US" u="sng" dirty="0">
                <a:solidFill>
                  <a:schemeClr val="bg1"/>
                </a:solidFill>
                <a:latin typeface="Tw Cen MT" pitchFamily="34" charset="0"/>
              </a:rPr>
              <a:t>DAY 14</a:t>
            </a:r>
          </a:p>
          <a:p>
            <a:pPr algn="ctr">
              <a:spcBef>
                <a:spcPts val="300"/>
              </a:spcBef>
              <a:defRPr/>
            </a:pPr>
            <a:r>
              <a:rPr lang="en-US" sz="2200" dirty="0">
                <a:solidFill>
                  <a:schemeClr val="bg1"/>
                </a:solidFill>
                <a:latin typeface="Tw Cen MT" pitchFamily="34" charset="0"/>
              </a:rPr>
              <a:t>Egg released by ovary (ovulation)</a:t>
            </a:r>
            <a:endParaRPr lang="en-US" sz="2200" u="sng" dirty="0">
              <a:solidFill>
                <a:schemeClr val="bg1"/>
              </a:solidFill>
              <a:latin typeface="Tw Cen MT" pitchFamily="34" charset="0"/>
            </a:endParaRPr>
          </a:p>
          <a:p>
            <a:pPr algn="ctr">
              <a:defRPr/>
            </a:pPr>
            <a:endParaRPr lang="en-US" sz="2000" u="sng" dirty="0">
              <a:solidFill>
                <a:schemeClr val="bg1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27" descr="m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1447800"/>
            <a:ext cx="36464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8" name="Picture 44" descr="m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1444625"/>
            <a:ext cx="36449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9" name="Picture 6" descr="m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1444625"/>
            <a:ext cx="36449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0" name="Picture 8" descr="m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1444625"/>
            <a:ext cx="36449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1" name="Picture 10" descr="m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1444625"/>
            <a:ext cx="36449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triangle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352800"/>
            <a:ext cx="1485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6172200" y="4876800"/>
            <a:ext cx="2819400" cy="1752600"/>
          </a:xfrm>
          <a:prstGeom prst="roundRect">
            <a:avLst/>
          </a:prstGeom>
          <a:solidFill>
            <a:srgbClr val="D600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defRPr/>
            </a:pPr>
            <a:r>
              <a:rPr lang="en-US" u="sng" dirty="0">
                <a:solidFill>
                  <a:srgbClr val="FFFF00"/>
                </a:solidFill>
                <a:latin typeface="Tw Cen MT" charset="0"/>
                <a:ea typeface="Tw Cen MT" charset="0"/>
                <a:cs typeface="Tw Cen MT" charset="0"/>
              </a:rPr>
              <a:t>DAYS 6 - 13</a:t>
            </a:r>
          </a:p>
          <a:p>
            <a:pPr algn="ctr">
              <a:spcBef>
                <a:spcPts val="300"/>
              </a:spcBef>
              <a:defRPr/>
            </a:pPr>
            <a:r>
              <a:rPr lang="en-US" sz="2200" b="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Uterus lining builds up in preparation for a fertilized ovum.</a:t>
            </a:r>
            <a:endParaRPr lang="en-US" sz="2200" b="0" u="sng" dirty="0">
              <a:solidFill>
                <a:schemeClr val="bg1"/>
              </a:solidFill>
              <a:latin typeface="Tw Cen MT" charset="0"/>
              <a:ea typeface="Tw Cen MT" charset="0"/>
              <a:cs typeface="Tw Cen MT" charset="0"/>
            </a:endParaRPr>
          </a:p>
          <a:p>
            <a:pPr algn="ctr">
              <a:defRPr/>
            </a:pPr>
            <a:endParaRPr lang="en-US" sz="2000" b="0" u="sng" dirty="0">
              <a:solidFill>
                <a:schemeClr val="bg1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2400" y="4876800"/>
            <a:ext cx="2514600" cy="1752600"/>
          </a:xfrm>
          <a:prstGeom prst="roundRect">
            <a:avLst/>
          </a:prstGeom>
          <a:solidFill>
            <a:srgbClr val="33993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defRPr/>
            </a:pPr>
            <a:r>
              <a:rPr lang="en-US" b="0" u="sng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DAY 14</a:t>
            </a:r>
          </a:p>
          <a:p>
            <a:pPr algn="ctr">
              <a:spcBef>
                <a:spcPts val="300"/>
              </a:spcBef>
              <a:defRPr/>
            </a:pPr>
            <a:r>
              <a:rPr lang="en-US" sz="2200" b="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Egg released by ovary by the process of </a:t>
            </a:r>
            <a:r>
              <a:rPr lang="en-US" sz="2200" b="0" dirty="0">
                <a:solidFill>
                  <a:srgbClr val="FFFF00"/>
                </a:solidFill>
                <a:latin typeface="Tw Cen MT" charset="0"/>
                <a:ea typeface="Tw Cen MT" charset="0"/>
                <a:cs typeface="Tw Cen MT" charset="0"/>
              </a:rPr>
              <a:t>ovulation.</a:t>
            </a:r>
            <a:endParaRPr lang="en-US" sz="2000" b="0" u="sng" dirty="0">
              <a:solidFill>
                <a:srgbClr val="FFFF00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400" y="228600"/>
            <a:ext cx="2819400" cy="175260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defRPr/>
            </a:pPr>
            <a:r>
              <a:rPr lang="en-US" u="sng" dirty="0">
                <a:solidFill>
                  <a:srgbClr val="FFFF00"/>
                </a:solidFill>
                <a:latin typeface="Tw Cen MT" charset="0"/>
                <a:ea typeface="Tw Cen MT" charset="0"/>
                <a:cs typeface="Tw Cen MT" charset="0"/>
              </a:rPr>
              <a:t>DAYS 15 - 28</a:t>
            </a:r>
          </a:p>
          <a:p>
            <a:pPr algn="ctr">
              <a:spcBef>
                <a:spcPts val="300"/>
              </a:spcBef>
              <a:defRPr/>
            </a:pPr>
            <a:r>
              <a:rPr lang="en-US" sz="2200" b="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Uterus lining     remains ready       for a fertilized egg.</a:t>
            </a:r>
            <a:endParaRPr lang="en-US" sz="2200" b="0" u="sng" dirty="0">
              <a:solidFill>
                <a:schemeClr val="bg1"/>
              </a:solidFill>
              <a:latin typeface="Tw Cen MT" charset="0"/>
              <a:ea typeface="Tw Cen MT" charset="0"/>
              <a:cs typeface="Tw Cen MT" charset="0"/>
            </a:endParaRPr>
          </a:p>
          <a:p>
            <a:pPr algn="ctr">
              <a:defRPr/>
            </a:pPr>
            <a:endParaRPr lang="en-US" sz="2000" b="0" u="sng" dirty="0">
              <a:solidFill>
                <a:schemeClr val="bg1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867400" y="228600"/>
            <a:ext cx="3124200" cy="2362200"/>
          </a:xfrm>
          <a:prstGeom prst="round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defRPr/>
            </a:pPr>
            <a:r>
              <a:rPr lang="en-US" u="sng" dirty="0">
                <a:solidFill>
                  <a:srgbClr val="FFFF00"/>
                </a:solidFill>
                <a:latin typeface="Tw Cen MT" charset="0"/>
                <a:ea typeface="Tw Cen MT" charset="0"/>
                <a:cs typeface="Tw Cen MT" charset="0"/>
              </a:rPr>
              <a:t>DAYS 1 – 6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2200" b="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Uterus lining breaks down. Blood and other tissues flow from the vagina.  </a:t>
            </a:r>
            <a:r>
              <a:rPr lang="en-US" sz="2200" b="0" spc="-5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This is called </a:t>
            </a:r>
            <a:r>
              <a:rPr lang="en-US" sz="2200" b="0" u="sng" dirty="0">
                <a:solidFill>
                  <a:srgbClr val="FFFF00"/>
                </a:solidFill>
                <a:latin typeface="Tw Cen MT" charset="0"/>
                <a:ea typeface="Tw Cen MT" charset="0"/>
                <a:cs typeface="Tw Cen MT" charset="0"/>
              </a:rPr>
              <a:t>menstruation.</a:t>
            </a:r>
          </a:p>
          <a:p>
            <a:pPr algn="ctr">
              <a:defRPr/>
            </a:pPr>
            <a:endParaRPr lang="en-US" sz="2000" b="0" u="sng" dirty="0">
              <a:solidFill>
                <a:schemeClr val="bg1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80" name="Picture 48" descr="menstrua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9144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52400" y="304800"/>
            <a:ext cx="1600200" cy="590550"/>
            <a:chOff x="295" y="799"/>
            <a:chExt cx="5165" cy="408"/>
          </a:xfrm>
        </p:grpSpPr>
        <p:sp>
          <p:nvSpPr>
            <p:cNvPr id="107551" name="AutoShape 1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0000"/>
                </a:gs>
                <a:gs pos="100000">
                  <a:srgbClr val="FF0000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107552" name="Text Box 15"/>
            <p:cNvSpPr txBox="1">
              <a:spLocks noChangeArrowheads="1"/>
            </p:cNvSpPr>
            <p:nvPr/>
          </p:nvSpPr>
          <p:spPr bwMode="auto">
            <a:xfrm>
              <a:off x="440" y="817"/>
              <a:ext cx="4892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8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Days 1-6</a:t>
              </a:r>
              <a:endParaRPr lang="en-GB" sz="28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905000" y="304800"/>
            <a:ext cx="2209800" cy="608013"/>
            <a:chOff x="295" y="799"/>
            <a:chExt cx="5165" cy="408"/>
          </a:xfrm>
        </p:grpSpPr>
        <p:sp>
          <p:nvSpPr>
            <p:cNvPr id="107549" name="AutoShape 17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185E"/>
                </a:gs>
                <a:gs pos="100000">
                  <a:srgbClr val="FF33CC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107550" name="Text Box 18"/>
            <p:cNvSpPr txBox="1">
              <a:spLocks noChangeArrowheads="1"/>
            </p:cNvSpPr>
            <p:nvPr/>
          </p:nvSpPr>
          <p:spPr bwMode="auto">
            <a:xfrm>
              <a:off x="442" y="816"/>
              <a:ext cx="4888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8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Day 6-13</a:t>
              </a:r>
              <a:endParaRPr lang="en-GB" sz="28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267200" y="304800"/>
            <a:ext cx="1143000" cy="608013"/>
            <a:chOff x="295" y="799"/>
            <a:chExt cx="5165" cy="408"/>
          </a:xfrm>
        </p:grpSpPr>
        <p:sp>
          <p:nvSpPr>
            <p:cNvPr id="107547" name="AutoShape 20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5E00"/>
                </a:gs>
                <a:gs pos="100000">
                  <a:srgbClr val="00CC00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107548" name="Text Box 21"/>
            <p:cNvSpPr txBox="1">
              <a:spLocks noChangeArrowheads="1"/>
            </p:cNvSpPr>
            <p:nvPr/>
          </p:nvSpPr>
          <p:spPr bwMode="auto">
            <a:xfrm>
              <a:off x="442" y="889"/>
              <a:ext cx="4888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0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Day 14</a:t>
              </a:r>
              <a:endParaRPr lang="en-GB" sz="20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5943600" y="306388"/>
            <a:ext cx="2895600" cy="608012"/>
            <a:chOff x="295" y="799"/>
            <a:chExt cx="5165" cy="408"/>
          </a:xfrm>
        </p:grpSpPr>
        <p:sp>
          <p:nvSpPr>
            <p:cNvPr id="107545" name="AutoShape 26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475E"/>
                </a:gs>
                <a:gs pos="100000">
                  <a:srgbClr val="0099CC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107546" name="Text Box 27"/>
            <p:cNvSpPr txBox="1">
              <a:spLocks noChangeArrowheads="1"/>
            </p:cNvSpPr>
            <p:nvPr/>
          </p:nvSpPr>
          <p:spPr bwMode="auto">
            <a:xfrm>
              <a:off x="446" y="816"/>
              <a:ext cx="4885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8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Day 15-28</a:t>
              </a:r>
              <a:endParaRPr lang="en-GB" sz="28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152400" y="1019175"/>
            <a:ext cx="1600200" cy="2667000"/>
            <a:chOff x="295" y="799"/>
            <a:chExt cx="5165" cy="408"/>
          </a:xfrm>
        </p:grpSpPr>
        <p:sp>
          <p:nvSpPr>
            <p:cNvPr id="107543" name="AutoShape 29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0000"/>
                </a:gs>
                <a:gs pos="100000">
                  <a:srgbClr val="FF0000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107544" name="Text Box 30"/>
            <p:cNvSpPr txBox="1">
              <a:spLocks noChangeArrowheads="1"/>
            </p:cNvSpPr>
            <p:nvPr/>
          </p:nvSpPr>
          <p:spPr bwMode="auto">
            <a:xfrm>
              <a:off x="438" y="817"/>
              <a:ext cx="4894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8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Lining breaks down during a “period”</a:t>
              </a:r>
              <a:endParaRPr lang="en-GB" sz="28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1828800" y="1020763"/>
            <a:ext cx="2286000" cy="2665412"/>
            <a:chOff x="295" y="799"/>
            <a:chExt cx="5165" cy="408"/>
          </a:xfrm>
        </p:grpSpPr>
        <p:sp>
          <p:nvSpPr>
            <p:cNvPr id="107541" name="AutoShape 32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185E"/>
                </a:gs>
                <a:gs pos="100000">
                  <a:srgbClr val="FF33CC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107542" name="Text Box 33"/>
            <p:cNvSpPr txBox="1">
              <a:spLocks noChangeArrowheads="1"/>
            </p:cNvSpPr>
            <p:nvPr/>
          </p:nvSpPr>
          <p:spPr bwMode="auto">
            <a:xfrm>
              <a:off x="444" y="855"/>
              <a:ext cx="488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8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Lining builds up again to prepare for ovum</a:t>
              </a:r>
              <a:endParaRPr lang="en-GB" sz="28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4267200" y="1019175"/>
            <a:ext cx="1143000" cy="2667000"/>
            <a:chOff x="295" y="799"/>
            <a:chExt cx="5165" cy="408"/>
          </a:xfrm>
        </p:grpSpPr>
        <p:sp>
          <p:nvSpPr>
            <p:cNvPr id="107539" name="AutoShape 35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5E00"/>
                </a:gs>
                <a:gs pos="100000">
                  <a:srgbClr val="00CC00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107540" name="Text Box 36"/>
            <p:cNvSpPr txBox="1">
              <a:spLocks noChangeArrowheads="1"/>
            </p:cNvSpPr>
            <p:nvPr/>
          </p:nvSpPr>
          <p:spPr bwMode="auto">
            <a:xfrm>
              <a:off x="442" y="855"/>
              <a:ext cx="488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8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Egg leaves the ovary</a:t>
              </a:r>
              <a:endParaRPr lang="en-GB" sz="28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5867400" y="1020763"/>
            <a:ext cx="2971800" cy="2665412"/>
            <a:chOff x="295" y="799"/>
            <a:chExt cx="5165" cy="408"/>
          </a:xfrm>
        </p:grpSpPr>
        <p:sp>
          <p:nvSpPr>
            <p:cNvPr id="107537" name="AutoShape 38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475E"/>
                </a:gs>
                <a:gs pos="100000">
                  <a:srgbClr val="0099CC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107538" name="Text Box 39"/>
            <p:cNvSpPr txBox="1">
              <a:spLocks noChangeArrowheads="1"/>
            </p:cNvSpPr>
            <p:nvPr/>
          </p:nvSpPr>
          <p:spPr bwMode="auto">
            <a:xfrm>
              <a:off x="444" y="816"/>
              <a:ext cx="4888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8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Lining stays prepared for fertilized egg.  Near day 28, it breaks down</a:t>
              </a:r>
              <a:endParaRPr lang="en-GB" sz="2800" b="0" u="sng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120875" name="AutoShape 43"/>
          <p:cNvSpPr>
            <a:spLocks noChangeArrowheads="1"/>
          </p:cNvSpPr>
          <p:nvPr/>
        </p:nvSpPr>
        <p:spPr bwMode="auto">
          <a:xfrm>
            <a:off x="76200" y="4495800"/>
            <a:ext cx="1676400" cy="2286000"/>
          </a:xfrm>
          <a:prstGeom prst="flowChartAlternateProcess">
            <a:avLst/>
          </a:prstGeom>
          <a:solidFill>
            <a:srgbClr val="FF0000">
              <a:alpha val="41176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120876" name="AutoShape 44"/>
          <p:cNvSpPr>
            <a:spLocks noChangeArrowheads="1"/>
          </p:cNvSpPr>
          <p:nvPr/>
        </p:nvSpPr>
        <p:spPr bwMode="auto">
          <a:xfrm>
            <a:off x="1828800" y="4495800"/>
            <a:ext cx="2667000" cy="2286000"/>
          </a:xfrm>
          <a:prstGeom prst="flowChartAlternateProcess">
            <a:avLst/>
          </a:prstGeom>
          <a:solidFill>
            <a:srgbClr val="D60093">
              <a:alpha val="39999"/>
            </a:srgbClr>
          </a:solidFill>
          <a:ln w="2540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120877" name="AutoShape 45"/>
          <p:cNvSpPr>
            <a:spLocks noChangeArrowheads="1"/>
          </p:cNvSpPr>
          <p:nvPr/>
        </p:nvSpPr>
        <p:spPr bwMode="auto">
          <a:xfrm>
            <a:off x="4572000" y="4495800"/>
            <a:ext cx="762000" cy="2286000"/>
          </a:xfrm>
          <a:prstGeom prst="flowChartAlternateProcess">
            <a:avLst/>
          </a:prstGeom>
          <a:solidFill>
            <a:srgbClr val="00CC00">
              <a:alpha val="39999"/>
            </a:srgbClr>
          </a:solidFill>
          <a:ln w="254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120878" name="AutoShape 46"/>
          <p:cNvSpPr>
            <a:spLocks noChangeArrowheads="1"/>
          </p:cNvSpPr>
          <p:nvPr/>
        </p:nvSpPr>
        <p:spPr bwMode="auto">
          <a:xfrm>
            <a:off x="5410200" y="4495800"/>
            <a:ext cx="3581400" cy="2286000"/>
          </a:xfrm>
          <a:prstGeom prst="flowChartAlternateProcess">
            <a:avLst/>
          </a:prstGeom>
          <a:solidFill>
            <a:srgbClr val="0099CC">
              <a:alpha val="39999"/>
            </a:srgbClr>
          </a:solidFill>
          <a:ln w="2540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724400" y="3962400"/>
            <a:ext cx="457200" cy="39188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latin typeface="Tw Cen MT" charset="0"/>
              <a:ea typeface="Tw Cen MT" charset="0"/>
              <a:cs typeface="Tw Cen M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0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0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75" grpId="0" animBg="1"/>
      <p:bldP spid="120876" grpId="0" animBg="1"/>
      <p:bldP spid="120877" grpId="0" animBg="1"/>
      <p:bldP spid="1208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1279525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0" u="sng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Adolescence</a:t>
            </a:r>
            <a:r>
              <a:rPr lang="en-GB" sz="3200" b="0">
                <a:latin typeface="Tw Cen MT" charset="0"/>
                <a:ea typeface="Tw Cen MT" charset="0"/>
                <a:cs typeface="Tw Cen MT" charset="0"/>
              </a:rPr>
              <a:t> is a time of incredible change.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2133600"/>
            <a:ext cx="8382000" cy="1731963"/>
            <a:chOff x="295" y="799"/>
            <a:chExt cx="5165" cy="408"/>
          </a:xfrm>
        </p:grpSpPr>
        <p:sp>
          <p:nvSpPr>
            <p:cNvPr id="17415" name="AutoShape 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17416" name="Text Box 5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Adolescence is the stage of human   development when children become                   </a:t>
              </a:r>
              <a:r>
                <a:rPr lang="en-GB" sz="320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adults</a:t>
              </a:r>
              <a:r>
                <a:rPr lang="en-GB" sz="32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, both </a:t>
              </a:r>
              <a:r>
                <a:rPr lang="en-GB" sz="320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physically</a:t>
              </a:r>
              <a:r>
                <a:rPr lang="en-GB" sz="32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AND </a:t>
              </a:r>
              <a:r>
                <a:rPr lang="en-GB" sz="320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mentally</a:t>
              </a:r>
              <a:r>
                <a:rPr lang="en-GB" sz="32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.</a:t>
              </a:r>
            </a:p>
          </p:txBody>
        </p:sp>
      </p:grp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Adolescence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419600" y="4191000"/>
            <a:ext cx="4572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000" b="0">
                <a:latin typeface="Tw Cen MT" charset="0"/>
                <a:ea typeface="Tw Cen MT" charset="0"/>
                <a:cs typeface="Tw Cen MT" charset="0"/>
              </a:rPr>
              <a:t>The </a:t>
            </a:r>
            <a:r>
              <a:rPr lang="en-GB" sz="3000" b="0" u="sng">
                <a:solidFill>
                  <a:srgbClr val="FF2D2D"/>
                </a:solidFill>
                <a:latin typeface="Tw Cen MT" charset="0"/>
                <a:ea typeface="Tw Cen MT" charset="0"/>
                <a:cs typeface="Tw Cen MT" charset="0"/>
              </a:rPr>
              <a:t>body </a:t>
            </a:r>
            <a:r>
              <a:rPr lang="en-GB" sz="3000" b="0">
                <a:latin typeface="Tw Cen MT" charset="0"/>
                <a:ea typeface="Tw Cen MT" charset="0"/>
                <a:cs typeface="Tw Cen MT" charset="0"/>
              </a:rPr>
              <a:t>undergoes                           major </a:t>
            </a:r>
            <a:r>
              <a:rPr lang="en-GB" sz="3000" b="0" u="sng">
                <a:latin typeface="Tw Cen MT" charset="0"/>
                <a:ea typeface="Tw Cen MT" charset="0"/>
                <a:cs typeface="Tw Cen MT" charset="0"/>
              </a:rPr>
              <a:t>physical</a:t>
            </a:r>
            <a:r>
              <a:rPr lang="en-GB" sz="3000" b="0">
                <a:latin typeface="Tw Cen MT" charset="0"/>
                <a:ea typeface="Tw Cen MT" charset="0"/>
                <a:cs typeface="Tw Cen MT" charset="0"/>
              </a:rPr>
              <a:t> changes. 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495800" y="5410200"/>
            <a:ext cx="4495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0" dirty="0">
                <a:latin typeface="Tw Cen MT" charset="0"/>
                <a:ea typeface="Tw Cen MT" charset="0"/>
                <a:cs typeface="Tw Cen MT" charset="0"/>
              </a:rPr>
              <a:t>And the </a:t>
            </a:r>
            <a:r>
              <a:rPr lang="en-GB" sz="3200" b="0" u="sng" dirty="0">
                <a:solidFill>
                  <a:srgbClr val="FF2D2D"/>
                </a:solidFill>
                <a:latin typeface="Tw Cen MT" charset="0"/>
                <a:ea typeface="Tw Cen MT" charset="0"/>
                <a:cs typeface="Tw Cen MT" charset="0"/>
              </a:rPr>
              <a:t>brain</a:t>
            </a:r>
            <a:r>
              <a:rPr lang="en-GB" sz="3200" b="0" dirty="0">
                <a:latin typeface="Tw Cen MT" charset="0"/>
                <a:ea typeface="Tw Cen MT" charset="0"/>
                <a:cs typeface="Tw Cen MT" charset="0"/>
              </a:rPr>
              <a:t> undergoes                   major </a:t>
            </a:r>
            <a:r>
              <a:rPr lang="en-GB" sz="3200" b="0" u="sng" dirty="0">
                <a:latin typeface="Tw Cen MT" charset="0"/>
                <a:ea typeface="Tw Cen MT" charset="0"/>
                <a:cs typeface="Tw Cen MT" charset="0"/>
              </a:rPr>
              <a:t>mental</a:t>
            </a:r>
            <a:r>
              <a:rPr lang="en-GB" sz="3200" b="0" dirty="0">
                <a:latin typeface="Tw Cen MT" charset="0"/>
                <a:ea typeface="Tw Cen MT" charset="0"/>
                <a:cs typeface="Tw Cen MT" charset="0"/>
              </a:rPr>
              <a:t> changes. </a:t>
            </a:r>
          </a:p>
        </p:txBody>
      </p:sp>
      <p:pic>
        <p:nvPicPr>
          <p:cNvPr id="4107" name="Picture 11" descr="puber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70388"/>
            <a:ext cx="358140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 autoUpdateAnimBg="0"/>
      <p:bldP spid="4103" grpId="0" build="p" autoUpdateAnimBg="0"/>
      <p:bldP spid="4106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0" y="1279525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During a woman’s “period” she will release                           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blood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and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uterus lining cells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through her vagina.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2590800"/>
            <a:ext cx="8382000" cy="725488"/>
            <a:chOff x="295" y="799"/>
            <a:chExt cx="5165" cy="408"/>
          </a:xfrm>
        </p:grpSpPr>
        <p:sp>
          <p:nvSpPr>
            <p:cNvPr id="46093" name="AutoShape 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185E"/>
                </a:gs>
                <a:gs pos="100000">
                  <a:srgbClr val="FF33CC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46094" name="Text Box 5"/>
            <p:cNvSpPr txBox="1">
              <a:spLocks noChangeArrowheads="1"/>
            </p:cNvSpPr>
            <p:nvPr/>
          </p:nvSpPr>
          <p:spPr bwMode="auto">
            <a:xfrm>
              <a:off x="441" y="848"/>
              <a:ext cx="4889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8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The blood can be </a:t>
              </a:r>
              <a:r>
                <a:rPr lang="en-GB" sz="280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absorbed</a:t>
              </a:r>
              <a:r>
                <a:rPr lang="en-GB" sz="28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in several ways.</a:t>
              </a:r>
              <a:endParaRPr lang="en-GB" sz="2800" u="sng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CC0099">
                  <a:gamma/>
                  <a:shade val="46275"/>
                  <a:invGamma/>
                </a:srgbClr>
              </a:gs>
              <a:gs pos="100000">
                <a:srgbClr val="CC0099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Menstruation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3657600" y="4044315"/>
            <a:ext cx="51054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solidFill>
                  <a:srgbClr val="D60093"/>
                </a:solidFill>
                <a:latin typeface="Tw Cen MT" charset="0"/>
                <a:ea typeface="Tw Cen MT" charset="0"/>
                <a:cs typeface="Tw Cen MT" charset="0"/>
              </a:rPr>
              <a:t>Sanitary pads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can be worn     inside her underwear. </a:t>
            </a:r>
          </a:p>
        </p:txBody>
      </p:sp>
      <p:sp>
        <p:nvSpPr>
          <p:cNvPr id="121873" name="Text Box 17"/>
          <p:cNvSpPr txBox="1">
            <a:spLocks noChangeArrowheads="1"/>
          </p:cNvSpPr>
          <p:nvPr/>
        </p:nvSpPr>
        <p:spPr bwMode="auto">
          <a:xfrm>
            <a:off x="3657600" y="5394325"/>
            <a:ext cx="4953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Absorbent</a:t>
            </a:r>
            <a:r>
              <a:rPr lang="en-GB" sz="2800" b="0" dirty="0">
                <a:solidFill>
                  <a:srgbClr val="D60093"/>
                </a:solidFill>
                <a:latin typeface="Tw Cen MT" charset="0"/>
                <a:ea typeface="Tw Cen MT" charset="0"/>
                <a:cs typeface="Tw Cen MT" charset="0"/>
              </a:rPr>
              <a:t> tampons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can be placed inside her vagina. 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81000" y="3733800"/>
            <a:ext cx="2082800" cy="1295400"/>
            <a:chOff x="848" y="2400"/>
            <a:chExt cx="1312" cy="816"/>
          </a:xfrm>
        </p:grpSpPr>
        <p:graphicFrame>
          <p:nvGraphicFramePr>
            <p:cNvPr id="46091" name="Object 11"/>
            <p:cNvGraphicFramePr>
              <a:graphicFrameLocks noChangeAspect="1"/>
            </p:cNvGraphicFramePr>
            <p:nvPr/>
          </p:nvGraphicFramePr>
          <p:xfrm>
            <a:off x="848" y="2821"/>
            <a:ext cx="19" cy="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2" imgW="25400" imgH="25400" progId="PBrush">
                    <p:embed/>
                  </p:oleObj>
                </mc:Choice>
                <mc:Fallback>
                  <p:oleObj name="Bitmap Image" r:id="rId2" imgW="25400" imgH="25400" progId="PBrush">
                    <p:embed/>
                    <p:pic>
                      <p:nvPicPr>
                        <p:cNvPr id="46091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8" y="2821"/>
                          <a:ext cx="19" cy="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6092" name="Picture 18" descr="org_maxi_s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5" y="2400"/>
              <a:ext cx="645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762000" y="5181600"/>
            <a:ext cx="2743200" cy="1600200"/>
            <a:chOff x="384" y="3312"/>
            <a:chExt cx="1728" cy="1008"/>
          </a:xfrm>
        </p:grpSpPr>
        <p:pic>
          <p:nvPicPr>
            <p:cNvPr id="46089" name="Picture 16" descr="038004137300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312"/>
              <a:ext cx="1008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0" name="Picture 20" descr="tampon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465452">
              <a:off x="1508" y="3619"/>
              <a:ext cx="768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1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1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 autoUpdateAnimBg="0"/>
      <p:bldP spid="121863" grpId="0" build="p" autoUpdateAnimBg="0"/>
      <p:bldP spid="121863" grpId="1" build="allAtOnce"/>
      <p:bldP spid="121873" grpId="0" build="p" autoUpdateAnimBg="0"/>
      <p:bldP spid="121873" grpId="1" build="allAtOnce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0" y="1279525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During a woman’s “period” she will release                           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blood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and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uterus lining cells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through her vagina.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2590800"/>
            <a:ext cx="8382000" cy="725488"/>
            <a:chOff x="295" y="799"/>
            <a:chExt cx="5165" cy="408"/>
          </a:xfrm>
        </p:grpSpPr>
        <p:sp>
          <p:nvSpPr>
            <p:cNvPr id="46093" name="AutoShape 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185E"/>
                </a:gs>
                <a:gs pos="100000">
                  <a:srgbClr val="FF33CC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46094" name="Text Box 5"/>
            <p:cNvSpPr txBox="1">
              <a:spLocks noChangeArrowheads="1"/>
            </p:cNvSpPr>
            <p:nvPr/>
          </p:nvSpPr>
          <p:spPr bwMode="auto">
            <a:xfrm>
              <a:off x="441" y="848"/>
              <a:ext cx="4889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8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The blood can be </a:t>
              </a:r>
              <a:r>
                <a:rPr lang="en-GB" sz="280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absorbed</a:t>
              </a:r>
              <a:r>
                <a:rPr lang="en-GB" sz="28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in several ways.</a:t>
              </a:r>
              <a:endParaRPr lang="en-GB" sz="2800" u="sng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CC0099">
                  <a:gamma/>
                  <a:shade val="46275"/>
                  <a:invGamma/>
                </a:srgbClr>
              </a:gs>
              <a:gs pos="100000">
                <a:srgbClr val="CC0099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Menstruation</a:t>
            </a:r>
          </a:p>
        </p:txBody>
      </p:sp>
      <p:pic>
        <p:nvPicPr>
          <p:cNvPr id="121879" name="Picture 23" descr="Untitled-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29000"/>
            <a:ext cx="6248400" cy="32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70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4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2209800"/>
            <a:ext cx="9144000" cy="2286000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34" charset="0"/>
                <a:ea typeface="+mn-ea"/>
                <a:cs typeface="Times New Roman" pitchFamily="18" charset="0"/>
              </a:rPr>
              <a:t>Any Questions?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"/>
            <a:ext cx="9144000" cy="6868160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2209800"/>
            <a:ext cx="9144000" cy="2286000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34" charset="0"/>
                <a:ea typeface="+mn-ea"/>
                <a:cs typeface="Times New Roman" pitchFamily="18" charset="0"/>
              </a:rPr>
              <a:t>The Reproductive System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GB" sz="3600" i="1" dirty="0">
                <a:solidFill>
                  <a:srgbClr val="FFFF00"/>
                </a:solidFill>
                <a:latin typeface="Century Gothic" pitchFamily="34" charset="0"/>
                <a:ea typeface="+mn-ea"/>
                <a:cs typeface="Times New Roman" pitchFamily="18" charset="0"/>
              </a:rPr>
              <a:t>Part 4: </a:t>
            </a:r>
            <a:r>
              <a:rPr lang="en-GB" sz="3600" i="1" dirty="0">
                <a:solidFill>
                  <a:schemeClr val="bg1"/>
                </a:solidFill>
                <a:latin typeface="Century Gothic" pitchFamily="34" charset="0"/>
                <a:ea typeface="+mn-ea"/>
                <a:cs typeface="Times New Roman" pitchFamily="18" charset="0"/>
              </a:rPr>
              <a:t>Fertilization</a:t>
            </a:r>
            <a:endParaRPr lang="en-CA" sz="3600" dirty="0">
              <a:solidFill>
                <a:schemeClr val="bg1"/>
              </a:solidFill>
              <a:latin typeface="Century Gothic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0" y="12795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Reproduction involves the joining of </a:t>
            </a:r>
            <a:r>
              <a:rPr lang="en-GB" sz="2800" b="0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sperm 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and </a:t>
            </a:r>
            <a:r>
              <a:rPr lang="en-GB" sz="2800" b="0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egg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2286000"/>
            <a:ext cx="8382000" cy="1150938"/>
            <a:chOff x="295" y="799"/>
            <a:chExt cx="5165" cy="408"/>
          </a:xfrm>
        </p:grpSpPr>
        <p:sp>
          <p:nvSpPr>
            <p:cNvPr id="49158" name="AutoShape 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49159" name="Text Box 5"/>
            <p:cNvSpPr txBox="1">
              <a:spLocks noChangeArrowheads="1"/>
            </p:cNvSpPr>
            <p:nvPr/>
          </p:nvSpPr>
          <p:spPr bwMode="auto">
            <a:xfrm>
              <a:off x="441" y="839"/>
              <a:ext cx="4889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8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To do this, humans must engage in </a:t>
              </a:r>
              <a:r>
                <a:rPr lang="en-GB" sz="2800" b="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sexual intercourse</a:t>
              </a:r>
              <a:r>
                <a:rPr lang="en-GB" sz="28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  to bring sperm to the egg cell.</a:t>
              </a:r>
              <a:endParaRPr lang="en-GB" sz="2800" b="0" u="sng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Introduction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3505200" y="4016276"/>
            <a:ext cx="5181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Before sexual intercourse,             two adults will have decided that they are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ready to have a baby 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and are able to provide for their child throughout its life.</a:t>
            </a:r>
          </a:p>
        </p:txBody>
      </p:sp>
      <p:pic>
        <p:nvPicPr>
          <p:cNvPr id="65546" name="Picture 10" descr="warni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27432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build="p" autoUpdateAnimBg="0"/>
      <p:bldP spid="65543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0" y="1279525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When a man is sexually aroused, changes in                        his genitals prepare him for sexual intercourse.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2703513"/>
            <a:ext cx="8382000" cy="1182687"/>
            <a:chOff x="295" y="799"/>
            <a:chExt cx="5165" cy="408"/>
          </a:xfrm>
        </p:grpSpPr>
        <p:sp>
          <p:nvSpPr>
            <p:cNvPr id="66564" name="AutoShape 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97000"/>
                  </a:schemeClr>
                </a:gs>
              </a:gsLst>
              <a:lin ang="5400000" scaled="1"/>
            </a:gradFill>
            <a:ln w="508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50185" name="Text Box 5"/>
            <p:cNvSpPr txBox="1">
              <a:spLocks noChangeArrowheads="1"/>
            </p:cNvSpPr>
            <p:nvPr/>
          </p:nvSpPr>
          <p:spPr bwMode="auto">
            <a:xfrm>
              <a:off x="441" y="816"/>
              <a:ext cx="5019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96875" indent="-396875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0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1. The </a:t>
              </a:r>
              <a:r>
                <a:rPr lang="en-GB" sz="3000" b="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penis</a:t>
              </a:r>
              <a:r>
                <a:rPr lang="en-GB" sz="30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fills with blood, causing it to increase in size and stiffness, forming an </a:t>
              </a:r>
              <a:r>
                <a:rPr lang="en-GB" sz="3000" b="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erection</a:t>
              </a:r>
              <a:r>
                <a:rPr lang="en-GB" sz="30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.</a:t>
              </a:r>
              <a:endParaRPr lang="en-GB" sz="3000" b="0" u="sng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0000CC">
                  <a:gamma/>
                  <a:shade val="46275"/>
                  <a:invGamma/>
                </a:srgbClr>
              </a:gs>
              <a:gs pos="100000">
                <a:srgbClr val="0000CC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Before Intercourse</a:t>
            </a: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457200" y="4175125"/>
            <a:ext cx="807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An erection is necessary to allow the penis                           to insert properly into the female’s vagina. 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81000" y="5410200"/>
            <a:ext cx="8382000" cy="1182688"/>
            <a:chOff x="295" y="799"/>
            <a:chExt cx="5165" cy="408"/>
          </a:xfrm>
        </p:grpSpPr>
        <p:sp>
          <p:nvSpPr>
            <p:cNvPr id="66572" name="AutoShape 12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97000"/>
                  </a:schemeClr>
                </a:gs>
              </a:gsLst>
              <a:lin ang="5400000" scaled="1"/>
            </a:gradFill>
            <a:ln w="508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50183" name="Text Box 13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96875" indent="-396875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0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2. The </a:t>
              </a:r>
              <a:r>
                <a:rPr lang="en-GB" sz="30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testicles</a:t>
              </a:r>
              <a:r>
                <a:rPr lang="en-GB" sz="30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are pulled towards the man’s  body to greater protect them.</a:t>
              </a:r>
              <a:endParaRPr lang="en-GB" sz="30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build="p" autoUpdateAnimBg="0"/>
      <p:bldP spid="66570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2819400"/>
            <a:ext cx="8382000" cy="685800"/>
            <a:chOff x="295" y="799"/>
            <a:chExt cx="5165" cy="408"/>
          </a:xfrm>
        </p:grpSpPr>
        <p:sp>
          <p:nvSpPr>
            <p:cNvPr id="51210" name="AutoShape 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1847"/>
                </a:gs>
                <a:gs pos="100000">
                  <a:srgbClr val="CC33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51211" name="Text Box 5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1. Muscles surrounding the </a:t>
              </a: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vagina</a:t>
              </a: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relax.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CC0099">
                  <a:gamma/>
                  <a:shade val="46275"/>
                  <a:invGamma/>
                </a:srgbClr>
              </a:gs>
              <a:gs pos="100000">
                <a:srgbClr val="CC0099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Before Intercourse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0" y="1279525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Changes also occur in the female to                            prepare her genitals for sexual intercourse</a:t>
            </a:r>
            <a:r>
              <a:rPr lang="en-GB" sz="3000" b="0" dirty="0">
                <a:latin typeface="Tw Cen MT" charset="0"/>
                <a:ea typeface="Tw Cen MT" charset="0"/>
                <a:cs typeface="Tw Cen MT" charset="0"/>
              </a:rPr>
              <a:t>.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81000" y="3835400"/>
            <a:ext cx="8382000" cy="1117600"/>
            <a:chOff x="295" y="799"/>
            <a:chExt cx="5165" cy="408"/>
          </a:xfrm>
        </p:grpSpPr>
        <p:sp>
          <p:nvSpPr>
            <p:cNvPr id="51208" name="AutoShape 12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1847"/>
                </a:gs>
                <a:gs pos="100000">
                  <a:srgbClr val="CC33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51209" name="Text Box 13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0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2. The </a:t>
              </a:r>
              <a:r>
                <a:rPr lang="en-GB" sz="30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layers</a:t>
              </a:r>
              <a:r>
                <a:rPr lang="en-GB" sz="30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outside the (labia) vagina fill with blood and swell, making the vagina </a:t>
              </a:r>
              <a:r>
                <a:rPr lang="en-GB" sz="30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wider</a:t>
              </a: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.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81000" y="5283200"/>
            <a:ext cx="8382000" cy="1117600"/>
            <a:chOff x="295" y="799"/>
            <a:chExt cx="5165" cy="408"/>
          </a:xfrm>
        </p:grpSpPr>
        <p:sp>
          <p:nvSpPr>
            <p:cNvPr id="51206" name="AutoShape 15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1847"/>
                </a:gs>
                <a:gs pos="100000">
                  <a:srgbClr val="CC33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51207" name="Text Box 16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96875" indent="-396875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0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3. The vagina releases a clear </a:t>
              </a:r>
              <a:r>
                <a:rPr lang="en-GB" sz="30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fluid</a:t>
              </a:r>
              <a:r>
                <a:rPr lang="en-GB" sz="30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inside to              </a:t>
              </a:r>
              <a:r>
                <a:rPr lang="en-GB" sz="30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lubricate</a:t>
              </a:r>
              <a:r>
                <a:rPr lang="en-GB" sz="30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it in preparation for intercourse.</a:t>
              </a:r>
              <a:endParaRPr lang="en-GB" sz="30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4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0" y="1279525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During sexual intercourse, the male’s                                 erect penis enters the female’s vagina.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2659063"/>
            <a:ext cx="8382000" cy="1150937"/>
            <a:chOff x="295" y="799"/>
            <a:chExt cx="5165" cy="408"/>
          </a:xfrm>
        </p:grpSpPr>
        <p:sp>
          <p:nvSpPr>
            <p:cNvPr id="68612" name="AutoShape 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97000"/>
                  </a:schemeClr>
                </a:gs>
              </a:gsLst>
              <a:lin ang="5400000" scaled="1"/>
            </a:gradFill>
            <a:ln w="508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52235" name="Text Box 5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Stimulation during intercourse causes                    </a:t>
              </a: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sperm to be released</a:t>
              </a: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from the </a:t>
              </a: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epidymis.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81000" y="4191000"/>
            <a:ext cx="8382000" cy="1150938"/>
            <a:chOff x="295" y="799"/>
            <a:chExt cx="5165" cy="408"/>
          </a:xfrm>
        </p:grpSpPr>
        <p:sp>
          <p:nvSpPr>
            <p:cNvPr id="68618" name="AutoShape 10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97000"/>
                  </a:schemeClr>
                </a:gs>
              </a:gsLst>
              <a:lin ang="5400000" scaled="1"/>
            </a:gradFill>
            <a:ln w="508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52233" name="Text Box 11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The sperm then mix with fluids from the other </a:t>
              </a: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glands</a:t>
              </a: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to produce a mixture called </a:t>
              </a: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semen</a:t>
              </a: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.      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81000" y="5715000"/>
            <a:ext cx="8382000" cy="685800"/>
            <a:chOff x="295" y="799"/>
            <a:chExt cx="5165" cy="408"/>
          </a:xfrm>
        </p:grpSpPr>
        <p:sp>
          <p:nvSpPr>
            <p:cNvPr id="68621" name="AutoShape 13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97000"/>
                  </a:schemeClr>
                </a:gs>
              </a:gsLst>
              <a:lin ang="5400000" scaled="1"/>
            </a:gradFill>
            <a:ln w="508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52231" name="Text Box 14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Semen exits the penis during an </a:t>
              </a: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ejaculation</a:t>
              </a: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.      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68623" name="Rectangle 15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0000CC">
                  <a:gamma/>
                  <a:shade val="46275"/>
                  <a:invGamma/>
                </a:srgbClr>
              </a:gs>
              <a:gs pos="100000">
                <a:srgbClr val="0000CC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Sexual Intercourse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male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4313"/>
            <a:ext cx="70866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3" descr="sperm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304800"/>
            <a:ext cx="8048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4" descr="spermB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9144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255 C 0.0217 -0.01598 0.0434 -0.02917 0.075 -0.0338 C 0.10659 -0.03866 0.15486 -0.03982 0.18958 -0.03125 C 0.2243 -0.02269 0.25 -0.00602 0.28333 0.01805 C 0.31666 0.04236 0.36007 0.07453 0.38958 0.11435 C 0.41909 0.15439 0.43993 0.20463 0.46041 0.2574 C 0.4809 0.31041 0.50347 0.39838 0.5125 0.43171 C 0.52152 0.46527 0.51805 0.46157 0.51458 0.45787 " pathEditMode="relative" rAng="0" ptsTypes="aaaaaaaA">
                                      <p:cBhvr>
                                        <p:cTn id="23" dur="2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76" y="2152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C 0.01666 -0.01505 0.03333 -0.03056 0.07083 -0.03426 C 0.10833 -0.03819 0.17534 -0.03935 0.225 -0.02292 C 0.27465 -0.00625 0.32847 0.0287 0.36875 0.06597 C 0.40902 0.10324 0.44375 0.15509 0.46666 0.20046 C 0.48958 0.24607 0.49722 0.29792 0.50625 0.33796 C 0.51527 0.37801 0.5184 0.41111 0.52083 0.44097 C 0.52326 0.4713 0.52083 0.49884 0.52083 0.51852 C 0.52083 0.53819 0.52083 0.54838 0.52083 0.5588 " pathEditMode="relative" rAng="0" ptsTypes="aaaaaaaaA">
                                      <p:cBhvr>
                                        <p:cTn id="25" dur="2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63" y="2597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7987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7987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5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5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458 0.45787 C 0.50086 0.45926 0.48715 0.46065 0.47916 0.44398 C 0.47117 0.42731 0.46076 0.39352 0.46666 0.35787 C 0.47256 0.32222 0.50034 0.26852 0.51458 0.23009 C 0.52881 0.19166 0.54826 0.15463 0.55208 0.12731 C 0.5559 0.1 0.55104 0.08518 0.53749 0.0662 C 0.52395 0.04722 0.49305 0.02639 0.47083 0.01342 C 0.4486 0.00046 0.42465 -0.00741 0.40416 -0.01158 C 0.38367 -0.01574 0.36701 -0.01667 0.34791 -0.01158 C 0.32881 -0.00648 0.29965 0.00324 0.28958 0.01898 C 0.27951 0.03472 0.28055 0.05972 0.28749 0.08287 C 0.29444 0.10602 0.31805 0.1412 0.33124 0.15787 C 0.34444 0.17453 0.35242 0.17407 0.36666 0.18287 C 0.3809 0.19166 0.40381 0.19722 0.41666 0.21065 C 0.42951 0.22407 0.42812 0.25324 0.44374 0.26342 C 0.45937 0.27361 0.49097 0.27361 0.51041 0.27176 C 0.52985 0.2699 0.54617 0.24629 0.56041 0.25231 C 0.57465 0.25833 0.58541 0.28287 0.59583 0.30787 C 0.60624 0.33287 0.6118 0.3662 0.62291 0.40231 C 0.63402 0.43842 0.6427 0.48981 0.66249 0.52453 C 0.68229 0.55926 0.71874 0.5875 0.74166 0.61065 C 0.76458 0.63379 0.77673 0.6287 0.79999 0.66342 C 0.82326 0.69815 0.85225 0.75856 0.88124 0.81898 " pathEditMode="relative" ptsTypes="aaaaaaaaaaaaaaaaaaaaaaA">
                                      <p:cBhvr>
                                        <p:cTn id="37" dur="5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083 0.5588 C 0.51424 0.56899 0.50764 0.57917 0.5 0.58103 C 0.49236 0.58288 0.47674 0.58519 0.475 0.56991 C 0.47326 0.55464 0.4809 0.51806 0.48958 0.48936 C 0.49826 0.46066 0.51632 0.42593 0.52708 0.39769 C 0.53785 0.36945 0.55208 0.34584 0.55417 0.31991 C 0.55625 0.29399 0.54861 0.26482 0.53958 0.24214 C 0.53056 0.21945 0.52083 0.19677 0.5 0.1838 C 0.47917 0.17084 0.4375 0.16806 0.41458 0.16436 C 0.39167 0.16066 0.38021 0.15973 0.3625 0.16158 C 0.34479 0.16343 0.31979 0.16297 0.30833 0.17547 C 0.29688 0.18797 0.28924 0.21251 0.29375 0.23658 C 0.29826 0.26066 0.32465 0.30186 0.33542 0.31991 C 0.34618 0.33797 0.34583 0.33473 0.35833 0.34491 C 0.37083 0.3551 0.39722 0.37454 0.41042 0.38103 C 0.42361 0.38751 0.42986 0.37408 0.4375 0.3838 C 0.44514 0.39353 0.44271 0.42964 0.45625 0.43936 C 0.46979 0.44908 0.50035 0.44399 0.51875 0.44214 C 0.53715 0.44028 0.55069 0.42177 0.56667 0.42825 C 0.58264 0.43473 0.6059 0.46066 0.61458 0.48103 C 0.62326 0.5014 0.61458 0.52362 0.61875 0.55047 C 0.62292 0.57732 0.62917 0.61899 0.63958 0.64214 C 0.65 0.66528 0.66181 0.66945 0.68125 0.68936 C 0.70069 0.70927 0.73403 0.72316 0.75625 0.76158 C 0.77847 0.80001 0.80382 0.86806 0.81458 0.91991 C 0.82535 0.97177 0.82309 1.02223 0.82083 1.07269 " pathEditMode="relative" ptsTypes="aaaaaaaaaaaaaaaaaaaaaaaaaA">
                                      <p:cBhvr>
                                        <p:cTn id="39" dur="5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CC0099">
                  <a:gamma/>
                  <a:shade val="46275"/>
                  <a:invGamma/>
                </a:srgbClr>
              </a:gs>
              <a:gs pos="100000">
                <a:srgbClr val="CC0099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After Intercourse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0" y="1279525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After being released inside the vagina during              ejaculation, sperm swim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towards the egg</a:t>
            </a:r>
            <a:r>
              <a:rPr lang="en-GB" sz="3000" b="0" dirty="0">
                <a:latin typeface="Tw Cen MT" charset="0"/>
                <a:ea typeface="Tw Cen MT" charset="0"/>
                <a:cs typeface="Tw Cen MT" charset="0"/>
              </a:rPr>
              <a:t>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81000" y="4237038"/>
            <a:ext cx="8382000" cy="639762"/>
            <a:chOff x="295" y="799"/>
            <a:chExt cx="5165" cy="408"/>
          </a:xfrm>
        </p:grpSpPr>
        <p:sp>
          <p:nvSpPr>
            <p:cNvPr id="55306" name="AutoShape 8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1847"/>
                </a:gs>
                <a:gs pos="100000">
                  <a:srgbClr val="CC33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55307" name="Text Box 9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There, they hope to meet an egg to </a:t>
              </a: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fertilize</a:t>
              </a: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it.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81000" y="5283199"/>
            <a:ext cx="8382000" cy="1123078"/>
            <a:chOff x="295" y="799"/>
            <a:chExt cx="5165" cy="410"/>
          </a:xfrm>
        </p:grpSpPr>
        <p:sp>
          <p:nvSpPr>
            <p:cNvPr id="55304" name="AutoShape 11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1847"/>
                </a:gs>
                <a:gs pos="100000">
                  <a:srgbClr val="CC33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55305" name="Text Box 12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Only </a:t>
              </a: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one sperm</a:t>
              </a: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can penetrate the egg.                      All other sperm die off.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81000" y="2692401"/>
            <a:ext cx="8382000" cy="1125101"/>
            <a:chOff x="295" y="799"/>
            <a:chExt cx="5165" cy="411"/>
          </a:xfrm>
        </p:grpSpPr>
        <p:sp>
          <p:nvSpPr>
            <p:cNvPr id="55302" name="AutoShape 1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1847"/>
                </a:gs>
                <a:gs pos="100000">
                  <a:srgbClr val="CC33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55303" name="Text Box 15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The sperm swim up the vagina, through the cervix and uterus to reach the </a:t>
              </a: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fallopian tubes</a:t>
              </a: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. 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7" name="Picture 15" descr="boy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38600"/>
            <a:ext cx="17494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6" descr="girl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4044950"/>
            <a:ext cx="18923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12795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Adolescence </a:t>
            </a:r>
            <a:r>
              <a:rPr lang="en-GB" sz="2800" b="0" u="sng" dirty="0">
                <a:solidFill>
                  <a:srgbClr val="FF2D2D"/>
                </a:solidFill>
                <a:latin typeface="Tw Cen MT" charset="0"/>
                <a:ea typeface="Tw Cen MT" charset="0"/>
                <a:cs typeface="Tw Cen MT" charset="0"/>
              </a:rPr>
              <a:t>begins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with </a:t>
            </a:r>
            <a:r>
              <a:rPr lang="en-GB" sz="2800" b="0" u="sng" dirty="0">
                <a:solidFill>
                  <a:srgbClr val="FF2D2D"/>
                </a:solidFill>
                <a:latin typeface="Tw Cen MT" charset="0"/>
                <a:ea typeface="Tw Cen MT" charset="0"/>
                <a:cs typeface="Tw Cen MT" charset="0"/>
              </a:rPr>
              <a:t>puberty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.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600200" y="3810000"/>
            <a:ext cx="60198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Puberty usually begins around                  the age of </a:t>
            </a:r>
            <a:r>
              <a:rPr lang="en-GB" sz="2800" b="0" u="sng" dirty="0">
                <a:solidFill>
                  <a:srgbClr val="CC0099"/>
                </a:solidFill>
                <a:latin typeface="Tw Cen MT" charset="0"/>
                <a:ea typeface="Tw Cen MT" charset="0"/>
                <a:cs typeface="Tw Cen MT" charset="0"/>
              </a:rPr>
              <a:t>9-13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in </a:t>
            </a:r>
            <a:r>
              <a:rPr lang="en-GB" sz="2800" b="0" u="sng" dirty="0">
                <a:solidFill>
                  <a:srgbClr val="CC0099"/>
                </a:solidFill>
                <a:latin typeface="Tw Cen MT" charset="0"/>
                <a:ea typeface="Tw Cen MT" charset="0"/>
                <a:cs typeface="Tw Cen MT" charset="0"/>
              </a:rPr>
              <a:t>girls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.   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Puberty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81000" y="2133600"/>
            <a:ext cx="8382000" cy="1219200"/>
            <a:chOff x="295" y="799"/>
            <a:chExt cx="5165" cy="408"/>
          </a:xfrm>
        </p:grpSpPr>
        <p:sp>
          <p:nvSpPr>
            <p:cNvPr id="18441" name="AutoShape 12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18442" name="Text Box 13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Puberty is a time of development where the </a:t>
              </a:r>
              <a:r>
                <a:rPr lang="en-GB" sz="320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body</a:t>
              </a:r>
              <a:r>
                <a:rPr lang="en-GB" sz="32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becomes </a:t>
              </a:r>
              <a:r>
                <a:rPr lang="en-GB" sz="320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physically able to reproduce</a:t>
              </a:r>
              <a:r>
                <a:rPr lang="en-GB" sz="32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.</a:t>
              </a:r>
              <a:endParaRPr lang="en-GB" sz="3200" b="0" u="sng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1600200" y="5029200"/>
            <a:ext cx="601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It begins around </a:t>
            </a:r>
            <a:r>
              <a:rPr lang="en-GB" sz="2800" b="0" u="sng" dirty="0">
                <a:solidFill>
                  <a:srgbClr val="3333CC"/>
                </a:solidFill>
                <a:latin typeface="Tw Cen MT" charset="0"/>
                <a:ea typeface="Tw Cen MT" charset="0"/>
                <a:cs typeface="Tw Cen MT" charset="0"/>
              </a:rPr>
              <a:t>10-15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in </a:t>
            </a:r>
            <a:r>
              <a:rPr lang="en-GB" sz="2800" b="0" u="sng" dirty="0">
                <a:solidFill>
                  <a:srgbClr val="3333CC"/>
                </a:solidFill>
                <a:latin typeface="Tw Cen MT" charset="0"/>
                <a:ea typeface="Tw Cen MT" charset="0"/>
                <a:cs typeface="Tw Cen MT" charset="0"/>
              </a:rPr>
              <a:t>boys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.   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1600200" y="5897563"/>
            <a:ext cx="601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And usually lasts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3-7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years in both.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 autoUpdateAnimBg="0"/>
      <p:bldP spid="13319" grpId="0" build="p" autoUpdateAnimBg="0"/>
      <p:bldP spid="13326" grpId="0" build="p" autoUpdateAnimBg="0"/>
      <p:bldP spid="13329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1" name="Picture 7" descr="female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304800"/>
            <a:ext cx="70993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3" descr="sperm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4781550"/>
            <a:ext cx="8048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4" descr="spermB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46763"/>
            <a:ext cx="9144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C 0.01267 -0.05857 0.02534 -0.11713 0.04583 -0.16389 C 0.06632 -0.21065 0.09687 -0.25324 0.12291 -0.28056 C 0.14896 -0.30787 0.17257 -0.32037 0.20208 -0.32778 C 0.23159 -0.33519 0.27604 -0.33009 0.3 -0.325 C 0.32396 -0.31991 0.32569 -0.32176 0.34583 -0.29722 C 0.36597 -0.27269 0.39791 -0.22361 0.42083 -0.17778 C 0.44375 -0.13195 0.47152 -0.05417 0.48333 -0.02222 C 0.49514 0.00972 0.49097 0.00046 0.49166 0.01389 C 0.49236 0.02731 0.48993 0.04282 0.48732 0.05833 " pathEditMode="relative" ptsTypes="aaaaaaaaaA">
                                      <p:cBhvr>
                                        <p:cTn id="23" dur="2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C -0.01042 -0.03658 -0.02083 -0.07315 -0.01667 -0.125 C -0.0125 -0.17686 0.00382 -0.25648 0.025 -0.31111 C 0.04618 -0.36574 0.06944 -0.42037 0.11042 -0.45278 C 0.15139 -0.48519 0.22986 -0.50186 0.27083 -0.50556 C 0.31181 -0.50926 0.33229 -0.49723 0.35625 -0.475 C 0.38021 -0.45278 0.40104 -0.40926 0.41458 -0.37223 C 0.42813 -0.33519 0.43056 -0.29491 0.4375 -0.25278 C 0.44444 -0.21065 0.45104 -0.15741 0.45625 -0.11945 C 0.46146 -0.08148 0.4651 -0.05324 0.46875 -0.025 " pathEditMode="relative" ptsTypes="aaaaaaaaaA">
                                      <p:cBhvr>
                                        <p:cTn id="25" dur="2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7270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7270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3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3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75 -0.025 C 0.47864 -0.06204 0.48854 -0.09908 0.49166 -0.125 C 0.49479 -0.15093 0.49514 -0.15926 0.4875 -0.18056 C 0.47986 -0.20185 0.45243 -0.22037 0.44583 -0.25278 C 0.43923 -0.28519 0.4434 -0.34445 0.44791 -0.375 C 0.45243 -0.40556 0.47014 -0.41065 0.47291 -0.43611 C 0.47569 -0.46158 0.47743 -0.50278 0.46458 -0.52778 C 0.45173 -0.55278 0.41944 -0.57315 0.39583 -0.58611 C 0.37222 -0.59908 0.34548 -0.60139 0.32291 -0.60556 C 0.30034 -0.60972 0.27986 -0.61158 0.26041 -0.61111 C 0.24097 -0.61065 0.22361 -0.60672 0.20625 -0.60278 " pathEditMode="relative" ptsTypes="aaaaaaaaaaA">
                                      <p:cBhvr>
                                        <p:cTn id="37" dur="5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732 0.05834 C 0.47604 0.04375 0.46475 0.02917 0.45816 0.00972 C 0.45156 -0.00995 0.44392 -0.03472 0.44774 -0.05903 C 0.45156 -0.08333 0.47274 -0.11088 0.48107 -0.13611 C 0.48941 -0.16134 0.49566 -0.19282 0.49774 -0.21041 C 0.49982 -0.22801 0.49878 -0.22523 0.49357 -0.2419 C 0.48836 -0.25856 0.471 -0.29051 0.46649 -0.31041 C 0.46198 -0.33055 0.46267 -0.34815 0.46649 -0.3618 C 0.47031 -0.37569 0.47656 -0.38102 0.48941 -0.39328 C 0.50225 -0.40578 0.52204 -0.4243 0.54357 -0.43611 C 0.5651 -0.44815 0.59704 -0.45903 0.61857 -0.46481 C 0.6401 -0.47037 0.65295 -0.47083 0.67274 -0.47037 C 0.69253 -0.46991 0.71493 -0.46597 0.73732 -0.4618 " pathEditMode="relative" rAng="0" ptsTypes="aaaaaaaaaaaaA">
                                      <p:cBhvr>
                                        <p:cTn id="39" dur="5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-2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0" y="12795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The goal of sexual intercourse is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fertilization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2286000"/>
            <a:ext cx="8382000" cy="1150938"/>
            <a:chOff x="295" y="799"/>
            <a:chExt cx="5165" cy="408"/>
          </a:xfrm>
        </p:grpSpPr>
        <p:sp>
          <p:nvSpPr>
            <p:cNvPr id="57352" name="AutoShape 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57353" name="Text Box 5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During fertilization, a single                               sperm cell </a:t>
              </a: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joins </a:t>
              </a: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with an ovum.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Fertilization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3276600" y="4038600"/>
            <a:ext cx="5562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The nuclei of both cells join together to create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one cell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. 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3276600" y="5562600"/>
            <a:ext cx="556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This new cell is called a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zygote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. </a:t>
            </a:r>
            <a:endParaRPr lang="en-GB" sz="3000" b="0" dirty="0"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58383" name="Picture 15" descr="aa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67200"/>
            <a:ext cx="25781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5" name="Picture 17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43400"/>
            <a:ext cx="18288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build="p" autoUpdateAnimBg="0"/>
      <p:bldP spid="58375" grpId="0" build="p" autoUpdateAnimBg="0"/>
      <p:bldP spid="58376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55" name="Picture 27" descr="fallop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0" name="Group 3"/>
          <p:cNvGrpSpPr>
            <a:grpSpLocks/>
          </p:cNvGrpSpPr>
          <p:nvPr/>
        </p:nvGrpSpPr>
        <p:grpSpPr bwMode="auto">
          <a:xfrm>
            <a:off x="2054225" y="1554163"/>
            <a:ext cx="5232400" cy="0"/>
            <a:chOff x="0" y="0"/>
            <a:chExt cx="3296" cy="0"/>
          </a:xfrm>
        </p:grpSpPr>
        <p:sp>
          <p:nvSpPr>
            <p:cNvPr id="5837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296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58379" name="Group 5"/>
            <p:cNvGrpSpPr>
              <a:grpSpLocks/>
            </p:cNvGrpSpPr>
            <p:nvPr/>
          </p:nvGrpSpPr>
          <p:grpSpPr bwMode="auto">
            <a:xfrm>
              <a:off x="0" y="0"/>
              <a:ext cx="2987" cy="0"/>
              <a:chOff x="0" y="0"/>
              <a:chExt cx="2987" cy="0"/>
            </a:xfrm>
          </p:grpSpPr>
          <p:sp>
            <p:nvSpPr>
              <p:cNvPr id="58380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987" cy="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8381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987" cy="0"/>
                <a:chOff x="0" y="0"/>
                <a:chExt cx="2987" cy="0"/>
              </a:xfrm>
            </p:grpSpPr>
            <p:sp>
              <p:nvSpPr>
                <p:cNvPr id="58382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87" cy="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58383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987" cy="0"/>
                  <a:chOff x="0" y="0"/>
                  <a:chExt cx="2987" cy="0"/>
                </a:xfrm>
              </p:grpSpPr>
              <p:sp>
                <p:nvSpPr>
                  <p:cNvPr id="5838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987" cy="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58385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2987" cy="0"/>
                    <a:chOff x="0" y="0"/>
                    <a:chExt cx="2987" cy="0"/>
                  </a:xfrm>
                </p:grpSpPr>
                <p:sp>
                  <p:nvSpPr>
                    <p:cNvPr id="58386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2976" cy="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8387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2987" cy="0"/>
                      <a:chOff x="0" y="0"/>
                      <a:chExt cx="2987" cy="0"/>
                    </a:xfrm>
                  </p:grpSpPr>
                  <p:sp>
                    <p:nvSpPr>
                      <p:cNvPr id="58388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2987" cy="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58389" name="Group 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2987" cy="0"/>
                        <a:chOff x="0" y="0"/>
                        <a:chExt cx="2987" cy="0"/>
                      </a:xfrm>
                    </p:grpSpPr>
                    <p:sp>
                      <p:nvSpPr>
                        <p:cNvPr id="58390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0"/>
                          <a:ext cx="2987" cy="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58391" name="Group 1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0" y="0"/>
                          <a:ext cx="2987" cy="0"/>
                          <a:chOff x="0" y="0"/>
                          <a:chExt cx="2987" cy="0"/>
                        </a:xfrm>
                      </p:grpSpPr>
                      <p:sp>
                        <p:nvSpPr>
                          <p:cNvPr id="58392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0"/>
                            <a:ext cx="2987" cy="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8393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0"/>
                            <a:ext cx="2987" cy="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sp>
        <p:nvSpPr>
          <p:cNvPr id="73752" name="Rectangle 24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cs typeface="+mn-cs"/>
              </a:rPr>
              <a:t>Fertilization</a:t>
            </a:r>
          </a:p>
        </p:txBody>
      </p:sp>
      <p:pic>
        <p:nvPicPr>
          <p:cNvPr id="73757" name="Picture 29" descr="egg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0888" y="4419600"/>
            <a:ext cx="2020888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4" name="Picture 26" descr="spermB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15752">
            <a:off x="9525000" y="3505200"/>
            <a:ext cx="9144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2743200" y="1981200"/>
            <a:ext cx="2362200" cy="990600"/>
            <a:chOff x="336" y="1008"/>
            <a:chExt cx="2064" cy="624"/>
          </a:xfrm>
        </p:grpSpPr>
        <p:sp>
          <p:nvSpPr>
            <p:cNvPr id="58376" name="AutoShape 21"/>
            <p:cNvSpPr>
              <a:spLocks noChangeArrowheads="1"/>
            </p:cNvSpPr>
            <p:nvPr/>
          </p:nvSpPr>
          <p:spPr bwMode="auto">
            <a:xfrm>
              <a:off x="336" y="1008"/>
              <a:ext cx="2064" cy="624"/>
            </a:xfrm>
            <a:prstGeom prst="wedgeRoundRectCallout">
              <a:avLst>
                <a:gd name="adj1" fmla="val 60949"/>
                <a:gd name="adj2" fmla="val 128528"/>
                <a:gd name="adj3" fmla="val 16667"/>
              </a:avLst>
            </a:prstGeom>
            <a:gradFill rotWithShape="1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8377" name="Text Box 22"/>
            <p:cNvSpPr txBox="1">
              <a:spLocks noChangeArrowheads="1"/>
            </p:cNvSpPr>
            <p:nvPr/>
          </p:nvSpPr>
          <p:spPr bwMode="auto">
            <a:xfrm>
              <a:off x="384" y="1123"/>
              <a:ext cx="192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latin typeface="Century Gothic" charset="0"/>
                  <a:cs typeface="Times New Roman" charset="0"/>
                </a:rPr>
                <a:t>I WON!</a:t>
              </a:r>
            </a:p>
          </p:txBody>
        </p:sp>
      </p:grpSp>
      <p:sp>
        <p:nvSpPr>
          <p:cNvPr id="73758" name="Text Box 30"/>
          <p:cNvSpPr txBox="1">
            <a:spLocks noChangeArrowheads="1"/>
          </p:cNvSpPr>
          <p:nvPr/>
        </p:nvSpPr>
        <p:spPr bwMode="auto">
          <a:xfrm>
            <a:off x="3429000" y="5226050"/>
            <a:ext cx="297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latin typeface="Century Gothic" charset="0"/>
                <a:cs typeface="Times New Roman" charset="0"/>
              </a:rPr>
              <a:t>zygote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737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4.44444E-6 C 0.03837 -0.02615 0.07674 -0.05231 0.11233 -0.07777 C 0.1481 -0.10324 0.17761 -0.13009 0.21459 -0.15277 C 0.2514 -0.17546 0.2856 -0.20416 0.33317 -0.21388 C 0.38091 -0.22361 0.44827 -0.21527 0.49983 -0.21111 C 0.55157 -0.20694 0.59758 -0.19791 0.64358 -0.18888 " pathEditMode="relative" ptsTypes="aaaaaA">
                                      <p:cBhvr>
                                        <p:cTn id="13" dur="3000" fill="hold"/>
                                        <p:tgtEl>
                                          <p:spTgt spid="73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737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737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42 0.04027 C -0.07726 0.06296 -0.09375 0.08564 -0.12066 0.10138 C -0.14723 0.11713 -0.18716 0.13796 -0.22118 0.13472 C -0.25539 0.13148 -0.28768 0.09953 -0.32431 0.08194 C -0.36111 0.06435 -0.40139 0.04675 -0.44167 0.02916 " pathEditMode="relative" rAng="0" ptsTypes="aaaaA">
                                      <p:cBhvr>
                                        <p:cTn id="20" dur="5000" fill="hold"/>
                                        <p:tgtEl>
                                          <p:spTgt spid="73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62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3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5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0" y="12795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After fertilization, huge changes to the zygote begin.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2286000"/>
            <a:ext cx="8382000" cy="1150938"/>
            <a:chOff x="295" y="799"/>
            <a:chExt cx="5165" cy="408"/>
          </a:xfrm>
        </p:grpSpPr>
        <p:sp>
          <p:nvSpPr>
            <p:cNvPr id="59402" name="AutoShape 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59403" name="Text Box 5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The new zygote releases chemicals to                          </a:t>
              </a:r>
              <a:r>
                <a:rPr lang="en-GB" sz="3200" b="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block all other sperm</a:t>
              </a:r>
              <a:r>
                <a:rPr lang="en-GB" sz="32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from entering.</a:t>
              </a:r>
              <a:endParaRPr lang="en-GB" sz="3200" b="0" u="sng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After Fertilization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81000" y="3802063"/>
            <a:ext cx="8382000" cy="1150937"/>
            <a:chOff x="295" y="799"/>
            <a:chExt cx="5165" cy="408"/>
          </a:xfrm>
        </p:grpSpPr>
        <p:sp>
          <p:nvSpPr>
            <p:cNvPr id="59400" name="AutoShape 13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59401" name="Text Box 14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The zygote begins to travel down the                  fallopian tube towards the </a:t>
              </a: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uterus.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81000" y="5334000"/>
            <a:ext cx="8382000" cy="1150938"/>
            <a:chOff x="295" y="799"/>
            <a:chExt cx="5165" cy="408"/>
          </a:xfrm>
        </p:grpSpPr>
        <p:sp>
          <p:nvSpPr>
            <p:cNvPr id="5" name="AutoShape 16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59399" name="Text Box 17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On its way, it begins to </a:t>
              </a: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divide</a:t>
              </a: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and quickly forms a growing mass of cells.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fallop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18" name="Group 3"/>
          <p:cNvGrpSpPr>
            <a:grpSpLocks/>
          </p:cNvGrpSpPr>
          <p:nvPr/>
        </p:nvGrpSpPr>
        <p:grpSpPr bwMode="auto">
          <a:xfrm>
            <a:off x="2054225" y="1554163"/>
            <a:ext cx="5232400" cy="0"/>
            <a:chOff x="0" y="0"/>
            <a:chExt cx="3296" cy="0"/>
          </a:xfrm>
        </p:grpSpPr>
        <p:sp>
          <p:nvSpPr>
            <p:cNvPr id="6042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296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60426" name="Group 5"/>
            <p:cNvGrpSpPr>
              <a:grpSpLocks/>
            </p:cNvGrpSpPr>
            <p:nvPr/>
          </p:nvGrpSpPr>
          <p:grpSpPr bwMode="auto">
            <a:xfrm>
              <a:off x="0" y="0"/>
              <a:ext cx="2987" cy="0"/>
              <a:chOff x="0" y="0"/>
              <a:chExt cx="2987" cy="0"/>
            </a:xfrm>
          </p:grpSpPr>
          <p:sp>
            <p:nvSpPr>
              <p:cNvPr id="60427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987" cy="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428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987" cy="0"/>
                <a:chOff x="0" y="0"/>
                <a:chExt cx="2987" cy="0"/>
              </a:xfrm>
            </p:grpSpPr>
            <p:sp>
              <p:nvSpPr>
                <p:cNvPr id="60429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87" cy="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60430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987" cy="0"/>
                  <a:chOff x="0" y="0"/>
                  <a:chExt cx="2987" cy="0"/>
                </a:xfrm>
              </p:grpSpPr>
              <p:sp>
                <p:nvSpPr>
                  <p:cNvPr id="6043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987" cy="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60432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2987" cy="0"/>
                    <a:chOff x="0" y="0"/>
                    <a:chExt cx="2987" cy="0"/>
                  </a:xfrm>
                </p:grpSpPr>
                <p:sp>
                  <p:nvSpPr>
                    <p:cNvPr id="60433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2976" cy="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60434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2987" cy="0"/>
                      <a:chOff x="0" y="0"/>
                      <a:chExt cx="2987" cy="0"/>
                    </a:xfrm>
                  </p:grpSpPr>
                  <p:sp>
                    <p:nvSpPr>
                      <p:cNvPr id="60435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2987" cy="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60436" name="Group 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2987" cy="0"/>
                        <a:chOff x="0" y="0"/>
                        <a:chExt cx="2987" cy="0"/>
                      </a:xfrm>
                    </p:grpSpPr>
                    <p:sp>
                      <p:nvSpPr>
                        <p:cNvPr id="60437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0"/>
                          <a:ext cx="2987" cy="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60438" name="Group 1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0" y="0"/>
                          <a:ext cx="2987" cy="0"/>
                          <a:chOff x="0" y="0"/>
                          <a:chExt cx="2987" cy="0"/>
                        </a:xfrm>
                      </p:grpSpPr>
                      <p:sp>
                        <p:nvSpPr>
                          <p:cNvPr id="60439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0"/>
                            <a:ext cx="2987" cy="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0440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0"/>
                            <a:ext cx="2987" cy="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pic>
        <p:nvPicPr>
          <p:cNvPr id="77845" name="Picture 21" descr="egg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0"/>
            <a:ext cx="2020888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1219200" y="1981200"/>
            <a:ext cx="3352800" cy="990600"/>
            <a:chOff x="336" y="1008"/>
            <a:chExt cx="2064" cy="624"/>
          </a:xfrm>
        </p:grpSpPr>
        <p:sp>
          <p:nvSpPr>
            <p:cNvPr id="60423" name="AutoShape 27"/>
            <p:cNvSpPr>
              <a:spLocks noChangeArrowheads="1"/>
            </p:cNvSpPr>
            <p:nvPr/>
          </p:nvSpPr>
          <p:spPr bwMode="auto">
            <a:xfrm>
              <a:off x="336" y="1008"/>
              <a:ext cx="2064" cy="624"/>
            </a:xfrm>
            <a:prstGeom prst="wedgeRoundRectCallout">
              <a:avLst>
                <a:gd name="adj1" fmla="val 60949"/>
                <a:gd name="adj2" fmla="val 128528"/>
                <a:gd name="adj3" fmla="val 16667"/>
              </a:avLst>
            </a:prstGeom>
            <a:gradFill rotWithShape="1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0424" name="Text Box 28"/>
            <p:cNvSpPr txBox="1">
              <a:spLocks noChangeArrowheads="1"/>
            </p:cNvSpPr>
            <p:nvPr/>
          </p:nvSpPr>
          <p:spPr bwMode="auto">
            <a:xfrm>
              <a:off x="384" y="1123"/>
              <a:ext cx="192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latin typeface="Tahoma" charset="0"/>
                  <a:cs typeface="Times New Roman" charset="0"/>
                </a:rPr>
                <a:t>To the uterus!</a:t>
              </a:r>
            </a:p>
          </p:txBody>
        </p:sp>
      </p:grpSp>
      <p:sp>
        <p:nvSpPr>
          <p:cNvPr id="77853" name="Rectangle 29"/>
          <p:cNvSpPr>
            <a:spLocks noChangeArrowheads="1"/>
          </p:cNvSpPr>
          <p:nvPr/>
        </p:nvSpPr>
        <p:spPr bwMode="auto">
          <a:xfrm>
            <a:off x="0" y="990600"/>
            <a:ext cx="9144000" cy="5943600"/>
          </a:xfrm>
          <a:prstGeom prst="rect">
            <a:avLst/>
          </a:prstGeom>
          <a:solidFill>
            <a:srgbClr val="11111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4" name="Rectangle 20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cs typeface="+mn-cs"/>
              </a:rPr>
              <a:t>After Fertilization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300000">
                                      <p:cBhvr>
                                        <p:cTn id="6" dur="30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C 0.05209 0.03032 0.10417 0.06065 0.16459 0.06667 C 0.225 0.07268 0.30417 0.0537 0.3625 0.03611 C 0.42084 0.01852 0.45764 -0.0375 0.51459 -0.03889 C 0.57153 -0.04028 0.63785 -0.00625 0.70417 0.02778 " pathEditMode="relative" ptsTypes="aaaaA">
                                      <p:cBhvr>
                                        <p:cTn id="12" dur="20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" dur="10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7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5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1" name="Group 3"/>
          <p:cNvGrpSpPr>
            <a:grpSpLocks/>
          </p:cNvGrpSpPr>
          <p:nvPr/>
        </p:nvGrpSpPr>
        <p:grpSpPr bwMode="auto">
          <a:xfrm>
            <a:off x="2054225" y="1554163"/>
            <a:ext cx="5232400" cy="0"/>
            <a:chOff x="0" y="0"/>
            <a:chExt cx="3296" cy="0"/>
          </a:xfrm>
        </p:grpSpPr>
        <p:sp>
          <p:nvSpPr>
            <p:cNvPr id="61451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296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61452" name="Group 5"/>
            <p:cNvGrpSpPr>
              <a:grpSpLocks/>
            </p:cNvGrpSpPr>
            <p:nvPr/>
          </p:nvGrpSpPr>
          <p:grpSpPr bwMode="auto">
            <a:xfrm>
              <a:off x="0" y="0"/>
              <a:ext cx="2987" cy="0"/>
              <a:chOff x="0" y="0"/>
              <a:chExt cx="2987" cy="0"/>
            </a:xfrm>
          </p:grpSpPr>
          <p:sp>
            <p:nvSpPr>
              <p:cNvPr id="61453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987" cy="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454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987" cy="0"/>
                <a:chOff x="0" y="0"/>
                <a:chExt cx="2987" cy="0"/>
              </a:xfrm>
            </p:grpSpPr>
            <p:sp>
              <p:nvSpPr>
                <p:cNvPr id="61455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87" cy="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61456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987" cy="0"/>
                  <a:chOff x="0" y="0"/>
                  <a:chExt cx="2987" cy="0"/>
                </a:xfrm>
              </p:grpSpPr>
              <p:sp>
                <p:nvSpPr>
                  <p:cNvPr id="61457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987" cy="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61458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2987" cy="0"/>
                    <a:chOff x="0" y="0"/>
                    <a:chExt cx="2987" cy="0"/>
                  </a:xfrm>
                </p:grpSpPr>
                <p:sp>
                  <p:nvSpPr>
                    <p:cNvPr id="61459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2976" cy="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61460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2987" cy="0"/>
                      <a:chOff x="0" y="0"/>
                      <a:chExt cx="2987" cy="0"/>
                    </a:xfrm>
                  </p:grpSpPr>
                  <p:sp>
                    <p:nvSpPr>
                      <p:cNvPr id="61461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2987" cy="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61462" name="Group 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2987" cy="0"/>
                        <a:chOff x="0" y="0"/>
                        <a:chExt cx="2987" cy="0"/>
                      </a:xfrm>
                    </p:grpSpPr>
                    <p:sp>
                      <p:nvSpPr>
                        <p:cNvPr id="61463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0"/>
                          <a:ext cx="2987" cy="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61464" name="Group 1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0" y="0"/>
                          <a:ext cx="2987" cy="0"/>
                          <a:chOff x="0" y="0"/>
                          <a:chExt cx="2987" cy="0"/>
                        </a:xfrm>
                      </p:grpSpPr>
                      <p:sp>
                        <p:nvSpPr>
                          <p:cNvPr id="61465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0"/>
                            <a:ext cx="2987" cy="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466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0"/>
                            <a:ext cx="2987" cy="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pic>
        <p:nvPicPr>
          <p:cNvPr id="51233" name="Picture 33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72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4" name="Picture 3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72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9" name="Picture 39" descr="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72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6" name="Picture 36" descr="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72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7" name="Picture 37" descr="6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72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8" name="Picture 38" descr="1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72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0" name="Rectangle 40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cs typeface="+mn-cs"/>
              </a:rPr>
              <a:t>After Fertilization</a:t>
            </a:r>
          </a:p>
        </p:txBody>
      </p:sp>
      <p:sp>
        <p:nvSpPr>
          <p:cNvPr id="51227" name="Rectangle 27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cs typeface="+mn-cs"/>
              </a:rPr>
              <a:t>The Dividing Zygote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1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0" y="12795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The journey to the uterus takes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4-7 days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2286000"/>
            <a:ext cx="8382000" cy="1150938"/>
            <a:chOff x="295" y="799"/>
            <a:chExt cx="5165" cy="408"/>
          </a:xfrm>
        </p:grpSpPr>
        <p:sp>
          <p:nvSpPr>
            <p:cNvPr id="3" name="AutoShape 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By that time, the zygote divides to become a </a:t>
              </a: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ball of cells</a:t>
              </a: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that is now called an </a:t>
              </a: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embryo</a:t>
              </a: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.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Implantation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3276600" y="3886200"/>
            <a:ext cx="5562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Once the embryo reaches the      uterus, it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implants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itself. 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3276600" y="5257800"/>
            <a:ext cx="5562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There, it will receive          nourishment and grow! </a:t>
            </a:r>
          </a:p>
        </p:txBody>
      </p:sp>
      <p:pic>
        <p:nvPicPr>
          <p:cNvPr id="5" name="Picture 12" descr="embry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220980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3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build="p" autoUpdateAnimBg="0"/>
      <p:bldP spid="63495" grpId="0" build="p" autoUpdateAnimBg="0"/>
      <p:bldP spid="63496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cs typeface="+mn-cs"/>
              </a:rPr>
              <a:t>Implantation</a:t>
            </a:r>
          </a:p>
        </p:txBody>
      </p:sp>
      <p:pic>
        <p:nvPicPr>
          <p:cNvPr id="55303" name="Picture 7" descr="implanta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963613"/>
            <a:ext cx="8991600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"/>
            <a:ext cx="9144000" cy="6868160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2209800"/>
            <a:ext cx="9144000" cy="2286000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34" charset="0"/>
                <a:ea typeface="+mn-ea"/>
                <a:cs typeface="Times New Roman" pitchFamily="18" charset="0"/>
              </a:rPr>
              <a:t>Any Questions?</a:t>
            </a:r>
          </a:p>
        </p:txBody>
      </p:sp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4" descr="gallery_beau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2209800"/>
            <a:ext cx="9144000" cy="2286000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34" charset="0"/>
                <a:ea typeface="+mn-ea"/>
                <a:cs typeface="Times New Roman" pitchFamily="18" charset="0"/>
              </a:rPr>
              <a:t>The Reproductive System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GB" sz="3600" i="1" dirty="0">
                <a:solidFill>
                  <a:srgbClr val="FFFF00"/>
                </a:solidFill>
                <a:latin typeface="Century Gothic" pitchFamily="34" charset="0"/>
                <a:ea typeface="+mn-ea"/>
                <a:cs typeface="Times New Roman" pitchFamily="18" charset="0"/>
              </a:rPr>
              <a:t>Part 5: </a:t>
            </a:r>
            <a:r>
              <a:rPr lang="en-GB" sz="3600" i="1" dirty="0">
                <a:solidFill>
                  <a:schemeClr val="bg1"/>
                </a:solidFill>
                <a:latin typeface="Century Gothic" pitchFamily="34" charset="0"/>
                <a:ea typeface="+mn-ea"/>
                <a:cs typeface="Times New Roman" pitchFamily="18" charset="0"/>
              </a:rPr>
              <a:t>Development and Birth</a:t>
            </a:r>
            <a:endParaRPr lang="en-CA" sz="3600" dirty="0">
              <a:solidFill>
                <a:schemeClr val="bg1"/>
              </a:solidFill>
              <a:latin typeface="Century Gothic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12795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Puberty actually begins in the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brain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!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Puberty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81000" y="2133600"/>
            <a:ext cx="8382000" cy="1219200"/>
            <a:chOff x="295" y="799"/>
            <a:chExt cx="5165" cy="408"/>
          </a:xfrm>
        </p:grpSpPr>
        <p:sp>
          <p:nvSpPr>
            <p:cNvPr id="19463" name="AutoShape 8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19464" name="Text Box 9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The tiny </a:t>
              </a:r>
              <a:r>
                <a:rPr lang="en-GB" sz="320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pituitary gland</a:t>
              </a: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in the brain begins               to release chemicals called </a:t>
              </a:r>
              <a:r>
                <a:rPr lang="en-GB" sz="320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hormones</a:t>
              </a: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.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304800" y="3717925"/>
            <a:ext cx="5867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The pituitary hormones are called </a:t>
            </a:r>
            <a:r>
              <a:rPr lang="en-GB" sz="2800" b="0" u="sng" dirty="0" err="1">
                <a:solidFill>
                  <a:srgbClr val="FF2D2D"/>
                </a:solidFill>
                <a:latin typeface="Tw Cen MT" charset="0"/>
                <a:ea typeface="Tw Cen MT" charset="0"/>
                <a:cs typeface="Tw Cen MT" charset="0"/>
              </a:rPr>
              <a:t>gonadotrophins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and they stimulate the sex organs to </a:t>
            </a:r>
            <a:r>
              <a:rPr lang="en-GB" sz="2800" b="0" u="sng" dirty="0">
                <a:solidFill>
                  <a:srgbClr val="FF2D2D"/>
                </a:solidFill>
                <a:latin typeface="Tw Cen MT" charset="0"/>
                <a:ea typeface="Tw Cen MT" charset="0"/>
                <a:cs typeface="Tw Cen MT" charset="0"/>
              </a:rPr>
              <a:t>mature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.  </a:t>
            </a:r>
          </a:p>
        </p:txBody>
      </p:sp>
      <p:pic>
        <p:nvPicPr>
          <p:cNvPr id="21518" name="Picture 14" descr="brain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4191000"/>
            <a:ext cx="283845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228600" y="5486400"/>
            <a:ext cx="6172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Then, the maturing sex </a:t>
            </a:r>
            <a:r>
              <a:rPr lang="en-GB" sz="2800" b="0">
                <a:latin typeface="Tw Cen MT" charset="0"/>
                <a:ea typeface="Tw Cen MT" charset="0"/>
                <a:cs typeface="Tw Cen MT" charset="0"/>
              </a:rPr>
              <a:t>organs start to 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produce their </a:t>
            </a:r>
            <a:r>
              <a:rPr lang="en-GB" sz="2800" b="0" u="sng" dirty="0">
                <a:solidFill>
                  <a:srgbClr val="FF2D2D"/>
                </a:solidFill>
                <a:latin typeface="Tw Cen MT" charset="0"/>
                <a:ea typeface="Tw Cen MT" charset="0"/>
                <a:cs typeface="Tw Cen MT" charset="0"/>
              </a:rPr>
              <a:t>own hormones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 autoUpdateAnimBg="0"/>
      <p:bldP spid="21516" grpId="0" build="p" autoUpdateAnimBg="0"/>
      <p:bldP spid="21519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28600" y="1279525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A sperm and egg fuse to form a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zygote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.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Review</a:t>
            </a:r>
          </a:p>
        </p:txBody>
      </p:sp>
      <p:pic>
        <p:nvPicPr>
          <p:cNvPr id="18445" name="Picture 13" descr="wht1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00600"/>
            <a:ext cx="18923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 descr="wht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5562600"/>
            <a:ext cx="94138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5" descr="wht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5410200"/>
            <a:ext cx="122555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6" descr="wht1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5" y="5181600"/>
            <a:ext cx="150812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17" descr="wht3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029200"/>
            <a:ext cx="1608138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228600" y="2087563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The zygote divides as it journeys to the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uterus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.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228600" y="3001963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In 4-7 days the ball of cells is called an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embryo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.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228600" y="3992563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When it reaches the uterus, the embryo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implants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autoUpdateAnimBg="0"/>
      <p:bldP spid="18450" grpId="0" build="p" autoUpdateAnimBg="0"/>
      <p:bldP spid="18451" grpId="0" build="p" autoUpdateAnimBg="0"/>
      <p:bldP spid="18452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cs typeface="+mn-cs"/>
              </a:rPr>
              <a:t>Review</a:t>
            </a:r>
          </a:p>
        </p:txBody>
      </p:sp>
      <p:pic>
        <p:nvPicPr>
          <p:cNvPr id="4" name="Picture 7" descr="implanta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963613"/>
            <a:ext cx="8991600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1279525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Soon after the embryo implants in the uterus                      wall,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new structures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form around it.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2582863"/>
            <a:ext cx="8382000" cy="1150937"/>
            <a:chOff x="295" y="799"/>
            <a:chExt cx="5165" cy="408"/>
          </a:xfrm>
        </p:grpSpPr>
        <p:sp>
          <p:nvSpPr>
            <p:cNvPr id="69647" name="AutoShape 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69648" name="Text Box 5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The structures are designed to </a:t>
              </a: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protect and nourish</a:t>
              </a: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the developing embryo as it grows.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After Implantation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124200" y="4038600"/>
            <a:ext cx="556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They include: </a:t>
            </a:r>
          </a:p>
        </p:txBody>
      </p:sp>
      <p:pic>
        <p:nvPicPr>
          <p:cNvPr id="69637" name="Picture 10" descr="11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0F3"/>
              </a:clrFrom>
              <a:clrTo>
                <a:srgbClr val="FFF0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"/>
          <a:stretch/>
        </p:blipFill>
        <p:spPr bwMode="auto">
          <a:xfrm>
            <a:off x="0" y="4114800"/>
            <a:ext cx="2832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971800" y="4800600"/>
            <a:ext cx="2819400" cy="685800"/>
            <a:chOff x="295" y="799"/>
            <a:chExt cx="5165" cy="408"/>
          </a:xfrm>
        </p:grpSpPr>
        <p:sp>
          <p:nvSpPr>
            <p:cNvPr id="69645" name="AutoShape 12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1847"/>
                </a:gs>
                <a:gs pos="100000">
                  <a:srgbClr val="CC33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69646" name="Text Box 13"/>
            <p:cNvSpPr txBox="1">
              <a:spLocks noChangeArrowheads="1"/>
            </p:cNvSpPr>
            <p:nvPr/>
          </p:nvSpPr>
          <p:spPr bwMode="auto">
            <a:xfrm>
              <a:off x="441" y="816"/>
              <a:ext cx="4890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amniotic sac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096000" y="4800600"/>
            <a:ext cx="2819400" cy="685800"/>
            <a:chOff x="295" y="799"/>
            <a:chExt cx="5165" cy="408"/>
          </a:xfrm>
        </p:grpSpPr>
        <p:sp>
          <p:nvSpPr>
            <p:cNvPr id="69643" name="AutoShape 15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1847"/>
                </a:gs>
                <a:gs pos="100000">
                  <a:srgbClr val="CC33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69644" name="Text Box 16"/>
            <p:cNvSpPr txBox="1">
              <a:spLocks noChangeArrowheads="1"/>
            </p:cNvSpPr>
            <p:nvPr/>
          </p:nvSpPr>
          <p:spPr bwMode="auto">
            <a:xfrm>
              <a:off x="441" y="816"/>
              <a:ext cx="4890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placenta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343400" y="5791200"/>
            <a:ext cx="3124200" cy="685800"/>
            <a:chOff x="295" y="799"/>
            <a:chExt cx="5165" cy="408"/>
          </a:xfrm>
        </p:grpSpPr>
        <p:sp>
          <p:nvSpPr>
            <p:cNvPr id="69641" name="AutoShape 18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1847"/>
                </a:gs>
                <a:gs pos="100000">
                  <a:srgbClr val="CC33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69642" name="Text Box 19"/>
            <p:cNvSpPr txBox="1">
              <a:spLocks noChangeArrowheads="1"/>
            </p:cNvSpPr>
            <p:nvPr/>
          </p:nvSpPr>
          <p:spPr bwMode="auto">
            <a:xfrm>
              <a:off x="441" y="816"/>
              <a:ext cx="4890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umbilical cord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autoUpdateAnimBg="0"/>
      <p:bldP spid="20487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Fetus in the Uterus</a:t>
            </a:r>
          </a:p>
        </p:txBody>
      </p:sp>
      <p:pic>
        <p:nvPicPr>
          <p:cNvPr id="47108" name="Picture 4" descr="Repro - Fetus"/>
          <p:cNvPicPr>
            <a:picLocks noChangeAspect="1" noChangeArrowheads="1"/>
          </p:cNvPicPr>
          <p:nvPr/>
        </p:nvPicPr>
        <p:blipFill>
          <a:blip r:embed="rId2" cstate="email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48768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04800" y="1905000"/>
            <a:ext cx="2743200" cy="1066800"/>
            <a:chOff x="144" y="1392"/>
            <a:chExt cx="1728" cy="672"/>
          </a:xfrm>
        </p:grpSpPr>
        <p:grpSp>
          <p:nvGrpSpPr>
            <p:cNvPr id="70680" name="Group 14"/>
            <p:cNvGrpSpPr>
              <a:grpSpLocks/>
            </p:cNvGrpSpPr>
            <p:nvPr/>
          </p:nvGrpSpPr>
          <p:grpSpPr bwMode="auto">
            <a:xfrm>
              <a:off x="144" y="1392"/>
              <a:ext cx="1392" cy="378"/>
              <a:chOff x="295" y="799"/>
              <a:chExt cx="5165" cy="408"/>
            </a:xfrm>
          </p:grpSpPr>
          <p:sp>
            <p:nvSpPr>
              <p:cNvPr id="70682" name="AutoShape 15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5E1847"/>
                  </a:gs>
                  <a:gs pos="100000">
                    <a:srgbClr val="CC33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0683" name="Text Box 16"/>
              <p:cNvSpPr txBox="1">
                <a:spLocks noChangeArrowheads="1"/>
              </p:cNvSpPr>
              <p:nvPr/>
            </p:nvSpPr>
            <p:spPr bwMode="auto">
              <a:xfrm>
                <a:off x="440" y="816"/>
                <a:ext cx="4894" cy="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amniotic sac</a:t>
                </a:r>
                <a:endParaRPr lang="en-GB" sz="28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  <p:sp>
          <p:nvSpPr>
            <p:cNvPr id="70681" name="Line 26"/>
            <p:cNvSpPr>
              <a:spLocks noChangeShapeType="1"/>
            </p:cNvSpPr>
            <p:nvPr/>
          </p:nvSpPr>
          <p:spPr bwMode="auto">
            <a:xfrm>
              <a:off x="1488" y="1728"/>
              <a:ext cx="384" cy="336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33400" y="4191000"/>
            <a:ext cx="3200400" cy="609600"/>
            <a:chOff x="336" y="2640"/>
            <a:chExt cx="2016" cy="384"/>
          </a:xfrm>
        </p:grpSpPr>
        <p:grpSp>
          <p:nvGrpSpPr>
            <p:cNvPr id="70676" name="Group 20"/>
            <p:cNvGrpSpPr>
              <a:grpSpLocks/>
            </p:cNvGrpSpPr>
            <p:nvPr/>
          </p:nvGrpSpPr>
          <p:grpSpPr bwMode="auto">
            <a:xfrm>
              <a:off x="336" y="2646"/>
              <a:ext cx="1392" cy="378"/>
              <a:chOff x="295" y="799"/>
              <a:chExt cx="5165" cy="408"/>
            </a:xfrm>
          </p:grpSpPr>
          <p:sp>
            <p:nvSpPr>
              <p:cNvPr id="70678" name="AutoShape 21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5E1847"/>
                  </a:gs>
                  <a:gs pos="100000">
                    <a:srgbClr val="CC33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0679" name="Text Box 22"/>
              <p:cNvSpPr txBox="1">
                <a:spLocks noChangeArrowheads="1"/>
              </p:cNvSpPr>
              <p:nvPr/>
            </p:nvSpPr>
            <p:spPr bwMode="auto">
              <a:xfrm>
                <a:off x="440" y="816"/>
                <a:ext cx="4894" cy="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amniotic fluid</a:t>
                </a:r>
                <a:endParaRPr lang="en-GB" sz="28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  <p:sp>
          <p:nvSpPr>
            <p:cNvPr id="70677" name="Line 27"/>
            <p:cNvSpPr>
              <a:spLocks noChangeShapeType="1"/>
            </p:cNvSpPr>
            <p:nvPr/>
          </p:nvSpPr>
          <p:spPr bwMode="auto">
            <a:xfrm flipV="1">
              <a:off x="1728" y="2640"/>
              <a:ext cx="624" cy="192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1219200" y="4343400"/>
            <a:ext cx="3962400" cy="1895475"/>
            <a:chOff x="768" y="2736"/>
            <a:chExt cx="2496" cy="1194"/>
          </a:xfrm>
        </p:grpSpPr>
        <p:grpSp>
          <p:nvGrpSpPr>
            <p:cNvPr id="70672" name="Group 17"/>
            <p:cNvGrpSpPr>
              <a:grpSpLocks/>
            </p:cNvGrpSpPr>
            <p:nvPr/>
          </p:nvGrpSpPr>
          <p:grpSpPr bwMode="auto">
            <a:xfrm>
              <a:off x="768" y="3552"/>
              <a:ext cx="1440" cy="378"/>
              <a:chOff x="295" y="799"/>
              <a:chExt cx="5165" cy="408"/>
            </a:xfrm>
          </p:grpSpPr>
          <p:sp>
            <p:nvSpPr>
              <p:cNvPr id="70674" name="AutoShape 18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5E1847"/>
                  </a:gs>
                  <a:gs pos="100000">
                    <a:srgbClr val="CC33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0675" name="Text Box 19"/>
              <p:cNvSpPr txBox="1">
                <a:spLocks noChangeArrowheads="1"/>
              </p:cNvSpPr>
              <p:nvPr/>
            </p:nvSpPr>
            <p:spPr bwMode="auto">
              <a:xfrm>
                <a:off x="438" y="816"/>
                <a:ext cx="4896" cy="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umbilical cord</a:t>
                </a:r>
                <a:endParaRPr lang="en-GB" sz="28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  <p:sp>
          <p:nvSpPr>
            <p:cNvPr id="70673" name="Line 28"/>
            <p:cNvSpPr>
              <a:spLocks noChangeShapeType="1"/>
            </p:cNvSpPr>
            <p:nvPr/>
          </p:nvSpPr>
          <p:spPr bwMode="auto">
            <a:xfrm flipV="1">
              <a:off x="2208" y="2736"/>
              <a:ext cx="1056" cy="1008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6324600" y="2743200"/>
            <a:ext cx="2514600" cy="990600"/>
            <a:chOff x="3936" y="1680"/>
            <a:chExt cx="1584" cy="624"/>
          </a:xfrm>
        </p:grpSpPr>
        <p:grpSp>
          <p:nvGrpSpPr>
            <p:cNvPr id="70668" name="Group 8"/>
            <p:cNvGrpSpPr>
              <a:grpSpLocks/>
            </p:cNvGrpSpPr>
            <p:nvPr/>
          </p:nvGrpSpPr>
          <p:grpSpPr bwMode="auto">
            <a:xfrm>
              <a:off x="4128" y="1680"/>
              <a:ext cx="1392" cy="378"/>
              <a:chOff x="295" y="799"/>
              <a:chExt cx="5165" cy="408"/>
            </a:xfrm>
          </p:grpSpPr>
          <p:sp>
            <p:nvSpPr>
              <p:cNvPr id="70670" name="AutoShape 9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5E1847"/>
                  </a:gs>
                  <a:gs pos="100000">
                    <a:srgbClr val="CC33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0671" name="Text Box 10"/>
              <p:cNvSpPr txBox="1">
                <a:spLocks noChangeArrowheads="1"/>
              </p:cNvSpPr>
              <p:nvPr/>
            </p:nvSpPr>
            <p:spPr bwMode="auto">
              <a:xfrm>
                <a:off x="440" y="816"/>
                <a:ext cx="4894" cy="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placenta</a:t>
                </a:r>
                <a:endParaRPr lang="en-GB" sz="28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  <p:sp>
          <p:nvSpPr>
            <p:cNvPr id="70669" name="Line 29"/>
            <p:cNvSpPr>
              <a:spLocks noChangeShapeType="1"/>
            </p:cNvSpPr>
            <p:nvPr/>
          </p:nvSpPr>
          <p:spPr bwMode="auto">
            <a:xfrm flipV="1">
              <a:off x="3936" y="2016"/>
              <a:ext cx="240" cy="288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5486400" y="1371600"/>
            <a:ext cx="3200400" cy="1066800"/>
            <a:chOff x="3408" y="864"/>
            <a:chExt cx="2016" cy="672"/>
          </a:xfrm>
        </p:grpSpPr>
        <p:grpSp>
          <p:nvGrpSpPr>
            <p:cNvPr id="70664" name="Group 23"/>
            <p:cNvGrpSpPr>
              <a:grpSpLocks/>
            </p:cNvGrpSpPr>
            <p:nvPr/>
          </p:nvGrpSpPr>
          <p:grpSpPr bwMode="auto">
            <a:xfrm>
              <a:off x="3888" y="864"/>
              <a:ext cx="1536" cy="378"/>
              <a:chOff x="295" y="799"/>
              <a:chExt cx="5165" cy="408"/>
            </a:xfrm>
          </p:grpSpPr>
          <p:sp>
            <p:nvSpPr>
              <p:cNvPr id="70666" name="AutoShape 24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5E1847"/>
                  </a:gs>
                  <a:gs pos="100000">
                    <a:srgbClr val="CC33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0667" name="Text Box 25"/>
              <p:cNvSpPr txBox="1">
                <a:spLocks noChangeArrowheads="1"/>
              </p:cNvSpPr>
              <p:nvPr/>
            </p:nvSpPr>
            <p:spPr bwMode="auto">
              <a:xfrm>
                <a:off x="440" y="816"/>
                <a:ext cx="4896" cy="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mother’s blood</a:t>
                </a:r>
                <a:endParaRPr lang="en-GB" sz="28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  <p:sp>
          <p:nvSpPr>
            <p:cNvPr id="70665" name="Line 30"/>
            <p:cNvSpPr>
              <a:spLocks noChangeShapeType="1"/>
            </p:cNvSpPr>
            <p:nvPr/>
          </p:nvSpPr>
          <p:spPr bwMode="auto">
            <a:xfrm flipV="1">
              <a:off x="3408" y="1248"/>
              <a:ext cx="576" cy="288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29" name="Group 35"/>
          <p:cNvGrpSpPr>
            <a:grpSpLocks/>
          </p:cNvGrpSpPr>
          <p:nvPr/>
        </p:nvGrpSpPr>
        <p:grpSpPr bwMode="auto">
          <a:xfrm>
            <a:off x="5943600" y="3419475"/>
            <a:ext cx="2971800" cy="3055939"/>
            <a:chOff x="3552" y="-691"/>
            <a:chExt cx="1872" cy="1925"/>
          </a:xfrm>
        </p:grpSpPr>
        <p:grpSp>
          <p:nvGrpSpPr>
            <p:cNvPr id="30" name="Group 23"/>
            <p:cNvGrpSpPr>
              <a:grpSpLocks/>
            </p:cNvGrpSpPr>
            <p:nvPr/>
          </p:nvGrpSpPr>
          <p:grpSpPr bwMode="auto">
            <a:xfrm>
              <a:off x="3888" y="857"/>
              <a:ext cx="1536" cy="377"/>
              <a:chOff x="295" y="794"/>
              <a:chExt cx="5165" cy="408"/>
            </a:xfrm>
          </p:grpSpPr>
          <p:sp>
            <p:nvSpPr>
              <p:cNvPr id="32" name="AutoShape 24"/>
              <p:cNvSpPr>
                <a:spLocks noChangeArrowheads="1"/>
              </p:cNvSpPr>
              <p:nvPr/>
            </p:nvSpPr>
            <p:spPr bwMode="auto">
              <a:xfrm>
                <a:off x="295" y="794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5E1847"/>
                  </a:gs>
                  <a:gs pos="100000">
                    <a:srgbClr val="CC33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33" name="Text Box 25"/>
              <p:cNvSpPr txBox="1">
                <a:spLocks noChangeArrowheads="1"/>
              </p:cNvSpPr>
              <p:nvPr/>
            </p:nvSpPr>
            <p:spPr bwMode="auto">
              <a:xfrm>
                <a:off x="440" y="816"/>
                <a:ext cx="4896" cy="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 dirty="0" err="1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fetus</a:t>
                </a:r>
                <a:r>
                  <a:rPr lang="en-GB" sz="2800" b="0" dirty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’ blood</a:t>
                </a:r>
                <a:endParaRPr lang="en-GB" sz="2800" b="0" u="sng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3552" y="-691"/>
              <a:ext cx="630" cy="1555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ar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1600200"/>
            <a:ext cx="2743200" cy="1066800"/>
            <a:chOff x="144" y="1392"/>
            <a:chExt cx="1728" cy="672"/>
          </a:xfrm>
        </p:grpSpPr>
        <p:grpSp>
          <p:nvGrpSpPr>
            <p:cNvPr id="71703" name="Group 4"/>
            <p:cNvGrpSpPr>
              <a:grpSpLocks/>
            </p:cNvGrpSpPr>
            <p:nvPr/>
          </p:nvGrpSpPr>
          <p:grpSpPr bwMode="auto">
            <a:xfrm>
              <a:off x="144" y="1392"/>
              <a:ext cx="1392" cy="378"/>
              <a:chOff x="295" y="799"/>
              <a:chExt cx="5165" cy="408"/>
            </a:xfrm>
          </p:grpSpPr>
          <p:sp>
            <p:nvSpPr>
              <p:cNvPr id="71705" name="AutoShape 5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5E1847"/>
                  </a:gs>
                  <a:gs pos="100000">
                    <a:srgbClr val="CC33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1706" name="Text Box 6"/>
              <p:cNvSpPr txBox="1">
                <a:spLocks noChangeArrowheads="1"/>
              </p:cNvSpPr>
              <p:nvPr/>
            </p:nvSpPr>
            <p:spPr bwMode="auto">
              <a:xfrm>
                <a:off x="440" y="816"/>
                <a:ext cx="4894" cy="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amniotic sac</a:t>
                </a:r>
                <a:endParaRPr lang="en-GB" sz="28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  <p:sp>
          <p:nvSpPr>
            <p:cNvPr id="71704" name="Line 7"/>
            <p:cNvSpPr>
              <a:spLocks noChangeShapeType="1"/>
            </p:cNvSpPr>
            <p:nvPr/>
          </p:nvSpPr>
          <p:spPr bwMode="auto">
            <a:xfrm>
              <a:off x="1488" y="1728"/>
              <a:ext cx="384" cy="336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04800" y="6019800"/>
            <a:ext cx="3200400" cy="600075"/>
            <a:chOff x="192" y="3792"/>
            <a:chExt cx="2016" cy="378"/>
          </a:xfrm>
        </p:grpSpPr>
        <p:grpSp>
          <p:nvGrpSpPr>
            <p:cNvPr id="71699" name="Group 9"/>
            <p:cNvGrpSpPr>
              <a:grpSpLocks/>
            </p:cNvGrpSpPr>
            <p:nvPr/>
          </p:nvGrpSpPr>
          <p:grpSpPr bwMode="auto">
            <a:xfrm>
              <a:off x="192" y="3792"/>
              <a:ext cx="1392" cy="378"/>
              <a:chOff x="295" y="799"/>
              <a:chExt cx="5165" cy="408"/>
            </a:xfrm>
          </p:grpSpPr>
          <p:sp>
            <p:nvSpPr>
              <p:cNvPr id="71701" name="AutoShape 10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5E1847"/>
                  </a:gs>
                  <a:gs pos="100000">
                    <a:srgbClr val="CC33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1702" name="Text Box 11"/>
              <p:cNvSpPr txBox="1">
                <a:spLocks noChangeArrowheads="1"/>
              </p:cNvSpPr>
              <p:nvPr/>
            </p:nvSpPr>
            <p:spPr bwMode="auto">
              <a:xfrm>
                <a:off x="440" y="816"/>
                <a:ext cx="4894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b="0" dirty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amniotic fluid</a:t>
                </a:r>
                <a:endParaRPr lang="en-GB" sz="2800" b="0" u="sng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  <p:sp>
          <p:nvSpPr>
            <p:cNvPr id="71700" name="Line 12"/>
            <p:cNvSpPr>
              <a:spLocks noChangeShapeType="1"/>
            </p:cNvSpPr>
            <p:nvPr/>
          </p:nvSpPr>
          <p:spPr bwMode="auto">
            <a:xfrm>
              <a:off x="1584" y="4080"/>
              <a:ext cx="624" cy="48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5791200" y="3962400"/>
            <a:ext cx="3200400" cy="2209800"/>
            <a:chOff x="3648" y="2496"/>
            <a:chExt cx="2016" cy="1392"/>
          </a:xfrm>
        </p:grpSpPr>
        <p:grpSp>
          <p:nvGrpSpPr>
            <p:cNvPr id="71695" name="Group 14"/>
            <p:cNvGrpSpPr>
              <a:grpSpLocks/>
            </p:cNvGrpSpPr>
            <p:nvPr/>
          </p:nvGrpSpPr>
          <p:grpSpPr bwMode="auto">
            <a:xfrm>
              <a:off x="4224" y="3510"/>
              <a:ext cx="1440" cy="378"/>
              <a:chOff x="295" y="799"/>
              <a:chExt cx="5165" cy="408"/>
            </a:xfrm>
          </p:grpSpPr>
          <p:sp>
            <p:nvSpPr>
              <p:cNvPr id="71697" name="AutoShape 15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5E1847"/>
                  </a:gs>
                  <a:gs pos="100000">
                    <a:srgbClr val="CC33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1698" name="Text Box 16"/>
              <p:cNvSpPr txBox="1">
                <a:spLocks noChangeArrowheads="1"/>
              </p:cNvSpPr>
              <p:nvPr/>
            </p:nvSpPr>
            <p:spPr bwMode="auto">
              <a:xfrm>
                <a:off x="438" y="816"/>
                <a:ext cx="4896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b="0" dirty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umbilical cord</a:t>
                </a:r>
                <a:endParaRPr lang="en-GB" b="0" u="sng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  <p:sp>
          <p:nvSpPr>
            <p:cNvPr id="71696" name="Line 17"/>
            <p:cNvSpPr>
              <a:spLocks noChangeShapeType="1"/>
            </p:cNvSpPr>
            <p:nvPr/>
          </p:nvSpPr>
          <p:spPr bwMode="auto">
            <a:xfrm flipH="1" flipV="1">
              <a:off x="3648" y="2496"/>
              <a:ext cx="672" cy="1008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5943600" y="609600"/>
            <a:ext cx="3200400" cy="1285875"/>
            <a:chOff x="3744" y="384"/>
            <a:chExt cx="2016" cy="810"/>
          </a:xfrm>
        </p:grpSpPr>
        <p:grpSp>
          <p:nvGrpSpPr>
            <p:cNvPr id="71691" name="Group 19"/>
            <p:cNvGrpSpPr>
              <a:grpSpLocks/>
            </p:cNvGrpSpPr>
            <p:nvPr/>
          </p:nvGrpSpPr>
          <p:grpSpPr bwMode="auto">
            <a:xfrm>
              <a:off x="4368" y="816"/>
              <a:ext cx="1392" cy="378"/>
              <a:chOff x="295" y="799"/>
              <a:chExt cx="5165" cy="408"/>
            </a:xfrm>
          </p:grpSpPr>
          <p:sp>
            <p:nvSpPr>
              <p:cNvPr id="71693" name="AutoShape 20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5E1847"/>
                  </a:gs>
                  <a:gs pos="100000">
                    <a:srgbClr val="CC33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1694" name="Text Box 21"/>
              <p:cNvSpPr txBox="1">
                <a:spLocks noChangeArrowheads="1"/>
              </p:cNvSpPr>
              <p:nvPr/>
            </p:nvSpPr>
            <p:spPr bwMode="auto">
              <a:xfrm>
                <a:off x="440" y="816"/>
                <a:ext cx="4894" cy="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placenta</a:t>
                </a:r>
                <a:endParaRPr lang="en-GB" sz="28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  <p:sp>
          <p:nvSpPr>
            <p:cNvPr id="71692" name="Line 22"/>
            <p:cNvSpPr>
              <a:spLocks noChangeShapeType="1"/>
            </p:cNvSpPr>
            <p:nvPr/>
          </p:nvSpPr>
          <p:spPr bwMode="auto">
            <a:xfrm>
              <a:off x="3744" y="384"/>
              <a:ext cx="624" cy="624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6858000" y="2971800"/>
            <a:ext cx="2057400" cy="1066800"/>
            <a:chOff x="3480" y="864"/>
            <a:chExt cx="1944" cy="672"/>
          </a:xfrm>
        </p:grpSpPr>
        <p:grpSp>
          <p:nvGrpSpPr>
            <p:cNvPr id="71687" name="Group 24"/>
            <p:cNvGrpSpPr>
              <a:grpSpLocks/>
            </p:cNvGrpSpPr>
            <p:nvPr/>
          </p:nvGrpSpPr>
          <p:grpSpPr bwMode="auto">
            <a:xfrm>
              <a:off x="3888" y="864"/>
              <a:ext cx="1536" cy="378"/>
              <a:chOff x="295" y="799"/>
              <a:chExt cx="5165" cy="408"/>
            </a:xfrm>
          </p:grpSpPr>
          <p:sp>
            <p:nvSpPr>
              <p:cNvPr id="71689" name="AutoShape 25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184776"/>
                  </a:gs>
                  <a:gs pos="100000">
                    <a:srgbClr val="3399FF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1690" name="Text Box 26"/>
              <p:cNvSpPr txBox="1">
                <a:spLocks noChangeArrowheads="1"/>
              </p:cNvSpPr>
              <p:nvPr/>
            </p:nvSpPr>
            <p:spPr bwMode="auto">
              <a:xfrm>
                <a:off x="440" y="816"/>
                <a:ext cx="4896" cy="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BOY!</a:t>
                </a:r>
                <a:endParaRPr lang="en-GB" sz="28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  <p:sp>
          <p:nvSpPr>
            <p:cNvPr id="71688" name="Line 27"/>
            <p:cNvSpPr>
              <a:spLocks noChangeShapeType="1"/>
            </p:cNvSpPr>
            <p:nvPr/>
          </p:nvSpPr>
          <p:spPr bwMode="auto">
            <a:xfrm flipV="1">
              <a:off x="3480" y="1248"/>
              <a:ext cx="576" cy="288"/>
            </a:xfrm>
            <a:prstGeom prst="line">
              <a:avLst/>
            </a:prstGeom>
            <a:noFill/>
            <a:ln w="5080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12795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The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amniotic sac</a:t>
            </a:r>
            <a:r>
              <a:rPr lang="en-GB" sz="2800" b="0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is a fluid-filled bag.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267200" y="2438400"/>
            <a:ext cx="4495800" cy="2209800"/>
            <a:chOff x="295" y="799"/>
            <a:chExt cx="5165" cy="408"/>
          </a:xfrm>
        </p:grpSpPr>
        <p:sp>
          <p:nvSpPr>
            <p:cNvPr id="72710" name="AutoShape 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72711" name="Text Box 5"/>
            <p:cNvSpPr txBox="1">
              <a:spLocks noChangeArrowheads="1"/>
            </p:cNvSpPr>
            <p:nvPr/>
          </p:nvSpPr>
          <p:spPr bwMode="auto">
            <a:xfrm>
              <a:off x="441" y="816"/>
              <a:ext cx="4890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Amniotic fluid </a:t>
              </a:r>
              <a:r>
                <a:rPr lang="en-GB" sz="32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in             the sac cushions and protects the developing </a:t>
              </a:r>
              <a:r>
                <a:rPr lang="en-GB" sz="3200" b="0" dirty="0" err="1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fetus</a:t>
              </a:r>
              <a:r>
                <a:rPr lang="en-GB" sz="32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.</a:t>
              </a:r>
              <a:endParaRPr lang="en-GB" sz="3200" b="0" u="sng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Amniotic Sac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267200" y="5029200"/>
            <a:ext cx="4495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It acts like a giant              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shock absorber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!</a:t>
            </a:r>
          </a:p>
        </p:txBody>
      </p:sp>
      <p:pic>
        <p:nvPicPr>
          <p:cNvPr id="21515" name="Picture 11" descr="amnioticsa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2362200"/>
            <a:ext cx="328136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 autoUpdateAnimBg="0"/>
      <p:bldP spid="21511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12795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The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placenta</a:t>
            </a:r>
            <a:r>
              <a:rPr lang="en-GB" sz="2800" b="0" dirty="0">
                <a:solidFill>
                  <a:srgbClr val="660066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links the embryo to its mother.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2362200"/>
            <a:ext cx="4800600" cy="1294279"/>
            <a:chOff x="295" y="799"/>
            <a:chExt cx="5165" cy="330"/>
          </a:xfrm>
        </p:grpSpPr>
        <p:sp>
          <p:nvSpPr>
            <p:cNvPr id="73741" name="AutoShape 4"/>
            <p:cNvSpPr>
              <a:spLocks noChangeArrowheads="1"/>
            </p:cNvSpPr>
            <p:nvPr/>
          </p:nvSpPr>
          <p:spPr bwMode="auto">
            <a:xfrm>
              <a:off x="295" y="799"/>
              <a:ext cx="5165" cy="33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73742" name="Text Box 5"/>
            <p:cNvSpPr txBox="1">
              <a:spLocks noChangeArrowheads="1"/>
            </p:cNvSpPr>
            <p:nvPr/>
          </p:nvSpPr>
          <p:spPr bwMode="auto">
            <a:xfrm>
              <a:off x="443" y="831"/>
              <a:ext cx="477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0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It brings the </a:t>
              </a:r>
              <a:r>
                <a:rPr lang="en-GB" sz="3000" b="0" dirty="0" err="1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fetal</a:t>
              </a:r>
              <a:r>
                <a:rPr lang="en-GB" sz="30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blood next to the mother’s blood</a:t>
              </a:r>
              <a:endParaRPr lang="en-GB" sz="3000" b="0" u="sng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Placenta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81000" y="3840163"/>
            <a:ext cx="472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But they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DO NOT 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mix!</a:t>
            </a:r>
          </a:p>
        </p:txBody>
      </p:sp>
      <p:graphicFrame>
        <p:nvGraphicFramePr>
          <p:cNvPr id="22537" name="Object 9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902592961"/>
              </p:ext>
            </p:extLst>
          </p:nvPr>
        </p:nvGraphicFramePr>
        <p:xfrm>
          <a:off x="5867400" y="3060700"/>
          <a:ext cx="3165475" cy="356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2692063" imgH="3034921" progId="Photoshop.Image.8">
                  <p:embed/>
                </p:oleObj>
              </mc:Choice>
              <mc:Fallback>
                <p:oleObj name="Image" r:id="rId2" imgW="2692063" imgH="3034921" progId="Photoshop.Image.8">
                  <p:embed/>
                  <p:pic>
                    <p:nvPicPr>
                      <p:cNvPr id="2253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060700"/>
                        <a:ext cx="3165475" cy="356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81000" y="4800600"/>
            <a:ext cx="4876800" cy="685800"/>
            <a:chOff x="295" y="799"/>
            <a:chExt cx="5165" cy="408"/>
          </a:xfrm>
        </p:grpSpPr>
        <p:sp>
          <p:nvSpPr>
            <p:cNvPr id="73739" name="AutoShape 12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0000"/>
                </a:gs>
                <a:gs pos="100000">
                  <a:srgbClr val="FF0000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73740" name="Text Box 13"/>
            <p:cNvSpPr txBox="1">
              <a:spLocks noChangeArrowheads="1"/>
            </p:cNvSpPr>
            <p:nvPr/>
          </p:nvSpPr>
          <p:spPr bwMode="auto">
            <a:xfrm>
              <a:off x="441" y="816"/>
              <a:ext cx="4890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2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IN:    food, water, O</a:t>
              </a:r>
              <a:r>
                <a:rPr lang="en-GB" sz="3200" b="0" baseline="-250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2</a:t>
              </a:r>
              <a:endParaRPr lang="en-GB" sz="3200" b="0" u="sng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81000" y="5791200"/>
            <a:ext cx="4876800" cy="685800"/>
            <a:chOff x="295" y="799"/>
            <a:chExt cx="5165" cy="408"/>
          </a:xfrm>
        </p:grpSpPr>
        <p:sp>
          <p:nvSpPr>
            <p:cNvPr id="22543" name="AutoShape 15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97000"/>
                  </a:schemeClr>
                </a:gs>
              </a:gsLst>
              <a:lin ang="5400000" scaled="1"/>
            </a:gradFill>
            <a:ln w="508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73738" name="Text Box 16"/>
            <p:cNvSpPr txBox="1">
              <a:spLocks noChangeArrowheads="1"/>
            </p:cNvSpPr>
            <p:nvPr/>
          </p:nvSpPr>
          <p:spPr bwMode="auto">
            <a:xfrm>
              <a:off x="441" y="816"/>
              <a:ext cx="4890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OUT:  wastes, CO</a:t>
              </a:r>
              <a:r>
                <a:rPr lang="en-GB" sz="3200" b="0" baseline="-2500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2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22545" name="AutoShape 17"/>
          <p:cNvSpPr>
            <a:spLocks noChangeArrowheads="1"/>
          </p:cNvSpPr>
          <p:nvPr/>
        </p:nvSpPr>
        <p:spPr bwMode="auto">
          <a:xfrm rot="-3376874">
            <a:off x="5357813" y="3505200"/>
            <a:ext cx="2438400" cy="914400"/>
          </a:xfrm>
          <a:prstGeom prst="flowChartAlternateProcess">
            <a:avLst/>
          </a:prstGeom>
          <a:noFill/>
          <a:ln w="1016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>
              <a:latin typeface="Tw Cen MT" charset="0"/>
              <a:ea typeface="Tw Cen MT" charset="0"/>
              <a:cs typeface="Tw Cen M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autoUpdateAnimBg="0"/>
      <p:bldP spid="22530" grpId="1" build="allAtOnce"/>
      <p:bldP spid="22535" grpId="0" build="p" autoUpdateAnimBg="0"/>
      <p:bldP spid="22535" grpId="1" build="allAtOnce"/>
      <p:bldP spid="22545" grpId="0" animBg="1"/>
      <p:bldP spid="22545" grpId="1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1279525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The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umbilical cord</a:t>
            </a:r>
            <a:r>
              <a:rPr lang="en-GB" sz="2800" b="0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connects                                                 the embryo to the placenta.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2743200"/>
            <a:ext cx="4800600" cy="1219200"/>
            <a:chOff x="295" y="799"/>
            <a:chExt cx="5165" cy="408"/>
          </a:xfrm>
        </p:grpSpPr>
        <p:sp>
          <p:nvSpPr>
            <p:cNvPr id="74760" name="AutoShape 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74761" name="Text Box 5"/>
            <p:cNvSpPr txBox="1">
              <a:spLocks noChangeArrowheads="1"/>
            </p:cNvSpPr>
            <p:nvPr/>
          </p:nvSpPr>
          <p:spPr bwMode="auto">
            <a:xfrm>
              <a:off x="440" y="850"/>
              <a:ext cx="4890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8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It is simply a tube that   contains </a:t>
              </a:r>
              <a:r>
                <a:rPr lang="en-GB" sz="28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blood vessels</a:t>
              </a:r>
            </a:p>
          </p:txBody>
        </p:sp>
      </p:grp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Placenta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81000" y="4267200"/>
            <a:ext cx="4724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When a baby is born, the cord must be cut off.</a:t>
            </a:r>
          </a:p>
        </p:txBody>
      </p:sp>
      <p:graphicFrame>
        <p:nvGraphicFramePr>
          <p:cNvPr id="74757" name="Object 8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092215491"/>
              </p:ext>
            </p:extLst>
          </p:nvPr>
        </p:nvGraphicFramePr>
        <p:xfrm>
          <a:off x="5867400" y="3060700"/>
          <a:ext cx="3165475" cy="356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2692063" imgH="3034921" progId="Photoshop.Image.8">
                  <p:embed/>
                </p:oleObj>
              </mc:Choice>
              <mc:Fallback>
                <p:oleObj name="Image" r:id="rId2" imgW="2692063" imgH="3034921" progId="Photoshop.Image.8">
                  <p:embed/>
                  <p:pic>
                    <p:nvPicPr>
                      <p:cNvPr id="7475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060700"/>
                        <a:ext cx="3165475" cy="356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381000" y="5486400"/>
            <a:ext cx="4724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The base of the cord forms   your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belly button</a:t>
            </a:r>
            <a:r>
              <a:rPr lang="en-GB" sz="2800" b="0" dirty="0">
                <a:solidFill>
                  <a:srgbClr val="660066"/>
                </a:solidFill>
                <a:latin typeface="Tw Cen MT" charset="0"/>
                <a:ea typeface="Tw Cen MT" charset="0"/>
                <a:cs typeface="Tw Cen MT" charset="0"/>
              </a:rPr>
              <a:t>!</a:t>
            </a:r>
          </a:p>
        </p:txBody>
      </p:sp>
      <p:sp>
        <p:nvSpPr>
          <p:cNvPr id="25616" name="AutoShape 16"/>
          <p:cNvSpPr>
            <a:spLocks noChangeArrowheads="1"/>
          </p:cNvSpPr>
          <p:nvPr/>
        </p:nvSpPr>
        <p:spPr bwMode="auto">
          <a:xfrm rot="1412294">
            <a:off x="6477000" y="3886200"/>
            <a:ext cx="1524000" cy="914400"/>
          </a:xfrm>
          <a:prstGeom prst="flowChartAlternateProcess">
            <a:avLst/>
          </a:prstGeom>
          <a:noFill/>
          <a:ln w="1016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 b="0">
              <a:latin typeface="Tw Cen MT" charset="0"/>
              <a:ea typeface="Tw Cen MT" charset="0"/>
              <a:cs typeface="Tw Cen M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 autoUpdateAnimBg="0"/>
      <p:bldP spid="25607" grpId="0" build="p" autoUpdateAnimBg="0"/>
      <p:bldP spid="25615" grpId="0" build="p" autoUpdateAnimBg="0"/>
      <p:bldP spid="2561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90" name="Picture 10" descr="bellybutt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990600" y="3810000"/>
            <a:ext cx="4114800" cy="1676400"/>
            <a:chOff x="624" y="2400"/>
            <a:chExt cx="2592" cy="1056"/>
          </a:xfrm>
        </p:grpSpPr>
        <p:sp>
          <p:nvSpPr>
            <p:cNvPr id="75779" name="Line 8"/>
            <p:cNvSpPr>
              <a:spLocks noChangeShapeType="1"/>
            </p:cNvSpPr>
            <p:nvPr/>
          </p:nvSpPr>
          <p:spPr bwMode="auto">
            <a:xfrm flipV="1">
              <a:off x="2592" y="2400"/>
              <a:ext cx="432" cy="624"/>
            </a:xfrm>
            <a:prstGeom prst="line">
              <a:avLst/>
            </a:prstGeom>
            <a:noFill/>
            <a:ln w="127000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grpSp>
          <p:nvGrpSpPr>
            <p:cNvPr id="75780" name="Group 5"/>
            <p:cNvGrpSpPr>
              <a:grpSpLocks/>
            </p:cNvGrpSpPr>
            <p:nvPr/>
          </p:nvGrpSpPr>
          <p:grpSpPr bwMode="auto">
            <a:xfrm>
              <a:off x="624" y="3024"/>
              <a:ext cx="2592" cy="432"/>
              <a:chOff x="295" y="799"/>
              <a:chExt cx="5165" cy="408"/>
            </a:xfrm>
          </p:grpSpPr>
          <p:sp>
            <p:nvSpPr>
              <p:cNvPr id="75781" name="AutoShape 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5782" name="Text Box 7"/>
              <p:cNvSpPr txBox="1">
                <a:spLocks noChangeArrowheads="1"/>
              </p:cNvSpPr>
              <p:nvPr/>
            </p:nvSpPr>
            <p:spPr bwMode="auto">
              <a:xfrm>
                <a:off x="442" y="816"/>
                <a:ext cx="4888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former umbilical cord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2"/>
          <p:cNvSpPr txBox="1">
            <a:spLocks noChangeArrowheads="1"/>
          </p:cNvSpPr>
          <p:nvPr/>
        </p:nvSpPr>
        <p:spPr bwMode="auto">
          <a:xfrm>
            <a:off x="0" y="1279525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The ball of cells takes roughly                                             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nine months</a:t>
            </a:r>
            <a:r>
              <a:rPr lang="en-GB" sz="2800" b="0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to develop into a baby.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2667000"/>
            <a:ext cx="8229600" cy="1219200"/>
            <a:chOff x="295" y="799"/>
            <a:chExt cx="5165" cy="408"/>
          </a:xfrm>
        </p:grpSpPr>
        <p:sp>
          <p:nvSpPr>
            <p:cNvPr id="76832" name="AutoShape 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76833" name="Text Box 5"/>
            <p:cNvSpPr txBox="1">
              <a:spLocks noChangeArrowheads="1"/>
            </p:cNvSpPr>
            <p:nvPr/>
          </p:nvSpPr>
          <p:spPr bwMode="auto">
            <a:xfrm>
              <a:off x="440" y="816"/>
              <a:ext cx="4890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Pregnancy is usually divided up into                      </a:t>
              </a: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3-month</a:t>
              </a: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sections – called </a:t>
              </a: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trimesters</a:t>
              </a: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.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Fetal Development</a:t>
            </a:r>
          </a:p>
        </p:txBody>
      </p:sp>
      <p:grpSp>
        <p:nvGrpSpPr>
          <p:cNvPr id="3" name="Group 95"/>
          <p:cNvGrpSpPr>
            <a:grpSpLocks/>
          </p:cNvGrpSpPr>
          <p:nvPr/>
        </p:nvGrpSpPr>
        <p:grpSpPr bwMode="auto">
          <a:xfrm>
            <a:off x="228600" y="4419600"/>
            <a:ext cx="8534400" cy="762000"/>
            <a:chOff x="144" y="2784"/>
            <a:chExt cx="5376" cy="480"/>
          </a:xfrm>
        </p:grpSpPr>
        <p:grpSp>
          <p:nvGrpSpPr>
            <p:cNvPr id="76805" name="Group 24"/>
            <p:cNvGrpSpPr>
              <a:grpSpLocks/>
            </p:cNvGrpSpPr>
            <p:nvPr/>
          </p:nvGrpSpPr>
          <p:grpSpPr bwMode="auto">
            <a:xfrm>
              <a:off x="144" y="2784"/>
              <a:ext cx="576" cy="480"/>
              <a:chOff x="288" y="2784"/>
              <a:chExt cx="576" cy="480"/>
            </a:xfrm>
          </p:grpSpPr>
          <p:sp>
            <p:nvSpPr>
              <p:cNvPr id="76830" name="Oval 22"/>
              <p:cNvSpPr>
                <a:spLocks noChangeArrowheads="1"/>
              </p:cNvSpPr>
              <p:nvPr/>
            </p:nvSpPr>
            <p:spPr bwMode="auto">
              <a:xfrm>
                <a:off x="288" y="2784"/>
                <a:ext cx="576" cy="480"/>
              </a:xfrm>
              <a:prstGeom prst="ellipse">
                <a:avLst/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/>
                  </a:gs>
                </a:gsLst>
                <a:lin ang="54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6831" name="Text Box 23"/>
              <p:cNvSpPr txBox="1">
                <a:spLocks noChangeArrowheads="1"/>
              </p:cNvSpPr>
              <p:nvPr/>
            </p:nvSpPr>
            <p:spPr bwMode="auto">
              <a:xfrm>
                <a:off x="384" y="2832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1</a:t>
                </a:r>
              </a:p>
            </p:txBody>
          </p:sp>
        </p:grpSp>
        <p:grpSp>
          <p:nvGrpSpPr>
            <p:cNvPr id="76806" name="Group 25"/>
            <p:cNvGrpSpPr>
              <a:grpSpLocks/>
            </p:cNvGrpSpPr>
            <p:nvPr/>
          </p:nvGrpSpPr>
          <p:grpSpPr bwMode="auto">
            <a:xfrm>
              <a:off x="720" y="2784"/>
              <a:ext cx="576" cy="480"/>
              <a:chOff x="288" y="2784"/>
              <a:chExt cx="576" cy="480"/>
            </a:xfrm>
          </p:grpSpPr>
          <p:sp>
            <p:nvSpPr>
              <p:cNvPr id="76828" name="Oval 26"/>
              <p:cNvSpPr>
                <a:spLocks noChangeArrowheads="1"/>
              </p:cNvSpPr>
              <p:nvPr/>
            </p:nvSpPr>
            <p:spPr bwMode="auto">
              <a:xfrm>
                <a:off x="288" y="2784"/>
                <a:ext cx="576" cy="480"/>
              </a:xfrm>
              <a:prstGeom prst="ellipse">
                <a:avLst/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/>
                  </a:gs>
                </a:gsLst>
                <a:lin ang="54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6829" name="Text Box 27"/>
              <p:cNvSpPr txBox="1">
                <a:spLocks noChangeArrowheads="1"/>
              </p:cNvSpPr>
              <p:nvPr/>
            </p:nvSpPr>
            <p:spPr bwMode="auto">
              <a:xfrm>
                <a:off x="384" y="2832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2</a:t>
                </a:r>
              </a:p>
            </p:txBody>
          </p:sp>
        </p:grpSp>
        <p:grpSp>
          <p:nvGrpSpPr>
            <p:cNvPr id="76807" name="Group 28"/>
            <p:cNvGrpSpPr>
              <a:grpSpLocks/>
            </p:cNvGrpSpPr>
            <p:nvPr/>
          </p:nvGrpSpPr>
          <p:grpSpPr bwMode="auto">
            <a:xfrm>
              <a:off x="1296" y="2784"/>
              <a:ext cx="576" cy="480"/>
              <a:chOff x="288" y="2784"/>
              <a:chExt cx="576" cy="480"/>
            </a:xfrm>
          </p:grpSpPr>
          <p:sp>
            <p:nvSpPr>
              <p:cNvPr id="76826" name="Oval 29"/>
              <p:cNvSpPr>
                <a:spLocks noChangeArrowheads="1"/>
              </p:cNvSpPr>
              <p:nvPr/>
            </p:nvSpPr>
            <p:spPr bwMode="auto">
              <a:xfrm>
                <a:off x="288" y="2784"/>
                <a:ext cx="576" cy="480"/>
              </a:xfrm>
              <a:prstGeom prst="ellipse">
                <a:avLst/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/>
                  </a:gs>
                </a:gsLst>
                <a:lin ang="54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6827" name="Text Box 30"/>
              <p:cNvSpPr txBox="1">
                <a:spLocks noChangeArrowheads="1"/>
              </p:cNvSpPr>
              <p:nvPr/>
            </p:nvSpPr>
            <p:spPr bwMode="auto">
              <a:xfrm>
                <a:off x="384" y="2832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3</a:t>
                </a:r>
              </a:p>
            </p:txBody>
          </p:sp>
        </p:grpSp>
        <p:grpSp>
          <p:nvGrpSpPr>
            <p:cNvPr id="76808" name="Group 31"/>
            <p:cNvGrpSpPr>
              <a:grpSpLocks/>
            </p:cNvGrpSpPr>
            <p:nvPr/>
          </p:nvGrpSpPr>
          <p:grpSpPr bwMode="auto">
            <a:xfrm>
              <a:off x="1968" y="2784"/>
              <a:ext cx="576" cy="480"/>
              <a:chOff x="288" y="2784"/>
              <a:chExt cx="576" cy="480"/>
            </a:xfrm>
          </p:grpSpPr>
          <p:sp>
            <p:nvSpPr>
              <p:cNvPr id="76824" name="Oval 32"/>
              <p:cNvSpPr>
                <a:spLocks noChangeArrowheads="1"/>
              </p:cNvSpPr>
              <p:nvPr/>
            </p:nvSpPr>
            <p:spPr bwMode="auto">
              <a:xfrm>
                <a:off x="288" y="2784"/>
                <a:ext cx="576" cy="480"/>
              </a:xfrm>
              <a:prstGeom prst="ellipse">
                <a:avLst/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/>
                  </a:gs>
                </a:gsLst>
                <a:lin ang="54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6825" name="Text Box 33"/>
              <p:cNvSpPr txBox="1">
                <a:spLocks noChangeArrowheads="1"/>
              </p:cNvSpPr>
              <p:nvPr/>
            </p:nvSpPr>
            <p:spPr bwMode="auto">
              <a:xfrm>
                <a:off x="384" y="2832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4</a:t>
                </a:r>
              </a:p>
            </p:txBody>
          </p:sp>
        </p:grpSp>
        <p:grpSp>
          <p:nvGrpSpPr>
            <p:cNvPr id="76809" name="Group 34"/>
            <p:cNvGrpSpPr>
              <a:grpSpLocks/>
            </p:cNvGrpSpPr>
            <p:nvPr/>
          </p:nvGrpSpPr>
          <p:grpSpPr bwMode="auto">
            <a:xfrm>
              <a:off x="2544" y="2784"/>
              <a:ext cx="576" cy="480"/>
              <a:chOff x="288" y="2784"/>
              <a:chExt cx="576" cy="480"/>
            </a:xfrm>
          </p:grpSpPr>
          <p:sp>
            <p:nvSpPr>
              <p:cNvPr id="76822" name="Oval 35"/>
              <p:cNvSpPr>
                <a:spLocks noChangeArrowheads="1"/>
              </p:cNvSpPr>
              <p:nvPr/>
            </p:nvSpPr>
            <p:spPr bwMode="auto">
              <a:xfrm>
                <a:off x="288" y="2784"/>
                <a:ext cx="576" cy="480"/>
              </a:xfrm>
              <a:prstGeom prst="ellipse">
                <a:avLst/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/>
                  </a:gs>
                </a:gsLst>
                <a:lin ang="54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6823" name="Text Box 36"/>
              <p:cNvSpPr txBox="1">
                <a:spLocks noChangeArrowheads="1"/>
              </p:cNvSpPr>
              <p:nvPr/>
            </p:nvSpPr>
            <p:spPr bwMode="auto">
              <a:xfrm>
                <a:off x="384" y="2832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5</a:t>
                </a:r>
              </a:p>
            </p:txBody>
          </p:sp>
        </p:grpSp>
        <p:grpSp>
          <p:nvGrpSpPr>
            <p:cNvPr id="76810" name="Group 37"/>
            <p:cNvGrpSpPr>
              <a:grpSpLocks/>
            </p:cNvGrpSpPr>
            <p:nvPr/>
          </p:nvGrpSpPr>
          <p:grpSpPr bwMode="auto">
            <a:xfrm>
              <a:off x="3120" y="2784"/>
              <a:ext cx="576" cy="480"/>
              <a:chOff x="288" y="2784"/>
              <a:chExt cx="576" cy="480"/>
            </a:xfrm>
          </p:grpSpPr>
          <p:sp>
            <p:nvSpPr>
              <p:cNvPr id="76820" name="Oval 38"/>
              <p:cNvSpPr>
                <a:spLocks noChangeArrowheads="1"/>
              </p:cNvSpPr>
              <p:nvPr/>
            </p:nvSpPr>
            <p:spPr bwMode="auto">
              <a:xfrm>
                <a:off x="288" y="2784"/>
                <a:ext cx="576" cy="480"/>
              </a:xfrm>
              <a:prstGeom prst="ellipse">
                <a:avLst/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/>
                  </a:gs>
                </a:gsLst>
                <a:lin ang="54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6821" name="Text Box 39"/>
              <p:cNvSpPr txBox="1">
                <a:spLocks noChangeArrowheads="1"/>
              </p:cNvSpPr>
              <p:nvPr/>
            </p:nvSpPr>
            <p:spPr bwMode="auto">
              <a:xfrm>
                <a:off x="384" y="2832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6</a:t>
                </a:r>
              </a:p>
            </p:txBody>
          </p:sp>
        </p:grpSp>
        <p:grpSp>
          <p:nvGrpSpPr>
            <p:cNvPr id="76811" name="Group 40"/>
            <p:cNvGrpSpPr>
              <a:grpSpLocks/>
            </p:cNvGrpSpPr>
            <p:nvPr/>
          </p:nvGrpSpPr>
          <p:grpSpPr bwMode="auto">
            <a:xfrm>
              <a:off x="3792" y="2784"/>
              <a:ext cx="576" cy="480"/>
              <a:chOff x="288" y="2784"/>
              <a:chExt cx="576" cy="480"/>
            </a:xfrm>
          </p:grpSpPr>
          <p:sp>
            <p:nvSpPr>
              <p:cNvPr id="76818" name="Oval 41"/>
              <p:cNvSpPr>
                <a:spLocks noChangeArrowheads="1"/>
              </p:cNvSpPr>
              <p:nvPr/>
            </p:nvSpPr>
            <p:spPr bwMode="auto">
              <a:xfrm>
                <a:off x="288" y="2784"/>
                <a:ext cx="576" cy="480"/>
              </a:xfrm>
              <a:prstGeom prst="ellipse">
                <a:avLst/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/>
                  </a:gs>
                </a:gsLst>
                <a:lin ang="54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6819" name="Text Box 42"/>
              <p:cNvSpPr txBox="1">
                <a:spLocks noChangeArrowheads="1"/>
              </p:cNvSpPr>
              <p:nvPr/>
            </p:nvSpPr>
            <p:spPr bwMode="auto">
              <a:xfrm>
                <a:off x="384" y="2832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7</a:t>
                </a:r>
              </a:p>
            </p:txBody>
          </p:sp>
        </p:grpSp>
        <p:grpSp>
          <p:nvGrpSpPr>
            <p:cNvPr id="76812" name="Group 43"/>
            <p:cNvGrpSpPr>
              <a:grpSpLocks/>
            </p:cNvGrpSpPr>
            <p:nvPr/>
          </p:nvGrpSpPr>
          <p:grpSpPr bwMode="auto">
            <a:xfrm>
              <a:off x="4368" y="2784"/>
              <a:ext cx="576" cy="480"/>
              <a:chOff x="288" y="2784"/>
              <a:chExt cx="576" cy="480"/>
            </a:xfrm>
          </p:grpSpPr>
          <p:sp>
            <p:nvSpPr>
              <p:cNvPr id="76816" name="Oval 44"/>
              <p:cNvSpPr>
                <a:spLocks noChangeArrowheads="1"/>
              </p:cNvSpPr>
              <p:nvPr/>
            </p:nvSpPr>
            <p:spPr bwMode="auto">
              <a:xfrm>
                <a:off x="288" y="2784"/>
                <a:ext cx="576" cy="480"/>
              </a:xfrm>
              <a:prstGeom prst="ellipse">
                <a:avLst/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/>
                  </a:gs>
                </a:gsLst>
                <a:lin ang="54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6817" name="Text Box 45"/>
              <p:cNvSpPr txBox="1">
                <a:spLocks noChangeArrowheads="1"/>
              </p:cNvSpPr>
              <p:nvPr/>
            </p:nvSpPr>
            <p:spPr bwMode="auto">
              <a:xfrm>
                <a:off x="384" y="2832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8</a:t>
                </a:r>
              </a:p>
            </p:txBody>
          </p:sp>
        </p:grpSp>
        <p:grpSp>
          <p:nvGrpSpPr>
            <p:cNvPr id="76813" name="Group 46"/>
            <p:cNvGrpSpPr>
              <a:grpSpLocks/>
            </p:cNvGrpSpPr>
            <p:nvPr/>
          </p:nvGrpSpPr>
          <p:grpSpPr bwMode="auto">
            <a:xfrm>
              <a:off x="4944" y="2784"/>
              <a:ext cx="576" cy="480"/>
              <a:chOff x="288" y="2784"/>
              <a:chExt cx="576" cy="480"/>
            </a:xfrm>
          </p:grpSpPr>
          <p:sp>
            <p:nvSpPr>
              <p:cNvPr id="76814" name="Oval 47"/>
              <p:cNvSpPr>
                <a:spLocks noChangeArrowheads="1"/>
              </p:cNvSpPr>
              <p:nvPr/>
            </p:nvSpPr>
            <p:spPr bwMode="auto">
              <a:xfrm>
                <a:off x="288" y="2784"/>
                <a:ext cx="576" cy="480"/>
              </a:xfrm>
              <a:prstGeom prst="ellipse">
                <a:avLst/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/>
                  </a:gs>
                </a:gsLst>
                <a:lin ang="54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6815" name="Text Box 48"/>
              <p:cNvSpPr txBox="1">
                <a:spLocks noChangeArrowheads="1"/>
              </p:cNvSpPr>
              <p:nvPr/>
            </p:nvSpPr>
            <p:spPr bwMode="auto">
              <a:xfrm>
                <a:off x="384" y="2832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9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75" name="Picture 27" descr="n22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7239000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cs typeface="Times New Roman" charset="0"/>
              </a:rPr>
              <a:t>Pituitary Gland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2"/>
          <p:cNvSpPr txBox="1">
            <a:spLocks noChangeArrowheads="1"/>
          </p:cNvSpPr>
          <p:nvPr/>
        </p:nvSpPr>
        <p:spPr bwMode="auto">
          <a:xfrm>
            <a:off x="0" y="1279525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The ball of cells takes roughly                                             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nine months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to develop into a baby.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Fetal Development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28600" y="2743200"/>
            <a:ext cx="2743200" cy="762000"/>
            <a:chOff x="240" y="3456"/>
            <a:chExt cx="1728" cy="480"/>
          </a:xfrm>
        </p:grpSpPr>
        <p:grpSp>
          <p:nvGrpSpPr>
            <p:cNvPr id="77878" name="Group 36"/>
            <p:cNvGrpSpPr>
              <a:grpSpLocks/>
            </p:cNvGrpSpPr>
            <p:nvPr/>
          </p:nvGrpSpPr>
          <p:grpSpPr bwMode="auto">
            <a:xfrm>
              <a:off x="240" y="3456"/>
              <a:ext cx="576" cy="480"/>
              <a:chOff x="288" y="2784"/>
              <a:chExt cx="576" cy="480"/>
            </a:xfrm>
          </p:grpSpPr>
          <p:sp>
            <p:nvSpPr>
              <p:cNvPr id="77885" name="Oval 37"/>
              <p:cNvSpPr>
                <a:spLocks noChangeArrowheads="1"/>
              </p:cNvSpPr>
              <p:nvPr/>
            </p:nvSpPr>
            <p:spPr bwMode="auto">
              <a:xfrm>
                <a:off x="288" y="2784"/>
                <a:ext cx="576" cy="480"/>
              </a:xfrm>
              <a:prstGeom prst="ellipse">
                <a:avLst/>
              </a:prstGeom>
              <a:gradFill rotWithShape="1">
                <a:gsLst>
                  <a:gs pos="0">
                    <a:srgbClr val="76185E"/>
                  </a:gs>
                  <a:gs pos="100000">
                    <a:srgbClr val="FF33CC"/>
                  </a:gs>
                </a:gsLst>
                <a:lin ang="54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7886" name="Text Box 38"/>
              <p:cNvSpPr txBox="1">
                <a:spLocks noChangeArrowheads="1"/>
              </p:cNvSpPr>
              <p:nvPr/>
            </p:nvSpPr>
            <p:spPr bwMode="auto">
              <a:xfrm>
                <a:off x="384" y="2832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1</a:t>
                </a:r>
              </a:p>
            </p:txBody>
          </p:sp>
        </p:grpSp>
        <p:grpSp>
          <p:nvGrpSpPr>
            <p:cNvPr id="77879" name="Group 39"/>
            <p:cNvGrpSpPr>
              <a:grpSpLocks/>
            </p:cNvGrpSpPr>
            <p:nvPr/>
          </p:nvGrpSpPr>
          <p:grpSpPr bwMode="auto">
            <a:xfrm>
              <a:off x="816" y="3456"/>
              <a:ext cx="576" cy="480"/>
              <a:chOff x="288" y="2784"/>
              <a:chExt cx="576" cy="480"/>
            </a:xfrm>
          </p:grpSpPr>
          <p:sp>
            <p:nvSpPr>
              <p:cNvPr id="77883" name="Oval 40"/>
              <p:cNvSpPr>
                <a:spLocks noChangeArrowheads="1"/>
              </p:cNvSpPr>
              <p:nvPr/>
            </p:nvSpPr>
            <p:spPr bwMode="auto">
              <a:xfrm>
                <a:off x="288" y="2784"/>
                <a:ext cx="576" cy="480"/>
              </a:xfrm>
              <a:prstGeom prst="ellipse">
                <a:avLst/>
              </a:prstGeom>
              <a:gradFill rotWithShape="1">
                <a:gsLst>
                  <a:gs pos="0">
                    <a:srgbClr val="76185E"/>
                  </a:gs>
                  <a:gs pos="100000">
                    <a:srgbClr val="FF33CC"/>
                  </a:gs>
                </a:gsLst>
                <a:lin ang="54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7884" name="Text Box 41"/>
              <p:cNvSpPr txBox="1">
                <a:spLocks noChangeArrowheads="1"/>
              </p:cNvSpPr>
              <p:nvPr/>
            </p:nvSpPr>
            <p:spPr bwMode="auto">
              <a:xfrm>
                <a:off x="384" y="2832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2</a:t>
                </a:r>
              </a:p>
            </p:txBody>
          </p:sp>
        </p:grpSp>
        <p:grpSp>
          <p:nvGrpSpPr>
            <p:cNvPr id="77880" name="Group 42"/>
            <p:cNvGrpSpPr>
              <a:grpSpLocks/>
            </p:cNvGrpSpPr>
            <p:nvPr/>
          </p:nvGrpSpPr>
          <p:grpSpPr bwMode="auto">
            <a:xfrm>
              <a:off x="1392" y="3456"/>
              <a:ext cx="576" cy="480"/>
              <a:chOff x="288" y="2784"/>
              <a:chExt cx="576" cy="480"/>
            </a:xfrm>
          </p:grpSpPr>
          <p:sp>
            <p:nvSpPr>
              <p:cNvPr id="77881" name="Oval 43"/>
              <p:cNvSpPr>
                <a:spLocks noChangeArrowheads="1"/>
              </p:cNvSpPr>
              <p:nvPr/>
            </p:nvSpPr>
            <p:spPr bwMode="auto">
              <a:xfrm>
                <a:off x="288" y="2784"/>
                <a:ext cx="576" cy="480"/>
              </a:xfrm>
              <a:prstGeom prst="ellipse">
                <a:avLst/>
              </a:prstGeom>
              <a:gradFill rotWithShape="1">
                <a:gsLst>
                  <a:gs pos="0">
                    <a:srgbClr val="76185E"/>
                  </a:gs>
                  <a:gs pos="100000">
                    <a:srgbClr val="FF33CC"/>
                  </a:gs>
                </a:gsLst>
                <a:lin ang="54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7882" name="Text Box 44"/>
              <p:cNvSpPr txBox="1">
                <a:spLocks noChangeArrowheads="1"/>
              </p:cNvSpPr>
              <p:nvPr/>
            </p:nvSpPr>
            <p:spPr bwMode="auto">
              <a:xfrm>
                <a:off x="384" y="2832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3</a:t>
                </a:r>
              </a:p>
            </p:txBody>
          </p:sp>
        </p:grpSp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3124200" y="2743200"/>
            <a:ext cx="2743200" cy="762000"/>
            <a:chOff x="240" y="3456"/>
            <a:chExt cx="1728" cy="480"/>
          </a:xfrm>
        </p:grpSpPr>
        <p:grpSp>
          <p:nvGrpSpPr>
            <p:cNvPr id="77869" name="Group 46"/>
            <p:cNvGrpSpPr>
              <a:grpSpLocks/>
            </p:cNvGrpSpPr>
            <p:nvPr/>
          </p:nvGrpSpPr>
          <p:grpSpPr bwMode="auto">
            <a:xfrm>
              <a:off x="240" y="3456"/>
              <a:ext cx="576" cy="480"/>
              <a:chOff x="288" y="2784"/>
              <a:chExt cx="576" cy="480"/>
            </a:xfrm>
          </p:grpSpPr>
          <p:sp>
            <p:nvSpPr>
              <p:cNvPr id="77876" name="Oval 47"/>
              <p:cNvSpPr>
                <a:spLocks noChangeArrowheads="1"/>
              </p:cNvSpPr>
              <p:nvPr/>
            </p:nvSpPr>
            <p:spPr bwMode="auto">
              <a:xfrm>
                <a:off x="288" y="2784"/>
                <a:ext cx="576" cy="480"/>
              </a:xfrm>
              <a:prstGeom prst="ellipse">
                <a:avLst/>
              </a:prstGeom>
              <a:gradFill rotWithShape="1">
                <a:gsLst>
                  <a:gs pos="0">
                    <a:srgbClr val="471876"/>
                  </a:gs>
                  <a:gs pos="100000">
                    <a:srgbClr val="9933FF"/>
                  </a:gs>
                </a:gsLst>
                <a:lin ang="54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7877" name="Text Box 48"/>
              <p:cNvSpPr txBox="1">
                <a:spLocks noChangeArrowheads="1"/>
              </p:cNvSpPr>
              <p:nvPr/>
            </p:nvSpPr>
            <p:spPr bwMode="auto">
              <a:xfrm>
                <a:off x="384" y="2832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4</a:t>
                </a:r>
              </a:p>
            </p:txBody>
          </p:sp>
        </p:grpSp>
        <p:grpSp>
          <p:nvGrpSpPr>
            <p:cNvPr id="77870" name="Group 49"/>
            <p:cNvGrpSpPr>
              <a:grpSpLocks/>
            </p:cNvGrpSpPr>
            <p:nvPr/>
          </p:nvGrpSpPr>
          <p:grpSpPr bwMode="auto">
            <a:xfrm>
              <a:off x="816" y="3456"/>
              <a:ext cx="576" cy="480"/>
              <a:chOff x="288" y="2784"/>
              <a:chExt cx="576" cy="480"/>
            </a:xfrm>
          </p:grpSpPr>
          <p:sp>
            <p:nvSpPr>
              <p:cNvPr id="77874" name="Oval 50"/>
              <p:cNvSpPr>
                <a:spLocks noChangeArrowheads="1"/>
              </p:cNvSpPr>
              <p:nvPr/>
            </p:nvSpPr>
            <p:spPr bwMode="auto">
              <a:xfrm>
                <a:off x="288" y="2784"/>
                <a:ext cx="576" cy="480"/>
              </a:xfrm>
              <a:prstGeom prst="ellipse">
                <a:avLst/>
              </a:prstGeom>
              <a:gradFill rotWithShape="1">
                <a:gsLst>
                  <a:gs pos="0">
                    <a:srgbClr val="471876"/>
                  </a:gs>
                  <a:gs pos="100000">
                    <a:srgbClr val="9933FF"/>
                  </a:gs>
                </a:gsLst>
                <a:lin ang="54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7875" name="Text Box 51"/>
              <p:cNvSpPr txBox="1">
                <a:spLocks noChangeArrowheads="1"/>
              </p:cNvSpPr>
              <p:nvPr/>
            </p:nvSpPr>
            <p:spPr bwMode="auto">
              <a:xfrm>
                <a:off x="384" y="2832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5</a:t>
                </a:r>
              </a:p>
            </p:txBody>
          </p:sp>
        </p:grpSp>
        <p:grpSp>
          <p:nvGrpSpPr>
            <p:cNvPr id="77871" name="Group 52"/>
            <p:cNvGrpSpPr>
              <a:grpSpLocks/>
            </p:cNvGrpSpPr>
            <p:nvPr/>
          </p:nvGrpSpPr>
          <p:grpSpPr bwMode="auto">
            <a:xfrm>
              <a:off x="1392" y="3456"/>
              <a:ext cx="576" cy="480"/>
              <a:chOff x="288" y="2784"/>
              <a:chExt cx="576" cy="480"/>
            </a:xfrm>
          </p:grpSpPr>
          <p:sp>
            <p:nvSpPr>
              <p:cNvPr id="77872" name="Oval 53"/>
              <p:cNvSpPr>
                <a:spLocks noChangeArrowheads="1"/>
              </p:cNvSpPr>
              <p:nvPr/>
            </p:nvSpPr>
            <p:spPr bwMode="auto">
              <a:xfrm>
                <a:off x="288" y="2784"/>
                <a:ext cx="576" cy="480"/>
              </a:xfrm>
              <a:prstGeom prst="ellipse">
                <a:avLst/>
              </a:prstGeom>
              <a:gradFill rotWithShape="1">
                <a:gsLst>
                  <a:gs pos="0">
                    <a:srgbClr val="471876"/>
                  </a:gs>
                  <a:gs pos="100000">
                    <a:srgbClr val="9933FF"/>
                  </a:gs>
                </a:gsLst>
                <a:lin ang="54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7873" name="Text Box 54"/>
              <p:cNvSpPr txBox="1">
                <a:spLocks noChangeArrowheads="1"/>
              </p:cNvSpPr>
              <p:nvPr/>
            </p:nvSpPr>
            <p:spPr bwMode="auto">
              <a:xfrm>
                <a:off x="384" y="2832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6</a:t>
                </a:r>
              </a:p>
            </p:txBody>
          </p:sp>
        </p:grpSp>
      </p:grpSp>
      <p:grpSp>
        <p:nvGrpSpPr>
          <p:cNvPr id="10" name="Group 55"/>
          <p:cNvGrpSpPr>
            <a:grpSpLocks/>
          </p:cNvGrpSpPr>
          <p:nvPr/>
        </p:nvGrpSpPr>
        <p:grpSpPr bwMode="auto">
          <a:xfrm>
            <a:off x="6019800" y="2743200"/>
            <a:ext cx="2743200" cy="762000"/>
            <a:chOff x="240" y="3456"/>
            <a:chExt cx="1728" cy="480"/>
          </a:xfrm>
        </p:grpSpPr>
        <p:grpSp>
          <p:nvGrpSpPr>
            <p:cNvPr id="77860" name="Group 56"/>
            <p:cNvGrpSpPr>
              <a:grpSpLocks/>
            </p:cNvGrpSpPr>
            <p:nvPr/>
          </p:nvGrpSpPr>
          <p:grpSpPr bwMode="auto">
            <a:xfrm>
              <a:off x="240" y="3456"/>
              <a:ext cx="576" cy="480"/>
              <a:chOff x="288" y="2784"/>
              <a:chExt cx="576" cy="480"/>
            </a:xfrm>
          </p:grpSpPr>
          <p:sp>
            <p:nvSpPr>
              <p:cNvPr id="77867" name="Oval 57"/>
              <p:cNvSpPr>
                <a:spLocks noChangeArrowheads="1"/>
              </p:cNvSpPr>
              <p:nvPr/>
            </p:nvSpPr>
            <p:spPr bwMode="auto">
              <a:xfrm>
                <a:off x="288" y="2784"/>
                <a:ext cx="576" cy="480"/>
              </a:xfrm>
              <a:prstGeom prst="ellipse">
                <a:avLst/>
              </a:prstGeom>
              <a:gradFill rotWithShape="1">
                <a:gsLst>
                  <a:gs pos="0">
                    <a:srgbClr val="2F002F"/>
                  </a:gs>
                  <a:gs pos="100000">
                    <a:srgbClr val="660066"/>
                  </a:gs>
                </a:gsLst>
                <a:lin ang="54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7868" name="Text Box 58"/>
              <p:cNvSpPr txBox="1">
                <a:spLocks noChangeArrowheads="1"/>
              </p:cNvSpPr>
              <p:nvPr/>
            </p:nvSpPr>
            <p:spPr bwMode="auto">
              <a:xfrm>
                <a:off x="384" y="2832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7</a:t>
                </a:r>
              </a:p>
            </p:txBody>
          </p:sp>
        </p:grpSp>
        <p:grpSp>
          <p:nvGrpSpPr>
            <p:cNvPr id="77861" name="Group 59"/>
            <p:cNvGrpSpPr>
              <a:grpSpLocks/>
            </p:cNvGrpSpPr>
            <p:nvPr/>
          </p:nvGrpSpPr>
          <p:grpSpPr bwMode="auto">
            <a:xfrm>
              <a:off x="816" y="3456"/>
              <a:ext cx="576" cy="480"/>
              <a:chOff x="288" y="2784"/>
              <a:chExt cx="576" cy="480"/>
            </a:xfrm>
          </p:grpSpPr>
          <p:sp>
            <p:nvSpPr>
              <p:cNvPr id="77865" name="Oval 60"/>
              <p:cNvSpPr>
                <a:spLocks noChangeArrowheads="1"/>
              </p:cNvSpPr>
              <p:nvPr/>
            </p:nvSpPr>
            <p:spPr bwMode="auto">
              <a:xfrm>
                <a:off x="288" y="2784"/>
                <a:ext cx="576" cy="480"/>
              </a:xfrm>
              <a:prstGeom prst="ellipse">
                <a:avLst/>
              </a:prstGeom>
              <a:gradFill rotWithShape="1">
                <a:gsLst>
                  <a:gs pos="0">
                    <a:srgbClr val="2F002F"/>
                  </a:gs>
                  <a:gs pos="100000">
                    <a:srgbClr val="660066"/>
                  </a:gs>
                </a:gsLst>
                <a:lin ang="54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7866" name="Text Box 61"/>
              <p:cNvSpPr txBox="1">
                <a:spLocks noChangeArrowheads="1"/>
              </p:cNvSpPr>
              <p:nvPr/>
            </p:nvSpPr>
            <p:spPr bwMode="auto">
              <a:xfrm>
                <a:off x="384" y="2832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8</a:t>
                </a:r>
              </a:p>
            </p:txBody>
          </p:sp>
        </p:grpSp>
        <p:grpSp>
          <p:nvGrpSpPr>
            <p:cNvPr id="77862" name="Group 62"/>
            <p:cNvGrpSpPr>
              <a:grpSpLocks/>
            </p:cNvGrpSpPr>
            <p:nvPr/>
          </p:nvGrpSpPr>
          <p:grpSpPr bwMode="auto">
            <a:xfrm>
              <a:off x="1392" y="3456"/>
              <a:ext cx="576" cy="480"/>
              <a:chOff x="288" y="2784"/>
              <a:chExt cx="576" cy="480"/>
            </a:xfrm>
          </p:grpSpPr>
          <p:sp>
            <p:nvSpPr>
              <p:cNvPr id="77863" name="Oval 63"/>
              <p:cNvSpPr>
                <a:spLocks noChangeArrowheads="1"/>
              </p:cNvSpPr>
              <p:nvPr/>
            </p:nvSpPr>
            <p:spPr bwMode="auto">
              <a:xfrm>
                <a:off x="288" y="2784"/>
                <a:ext cx="576" cy="480"/>
              </a:xfrm>
              <a:prstGeom prst="ellipse">
                <a:avLst/>
              </a:prstGeom>
              <a:gradFill rotWithShape="1">
                <a:gsLst>
                  <a:gs pos="0">
                    <a:srgbClr val="2F002F"/>
                  </a:gs>
                  <a:gs pos="100000">
                    <a:srgbClr val="660066"/>
                  </a:gs>
                </a:gsLst>
                <a:lin ang="54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7864" name="Text Box 64"/>
              <p:cNvSpPr txBox="1">
                <a:spLocks noChangeArrowheads="1"/>
              </p:cNvSpPr>
              <p:nvPr/>
            </p:nvSpPr>
            <p:spPr bwMode="auto">
              <a:xfrm>
                <a:off x="384" y="2832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9</a:t>
                </a:r>
              </a:p>
            </p:txBody>
          </p:sp>
        </p:grpSp>
      </p:grpSp>
      <p:grpSp>
        <p:nvGrpSpPr>
          <p:cNvPr id="14" name="Group 65"/>
          <p:cNvGrpSpPr>
            <a:grpSpLocks/>
          </p:cNvGrpSpPr>
          <p:nvPr/>
        </p:nvGrpSpPr>
        <p:grpSpPr bwMode="auto">
          <a:xfrm>
            <a:off x="3124200" y="3962400"/>
            <a:ext cx="2743200" cy="609600"/>
            <a:chOff x="295" y="799"/>
            <a:chExt cx="5165" cy="408"/>
          </a:xfrm>
        </p:grpSpPr>
        <p:sp>
          <p:nvSpPr>
            <p:cNvPr id="77858" name="AutoShape 66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1876"/>
                </a:gs>
                <a:gs pos="100000">
                  <a:srgbClr val="9933FF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99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77859" name="Text Box 67"/>
            <p:cNvSpPr txBox="1">
              <a:spLocks noChangeArrowheads="1"/>
            </p:cNvSpPr>
            <p:nvPr/>
          </p:nvSpPr>
          <p:spPr bwMode="auto">
            <a:xfrm>
              <a:off x="441" y="816"/>
              <a:ext cx="4890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70000"/>
                </a:spcBef>
              </a:pPr>
              <a:r>
                <a:rPr lang="en-GB" sz="28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second trimester</a:t>
              </a:r>
              <a:endParaRPr lang="en-GB" sz="28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15" name="Group 68"/>
          <p:cNvGrpSpPr>
            <a:grpSpLocks/>
          </p:cNvGrpSpPr>
          <p:nvPr/>
        </p:nvGrpSpPr>
        <p:grpSpPr bwMode="auto">
          <a:xfrm>
            <a:off x="6019800" y="3962400"/>
            <a:ext cx="2667000" cy="609600"/>
            <a:chOff x="295" y="799"/>
            <a:chExt cx="5165" cy="408"/>
          </a:xfrm>
        </p:grpSpPr>
        <p:sp>
          <p:nvSpPr>
            <p:cNvPr id="77856" name="AutoShape 69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F002F"/>
                </a:gs>
                <a:gs pos="100000">
                  <a:srgbClr val="660066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77857" name="Text Box 70"/>
            <p:cNvSpPr txBox="1">
              <a:spLocks noChangeArrowheads="1"/>
            </p:cNvSpPr>
            <p:nvPr/>
          </p:nvSpPr>
          <p:spPr bwMode="auto">
            <a:xfrm>
              <a:off x="439" y="816"/>
              <a:ext cx="4892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70000"/>
                </a:spcBef>
              </a:pPr>
              <a:r>
                <a:rPr lang="en-GB" sz="28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third trimester</a:t>
              </a:r>
              <a:endParaRPr lang="en-GB" sz="28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16" name="Group 71"/>
          <p:cNvGrpSpPr>
            <a:grpSpLocks/>
          </p:cNvGrpSpPr>
          <p:nvPr/>
        </p:nvGrpSpPr>
        <p:grpSpPr bwMode="auto">
          <a:xfrm>
            <a:off x="304800" y="3962400"/>
            <a:ext cx="2667000" cy="609600"/>
            <a:chOff x="295" y="799"/>
            <a:chExt cx="5165" cy="408"/>
          </a:xfrm>
        </p:grpSpPr>
        <p:sp>
          <p:nvSpPr>
            <p:cNvPr id="77854" name="AutoShape 72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1847"/>
                </a:gs>
                <a:gs pos="100000">
                  <a:srgbClr val="CC33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77855" name="Text Box 73"/>
            <p:cNvSpPr txBox="1">
              <a:spLocks noChangeArrowheads="1"/>
            </p:cNvSpPr>
            <p:nvPr/>
          </p:nvSpPr>
          <p:spPr bwMode="auto">
            <a:xfrm>
              <a:off x="439" y="816"/>
              <a:ext cx="4892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70000"/>
                </a:spcBef>
              </a:pPr>
              <a:r>
                <a:rPr lang="en-GB" sz="28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first trimester</a:t>
              </a:r>
              <a:endParaRPr lang="en-GB" sz="28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304800" y="5029200"/>
            <a:ext cx="2667000" cy="1371600"/>
            <a:chOff x="192" y="3168"/>
            <a:chExt cx="1680" cy="864"/>
          </a:xfrm>
        </p:grpSpPr>
        <p:grpSp>
          <p:nvGrpSpPr>
            <p:cNvPr id="77848" name="Group 75"/>
            <p:cNvGrpSpPr>
              <a:grpSpLocks/>
            </p:cNvGrpSpPr>
            <p:nvPr/>
          </p:nvGrpSpPr>
          <p:grpSpPr bwMode="auto">
            <a:xfrm>
              <a:off x="192" y="3168"/>
              <a:ext cx="1680" cy="384"/>
              <a:chOff x="295" y="799"/>
              <a:chExt cx="5165" cy="408"/>
            </a:xfrm>
          </p:grpSpPr>
          <p:sp>
            <p:nvSpPr>
              <p:cNvPr id="77852" name="AutoShape 7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3399">
                      <a:alpha val="60001"/>
                    </a:srgbClr>
                  </a:gs>
                  <a:gs pos="100000">
                    <a:srgbClr val="F7DFEF">
                      <a:alpha val="46001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7853" name="Text Box 77"/>
              <p:cNvSpPr txBox="1">
                <a:spLocks noChangeArrowheads="1"/>
              </p:cNvSpPr>
              <p:nvPr/>
            </p:nvSpPr>
            <p:spPr bwMode="auto">
              <a:xfrm>
                <a:off x="439" y="816"/>
                <a:ext cx="4892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70000"/>
                  </a:spcBef>
                </a:pPr>
                <a:r>
                  <a:rPr lang="en-GB" sz="2800" b="0">
                    <a:latin typeface="Tw Cen MT" charset="0"/>
                    <a:ea typeface="Tw Cen MT" charset="0"/>
                    <a:cs typeface="Tw Cen MT" charset="0"/>
                  </a:rPr>
                  <a:t>cell division</a:t>
                </a:r>
                <a:endParaRPr lang="en-GB" sz="2800" b="0" u="sng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  <p:grpSp>
          <p:nvGrpSpPr>
            <p:cNvPr id="77849" name="Group 78"/>
            <p:cNvGrpSpPr>
              <a:grpSpLocks/>
            </p:cNvGrpSpPr>
            <p:nvPr/>
          </p:nvGrpSpPr>
          <p:grpSpPr bwMode="auto">
            <a:xfrm>
              <a:off x="192" y="3648"/>
              <a:ext cx="1680" cy="384"/>
              <a:chOff x="295" y="799"/>
              <a:chExt cx="5165" cy="408"/>
            </a:xfrm>
          </p:grpSpPr>
          <p:sp>
            <p:nvSpPr>
              <p:cNvPr id="77850" name="AutoShape 79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3399">
                      <a:alpha val="60001"/>
                    </a:srgbClr>
                  </a:gs>
                  <a:gs pos="100000">
                    <a:srgbClr val="F7DFEF">
                      <a:alpha val="46001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7851" name="Text Box 80"/>
              <p:cNvSpPr txBox="1">
                <a:spLocks noChangeArrowheads="1"/>
              </p:cNvSpPr>
              <p:nvPr/>
            </p:nvSpPr>
            <p:spPr bwMode="auto">
              <a:xfrm>
                <a:off x="439" y="816"/>
                <a:ext cx="4892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70000"/>
                  </a:spcBef>
                </a:pPr>
                <a:r>
                  <a:rPr lang="en-GB" sz="2800" b="0">
                    <a:latin typeface="Tw Cen MT" charset="0"/>
                    <a:ea typeface="Tw Cen MT" charset="0"/>
                    <a:cs typeface="Tw Cen MT" charset="0"/>
                  </a:rPr>
                  <a:t>organs forming</a:t>
                </a:r>
                <a:endParaRPr lang="en-GB" sz="2800" b="0" u="sng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20" name="Group 81"/>
          <p:cNvGrpSpPr>
            <a:grpSpLocks/>
          </p:cNvGrpSpPr>
          <p:nvPr/>
        </p:nvGrpSpPr>
        <p:grpSpPr bwMode="auto">
          <a:xfrm>
            <a:off x="3124200" y="5029200"/>
            <a:ext cx="2667000" cy="1371600"/>
            <a:chOff x="1968" y="3168"/>
            <a:chExt cx="1680" cy="864"/>
          </a:xfrm>
        </p:grpSpPr>
        <p:grpSp>
          <p:nvGrpSpPr>
            <p:cNvPr id="77842" name="Group 82"/>
            <p:cNvGrpSpPr>
              <a:grpSpLocks/>
            </p:cNvGrpSpPr>
            <p:nvPr/>
          </p:nvGrpSpPr>
          <p:grpSpPr bwMode="auto">
            <a:xfrm>
              <a:off x="1968" y="3168"/>
              <a:ext cx="1680" cy="384"/>
              <a:chOff x="295" y="799"/>
              <a:chExt cx="5165" cy="408"/>
            </a:xfrm>
          </p:grpSpPr>
          <p:sp>
            <p:nvSpPr>
              <p:cNvPr id="77846" name="AutoShape 83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9933FF">
                      <a:alpha val="60001"/>
                    </a:srgbClr>
                  </a:gs>
                  <a:gs pos="100000">
                    <a:srgbClr val="EFDFFF">
                      <a:alpha val="46001"/>
                    </a:srgbClr>
                  </a:gs>
                </a:gsLst>
                <a:lin ang="5400000" scaled="1"/>
              </a:gradFill>
              <a:ln w="50800">
                <a:solidFill>
                  <a:srgbClr val="9933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7847" name="Text Box 84"/>
              <p:cNvSpPr txBox="1">
                <a:spLocks noChangeArrowheads="1"/>
              </p:cNvSpPr>
              <p:nvPr/>
            </p:nvSpPr>
            <p:spPr bwMode="auto">
              <a:xfrm>
                <a:off x="439" y="816"/>
                <a:ext cx="4892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70000"/>
                  </a:spcBef>
                </a:pPr>
                <a:r>
                  <a:rPr lang="en-GB" sz="2800" b="0">
                    <a:latin typeface="Tw Cen MT" charset="0"/>
                    <a:ea typeface="Tw Cen MT" charset="0"/>
                    <a:cs typeface="Tw Cen MT" charset="0"/>
                  </a:rPr>
                  <a:t>organs formed</a:t>
                </a:r>
                <a:endParaRPr lang="en-GB" sz="2800" b="0" u="sng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  <p:grpSp>
          <p:nvGrpSpPr>
            <p:cNvPr id="77843" name="Group 85"/>
            <p:cNvGrpSpPr>
              <a:grpSpLocks/>
            </p:cNvGrpSpPr>
            <p:nvPr/>
          </p:nvGrpSpPr>
          <p:grpSpPr bwMode="auto">
            <a:xfrm>
              <a:off x="1968" y="3648"/>
              <a:ext cx="1680" cy="384"/>
              <a:chOff x="295" y="799"/>
              <a:chExt cx="5165" cy="408"/>
            </a:xfrm>
          </p:grpSpPr>
          <p:sp>
            <p:nvSpPr>
              <p:cNvPr id="77844" name="AutoShape 8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9933FF">
                      <a:alpha val="60001"/>
                    </a:srgbClr>
                  </a:gs>
                  <a:gs pos="100000">
                    <a:srgbClr val="EFDFFF">
                      <a:alpha val="46001"/>
                    </a:srgbClr>
                  </a:gs>
                </a:gsLst>
                <a:lin ang="5400000" scaled="1"/>
              </a:gradFill>
              <a:ln w="50800">
                <a:solidFill>
                  <a:srgbClr val="9933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7845" name="Text Box 87"/>
              <p:cNvSpPr txBox="1">
                <a:spLocks noChangeArrowheads="1"/>
              </p:cNvSpPr>
              <p:nvPr/>
            </p:nvSpPr>
            <p:spPr bwMode="auto">
              <a:xfrm>
                <a:off x="439" y="816"/>
                <a:ext cx="4892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70000"/>
                  </a:spcBef>
                </a:pPr>
                <a:r>
                  <a:rPr lang="en-GB" sz="2800" b="0">
                    <a:latin typeface="Tw Cen MT" charset="0"/>
                    <a:ea typeface="Tw Cen MT" charset="0"/>
                    <a:cs typeface="Tw Cen MT" charset="0"/>
                  </a:rPr>
                  <a:t>brain growth</a:t>
                </a:r>
                <a:endParaRPr lang="en-GB" sz="2800" b="0" u="sng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23" name="Group 88"/>
          <p:cNvGrpSpPr>
            <a:grpSpLocks/>
          </p:cNvGrpSpPr>
          <p:nvPr/>
        </p:nvGrpSpPr>
        <p:grpSpPr bwMode="auto">
          <a:xfrm>
            <a:off x="6019800" y="5029200"/>
            <a:ext cx="2667000" cy="1371600"/>
            <a:chOff x="3792" y="3168"/>
            <a:chExt cx="1680" cy="864"/>
          </a:xfrm>
        </p:grpSpPr>
        <p:grpSp>
          <p:nvGrpSpPr>
            <p:cNvPr id="77836" name="Group 89"/>
            <p:cNvGrpSpPr>
              <a:grpSpLocks/>
            </p:cNvGrpSpPr>
            <p:nvPr/>
          </p:nvGrpSpPr>
          <p:grpSpPr bwMode="auto">
            <a:xfrm>
              <a:off x="3792" y="3168"/>
              <a:ext cx="1680" cy="384"/>
              <a:chOff x="295" y="799"/>
              <a:chExt cx="5165" cy="408"/>
            </a:xfrm>
          </p:grpSpPr>
          <p:sp>
            <p:nvSpPr>
              <p:cNvPr id="77840" name="AutoShape 90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660066">
                      <a:alpha val="60001"/>
                    </a:srgbClr>
                  </a:gs>
                  <a:gs pos="100000">
                    <a:srgbClr val="E7D7E7">
                      <a:alpha val="46001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7841" name="Text Box 91"/>
              <p:cNvSpPr txBox="1">
                <a:spLocks noChangeArrowheads="1"/>
              </p:cNvSpPr>
              <p:nvPr/>
            </p:nvSpPr>
            <p:spPr bwMode="auto">
              <a:xfrm>
                <a:off x="439" y="816"/>
                <a:ext cx="4892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70000"/>
                  </a:spcBef>
                </a:pPr>
                <a:r>
                  <a:rPr lang="en-GB" sz="2800" b="0">
                    <a:latin typeface="Tw Cen MT" charset="0"/>
                    <a:ea typeface="Tw Cen MT" charset="0"/>
                    <a:cs typeface="Tw Cen MT" charset="0"/>
                  </a:rPr>
                  <a:t>major growth</a:t>
                </a:r>
                <a:endParaRPr lang="en-GB" sz="2800" b="0" u="sng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  <p:grpSp>
          <p:nvGrpSpPr>
            <p:cNvPr id="77837" name="Group 92"/>
            <p:cNvGrpSpPr>
              <a:grpSpLocks/>
            </p:cNvGrpSpPr>
            <p:nvPr/>
          </p:nvGrpSpPr>
          <p:grpSpPr bwMode="auto">
            <a:xfrm>
              <a:off x="3792" y="3648"/>
              <a:ext cx="1680" cy="384"/>
              <a:chOff x="295" y="799"/>
              <a:chExt cx="5165" cy="408"/>
            </a:xfrm>
          </p:grpSpPr>
          <p:sp>
            <p:nvSpPr>
              <p:cNvPr id="77838" name="AutoShape 93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660066">
                      <a:alpha val="60001"/>
                    </a:srgbClr>
                  </a:gs>
                  <a:gs pos="100000">
                    <a:srgbClr val="E7D7E7">
                      <a:alpha val="46001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7839" name="Text Box 94"/>
              <p:cNvSpPr txBox="1">
                <a:spLocks noChangeArrowheads="1"/>
              </p:cNvSpPr>
              <p:nvPr/>
            </p:nvSpPr>
            <p:spPr bwMode="auto">
              <a:xfrm>
                <a:off x="439" y="816"/>
                <a:ext cx="4892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70000"/>
                  </a:spcBef>
                </a:pPr>
                <a:r>
                  <a:rPr lang="en-GB" sz="2800" b="0">
                    <a:latin typeface="Tw Cen MT" charset="0"/>
                    <a:ea typeface="Tw Cen MT" charset="0"/>
                    <a:cs typeface="Tw Cen MT" charset="0"/>
                  </a:rPr>
                  <a:t>birth!</a:t>
                </a:r>
                <a:endParaRPr lang="en-GB" sz="2800" b="0" u="sng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CC0099">
                  <a:gamma/>
                  <a:shade val="46275"/>
                  <a:invGamma/>
                </a:srgbClr>
              </a:gs>
              <a:gs pos="100000">
                <a:srgbClr val="CC0099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First Trimester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410200" y="2028825"/>
            <a:ext cx="3429000" cy="4524375"/>
            <a:chOff x="1872" y="1182"/>
            <a:chExt cx="2160" cy="2850"/>
          </a:xfrm>
        </p:grpSpPr>
        <p:pic>
          <p:nvPicPr>
            <p:cNvPr id="78863" name="Picture 4" descr="human embryo 4 week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82"/>
              <a:ext cx="1920" cy="2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8864" name="Group 5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78865" name="AutoShape 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5E0047"/>
                  </a:gs>
                  <a:gs pos="100000">
                    <a:srgbClr val="CC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8866" name="Text Box 7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1 month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04800" y="1295400"/>
            <a:ext cx="4343400" cy="1200150"/>
            <a:chOff x="295" y="799"/>
            <a:chExt cx="5165" cy="408"/>
          </a:xfrm>
        </p:grpSpPr>
        <p:sp>
          <p:nvSpPr>
            <p:cNvPr id="78861" name="AutoShape 1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0047"/>
                </a:gs>
                <a:gs pos="100000">
                  <a:srgbClr val="CC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78862" name="Text Box 15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A small collection of cells early on</a:t>
              </a: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304800" y="2743200"/>
            <a:ext cx="4343400" cy="762000"/>
            <a:chOff x="295" y="799"/>
            <a:chExt cx="5165" cy="408"/>
          </a:xfrm>
        </p:grpSpPr>
        <p:sp>
          <p:nvSpPr>
            <p:cNvPr id="78859" name="AutoShape 52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0047"/>
                </a:gs>
                <a:gs pos="100000">
                  <a:srgbClr val="CC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78860" name="Text Box 53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Heart and nerves form</a:t>
              </a:r>
            </a:p>
          </p:txBody>
        </p:sp>
      </p:grp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304800" y="5200650"/>
            <a:ext cx="4343400" cy="1200150"/>
            <a:chOff x="295" y="799"/>
            <a:chExt cx="5165" cy="408"/>
          </a:xfrm>
        </p:grpSpPr>
        <p:sp>
          <p:nvSpPr>
            <p:cNvPr id="78857" name="AutoShape 55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0047"/>
                </a:gs>
                <a:gs pos="100000">
                  <a:srgbClr val="CC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78858" name="Text Box 56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Not all organs                  have developed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304800" y="3733800"/>
            <a:ext cx="4343400" cy="1158875"/>
            <a:chOff x="295" y="799"/>
            <a:chExt cx="5165" cy="408"/>
          </a:xfrm>
        </p:grpSpPr>
        <p:sp>
          <p:nvSpPr>
            <p:cNvPr id="78855" name="AutoShape 58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0047"/>
                </a:gs>
                <a:gs pos="100000">
                  <a:srgbClr val="CC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78856" name="Text Box 59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Respiratory system forming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CC0099">
                  <a:gamma/>
                  <a:shade val="46275"/>
                  <a:invGamma/>
                </a:srgbClr>
              </a:gs>
              <a:gs pos="100000">
                <a:srgbClr val="CC0099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First Trimester</a:t>
            </a:r>
          </a:p>
        </p:txBody>
      </p:sp>
      <p:grpSp>
        <p:nvGrpSpPr>
          <p:cNvPr id="79874" name="Group 3"/>
          <p:cNvGrpSpPr>
            <a:grpSpLocks/>
          </p:cNvGrpSpPr>
          <p:nvPr/>
        </p:nvGrpSpPr>
        <p:grpSpPr bwMode="auto">
          <a:xfrm>
            <a:off x="5410200" y="2028825"/>
            <a:ext cx="3429000" cy="4524375"/>
            <a:chOff x="1872" y="1182"/>
            <a:chExt cx="2160" cy="2850"/>
          </a:xfrm>
        </p:grpSpPr>
        <p:pic>
          <p:nvPicPr>
            <p:cNvPr id="79892" name="Picture 4" descr="human embryo 4 week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82"/>
              <a:ext cx="1920" cy="2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9893" name="Group 5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79894" name="AutoShape 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9895" name="Text Box 7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1 month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5410200" y="2085975"/>
            <a:ext cx="3429000" cy="4467225"/>
            <a:chOff x="1872" y="1218"/>
            <a:chExt cx="2160" cy="2814"/>
          </a:xfrm>
        </p:grpSpPr>
        <p:pic>
          <p:nvPicPr>
            <p:cNvPr id="79888" name="Picture 9" descr="month2_co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218"/>
              <a:ext cx="1920" cy="2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9889" name="Group 10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79890" name="AutoShape 11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5E0047"/>
                  </a:gs>
                  <a:gs pos="100000">
                    <a:srgbClr val="CC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9891" name="Text Box 12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2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304800" y="1295400"/>
            <a:ext cx="4343400" cy="685800"/>
            <a:chOff x="295" y="799"/>
            <a:chExt cx="5165" cy="408"/>
          </a:xfrm>
        </p:grpSpPr>
        <p:sp>
          <p:nvSpPr>
            <p:cNvPr id="79886" name="AutoShape 61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0047"/>
                </a:gs>
                <a:gs pos="100000">
                  <a:srgbClr val="CC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79887" name="Text Box 62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Embryo</a:t>
              </a: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is ½ inch long</a:t>
              </a:r>
            </a:p>
          </p:txBody>
        </p:sp>
      </p:grpSp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304800" y="2286000"/>
            <a:ext cx="4343400" cy="1158875"/>
            <a:chOff x="295" y="799"/>
            <a:chExt cx="5165" cy="408"/>
          </a:xfrm>
        </p:grpSpPr>
        <p:sp>
          <p:nvSpPr>
            <p:cNvPr id="79884" name="AutoShape 6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0047"/>
                </a:gs>
                <a:gs pos="100000">
                  <a:srgbClr val="CC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79885" name="Text Box 65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Muscles are               developing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8" name="Group 66"/>
          <p:cNvGrpSpPr>
            <a:grpSpLocks/>
          </p:cNvGrpSpPr>
          <p:nvPr/>
        </p:nvGrpSpPr>
        <p:grpSpPr bwMode="auto">
          <a:xfrm>
            <a:off x="304800" y="5200650"/>
            <a:ext cx="4343400" cy="1200150"/>
            <a:chOff x="295" y="799"/>
            <a:chExt cx="5165" cy="408"/>
          </a:xfrm>
        </p:grpSpPr>
        <p:sp>
          <p:nvSpPr>
            <p:cNvPr id="79882" name="AutoShape 67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0047"/>
                </a:gs>
                <a:gs pos="100000">
                  <a:srgbClr val="CC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79883" name="Text Box 68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Squinting, swallowing and tongue moving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304800" y="3733800"/>
            <a:ext cx="4343400" cy="1158875"/>
            <a:chOff x="295" y="799"/>
            <a:chExt cx="5165" cy="408"/>
          </a:xfrm>
        </p:grpSpPr>
        <p:sp>
          <p:nvSpPr>
            <p:cNvPr id="79880" name="AutoShape 70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0047"/>
                </a:gs>
                <a:gs pos="100000">
                  <a:srgbClr val="CC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79881" name="Text Box 71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Fingers, toes and                 teeth forming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CC0099">
                  <a:gamma/>
                  <a:shade val="46275"/>
                  <a:invGamma/>
                </a:srgbClr>
              </a:gs>
              <a:gs pos="100000">
                <a:srgbClr val="CC0099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First Trimester</a:t>
            </a:r>
          </a:p>
        </p:txBody>
      </p:sp>
      <p:grpSp>
        <p:nvGrpSpPr>
          <p:cNvPr id="80898" name="Group 76"/>
          <p:cNvGrpSpPr>
            <a:grpSpLocks/>
          </p:cNvGrpSpPr>
          <p:nvPr/>
        </p:nvGrpSpPr>
        <p:grpSpPr bwMode="auto">
          <a:xfrm>
            <a:off x="5410200" y="2028825"/>
            <a:ext cx="3429000" cy="4524375"/>
            <a:chOff x="1872" y="1182"/>
            <a:chExt cx="2160" cy="2850"/>
          </a:xfrm>
        </p:grpSpPr>
        <p:pic>
          <p:nvPicPr>
            <p:cNvPr id="80921" name="Picture 12" descr="human embryo 4 week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82"/>
              <a:ext cx="1920" cy="2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0922" name="Group 17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0923" name="AutoShape 18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0924" name="Text Box 19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1 month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0899" name="Group 28"/>
          <p:cNvGrpSpPr>
            <a:grpSpLocks/>
          </p:cNvGrpSpPr>
          <p:nvPr/>
        </p:nvGrpSpPr>
        <p:grpSpPr bwMode="auto">
          <a:xfrm>
            <a:off x="5410200" y="2085975"/>
            <a:ext cx="3429000" cy="4467225"/>
            <a:chOff x="1872" y="1218"/>
            <a:chExt cx="2160" cy="2814"/>
          </a:xfrm>
        </p:grpSpPr>
        <p:pic>
          <p:nvPicPr>
            <p:cNvPr id="80917" name="Picture 14" descr="month2_co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218"/>
              <a:ext cx="1920" cy="2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0918" name="Group 25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0919" name="AutoShape 2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0920" name="Text Box 27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2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5410200" y="1924050"/>
            <a:ext cx="3429000" cy="4629150"/>
            <a:chOff x="1872" y="1116"/>
            <a:chExt cx="2160" cy="2916"/>
          </a:xfrm>
        </p:grpSpPr>
        <p:pic>
          <p:nvPicPr>
            <p:cNvPr id="80913" name="Picture 33" descr="month3_co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16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0914" name="Group 34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0915" name="AutoShape 35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5E0047"/>
                  </a:gs>
                  <a:gs pos="100000">
                    <a:srgbClr val="CC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0916" name="Text Box 36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3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" name="Group 89"/>
          <p:cNvGrpSpPr>
            <a:grpSpLocks/>
          </p:cNvGrpSpPr>
          <p:nvPr/>
        </p:nvGrpSpPr>
        <p:grpSpPr bwMode="auto">
          <a:xfrm>
            <a:off x="304800" y="1447800"/>
            <a:ext cx="4343400" cy="685800"/>
            <a:chOff x="295" y="799"/>
            <a:chExt cx="5165" cy="408"/>
          </a:xfrm>
        </p:grpSpPr>
        <p:sp>
          <p:nvSpPr>
            <p:cNvPr id="80911" name="AutoShape 90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0047"/>
                </a:gs>
                <a:gs pos="100000">
                  <a:srgbClr val="CC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0912" name="Text Box 91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Embryo called a </a:t>
              </a: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fetus</a:t>
              </a:r>
            </a:p>
          </p:txBody>
        </p:sp>
      </p:grpSp>
      <p:grpSp>
        <p:nvGrpSpPr>
          <p:cNvPr id="9" name="Group 92"/>
          <p:cNvGrpSpPr>
            <a:grpSpLocks/>
          </p:cNvGrpSpPr>
          <p:nvPr/>
        </p:nvGrpSpPr>
        <p:grpSpPr bwMode="auto">
          <a:xfrm>
            <a:off x="304800" y="2438400"/>
            <a:ext cx="4343400" cy="1158875"/>
            <a:chOff x="295" y="799"/>
            <a:chExt cx="5165" cy="408"/>
          </a:xfrm>
        </p:grpSpPr>
        <p:sp>
          <p:nvSpPr>
            <p:cNvPr id="80909" name="AutoShape 93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0047"/>
                </a:gs>
                <a:gs pos="100000">
                  <a:srgbClr val="CC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0910" name="Text Box 94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All major organs                  have formed 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10" name="Group 95"/>
          <p:cNvGrpSpPr>
            <a:grpSpLocks/>
          </p:cNvGrpSpPr>
          <p:nvPr/>
        </p:nvGrpSpPr>
        <p:grpSpPr bwMode="auto">
          <a:xfrm>
            <a:off x="304800" y="5029200"/>
            <a:ext cx="4343400" cy="1200150"/>
            <a:chOff x="295" y="799"/>
            <a:chExt cx="5165" cy="408"/>
          </a:xfrm>
        </p:grpSpPr>
        <p:sp>
          <p:nvSpPr>
            <p:cNvPr id="80907" name="AutoShape 96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0047"/>
                </a:gs>
                <a:gs pos="100000">
                  <a:srgbClr val="CC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0908" name="Text Box 97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Stretching, kicking and “womb-jumping”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11" name="Group 98"/>
          <p:cNvGrpSpPr>
            <a:grpSpLocks/>
          </p:cNvGrpSpPr>
          <p:nvPr/>
        </p:nvGrpSpPr>
        <p:grpSpPr bwMode="auto">
          <a:xfrm>
            <a:off x="304800" y="3962400"/>
            <a:ext cx="4343400" cy="685800"/>
            <a:chOff x="295" y="799"/>
            <a:chExt cx="5165" cy="408"/>
          </a:xfrm>
        </p:grpSpPr>
        <p:sp>
          <p:nvSpPr>
            <p:cNvPr id="80905" name="AutoShape 99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0047"/>
                </a:gs>
                <a:gs pos="100000">
                  <a:srgbClr val="CC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0906" name="Text Box 100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Dreaming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9933FF">
                  <a:gamma/>
                  <a:shade val="46275"/>
                  <a:invGamma/>
                </a:srgbClr>
              </a:gs>
              <a:gs pos="100000">
                <a:srgbClr val="9933FF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Second Trimester</a:t>
            </a:r>
          </a:p>
        </p:txBody>
      </p:sp>
      <p:grpSp>
        <p:nvGrpSpPr>
          <p:cNvPr id="81922" name="Group 3"/>
          <p:cNvGrpSpPr>
            <a:grpSpLocks/>
          </p:cNvGrpSpPr>
          <p:nvPr/>
        </p:nvGrpSpPr>
        <p:grpSpPr bwMode="auto">
          <a:xfrm>
            <a:off x="5410200" y="2028825"/>
            <a:ext cx="3429000" cy="4524375"/>
            <a:chOff x="1872" y="1182"/>
            <a:chExt cx="2160" cy="2850"/>
          </a:xfrm>
        </p:grpSpPr>
        <p:pic>
          <p:nvPicPr>
            <p:cNvPr id="81950" name="Picture 4" descr="human embryo 4 week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82"/>
              <a:ext cx="1920" cy="2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1951" name="Group 5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1952" name="AutoShape 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1953" name="Text Box 7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1 month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1923" name="Group 8"/>
          <p:cNvGrpSpPr>
            <a:grpSpLocks/>
          </p:cNvGrpSpPr>
          <p:nvPr/>
        </p:nvGrpSpPr>
        <p:grpSpPr bwMode="auto">
          <a:xfrm>
            <a:off x="5410200" y="2085975"/>
            <a:ext cx="3429000" cy="4467225"/>
            <a:chOff x="1872" y="1218"/>
            <a:chExt cx="2160" cy="2814"/>
          </a:xfrm>
        </p:grpSpPr>
        <p:pic>
          <p:nvPicPr>
            <p:cNvPr id="81946" name="Picture 9" descr="month2_co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218"/>
              <a:ext cx="1920" cy="2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1947" name="Group 10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1948" name="AutoShape 11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1949" name="Text Box 12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2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1924" name="Group 13"/>
          <p:cNvGrpSpPr>
            <a:grpSpLocks/>
          </p:cNvGrpSpPr>
          <p:nvPr/>
        </p:nvGrpSpPr>
        <p:grpSpPr bwMode="auto">
          <a:xfrm>
            <a:off x="5410200" y="1924050"/>
            <a:ext cx="3429000" cy="4629150"/>
            <a:chOff x="1872" y="1116"/>
            <a:chExt cx="2160" cy="2916"/>
          </a:xfrm>
        </p:grpSpPr>
        <p:pic>
          <p:nvPicPr>
            <p:cNvPr id="81942" name="Picture 14" descr="month3_co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16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1943" name="Group 15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1944" name="AutoShape 1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1945" name="Text Box 17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3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5410200" y="1905000"/>
            <a:ext cx="3429000" cy="4648200"/>
            <a:chOff x="1872" y="1104"/>
            <a:chExt cx="2160" cy="2928"/>
          </a:xfrm>
        </p:grpSpPr>
        <p:pic>
          <p:nvPicPr>
            <p:cNvPr id="81938" name="Picture 19" descr="month4_com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04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1939" name="Group 20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1940" name="AutoShape 21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1876"/>
                  </a:gs>
                  <a:gs pos="100000">
                    <a:srgbClr val="9933FF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1941" name="Text Box 22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4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304800" y="1295400"/>
            <a:ext cx="4343400" cy="685800"/>
            <a:chOff x="295" y="799"/>
            <a:chExt cx="5165" cy="408"/>
          </a:xfrm>
        </p:grpSpPr>
        <p:sp>
          <p:nvSpPr>
            <p:cNvPr id="81936" name="AutoShape 49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1876"/>
                </a:gs>
                <a:gs pos="100000">
                  <a:srgbClr val="9933FF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1937" name="Text Box 50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Fetus 6 inches long</a:t>
              </a:r>
            </a:p>
          </p:txBody>
        </p:sp>
      </p:grpSp>
      <p:grpSp>
        <p:nvGrpSpPr>
          <p:cNvPr id="11" name="Group 51"/>
          <p:cNvGrpSpPr>
            <a:grpSpLocks/>
          </p:cNvGrpSpPr>
          <p:nvPr/>
        </p:nvGrpSpPr>
        <p:grpSpPr bwMode="auto">
          <a:xfrm>
            <a:off x="304800" y="2286000"/>
            <a:ext cx="4343400" cy="1158875"/>
            <a:chOff x="295" y="799"/>
            <a:chExt cx="5165" cy="408"/>
          </a:xfrm>
        </p:grpSpPr>
        <p:sp>
          <p:nvSpPr>
            <p:cNvPr id="81934" name="AutoShape 52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1876"/>
                </a:gs>
                <a:gs pos="100000">
                  <a:srgbClr val="9933FF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1935" name="Text Box 53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Covered in soft hair called </a:t>
              </a: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lanugo</a:t>
              </a:r>
            </a:p>
          </p:txBody>
        </p:sp>
      </p:grpSp>
      <p:grpSp>
        <p:nvGrpSpPr>
          <p:cNvPr id="12" name="Group 54"/>
          <p:cNvGrpSpPr>
            <a:grpSpLocks/>
          </p:cNvGrpSpPr>
          <p:nvPr/>
        </p:nvGrpSpPr>
        <p:grpSpPr bwMode="auto">
          <a:xfrm>
            <a:off x="304800" y="5200650"/>
            <a:ext cx="4343400" cy="1200150"/>
            <a:chOff x="295" y="799"/>
            <a:chExt cx="5165" cy="408"/>
          </a:xfrm>
        </p:grpSpPr>
        <p:sp>
          <p:nvSpPr>
            <p:cNvPr id="81932" name="AutoShape 55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1876"/>
                </a:gs>
                <a:gs pos="100000">
                  <a:srgbClr val="9933FF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1933" name="Text Box 56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Very active</a:t>
              </a: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: moves             50 times per hour 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13" name="Group 57"/>
          <p:cNvGrpSpPr>
            <a:grpSpLocks/>
          </p:cNvGrpSpPr>
          <p:nvPr/>
        </p:nvGrpSpPr>
        <p:grpSpPr bwMode="auto">
          <a:xfrm>
            <a:off x="304800" y="3733800"/>
            <a:ext cx="4343400" cy="1158875"/>
            <a:chOff x="295" y="799"/>
            <a:chExt cx="5165" cy="408"/>
          </a:xfrm>
        </p:grpSpPr>
        <p:sp>
          <p:nvSpPr>
            <p:cNvPr id="81930" name="AutoShape 58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1876"/>
                </a:gs>
                <a:gs pos="100000">
                  <a:srgbClr val="9933FF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1931" name="Text Box 59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Hair, eyelashes                     and fingerprints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9933FF">
                  <a:gamma/>
                  <a:shade val="46275"/>
                  <a:invGamma/>
                </a:srgbClr>
              </a:gs>
              <a:gs pos="100000">
                <a:srgbClr val="9933FF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Second Trimester</a:t>
            </a:r>
          </a:p>
        </p:txBody>
      </p:sp>
      <p:grpSp>
        <p:nvGrpSpPr>
          <p:cNvPr id="82946" name="Group 3"/>
          <p:cNvGrpSpPr>
            <a:grpSpLocks/>
          </p:cNvGrpSpPr>
          <p:nvPr/>
        </p:nvGrpSpPr>
        <p:grpSpPr bwMode="auto">
          <a:xfrm>
            <a:off x="5410200" y="2028825"/>
            <a:ext cx="3429000" cy="4524375"/>
            <a:chOff x="1872" y="1182"/>
            <a:chExt cx="2160" cy="2850"/>
          </a:xfrm>
        </p:grpSpPr>
        <p:pic>
          <p:nvPicPr>
            <p:cNvPr id="82976" name="Picture 4" descr="human embryo 4 week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82"/>
              <a:ext cx="1920" cy="2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977" name="Group 5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2978" name="AutoShape 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2979" name="Text Box 7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1 month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2947" name="Group 8"/>
          <p:cNvGrpSpPr>
            <a:grpSpLocks/>
          </p:cNvGrpSpPr>
          <p:nvPr/>
        </p:nvGrpSpPr>
        <p:grpSpPr bwMode="auto">
          <a:xfrm>
            <a:off x="5410200" y="2085975"/>
            <a:ext cx="3429000" cy="4467225"/>
            <a:chOff x="1872" y="1218"/>
            <a:chExt cx="2160" cy="2814"/>
          </a:xfrm>
        </p:grpSpPr>
        <p:pic>
          <p:nvPicPr>
            <p:cNvPr id="82972" name="Picture 9" descr="month2_co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218"/>
              <a:ext cx="1920" cy="2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973" name="Group 10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2974" name="AutoShape 11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2975" name="Text Box 12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2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2948" name="Group 13"/>
          <p:cNvGrpSpPr>
            <a:grpSpLocks/>
          </p:cNvGrpSpPr>
          <p:nvPr/>
        </p:nvGrpSpPr>
        <p:grpSpPr bwMode="auto">
          <a:xfrm>
            <a:off x="5410200" y="1924050"/>
            <a:ext cx="3429000" cy="4629150"/>
            <a:chOff x="1872" y="1116"/>
            <a:chExt cx="2160" cy="2916"/>
          </a:xfrm>
        </p:grpSpPr>
        <p:pic>
          <p:nvPicPr>
            <p:cNvPr id="82968" name="Picture 14" descr="month3_co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16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969" name="Group 15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2970" name="AutoShape 1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2971" name="Text Box 17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3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2949" name="Group 18"/>
          <p:cNvGrpSpPr>
            <a:grpSpLocks/>
          </p:cNvGrpSpPr>
          <p:nvPr/>
        </p:nvGrpSpPr>
        <p:grpSpPr bwMode="auto">
          <a:xfrm>
            <a:off x="5410200" y="1905000"/>
            <a:ext cx="3429000" cy="4648200"/>
            <a:chOff x="1872" y="1104"/>
            <a:chExt cx="2160" cy="2928"/>
          </a:xfrm>
        </p:grpSpPr>
        <p:pic>
          <p:nvPicPr>
            <p:cNvPr id="82964" name="Picture 19" descr="month4_com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04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965" name="Group 20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2966" name="AutoShape 21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2967" name="Text Box 22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4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5410200" y="1847850"/>
            <a:ext cx="3429000" cy="4705350"/>
            <a:chOff x="1872" y="1068"/>
            <a:chExt cx="2160" cy="2964"/>
          </a:xfrm>
        </p:grpSpPr>
        <p:pic>
          <p:nvPicPr>
            <p:cNvPr id="82960" name="Picture 24" descr="month5_com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068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961" name="Group 25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2962" name="AutoShape 2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1876"/>
                  </a:gs>
                  <a:gs pos="100000">
                    <a:srgbClr val="9933FF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2963" name="Text Box 27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5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12" name="Group 48"/>
          <p:cNvGrpSpPr>
            <a:grpSpLocks/>
          </p:cNvGrpSpPr>
          <p:nvPr/>
        </p:nvGrpSpPr>
        <p:grpSpPr bwMode="auto">
          <a:xfrm>
            <a:off x="304800" y="1295400"/>
            <a:ext cx="4343400" cy="685800"/>
            <a:chOff x="295" y="799"/>
            <a:chExt cx="5165" cy="408"/>
          </a:xfrm>
        </p:grpSpPr>
        <p:sp>
          <p:nvSpPr>
            <p:cNvPr id="82958" name="AutoShape 49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1876"/>
                </a:gs>
                <a:gs pos="100000">
                  <a:srgbClr val="9933FF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2959" name="Text Box 50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 dirty="0" err="1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Fetus</a:t>
              </a:r>
              <a:r>
                <a:rPr lang="en-GB" sz="32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now 1 pound</a:t>
              </a:r>
            </a:p>
          </p:txBody>
        </p:sp>
      </p:grpSp>
      <p:grpSp>
        <p:nvGrpSpPr>
          <p:cNvPr id="13" name="Group 51"/>
          <p:cNvGrpSpPr>
            <a:grpSpLocks/>
          </p:cNvGrpSpPr>
          <p:nvPr/>
        </p:nvGrpSpPr>
        <p:grpSpPr bwMode="auto">
          <a:xfrm>
            <a:off x="304800" y="2286000"/>
            <a:ext cx="4343400" cy="1158875"/>
            <a:chOff x="295" y="799"/>
            <a:chExt cx="5165" cy="408"/>
          </a:xfrm>
        </p:grpSpPr>
        <p:sp>
          <p:nvSpPr>
            <p:cNvPr id="82956" name="AutoShape 52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1876"/>
                </a:gs>
                <a:gs pos="100000">
                  <a:srgbClr val="9933FF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2957" name="Text Box 53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Hears and recognizes mother’s voice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304800" y="3733800"/>
            <a:ext cx="4343400" cy="1158875"/>
            <a:chOff x="295" y="799"/>
            <a:chExt cx="5165" cy="408"/>
          </a:xfrm>
        </p:grpSpPr>
        <p:sp>
          <p:nvSpPr>
            <p:cNvPr id="82954" name="AutoShape 58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1876"/>
                </a:gs>
                <a:gs pos="100000">
                  <a:srgbClr val="9933FF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2955" name="Text Box 59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Can open their                eyes slightly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9933FF">
                  <a:gamma/>
                  <a:shade val="46275"/>
                  <a:invGamma/>
                </a:srgbClr>
              </a:gs>
              <a:gs pos="100000">
                <a:srgbClr val="9933FF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Second Trimester</a:t>
            </a:r>
          </a:p>
        </p:txBody>
      </p:sp>
      <p:grpSp>
        <p:nvGrpSpPr>
          <p:cNvPr id="83970" name="Group 3"/>
          <p:cNvGrpSpPr>
            <a:grpSpLocks/>
          </p:cNvGrpSpPr>
          <p:nvPr/>
        </p:nvGrpSpPr>
        <p:grpSpPr bwMode="auto">
          <a:xfrm>
            <a:off x="5410200" y="2028825"/>
            <a:ext cx="3429000" cy="4524375"/>
            <a:chOff x="1872" y="1182"/>
            <a:chExt cx="2160" cy="2850"/>
          </a:xfrm>
        </p:grpSpPr>
        <p:pic>
          <p:nvPicPr>
            <p:cNvPr id="84005" name="Picture 4" descr="human embryo 4 week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82"/>
              <a:ext cx="1920" cy="2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4006" name="Group 5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4007" name="AutoShape 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4008" name="Text Box 7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1 month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3971" name="Group 8"/>
          <p:cNvGrpSpPr>
            <a:grpSpLocks/>
          </p:cNvGrpSpPr>
          <p:nvPr/>
        </p:nvGrpSpPr>
        <p:grpSpPr bwMode="auto">
          <a:xfrm>
            <a:off x="5410200" y="2085975"/>
            <a:ext cx="3429000" cy="4467225"/>
            <a:chOff x="1872" y="1218"/>
            <a:chExt cx="2160" cy="2814"/>
          </a:xfrm>
        </p:grpSpPr>
        <p:pic>
          <p:nvPicPr>
            <p:cNvPr id="84001" name="Picture 9" descr="month2_co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218"/>
              <a:ext cx="1920" cy="2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4002" name="Group 10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4003" name="AutoShape 11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4004" name="Text Box 12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2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3972" name="Group 13"/>
          <p:cNvGrpSpPr>
            <a:grpSpLocks/>
          </p:cNvGrpSpPr>
          <p:nvPr/>
        </p:nvGrpSpPr>
        <p:grpSpPr bwMode="auto">
          <a:xfrm>
            <a:off x="5410200" y="1924050"/>
            <a:ext cx="3429000" cy="4629150"/>
            <a:chOff x="1872" y="1116"/>
            <a:chExt cx="2160" cy="2916"/>
          </a:xfrm>
        </p:grpSpPr>
        <p:pic>
          <p:nvPicPr>
            <p:cNvPr id="83997" name="Picture 14" descr="month3_co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16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3998" name="Group 15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3999" name="AutoShape 1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4000" name="Text Box 17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3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3973" name="Group 18"/>
          <p:cNvGrpSpPr>
            <a:grpSpLocks/>
          </p:cNvGrpSpPr>
          <p:nvPr/>
        </p:nvGrpSpPr>
        <p:grpSpPr bwMode="auto">
          <a:xfrm>
            <a:off x="5410200" y="1905000"/>
            <a:ext cx="3429000" cy="4648200"/>
            <a:chOff x="1872" y="1104"/>
            <a:chExt cx="2160" cy="2928"/>
          </a:xfrm>
        </p:grpSpPr>
        <p:pic>
          <p:nvPicPr>
            <p:cNvPr id="83993" name="Picture 19" descr="month4_com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04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3994" name="Group 20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3995" name="AutoShape 21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3996" name="Text Box 22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4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3974" name="Group 23"/>
          <p:cNvGrpSpPr>
            <a:grpSpLocks/>
          </p:cNvGrpSpPr>
          <p:nvPr/>
        </p:nvGrpSpPr>
        <p:grpSpPr bwMode="auto">
          <a:xfrm>
            <a:off x="5410200" y="1847850"/>
            <a:ext cx="3429000" cy="4705350"/>
            <a:chOff x="1872" y="1068"/>
            <a:chExt cx="2160" cy="2964"/>
          </a:xfrm>
        </p:grpSpPr>
        <p:pic>
          <p:nvPicPr>
            <p:cNvPr id="83989" name="Picture 24" descr="month5_com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068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3990" name="Group 25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3991" name="AutoShape 2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3992" name="Text Box 27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5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12" name="Group 28"/>
          <p:cNvGrpSpPr>
            <a:grpSpLocks/>
          </p:cNvGrpSpPr>
          <p:nvPr/>
        </p:nvGrpSpPr>
        <p:grpSpPr bwMode="auto">
          <a:xfrm>
            <a:off x="5410200" y="1924050"/>
            <a:ext cx="3429000" cy="4629150"/>
            <a:chOff x="1872" y="1116"/>
            <a:chExt cx="2160" cy="2916"/>
          </a:xfrm>
        </p:grpSpPr>
        <p:pic>
          <p:nvPicPr>
            <p:cNvPr id="83985" name="Picture 29" descr="month6_co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16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3986" name="Group 30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3987" name="AutoShape 31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1876"/>
                  </a:gs>
                  <a:gs pos="100000">
                    <a:srgbClr val="9933FF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3988" name="Text Box 32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6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14" name="Group 48"/>
          <p:cNvGrpSpPr>
            <a:grpSpLocks/>
          </p:cNvGrpSpPr>
          <p:nvPr/>
        </p:nvGrpSpPr>
        <p:grpSpPr bwMode="auto">
          <a:xfrm>
            <a:off x="304800" y="1295400"/>
            <a:ext cx="4343400" cy="1122363"/>
            <a:chOff x="295" y="799"/>
            <a:chExt cx="5165" cy="410"/>
          </a:xfrm>
        </p:grpSpPr>
        <p:sp>
          <p:nvSpPr>
            <p:cNvPr id="83983" name="AutoShape 49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1876"/>
                </a:gs>
                <a:gs pos="100000">
                  <a:srgbClr val="9933FF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3984" name="Text Box 50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Skin covered in waxy layer called </a:t>
              </a: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vernix</a:t>
              </a:r>
            </a:p>
          </p:txBody>
        </p:sp>
      </p:grpSp>
      <p:grpSp>
        <p:nvGrpSpPr>
          <p:cNvPr id="15" name="Group 54"/>
          <p:cNvGrpSpPr>
            <a:grpSpLocks/>
          </p:cNvGrpSpPr>
          <p:nvPr/>
        </p:nvGrpSpPr>
        <p:grpSpPr bwMode="auto">
          <a:xfrm>
            <a:off x="304800" y="2819400"/>
            <a:ext cx="4343400" cy="666750"/>
            <a:chOff x="295" y="799"/>
            <a:chExt cx="5165" cy="408"/>
          </a:xfrm>
        </p:grpSpPr>
        <p:sp>
          <p:nvSpPr>
            <p:cNvPr id="83981" name="AutoShape 55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1876"/>
                </a:gs>
                <a:gs pos="100000">
                  <a:srgbClr val="9933FF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3982" name="Text Box 56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Learning constantly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17" name="Group 60"/>
          <p:cNvGrpSpPr>
            <a:grpSpLocks/>
          </p:cNvGrpSpPr>
          <p:nvPr/>
        </p:nvGrpSpPr>
        <p:grpSpPr bwMode="auto">
          <a:xfrm>
            <a:off x="304800" y="3905250"/>
            <a:ext cx="4343400" cy="1200150"/>
            <a:chOff x="295" y="799"/>
            <a:chExt cx="5165" cy="408"/>
          </a:xfrm>
        </p:grpSpPr>
        <p:sp>
          <p:nvSpPr>
            <p:cNvPr id="83979" name="AutoShape 61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1876"/>
                </a:gs>
                <a:gs pos="100000">
                  <a:srgbClr val="9933FF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3980" name="Text Box 62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Smiling, crying, scratching, hiccupping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Third Trimester</a:t>
            </a:r>
          </a:p>
        </p:txBody>
      </p:sp>
      <p:grpSp>
        <p:nvGrpSpPr>
          <p:cNvPr id="84994" name="Group 3"/>
          <p:cNvGrpSpPr>
            <a:grpSpLocks/>
          </p:cNvGrpSpPr>
          <p:nvPr/>
        </p:nvGrpSpPr>
        <p:grpSpPr bwMode="auto">
          <a:xfrm>
            <a:off x="5410200" y="2028825"/>
            <a:ext cx="3429000" cy="4524375"/>
            <a:chOff x="1872" y="1182"/>
            <a:chExt cx="2160" cy="2850"/>
          </a:xfrm>
        </p:grpSpPr>
        <p:pic>
          <p:nvPicPr>
            <p:cNvPr id="85037" name="Picture 4" descr="human embryo 4 week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82"/>
              <a:ext cx="1920" cy="2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5038" name="Group 5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5039" name="AutoShape 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5040" name="Text Box 7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1 month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4995" name="Group 8"/>
          <p:cNvGrpSpPr>
            <a:grpSpLocks/>
          </p:cNvGrpSpPr>
          <p:nvPr/>
        </p:nvGrpSpPr>
        <p:grpSpPr bwMode="auto">
          <a:xfrm>
            <a:off x="5410200" y="2085975"/>
            <a:ext cx="3429000" cy="4467225"/>
            <a:chOff x="1872" y="1218"/>
            <a:chExt cx="2160" cy="2814"/>
          </a:xfrm>
        </p:grpSpPr>
        <p:pic>
          <p:nvPicPr>
            <p:cNvPr id="85033" name="Picture 9" descr="month2_co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218"/>
              <a:ext cx="1920" cy="2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5034" name="Group 10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5035" name="AutoShape 11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5036" name="Text Box 12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2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4996" name="Group 13"/>
          <p:cNvGrpSpPr>
            <a:grpSpLocks/>
          </p:cNvGrpSpPr>
          <p:nvPr/>
        </p:nvGrpSpPr>
        <p:grpSpPr bwMode="auto">
          <a:xfrm>
            <a:off x="5410200" y="1924050"/>
            <a:ext cx="3429000" cy="4629150"/>
            <a:chOff x="1872" y="1116"/>
            <a:chExt cx="2160" cy="2916"/>
          </a:xfrm>
        </p:grpSpPr>
        <p:pic>
          <p:nvPicPr>
            <p:cNvPr id="85029" name="Picture 14" descr="month3_co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16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5030" name="Group 15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5031" name="AutoShape 1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5032" name="Text Box 17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3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4997" name="Group 18"/>
          <p:cNvGrpSpPr>
            <a:grpSpLocks/>
          </p:cNvGrpSpPr>
          <p:nvPr/>
        </p:nvGrpSpPr>
        <p:grpSpPr bwMode="auto">
          <a:xfrm>
            <a:off x="5410200" y="1905000"/>
            <a:ext cx="3429000" cy="4648200"/>
            <a:chOff x="1872" y="1104"/>
            <a:chExt cx="2160" cy="2928"/>
          </a:xfrm>
        </p:grpSpPr>
        <p:pic>
          <p:nvPicPr>
            <p:cNvPr id="85025" name="Picture 19" descr="month4_com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04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5026" name="Group 20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5027" name="AutoShape 21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5028" name="Text Box 22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4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4998" name="Group 23"/>
          <p:cNvGrpSpPr>
            <a:grpSpLocks/>
          </p:cNvGrpSpPr>
          <p:nvPr/>
        </p:nvGrpSpPr>
        <p:grpSpPr bwMode="auto">
          <a:xfrm>
            <a:off x="5410200" y="1847850"/>
            <a:ext cx="3429000" cy="4705350"/>
            <a:chOff x="1872" y="1068"/>
            <a:chExt cx="2160" cy="2964"/>
          </a:xfrm>
        </p:grpSpPr>
        <p:pic>
          <p:nvPicPr>
            <p:cNvPr id="85021" name="Picture 24" descr="month5_com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068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5022" name="Group 25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5023" name="AutoShape 2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5024" name="Text Box 27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5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4999" name="Group 28"/>
          <p:cNvGrpSpPr>
            <a:grpSpLocks/>
          </p:cNvGrpSpPr>
          <p:nvPr/>
        </p:nvGrpSpPr>
        <p:grpSpPr bwMode="auto">
          <a:xfrm>
            <a:off x="5410200" y="1924050"/>
            <a:ext cx="3429000" cy="4629150"/>
            <a:chOff x="1872" y="1116"/>
            <a:chExt cx="2160" cy="2916"/>
          </a:xfrm>
        </p:grpSpPr>
        <p:pic>
          <p:nvPicPr>
            <p:cNvPr id="85017" name="Picture 29" descr="month6_co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16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5018" name="Group 30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5019" name="AutoShape 31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5020" name="Text Box 32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6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14" name="Group 33"/>
          <p:cNvGrpSpPr>
            <a:grpSpLocks/>
          </p:cNvGrpSpPr>
          <p:nvPr/>
        </p:nvGrpSpPr>
        <p:grpSpPr bwMode="auto">
          <a:xfrm>
            <a:off x="5410200" y="1905000"/>
            <a:ext cx="3429000" cy="4648200"/>
            <a:chOff x="816" y="1104"/>
            <a:chExt cx="2160" cy="2928"/>
          </a:xfrm>
        </p:grpSpPr>
        <p:pic>
          <p:nvPicPr>
            <p:cNvPr id="85013" name="Picture 34" descr="month7_co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104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5014" name="Group 35"/>
            <p:cNvGrpSpPr>
              <a:grpSpLocks/>
            </p:cNvGrpSpPr>
            <p:nvPr/>
          </p:nvGrpSpPr>
          <p:grpSpPr bwMode="auto">
            <a:xfrm>
              <a:off x="816" y="3600"/>
              <a:ext cx="2160" cy="432"/>
              <a:chOff x="295" y="799"/>
              <a:chExt cx="5165" cy="408"/>
            </a:xfrm>
          </p:grpSpPr>
          <p:sp>
            <p:nvSpPr>
              <p:cNvPr id="85015" name="AutoShape 3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5016" name="Text Box 37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7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16" name="Group 51"/>
          <p:cNvGrpSpPr>
            <a:grpSpLocks/>
          </p:cNvGrpSpPr>
          <p:nvPr/>
        </p:nvGrpSpPr>
        <p:grpSpPr bwMode="auto">
          <a:xfrm>
            <a:off x="304800" y="1371600"/>
            <a:ext cx="4343400" cy="685800"/>
            <a:chOff x="295" y="799"/>
            <a:chExt cx="5165" cy="408"/>
          </a:xfrm>
        </p:grpSpPr>
        <p:sp>
          <p:nvSpPr>
            <p:cNvPr id="85011" name="AutoShape 52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5012" name="Text Box 53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Fetus now 2-4 lbs.</a:t>
              </a:r>
              <a:endParaRPr lang="en-GB" sz="3200" b="0" i="1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17" name="Group 54"/>
          <p:cNvGrpSpPr>
            <a:grpSpLocks/>
          </p:cNvGrpSpPr>
          <p:nvPr/>
        </p:nvGrpSpPr>
        <p:grpSpPr bwMode="auto">
          <a:xfrm>
            <a:off x="304800" y="3776663"/>
            <a:ext cx="4343400" cy="1176337"/>
            <a:chOff x="295" y="799"/>
            <a:chExt cx="5165" cy="408"/>
          </a:xfrm>
        </p:grpSpPr>
        <p:sp>
          <p:nvSpPr>
            <p:cNvPr id="85009" name="AutoShape 55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5010" name="Text Box 56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Fat</a:t>
              </a: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is being created and deposited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18" name="Group 57"/>
          <p:cNvGrpSpPr>
            <a:grpSpLocks/>
          </p:cNvGrpSpPr>
          <p:nvPr/>
        </p:nvGrpSpPr>
        <p:grpSpPr bwMode="auto">
          <a:xfrm>
            <a:off x="304800" y="2346325"/>
            <a:ext cx="4343400" cy="1158875"/>
            <a:chOff x="295" y="799"/>
            <a:chExt cx="5165" cy="408"/>
          </a:xfrm>
        </p:grpSpPr>
        <p:sp>
          <p:nvSpPr>
            <p:cNvPr id="85007" name="AutoShape 58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5008" name="Text Box 59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All major organs maturing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19" name="Group 60"/>
          <p:cNvGrpSpPr>
            <a:grpSpLocks/>
          </p:cNvGrpSpPr>
          <p:nvPr/>
        </p:nvGrpSpPr>
        <p:grpSpPr bwMode="auto">
          <a:xfrm>
            <a:off x="304800" y="5257800"/>
            <a:ext cx="4343400" cy="1200150"/>
            <a:chOff x="295" y="799"/>
            <a:chExt cx="5165" cy="408"/>
          </a:xfrm>
        </p:grpSpPr>
        <p:sp>
          <p:nvSpPr>
            <p:cNvPr id="85005" name="AutoShape 61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5006" name="Text Box 62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Can survive if born, but will be </a:t>
              </a:r>
              <a:r>
                <a:rPr lang="en-GB" sz="3200" b="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premature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Third Trimester</a:t>
            </a:r>
          </a:p>
        </p:txBody>
      </p:sp>
      <p:grpSp>
        <p:nvGrpSpPr>
          <p:cNvPr id="86018" name="Group 3"/>
          <p:cNvGrpSpPr>
            <a:grpSpLocks/>
          </p:cNvGrpSpPr>
          <p:nvPr/>
        </p:nvGrpSpPr>
        <p:grpSpPr bwMode="auto">
          <a:xfrm>
            <a:off x="5410200" y="2028825"/>
            <a:ext cx="3429000" cy="4524375"/>
            <a:chOff x="1872" y="1182"/>
            <a:chExt cx="2160" cy="2850"/>
          </a:xfrm>
        </p:grpSpPr>
        <p:pic>
          <p:nvPicPr>
            <p:cNvPr id="86066" name="Picture 4" descr="human embryo 4 week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82"/>
              <a:ext cx="1920" cy="2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6067" name="Group 5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6068" name="AutoShape 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6069" name="Text Box 7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1 month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6019" name="Group 8"/>
          <p:cNvGrpSpPr>
            <a:grpSpLocks/>
          </p:cNvGrpSpPr>
          <p:nvPr/>
        </p:nvGrpSpPr>
        <p:grpSpPr bwMode="auto">
          <a:xfrm>
            <a:off x="5410200" y="2085975"/>
            <a:ext cx="3429000" cy="4467225"/>
            <a:chOff x="1872" y="1218"/>
            <a:chExt cx="2160" cy="2814"/>
          </a:xfrm>
        </p:grpSpPr>
        <p:pic>
          <p:nvPicPr>
            <p:cNvPr id="86062" name="Picture 9" descr="month2_co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218"/>
              <a:ext cx="1920" cy="2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6063" name="Group 10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6064" name="AutoShape 11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6065" name="Text Box 12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2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6020" name="Group 13"/>
          <p:cNvGrpSpPr>
            <a:grpSpLocks/>
          </p:cNvGrpSpPr>
          <p:nvPr/>
        </p:nvGrpSpPr>
        <p:grpSpPr bwMode="auto">
          <a:xfrm>
            <a:off x="5410200" y="1924050"/>
            <a:ext cx="3429000" cy="4629150"/>
            <a:chOff x="1872" y="1116"/>
            <a:chExt cx="2160" cy="2916"/>
          </a:xfrm>
        </p:grpSpPr>
        <p:pic>
          <p:nvPicPr>
            <p:cNvPr id="86058" name="Picture 14" descr="month3_co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16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6059" name="Group 15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6060" name="AutoShape 1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6061" name="Text Box 17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3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6021" name="Group 18"/>
          <p:cNvGrpSpPr>
            <a:grpSpLocks/>
          </p:cNvGrpSpPr>
          <p:nvPr/>
        </p:nvGrpSpPr>
        <p:grpSpPr bwMode="auto">
          <a:xfrm>
            <a:off x="5410200" y="1905000"/>
            <a:ext cx="3429000" cy="4648200"/>
            <a:chOff x="1872" y="1104"/>
            <a:chExt cx="2160" cy="2928"/>
          </a:xfrm>
        </p:grpSpPr>
        <p:pic>
          <p:nvPicPr>
            <p:cNvPr id="86054" name="Picture 19" descr="month4_com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04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6055" name="Group 20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6056" name="AutoShape 21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6057" name="Text Box 22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4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6022" name="Group 23"/>
          <p:cNvGrpSpPr>
            <a:grpSpLocks/>
          </p:cNvGrpSpPr>
          <p:nvPr/>
        </p:nvGrpSpPr>
        <p:grpSpPr bwMode="auto">
          <a:xfrm>
            <a:off x="5410200" y="1847850"/>
            <a:ext cx="3429000" cy="4705350"/>
            <a:chOff x="1872" y="1068"/>
            <a:chExt cx="2160" cy="2964"/>
          </a:xfrm>
        </p:grpSpPr>
        <p:pic>
          <p:nvPicPr>
            <p:cNvPr id="86050" name="Picture 24" descr="month5_com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068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6051" name="Group 25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6052" name="AutoShape 2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6053" name="Text Box 27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5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6023" name="Group 28"/>
          <p:cNvGrpSpPr>
            <a:grpSpLocks/>
          </p:cNvGrpSpPr>
          <p:nvPr/>
        </p:nvGrpSpPr>
        <p:grpSpPr bwMode="auto">
          <a:xfrm>
            <a:off x="5410200" y="1924050"/>
            <a:ext cx="3429000" cy="4629150"/>
            <a:chOff x="1872" y="1116"/>
            <a:chExt cx="2160" cy="2916"/>
          </a:xfrm>
        </p:grpSpPr>
        <p:pic>
          <p:nvPicPr>
            <p:cNvPr id="86046" name="Picture 29" descr="month6_co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16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6047" name="Group 30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6048" name="AutoShape 31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6049" name="Text Box 32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6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6024" name="Group 33"/>
          <p:cNvGrpSpPr>
            <a:grpSpLocks/>
          </p:cNvGrpSpPr>
          <p:nvPr/>
        </p:nvGrpSpPr>
        <p:grpSpPr bwMode="auto">
          <a:xfrm>
            <a:off x="5410200" y="1905000"/>
            <a:ext cx="3429000" cy="4648200"/>
            <a:chOff x="816" y="1104"/>
            <a:chExt cx="2160" cy="2928"/>
          </a:xfrm>
        </p:grpSpPr>
        <p:pic>
          <p:nvPicPr>
            <p:cNvPr id="86042" name="Picture 34" descr="month7_co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104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6043" name="Group 35"/>
            <p:cNvGrpSpPr>
              <a:grpSpLocks/>
            </p:cNvGrpSpPr>
            <p:nvPr/>
          </p:nvGrpSpPr>
          <p:grpSpPr bwMode="auto">
            <a:xfrm>
              <a:off x="816" y="3600"/>
              <a:ext cx="2160" cy="432"/>
              <a:chOff x="295" y="799"/>
              <a:chExt cx="5165" cy="408"/>
            </a:xfrm>
          </p:grpSpPr>
          <p:sp>
            <p:nvSpPr>
              <p:cNvPr id="86044" name="AutoShape 3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6045" name="Text Box 37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7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16" name="Group 38"/>
          <p:cNvGrpSpPr>
            <a:grpSpLocks/>
          </p:cNvGrpSpPr>
          <p:nvPr/>
        </p:nvGrpSpPr>
        <p:grpSpPr bwMode="auto">
          <a:xfrm>
            <a:off x="5410200" y="1924050"/>
            <a:ext cx="3429000" cy="4629150"/>
            <a:chOff x="1872" y="1116"/>
            <a:chExt cx="2160" cy="2916"/>
          </a:xfrm>
        </p:grpSpPr>
        <p:pic>
          <p:nvPicPr>
            <p:cNvPr id="86038" name="Picture 39" descr="human fetus 32 weeks development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116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6039" name="Group 40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6040" name="AutoShape 41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6041" name="Text Box 42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8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18" name="Group 48"/>
          <p:cNvGrpSpPr>
            <a:grpSpLocks/>
          </p:cNvGrpSpPr>
          <p:nvPr/>
        </p:nvGrpSpPr>
        <p:grpSpPr bwMode="auto">
          <a:xfrm>
            <a:off x="304800" y="1295400"/>
            <a:ext cx="4343400" cy="1122363"/>
            <a:chOff x="295" y="799"/>
            <a:chExt cx="5165" cy="410"/>
          </a:xfrm>
        </p:grpSpPr>
        <p:sp>
          <p:nvSpPr>
            <p:cNvPr id="86036" name="AutoShape 49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6037" name="Text Box 50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Rapid growth</a:t>
              </a: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:                 gains ½ lb. per week</a:t>
              </a:r>
              <a:endParaRPr lang="en-GB" sz="3200" b="0" i="1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19" name="Group 51"/>
          <p:cNvGrpSpPr>
            <a:grpSpLocks/>
          </p:cNvGrpSpPr>
          <p:nvPr/>
        </p:nvGrpSpPr>
        <p:grpSpPr bwMode="auto">
          <a:xfrm>
            <a:off x="304800" y="4133850"/>
            <a:ext cx="4343400" cy="666750"/>
            <a:chOff x="295" y="799"/>
            <a:chExt cx="5165" cy="408"/>
          </a:xfrm>
        </p:grpSpPr>
        <p:sp>
          <p:nvSpPr>
            <p:cNvPr id="86034" name="AutoShape 52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6035" name="Text Box 53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Rapid brain growth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20" name="Group 54"/>
          <p:cNvGrpSpPr>
            <a:grpSpLocks/>
          </p:cNvGrpSpPr>
          <p:nvPr/>
        </p:nvGrpSpPr>
        <p:grpSpPr bwMode="auto">
          <a:xfrm>
            <a:off x="304800" y="2667000"/>
            <a:ext cx="4343400" cy="1158875"/>
            <a:chOff x="295" y="799"/>
            <a:chExt cx="5165" cy="408"/>
          </a:xfrm>
        </p:grpSpPr>
        <p:sp>
          <p:nvSpPr>
            <p:cNvPr id="86032" name="AutoShape 55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6033" name="Text Box 56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Organs fully mature, </a:t>
              </a: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except for lungs</a:t>
              </a:r>
            </a:p>
          </p:txBody>
        </p:sp>
      </p:grpSp>
      <p:grpSp>
        <p:nvGrpSpPr>
          <p:cNvPr id="21" name="Group 57"/>
          <p:cNvGrpSpPr>
            <a:grpSpLocks/>
          </p:cNvGrpSpPr>
          <p:nvPr/>
        </p:nvGrpSpPr>
        <p:grpSpPr bwMode="auto">
          <a:xfrm>
            <a:off x="304800" y="5124450"/>
            <a:ext cx="4343400" cy="1200150"/>
            <a:chOff x="295" y="799"/>
            <a:chExt cx="5165" cy="408"/>
          </a:xfrm>
        </p:grpSpPr>
        <p:sp>
          <p:nvSpPr>
            <p:cNvPr id="86030" name="AutoShape 58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6031" name="Text Box 59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Start to turn                      head downward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Third Trimester</a:t>
            </a:r>
          </a:p>
        </p:txBody>
      </p:sp>
      <p:grpSp>
        <p:nvGrpSpPr>
          <p:cNvPr id="87042" name="Group 3"/>
          <p:cNvGrpSpPr>
            <a:grpSpLocks/>
          </p:cNvGrpSpPr>
          <p:nvPr/>
        </p:nvGrpSpPr>
        <p:grpSpPr bwMode="auto">
          <a:xfrm>
            <a:off x="5410200" y="2028825"/>
            <a:ext cx="3429000" cy="4524375"/>
            <a:chOff x="1872" y="1182"/>
            <a:chExt cx="2160" cy="2850"/>
          </a:xfrm>
        </p:grpSpPr>
        <p:pic>
          <p:nvPicPr>
            <p:cNvPr id="87092" name="Picture 4" descr="human embryo 4 week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82"/>
              <a:ext cx="1920" cy="2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7093" name="Group 5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7094" name="AutoShape 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7095" name="Text Box 7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1 month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7043" name="Group 8"/>
          <p:cNvGrpSpPr>
            <a:grpSpLocks/>
          </p:cNvGrpSpPr>
          <p:nvPr/>
        </p:nvGrpSpPr>
        <p:grpSpPr bwMode="auto">
          <a:xfrm>
            <a:off x="5410200" y="2085975"/>
            <a:ext cx="3429000" cy="4467225"/>
            <a:chOff x="1872" y="1218"/>
            <a:chExt cx="2160" cy="2814"/>
          </a:xfrm>
        </p:grpSpPr>
        <p:pic>
          <p:nvPicPr>
            <p:cNvPr id="87088" name="Picture 9" descr="month2_co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218"/>
              <a:ext cx="1920" cy="2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7089" name="Group 10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7090" name="AutoShape 11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7091" name="Text Box 12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2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7044" name="Group 13"/>
          <p:cNvGrpSpPr>
            <a:grpSpLocks/>
          </p:cNvGrpSpPr>
          <p:nvPr/>
        </p:nvGrpSpPr>
        <p:grpSpPr bwMode="auto">
          <a:xfrm>
            <a:off x="5410200" y="1924050"/>
            <a:ext cx="3429000" cy="4629150"/>
            <a:chOff x="1872" y="1116"/>
            <a:chExt cx="2160" cy="2916"/>
          </a:xfrm>
        </p:grpSpPr>
        <p:pic>
          <p:nvPicPr>
            <p:cNvPr id="87084" name="Picture 14" descr="month3_co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16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7085" name="Group 15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7086" name="AutoShape 1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7087" name="Text Box 17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3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7045" name="Group 18"/>
          <p:cNvGrpSpPr>
            <a:grpSpLocks/>
          </p:cNvGrpSpPr>
          <p:nvPr/>
        </p:nvGrpSpPr>
        <p:grpSpPr bwMode="auto">
          <a:xfrm>
            <a:off x="5410200" y="1905000"/>
            <a:ext cx="3429000" cy="4648200"/>
            <a:chOff x="1872" y="1104"/>
            <a:chExt cx="2160" cy="2928"/>
          </a:xfrm>
        </p:grpSpPr>
        <p:pic>
          <p:nvPicPr>
            <p:cNvPr id="87080" name="Picture 19" descr="month4_com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04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7081" name="Group 20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7082" name="AutoShape 21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7083" name="Text Box 22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4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7046" name="Group 23"/>
          <p:cNvGrpSpPr>
            <a:grpSpLocks/>
          </p:cNvGrpSpPr>
          <p:nvPr/>
        </p:nvGrpSpPr>
        <p:grpSpPr bwMode="auto">
          <a:xfrm>
            <a:off x="5410200" y="1847850"/>
            <a:ext cx="3429000" cy="4705350"/>
            <a:chOff x="1872" y="1068"/>
            <a:chExt cx="2160" cy="2964"/>
          </a:xfrm>
        </p:grpSpPr>
        <p:pic>
          <p:nvPicPr>
            <p:cNvPr id="87076" name="Picture 24" descr="month5_com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068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7077" name="Group 25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7078" name="AutoShape 2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7079" name="Text Box 27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5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7047" name="Group 28"/>
          <p:cNvGrpSpPr>
            <a:grpSpLocks/>
          </p:cNvGrpSpPr>
          <p:nvPr/>
        </p:nvGrpSpPr>
        <p:grpSpPr bwMode="auto">
          <a:xfrm>
            <a:off x="5410200" y="1924050"/>
            <a:ext cx="3429000" cy="4629150"/>
            <a:chOff x="1872" y="1116"/>
            <a:chExt cx="2160" cy="2916"/>
          </a:xfrm>
        </p:grpSpPr>
        <p:pic>
          <p:nvPicPr>
            <p:cNvPr id="87072" name="Picture 29" descr="month6_co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16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7073" name="Group 30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7074" name="AutoShape 31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7075" name="Text Box 32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6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7048" name="Group 33"/>
          <p:cNvGrpSpPr>
            <a:grpSpLocks/>
          </p:cNvGrpSpPr>
          <p:nvPr/>
        </p:nvGrpSpPr>
        <p:grpSpPr bwMode="auto">
          <a:xfrm>
            <a:off x="5410200" y="1905000"/>
            <a:ext cx="3429000" cy="4648200"/>
            <a:chOff x="816" y="1104"/>
            <a:chExt cx="2160" cy="2928"/>
          </a:xfrm>
        </p:grpSpPr>
        <p:pic>
          <p:nvPicPr>
            <p:cNvPr id="87068" name="Picture 34" descr="month7_co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104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7069" name="Group 35"/>
            <p:cNvGrpSpPr>
              <a:grpSpLocks/>
            </p:cNvGrpSpPr>
            <p:nvPr/>
          </p:nvGrpSpPr>
          <p:grpSpPr bwMode="auto">
            <a:xfrm>
              <a:off x="816" y="3600"/>
              <a:ext cx="2160" cy="432"/>
              <a:chOff x="295" y="799"/>
              <a:chExt cx="5165" cy="408"/>
            </a:xfrm>
          </p:grpSpPr>
          <p:sp>
            <p:nvSpPr>
              <p:cNvPr id="87070" name="AutoShape 3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7071" name="Text Box 37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7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7049" name="Group 38"/>
          <p:cNvGrpSpPr>
            <a:grpSpLocks/>
          </p:cNvGrpSpPr>
          <p:nvPr/>
        </p:nvGrpSpPr>
        <p:grpSpPr bwMode="auto">
          <a:xfrm>
            <a:off x="5410200" y="1924050"/>
            <a:ext cx="3429000" cy="4629150"/>
            <a:chOff x="1872" y="1116"/>
            <a:chExt cx="2160" cy="2916"/>
          </a:xfrm>
        </p:grpSpPr>
        <p:pic>
          <p:nvPicPr>
            <p:cNvPr id="87064" name="Picture 39" descr="human fetus 32 weeks development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116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7065" name="Group 40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7066" name="AutoShape 41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7067" name="Text Box 42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8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18" name="Group 43"/>
          <p:cNvGrpSpPr>
            <a:grpSpLocks/>
          </p:cNvGrpSpPr>
          <p:nvPr/>
        </p:nvGrpSpPr>
        <p:grpSpPr bwMode="auto">
          <a:xfrm>
            <a:off x="5410200" y="1219200"/>
            <a:ext cx="3429000" cy="5334000"/>
            <a:chOff x="1872" y="672"/>
            <a:chExt cx="2160" cy="3360"/>
          </a:xfrm>
        </p:grpSpPr>
        <p:pic>
          <p:nvPicPr>
            <p:cNvPr id="87060" name="Picture 44" descr="human fetus 32 weeks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672"/>
              <a:ext cx="1920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7061" name="Group 45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7062" name="AutoShape 4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7063" name="Text Box 47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9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20" name="Group 48"/>
          <p:cNvGrpSpPr>
            <a:grpSpLocks/>
          </p:cNvGrpSpPr>
          <p:nvPr/>
        </p:nvGrpSpPr>
        <p:grpSpPr bwMode="auto">
          <a:xfrm>
            <a:off x="304800" y="1295399"/>
            <a:ext cx="4343400" cy="1123078"/>
            <a:chOff x="295" y="799"/>
            <a:chExt cx="5165" cy="410"/>
          </a:xfrm>
        </p:grpSpPr>
        <p:sp>
          <p:nvSpPr>
            <p:cNvPr id="87058" name="AutoShape 49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7059" name="Text Box 50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Most bones hardened but skull still soft</a:t>
              </a:r>
              <a:endParaRPr lang="en-GB" sz="3200" b="0" i="1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22" name="Group 54"/>
          <p:cNvGrpSpPr>
            <a:grpSpLocks/>
          </p:cNvGrpSpPr>
          <p:nvPr/>
        </p:nvGrpSpPr>
        <p:grpSpPr bwMode="auto">
          <a:xfrm>
            <a:off x="304800" y="2667000"/>
            <a:ext cx="4343400" cy="1158875"/>
            <a:chOff x="295" y="799"/>
            <a:chExt cx="5165" cy="408"/>
          </a:xfrm>
        </p:grpSpPr>
        <p:sp>
          <p:nvSpPr>
            <p:cNvPr id="87056" name="AutoShape 55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7057" name="Text Box 56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Shedding hair and waxy </a:t>
              </a:r>
              <a:r>
                <a:rPr lang="en-GB" sz="3200" b="0" i="1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vernix</a:t>
              </a:r>
              <a:endParaRPr lang="en-GB" sz="3200" b="0" i="1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23" name="Group 57"/>
          <p:cNvGrpSpPr>
            <a:grpSpLocks/>
          </p:cNvGrpSpPr>
          <p:nvPr/>
        </p:nvGrpSpPr>
        <p:grpSpPr bwMode="auto">
          <a:xfrm>
            <a:off x="304800" y="4210050"/>
            <a:ext cx="4343400" cy="1200150"/>
            <a:chOff x="295" y="799"/>
            <a:chExt cx="5165" cy="408"/>
          </a:xfrm>
        </p:grpSpPr>
        <p:sp>
          <p:nvSpPr>
            <p:cNvPr id="87054" name="AutoShape 58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0000"/>
                </a:gs>
                <a:gs pos="100000">
                  <a:srgbClr val="FF0000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7055" name="Text Box 59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Lungs mature</a:t>
              </a: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:                   ready to be born!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PIC - Male Reprod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7313613" cy="66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6705600" y="3457575"/>
            <a:ext cx="2133600" cy="1266825"/>
            <a:chOff x="6705600" y="3457575"/>
            <a:chExt cx="2133600" cy="1266825"/>
          </a:xfrm>
        </p:grpSpPr>
        <p:sp>
          <p:nvSpPr>
            <p:cNvPr id="21520" name="AutoShape 19"/>
            <p:cNvSpPr>
              <a:spLocks noChangeArrowheads="1"/>
            </p:cNvSpPr>
            <p:nvPr/>
          </p:nvSpPr>
          <p:spPr bwMode="auto">
            <a:xfrm>
              <a:off x="6705600" y="3457575"/>
              <a:ext cx="2133600" cy="56308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18185E"/>
                </a:gs>
                <a:gs pos="100000">
                  <a:srgbClr val="3333CC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9" name="Line 25"/>
            <p:cNvSpPr>
              <a:spLocks noChangeShapeType="1"/>
            </p:cNvSpPr>
            <p:nvPr/>
          </p:nvSpPr>
          <p:spPr bwMode="auto">
            <a:xfrm flipV="1">
              <a:off x="6705600" y="4038600"/>
              <a:ext cx="914400" cy="685800"/>
            </a:xfrm>
            <a:prstGeom prst="line">
              <a:avLst/>
            </a:prstGeom>
            <a:noFill/>
            <a:ln w="508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5715000" y="5410200"/>
            <a:ext cx="2667000" cy="1020286"/>
            <a:chOff x="5715000" y="5410200"/>
            <a:chExt cx="2667000" cy="1020286"/>
          </a:xfrm>
        </p:grpSpPr>
        <p:grpSp>
          <p:nvGrpSpPr>
            <p:cNvPr id="21514" name="Group 5"/>
            <p:cNvGrpSpPr>
              <a:grpSpLocks/>
            </p:cNvGrpSpPr>
            <p:nvPr/>
          </p:nvGrpSpPr>
          <p:grpSpPr bwMode="auto">
            <a:xfrm>
              <a:off x="6248400" y="5867402"/>
              <a:ext cx="2133600" cy="563084"/>
              <a:chOff x="242" y="1616"/>
              <a:chExt cx="5224" cy="408"/>
            </a:xfrm>
          </p:grpSpPr>
          <p:sp>
            <p:nvSpPr>
              <p:cNvPr id="21516" name="AutoShape 6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18185E"/>
                  </a:gs>
                  <a:gs pos="100000">
                    <a:srgbClr val="33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7" name="Text Box 7"/>
              <p:cNvSpPr txBox="1">
                <a:spLocks noChangeArrowheads="1"/>
              </p:cNvSpPr>
              <p:nvPr/>
            </p:nvSpPr>
            <p:spPr bwMode="auto">
              <a:xfrm>
                <a:off x="383" y="1616"/>
                <a:ext cx="4949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GB" sz="2800" b="0" dirty="0">
                  <a:solidFill>
                    <a:schemeClr val="bg1"/>
                  </a:solidFill>
                  <a:latin typeface="Tw Cen MT" charset="0"/>
                  <a:cs typeface="Times New Roman" charset="0"/>
                </a:endParaRPr>
              </a:p>
            </p:txBody>
          </p:sp>
        </p:grpSp>
        <p:sp>
          <p:nvSpPr>
            <p:cNvPr id="21515" name="Line 8"/>
            <p:cNvSpPr>
              <a:spLocks noChangeShapeType="1"/>
            </p:cNvSpPr>
            <p:nvPr/>
          </p:nvSpPr>
          <p:spPr bwMode="auto">
            <a:xfrm flipH="1" flipV="1">
              <a:off x="5715000" y="5410200"/>
              <a:ext cx="1066800" cy="457200"/>
            </a:xfrm>
            <a:prstGeom prst="line">
              <a:avLst/>
            </a:prstGeom>
            <a:noFill/>
            <a:ln w="508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2133600" y="5334000"/>
            <a:ext cx="3200400" cy="639286"/>
            <a:chOff x="1981200" y="4343400"/>
            <a:chExt cx="3200400" cy="639286"/>
          </a:xfrm>
        </p:grpSpPr>
        <p:grpSp>
          <p:nvGrpSpPr>
            <p:cNvPr id="21510" name="Group 5"/>
            <p:cNvGrpSpPr>
              <a:grpSpLocks/>
            </p:cNvGrpSpPr>
            <p:nvPr/>
          </p:nvGrpSpPr>
          <p:grpSpPr bwMode="auto">
            <a:xfrm>
              <a:off x="1981200" y="4419602"/>
              <a:ext cx="2133600" cy="563084"/>
              <a:chOff x="242" y="1616"/>
              <a:chExt cx="5224" cy="408"/>
            </a:xfrm>
          </p:grpSpPr>
          <p:sp>
            <p:nvSpPr>
              <p:cNvPr id="21512" name="AutoShape 6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18185E"/>
                  </a:gs>
                  <a:gs pos="100000">
                    <a:srgbClr val="33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3" name="Text Box 7"/>
              <p:cNvSpPr txBox="1">
                <a:spLocks noChangeArrowheads="1"/>
              </p:cNvSpPr>
              <p:nvPr/>
            </p:nvSpPr>
            <p:spPr bwMode="auto">
              <a:xfrm>
                <a:off x="383" y="1616"/>
                <a:ext cx="4949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GB" sz="2800" b="0" dirty="0">
                  <a:solidFill>
                    <a:schemeClr val="bg1"/>
                  </a:solidFill>
                  <a:latin typeface="Tw Cen MT" charset="0"/>
                  <a:cs typeface="Times New Roman" charset="0"/>
                </a:endParaRPr>
              </a:p>
            </p:txBody>
          </p:sp>
        </p:grpSp>
        <p:sp>
          <p:nvSpPr>
            <p:cNvPr id="21511" name="Line 8"/>
            <p:cNvSpPr>
              <a:spLocks noChangeShapeType="1"/>
            </p:cNvSpPr>
            <p:nvPr/>
          </p:nvSpPr>
          <p:spPr bwMode="auto">
            <a:xfrm flipV="1">
              <a:off x="4114800" y="4343400"/>
              <a:ext cx="1066800" cy="381000"/>
            </a:xfrm>
            <a:prstGeom prst="line">
              <a:avLst/>
            </a:prstGeom>
            <a:noFill/>
            <a:ln w="508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12795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After 9 months, the </a:t>
            </a:r>
            <a:r>
              <a:rPr lang="en-GB" sz="2800" b="0" dirty="0" err="1">
                <a:latin typeface="Tw Cen MT" charset="0"/>
                <a:ea typeface="Tw Cen MT" charset="0"/>
                <a:cs typeface="Tw Cen MT" charset="0"/>
              </a:rPr>
              <a:t>fetus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is ready to be born.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2209800"/>
            <a:ext cx="8382000" cy="609600"/>
            <a:chOff x="295" y="799"/>
            <a:chExt cx="5165" cy="408"/>
          </a:xfrm>
        </p:grpSpPr>
        <p:sp>
          <p:nvSpPr>
            <p:cNvPr id="88078" name="AutoShape 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8079" name="Text Box 5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Birth takes place in </a:t>
              </a: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3 stages</a:t>
              </a: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: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Birth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81000" y="2971800"/>
            <a:ext cx="2667000" cy="685800"/>
            <a:chOff x="295" y="799"/>
            <a:chExt cx="5165" cy="408"/>
          </a:xfrm>
        </p:grpSpPr>
        <p:sp>
          <p:nvSpPr>
            <p:cNvPr id="88076" name="AutoShape 10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1847"/>
                </a:gs>
                <a:gs pos="100000">
                  <a:srgbClr val="CC33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8077" name="Text Box 11"/>
            <p:cNvSpPr txBox="1">
              <a:spLocks noChangeArrowheads="1"/>
            </p:cNvSpPr>
            <p:nvPr/>
          </p:nvSpPr>
          <p:spPr bwMode="auto">
            <a:xfrm>
              <a:off x="441" y="816"/>
              <a:ext cx="4890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labor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6096000" y="2971800"/>
            <a:ext cx="2667000" cy="685800"/>
            <a:chOff x="295" y="799"/>
            <a:chExt cx="5165" cy="408"/>
          </a:xfrm>
        </p:grpSpPr>
        <p:sp>
          <p:nvSpPr>
            <p:cNvPr id="88074" name="AutoShape 28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1847"/>
                </a:gs>
                <a:gs pos="100000">
                  <a:srgbClr val="CC33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8075" name="Text Box 29"/>
            <p:cNvSpPr txBox="1">
              <a:spLocks noChangeArrowheads="1"/>
            </p:cNvSpPr>
            <p:nvPr/>
          </p:nvSpPr>
          <p:spPr bwMode="auto">
            <a:xfrm>
              <a:off x="441" y="816"/>
              <a:ext cx="4890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afterbirth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pic>
        <p:nvPicPr>
          <p:cNvPr id="42014" name="Picture 30" descr="Untitled-1 copy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90611">
            <a:off x="3913188" y="3962400"/>
            <a:ext cx="20193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3276600" y="2971800"/>
            <a:ext cx="2667000" cy="685800"/>
            <a:chOff x="295" y="799"/>
            <a:chExt cx="5165" cy="408"/>
          </a:xfrm>
        </p:grpSpPr>
        <p:sp>
          <p:nvSpPr>
            <p:cNvPr id="88072" name="AutoShape 25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1847"/>
                </a:gs>
                <a:gs pos="100000">
                  <a:srgbClr val="CC33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8073" name="Text Box 26"/>
            <p:cNvSpPr txBox="1">
              <a:spLocks noChangeArrowheads="1"/>
            </p:cNvSpPr>
            <p:nvPr/>
          </p:nvSpPr>
          <p:spPr bwMode="auto">
            <a:xfrm>
              <a:off x="441" y="816"/>
              <a:ext cx="4890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delivery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1000" y="914400"/>
            <a:ext cx="8382000" cy="1219200"/>
            <a:chOff x="295" y="799"/>
            <a:chExt cx="5165" cy="408"/>
          </a:xfrm>
        </p:grpSpPr>
        <p:sp>
          <p:nvSpPr>
            <p:cNvPr id="89105" name="AutoShape 3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33CC">
                    <a:alpha val="43999"/>
                  </a:srgbClr>
                </a:gs>
                <a:gs pos="100000">
                  <a:schemeClr val="bg1"/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9106" name="Text Box 4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latin typeface="Tw Cen MT" charset="0"/>
                  <a:ea typeface="Tw Cen MT" charset="0"/>
                  <a:cs typeface="Tw Cen MT" charset="0"/>
                </a:rPr>
                <a:t>Strong </a:t>
              </a:r>
              <a:r>
                <a:rPr lang="en-GB" sz="3200" b="0" u="sng">
                  <a:solidFill>
                    <a:srgbClr val="FF0000"/>
                  </a:solidFill>
                  <a:latin typeface="Tw Cen MT" charset="0"/>
                  <a:ea typeface="Tw Cen MT" charset="0"/>
                  <a:cs typeface="Tw Cen MT" charset="0"/>
                </a:rPr>
                <a:t>muscle contractions </a:t>
              </a:r>
              <a:r>
                <a:rPr lang="en-GB" sz="3200" b="0">
                  <a:latin typeface="Tw Cen MT" charset="0"/>
                  <a:ea typeface="Tw Cen MT" charset="0"/>
                  <a:cs typeface="Tw Cen MT" charset="0"/>
                </a:rPr>
                <a:t>of                                 the uterus make the cervix enlarge</a:t>
              </a:r>
              <a:endParaRPr lang="en-GB" sz="3200" b="0" u="sng"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81000" y="304800"/>
            <a:ext cx="8382000" cy="609600"/>
            <a:chOff x="295" y="799"/>
            <a:chExt cx="5165" cy="408"/>
          </a:xfrm>
        </p:grpSpPr>
        <p:sp>
          <p:nvSpPr>
            <p:cNvPr id="89103" name="AutoShape 6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185E"/>
                </a:gs>
                <a:gs pos="100000">
                  <a:srgbClr val="FF33CC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9104" name="Text Box 7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1. </a:t>
              </a:r>
              <a:r>
                <a:rPr lang="en-GB" sz="3200" dirty="0" err="1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Labor</a:t>
              </a:r>
              <a:endParaRPr lang="en-GB" sz="3200" u="sng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81000" y="3124200"/>
            <a:ext cx="8382000" cy="1219200"/>
            <a:chOff x="295" y="799"/>
            <a:chExt cx="5165" cy="408"/>
          </a:xfrm>
        </p:grpSpPr>
        <p:sp>
          <p:nvSpPr>
            <p:cNvPr id="89101" name="AutoShape 9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alpha val="57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5080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9102" name="Text Box 10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latin typeface="Tw Cen MT" charset="0"/>
                  <a:ea typeface="Tw Cen MT" charset="0"/>
                  <a:cs typeface="Tw Cen MT" charset="0"/>
                </a:rPr>
                <a:t>The fetus </a:t>
              </a:r>
              <a:r>
                <a:rPr lang="en-GB" sz="3200" b="0" u="sng">
                  <a:solidFill>
                    <a:srgbClr val="FF0000"/>
                  </a:solidFill>
                  <a:latin typeface="Tw Cen MT" charset="0"/>
                  <a:ea typeface="Tw Cen MT" charset="0"/>
                  <a:cs typeface="Tw Cen MT" charset="0"/>
                </a:rPr>
                <a:t>pushed out of the uterus </a:t>
              </a:r>
              <a:r>
                <a:rPr lang="en-GB" sz="3200" b="0">
                  <a:latin typeface="Tw Cen MT" charset="0"/>
                  <a:ea typeface="Tw Cen MT" charset="0"/>
                  <a:cs typeface="Tw Cen MT" charset="0"/>
                </a:rPr>
                <a:t>through            the vagina. First breath with its lungs.</a:t>
              </a:r>
              <a:endParaRPr lang="en-GB" sz="3200" b="0" u="sng"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81000" y="5410200"/>
            <a:ext cx="8382000" cy="1219200"/>
            <a:chOff x="295" y="799"/>
            <a:chExt cx="5165" cy="408"/>
          </a:xfrm>
        </p:grpSpPr>
        <p:sp>
          <p:nvSpPr>
            <p:cNvPr id="89099" name="AutoShape 12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0099">
                    <a:alpha val="49001"/>
                  </a:srgbClr>
                </a:gs>
                <a:gs pos="100000">
                  <a:schemeClr val="bg1"/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9100" name="Text Box 13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latin typeface="Tw Cen MT" charset="0"/>
                  <a:ea typeface="Tw Cen MT" charset="0"/>
                  <a:cs typeface="Tw Cen MT" charset="0"/>
                </a:rPr>
                <a:t>Final contractions push the </a:t>
              </a:r>
              <a:r>
                <a:rPr lang="en-GB" sz="3200" b="0" u="sng">
                  <a:solidFill>
                    <a:srgbClr val="FF0000"/>
                  </a:solidFill>
                  <a:latin typeface="Tw Cen MT" charset="0"/>
                  <a:ea typeface="Tw Cen MT" charset="0"/>
                  <a:cs typeface="Tw Cen MT" charset="0"/>
                </a:rPr>
                <a:t>placenta</a:t>
              </a:r>
              <a:r>
                <a:rPr lang="en-GB" sz="3200" b="0">
                  <a:latin typeface="Tw Cen MT" charset="0"/>
                  <a:ea typeface="Tw Cen MT" charset="0"/>
                  <a:cs typeface="Tw Cen MT" charset="0"/>
                </a:rPr>
                <a:t> and other structures out of the uterus and vagina.</a:t>
              </a:r>
              <a:endParaRPr lang="en-GB" sz="3200" b="0" u="sng"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381000" y="2514600"/>
            <a:ext cx="8382000" cy="609600"/>
            <a:chOff x="295" y="799"/>
            <a:chExt cx="5165" cy="408"/>
          </a:xfrm>
        </p:grpSpPr>
        <p:sp>
          <p:nvSpPr>
            <p:cNvPr id="45071" name="AutoShape 15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97000"/>
                  </a:schemeClr>
                </a:gs>
              </a:gsLst>
              <a:lin ang="5400000" scaled="1"/>
            </a:gradFill>
            <a:ln w="508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9098" name="Text Box 16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2. Delivery</a:t>
              </a:r>
              <a:endParaRPr lang="en-GB" sz="3200" u="sng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381000" y="4800600"/>
            <a:ext cx="8382000" cy="609600"/>
            <a:chOff x="295" y="799"/>
            <a:chExt cx="5165" cy="408"/>
          </a:xfrm>
        </p:grpSpPr>
        <p:sp>
          <p:nvSpPr>
            <p:cNvPr id="89095" name="AutoShape 18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9096" name="Text Box 19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3. Afterbirth</a:t>
              </a:r>
              <a:endParaRPr lang="en-GB" sz="3200" u="sng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4" descr="gallery_beau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2209800"/>
            <a:ext cx="9144000" cy="2286000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34" charset="0"/>
                <a:ea typeface="+mn-ea"/>
                <a:cs typeface="Times New Roman" pitchFamily="18" charset="0"/>
              </a:rPr>
              <a:t>The Reproductive System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GB" sz="3600" i="1" dirty="0">
                <a:solidFill>
                  <a:srgbClr val="FFFF00"/>
                </a:solidFill>
                <a:latin typeface="Century Gothic" pitchFamily="34" charset="0"/>
                <a:ea typeface="+mn-ea"/>
                <a:cs typeface="Times New Roman" pitchFamily="18" charset="0"/>
              </a:rPr>
              <a:t>Special Topic: </a:t>
            </a:r>
            <a:r>
              <a:rPr lang="en-GB" sz="3600" i="1" dirty="0">
                <a:solidFill>
                  <a:schemeClr val="bg1"/>
                </a:solidFill>
                <a:latin typeface="Century Gothic" pitchFamily="34" charset="0"/>
                <a:ea typeface="+mn-ea"/>
                <a:cs typeface="Times New Roman" pitchFamily="18" charset="0"/>
              </a:rPr>
              <a:t>Twins!</a:t>
            </a:r>
            <a:endParaRPr lang="en-CA" sz="3600" dirty="0">
              <a:solidFill>
                <a:schemeClr val="bg1"/>
              </a:solidFill>
              <a:latin typeface="Century Gothic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322056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228600" y="1279525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Twins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can be formed in a few different ways.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Twins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81000" y="2209800"/>
            <a:ext cx="8382000" cy="609600"/>
            <a:chOff x="295" y="799"/>
            <a:chExt cx="5165" cy="408"/>
          </a:xfrm>
        </p:grpSpPr>
        <p:sp>
          <p:nvSpPr>
            <p:cNvPr id="90126" name="AutoShape 13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90127" name="Text Box 14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There are 3 different types of twins:</a:t>
              </a:r>
              <a:endParaRPr lang="en-GB" sz="3200" b="0" u="sng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81000" y="2971800"/>
            <a:ext cx="2667000" cy="685800"/>
            <a:chOff x="295" y="799"/>
            <a:chExt cx="5165" cy="408"/>
          </a:xfrm>
        </p:grpSpPr>
        <p:sp>
          <p:nvSpPr>
            <p:cNvPr id="90124" name="AutoShape 16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1847"/>
                </a:gs>
                <a:gs pos="100000">
                  <a:srgbClr val="CC33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90125" name="Text Box 17"/>
            <p:cNvSpPr txBox="1">
              <a:spLocks noChangeArrowheads="1"/>
            </p:cNvSpPr>
            <p:nvPr/>
          </p:nvSpPr>
          <p:spPr bwMode="auto">
            <a:xfrm>
              <a:off x="441" y="816"/>
              <a:ext cx="4890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fraternal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6096000" y="2971800"/>
            <a:ext cx="2667000" cy="685800"/>
            <a:chOff x="295" y="799"/>
            <a:chExt cx="5165" cy="408"/>
          </a:xfrm>
        </p:grpSpPr>
        <p:sp>
          <p:nvSpPr>
            <p:cNvPr id="90122" name="AutoShape 19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1847"/>
                </a:gs>
                <a:gs pos="100000">
                  <a:srgbClr val="CC33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90123" name="Text Box 20"/>
            <p:cNvSpPr txBox="1">
              <a:spLocks noChangeArrowheads="1"/>
            </p:cNvSpPr>
            <p:nvPr/>
          </p:nvSpPr>
          <p:spPr bwMode="auto">
            <a:xfrm>
              <a:off x="441" y="816"/>
              <a:ext cx="4890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conjoined</a:t>
              </a:r>
              <a:endParaRPr lang="en-GB" sz="3200" b="0" u="sng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276600" y="2971800"/>
            <a:ext cx="2667000" cy="685800"/>
            <a:chOff x="295" y="799"/>
            <a:chExt cx="5165" cy="408"/>
          </a:xfrm>
        </p:grpSpPr>
        <p:sp>
          <p:nvSpPr>
            <p:cNvPr id="90120" name="AutoShape 22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1847"/>
                </a:gs>
                <a:gs pos="100000">
                  <a:srgbClr val="CC33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90121" name="Text Box 23"/>
            <p:cNvSpPr txBox="1">
              <a:spLocks noChangeArrowheads="1"/>
            </p:cNvSpPr>
            <p:nvPr/>
          </p:nvSpPr>
          <p:spPr bwMode="auto">
            <a:xfrm>
              <a:off x="441" y="816"/>
              <a:ext cx="4890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identical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pic>
        <p:nvPicPr>
          <p:cNvPr id="52250" name="Picture 26" descr="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4038600"/>
            <a:ext cx="26384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build="p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28600" y="1279525"/>
            <a:ext cx="4191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u="sng" dirty="0">
                <a:solidFill>
                  <a:srgbClr val="990099"/>
                </a:solidFill>
                <a:latin typeface="Tw Cen MT" charset="0"/>
                <a:ea typeface="Tw Cen MT" charset="0"/>
                <a:cs typeface="Tw Cen MT" charset="0"/>
              </a:rPr>
              <a:t>Fraternal twins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                are formed when                 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two different ova</a:t>
            </a:r>
            <a:r>
              <a:rPr lang="en-GB" sz="2800" b="0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                   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are fertilized by                          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two different sperm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.</a:t>
            </a:r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228600" y="4014788"/>
            <a:ext cx="50292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Since the cells involved are totally different, so are the twins! 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They can be </a:t>
            </a:r>
            <a:r>
              <a:rPr lang="en-GB" sz="2800" b="0" dirty="0">
                <a:solidFill>
                  <a:srgbClr val="FF33CC"/>
                </a:solidFill>
                <a:latin typeface="Tw Cen MT" charset="0"/>
                <a:ea typeface="Tw Cen MT" charset="0"/>
                <a:cs typeface="Tw Cen MT" charset="0"/>
              </a:rPr>
              <a:t>girl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-</a:t>
            </a:r>
            <a:r>
              <a:rPr lang="en-GB" sz="2800" b="0" dirty="0">
                <a:solidFill>
                  <a:srgbClr val="FF33CC"/>
                </a:solidFill>
                <a:latin typeface="Tw Cen MT" charset="0"/>
                <a:ea typeface="Tw Cen MT" charset="0"/>
                <a:cs typeface="Tw Cen MT" charset="0"/>
              </a:rPr>
              <a:t>girl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,              </a:t>
            </a:r>
            <a:r>
              <a:rPr lang="en-GB" sz="2800" b="0" dirty="0">
                <a:solidFill>
                  <a:srgbClr val="3399FF"/>
                </a:solidFill>
                <a:latin typeface="Tw Cen MT" charset="0"/>
                <a:ea typeface="Tw Cen MT" charset="0"/>
                <a:cs typeface="Tw Cen MT" charset="0"/>
              </a:rPr>
              <a:t>boy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-</a:t>
            </a:r>
            <a:r>
              <a:rPr lang="en-GB" sz="2800" b="0" dirty="0">
                <a:solidFill>
                  <a:srgbClr val="FF33CC"/>
                </a:solidFill>
                <a:latin typeface="Tw Cen MT" charset="0"/>
                <a:ea typeface="Tw Cen MT" charset="0"/>
                <a:cs typeface="Tw Cen MT" charset="0"/>
              </a:rPr>
              <a:t>girl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or </a:t>
            </a:r>
            <a:r>
              <a:rPr lang="en-GB" sz="2800" b="0" dirty="0">
                <a:solidFill>
                  <a:srgbClr val="3399FF"/>
                </a:solidFill>
                <a:latin typeface="Tw Cen MT" charset="0"/>
                <a:ea typeface="Tw Cen MT" charset="0"/>
                <a:cs typeface="Tw Cen MT" charset="0"/>
              </a:rPr>
              <a:t>boy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-</a:t>
            </a:r>
            <a:r>
              <a:rPr lang="en-GB" sz="2800" b="0" dirty="0">
                <a:solidFill>
                  <a:srgbClr val="3399FF"/>
                </a:solidFill>
                <a:latin typeface="Tw Cen MT" charset="0"/>
                <a:ea typeface="Tw Cen MT" charset="0"/>
                <a:cs typeface="Tw Cen MT" charset="0"/>
              </a:rPr>
              <a:t>boy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.</a:t>
            </a:r>
          </a:p>
        </p:txBody>
      </p:sp>
      <p:pic>
        <p:nvPicPr>
          <p:cNvPr id="53265" name="Picture 17" descr="Twins - Fraterna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381000"/>
            <a:ext cx="3582987" cy="639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Fraternal Twins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build="p" autoUpdateAnimBg="0"/>
      <p:bldP spid="53264" grpId="0" build="p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419600" y="533400"/>
            <a:ext cx="4640263" cy="6248400"/>
            <a:chOff x="2784" y="336"/>
            <a:chExt cx="2923" cy="3936"/>
          </a:xfrm>
        </p:grpSpPr>
        <p:pic>
          <p:nvPicPr>
            <p:cNvPr id="92165" name="Picture 7" descr="Twins - Identical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336"/>
              <a:ext cx="2923" cy="3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166" name="Rectangle 8"/>
            <p:cNvSpPr>
              <a:spLocks noChangeArrowheads="1"/>
            </p:cNvSpPr>
            <p:nvPr/>
          </p:nvSpPr>
          <p:spPr bwMode="auto">
            <a:xfrm>
              <a:off x="3504" y="528"/>
              <a:ext cx="1488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304800" y="1219200"/>
            <a:ext cx="419100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u="sng" dirty="0">
                <a:solidFill>
                  <a:srgbClr val="990099"/>
                </a:solidFill>
                <a:latin typeface="Tw Cen MT" charset="0"/>
                <a:ea typeface="Tw Cen MT" charset="0"/>
                <a:cs typeface="Tw Cen MT" charset="0"/>
              </a:rPr>
              <a:t>Identical twins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form when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one ovum</a:t>
            </a:r>
            <a:r>
              <a:rPr lang="en-GB" sz="2800" b="0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is fertilized        by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one sperm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. 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The dividing zygote then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splits in two 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and both cells develop into babies.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381000" y="4433887"/>
            <a:ext cx="403860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Since both babies came from the exact                   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same sperm and ovum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, they are identical!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Identical Twins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build="p" autoUpdateAnimBg="0"/>
      <p:bldP spid="54278" grpId="0" build="p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6" name="Picture 10" descr="wht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60525"/>
            <a:ext cx="206375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228600" y="1279525"/>
            <a:ext cx="4419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u="sng">
                <a:solidFill>
                  <a:srgbClr val="990099"/>
                </a:solidFill>
                <a:latin typeface="Tw Cen MT" charset="0"/>
                <a:ea typeface="Tw Cen MT" charset="0"/>
                <a:cs typeface="Tw Cen MT" charset="0"/>
              </a:rPr>
              <a:t>Conjoined twins</a:t>
            </a:r>
            <a:r>
              <a:rPr lang="en-GB" sz="2800" b="0">
                <a:latin typeface="Tw Cen MT" charset="0"/>
                <a:ea typeface="Tw Cen MT" charset="0"/>
                <a:cs typeface="Tw Cen MT" charset="0"/>
              </a:rPr>
              <a:t>              (also called </a:t>
            </a:r>
            <a:r>
              <a:rPr lang="en-GB" sz="2800" b="0" u="sng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Siamese twins</a:t>
            </a:r>
            <a:r>
              <a:rPr lang="en-GB" sz="2800" b="0">
                <a:latin typeface="Tw Cen MT" charset="0"/>
                <a:ea typeface="Tw Cen MT" charset="0"/>
                <a:cs typeface="Tw Cen MT" charset="0"/>
              </a:rPr>
              <a:t>) form like identical twins, but the zygote </a:t>
            </a:r>
            <a:r>
              <a:rPr lang="en-GB" sz="2800" b="0" u="sng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did not split </a:t>
            </a:r>
            <a:r>
              <a:rPr lang="en-GB" sz="2800" b="0">
                <a:latin typeface="Tw Cen MT" charset="0"/>
                <a:ea typeface="Tw Cen MT" charset="0"/>
                <a:cs typeface="Tw Cen MT" charset="0"/>
              </a:rPr>
              <a:t>completely</a:t>
            </a:r>
            <a:r>
              <a:rPr lang="en-GB" sz="3200" b="0">
                <a:latin typeface="Tw Cen MT" charset="0"/>
                <a:ea typeface="Tw Cen MT" charset="0"/>
                <a:cs typeface="Tw Cen MT" charset="0"/>
              </a:rPr>
              <a:t>.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81000" y="4359275"/>
            <a:ext cx="41910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>
                <a:latin typeface="Tw Cen MT" charset="0"/>
                <a:ea typeface="Tw Cen MT" charset="0"/>
                <a:cs typeface="Tw Cen MT" charset="0"/>
              </a:rPr>
              <a:t>The fetuses develop on their own, but they are still  </a:t>
            </a:r>
            <a:r>
              <a:rPr lang="en-GB" sz="2800" b="0" u="sng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attached</a:t>
            </a:r>
            <a:r>
              <a:rPr lang="en-GB" sz="2800" b="0">
                <a:latin typeface="Tw Cen MT" charset="0"/>
                <a:ea typeface="Tw Cen MT" charset="0"/>
                <a:cs typeface="Tw Cen MT" charset="0"/>
              </a:rPr>
              <a:t> at some location on their bodies</a:t>
            </a:r>
            <a:r>
              <a:rPr lang="en-GB" sz="3200" b="0">
                <a:latin typeface="Tw Cen MT" charset="0"/>
                <a:ea typeface="Tw Cen MT" charset="0"/>
                <a:cs typeface="Tw Cen MT" charset="0"/>
              </a:rPr>
              <a:t>.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Conjoined Twins</a:t>
            </a:r>
          </a:p>
        </p:txBody>
      </p:sp>
      <p:pic>
        <p:nvPicPr>
          <p:cNvPr id="55305" name="Picture 9" descr="twin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143000"/>
            <a:ext cx="2941637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 autoUpdateAnimBg="0"/>
      <p:bldP spid="55299" grpId="0" build="p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1"/>
          <a:stretch/>
        </p:blipFill>
        <p:spPr bwMode="auto">
          <a:xfrm>
            <a:off x="381000" y="1181958"/>
            <a:ext cx="3684588" cy="4914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The Original “Siamese Twins”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8544">
            <a:off x="4933950" y="1531938"/>
            <a:ext cx="3452813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4212" name="Text Box 3"/>
          <p:cNvSpPr txBox="1">
            <a:spLocks noChangeArrowheads="1"/>
          </p:cNvSpPr>
          <p:nvPr/>
        </p:nvSpPr>
        <p:spPr bwMode="auto">
          <a:xfrm>
            <a:off x="304800" y="6181725"/>
            <a:ext cx="3848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0" dirty="0" err="1">
                <a:latin typeface="Tw Cen MT" charset="0"/>
                <a:ea typeface="Tw Cen MT" charset="0"/>
                <a:cs typeface="Tw Cen MT" charset="0"/>
              </a:rPr>
              <a:t>Eng</a:t>
            </a:r>
            <a:r>
              <a:rPr lang="en-GB" b="0" dirty="0">
                <a:latin typeface="Tw Cen MT" charset="0"/>
                <a:ea typeface="Tw Cen MT" charset="0"/>
                <a:cs typeface="Tw Cen MT" charset="0"/>
              </a:rPr>
              <a:t> and Chang Bunker</a:t>
            </a:r>
            <a:endParaRPr lang="en-GB" sz="2800" b="0" dirty="0">
              <a:latin typeface="Tw Cen MT" charset="0"/>
              <a:ea typeface="Tw Cen MT" charset="0"/>
              <a:cs typeface="Tw Cen MT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4" descr="gallery_beau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2209800"/>
            <a:ext cx="9144000" cy="2286000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34" charset="0"/>
                <a:ea typeface="+mn-ea"/>
                <a:cs typeface="Times New Roman" pitchFamily="18" charset="0"/>
              </a:rPr>
              <a:t>Any Questions?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PIC - Male Reprod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7313613" cy="66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6705600" y="3428593"/>
            <a:ext cx="2133600" cy="1295807"/>
            <a:chOff x="6705600" y="3428593"/>
            <a:chExt cx="2133600" cy="1295807"/>
          </a:xfrm>
        </p:grpSpPr>
        <p:grpSp>
          <p:nvGrpSpPr>
            <p:cNvPr id="21518" name="Group 18"/>
            <p:cNvGrpSpPr>
              <a:grpSpLocks/>
            </p:cNvGrpSpPr>
            <p:nvPr/>
          </p:nvGrpSpPr>
          <p:grpSpPr bwMode="auto">
            <a:xfrm>
              <a:off x="6705600" y="3428593"/>
              <a:ext cx="2133600" cy="592066"/>
              <a:chOff x="242" y="1595"/>
              <a:chExt cx="5224" cy="429"/>
            </a:xfrm>
          </p:grpSpPr>
          <p:sp>
            <p:nvSpPr>
              <p:cNvPr id="21520" name="AutoShape 19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18185E"/>
                  </a:gs>
                  <a:gs pos="100000">
                    <a:srgbClr val="33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1" name="Text Box 20"/>
              <p:cNvSpPr txBox="1">
                <a:spLocks noChangeArrowheads="1"/>
              </p:cNvSpPr>
              <p:nvPr/>
            </p:nvSpPr>
            <p:spPr bwMode="auto">
              <a:xfrm>
                <a:off x="383" y="1595"/>
                <a:ext cx="4949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penis</a:t>
                </a:r>
              </a:p>
            </p:txBody>
          </p:sp>
        </p:grpSp>
        <p:sp>
          <p:nvSpPr>
            <p:cNvPr id="21519" name="Line 25"/>
            <p:cNvSpPr>
              <a:spLocks noChangeShapeType="1"/>
            </p:cNvSpPr>
            <p:nvPr/>
          </p:nvSpPr>
          <p:spPr bwMode="auto">
            <a:xfrm flipV="1">
              <a:off x="6705600" y="4038600"/>
              <a:ext cx="914400" cy="685800"/>
            </a:xfrm>
            <a:prstGeom prst="line">
              <a:avLst/>
            </a:prstGeom>
            <a:noFill/>
            <a:ln w="508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5715000" y="5410200"/>
            <a:ext cx="2667000" cy="1020286"/>
            <a:chOff x="5715000" y="5410200"/>
            <a:chExt cx="2667000" cy="1020286"/>
          </a:xfrm>
        </p:grpSpPr>
        <p:grpSp>
          <p:nvGrpSpPr>
            <p:cNvPr id="21514" name="Group 5"/>
            <p:cNvGrpSpPr>
              <a:grpSpLocks/>
            </p:cNvGrpSpPr>
            <p:nvPr/>
          </p:nvGrpSpPr>
          <p:grpSpPr bwMode="auto">
            <a:xfrm>
              <a:off x="6248400" y="5867402"/>
              <a:ext cx="2133600" cy="563084"/>
              <a:chOff x="242" y="1616"/>
              <a:chExt cx="5224" cy="408"/>
            </a:xfrm>
          </p:grpSpPr>
          <p:sp>
            <p:nvSpPr>
              <p:cNvPr id="21516" name="AutoShape 6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18185E"/>
                  </a:gs>
                  <a:gs pos="100000">
                    <a:srgbClr val="33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7" name="Text Box 7"/>
              <p:cNvSpPr txBox="1">
                <a:spLocks noChangeArrowheads="1"/>
              </p:cNvSpPr>
              <p:nvPr/>
            </p:nvSpPr>
            <p:spPr bwMode="auto">
              <a:xfrm>
                <a:off x="383" y="1616"/>
                <a:ext cx="4949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scrotum</a:t>
                </a:r>
              </a:p>
            </p:txBody>
          </p:sp>
        </p:grpSp>
        <p:sp>
          <p:nvSpPr>
            <p:cNvPr id="21515" name="Line 8"/>
            <p:cNvSpPr>
              <a:spLocks noChangeShapeType="1"/>
            </p:cNvSpPr>
            <p:nvPr/>
          </p:nvSpPr>
          <p:spPr bwMode="auto">
            <a:xfrm flipH="1" flipV="1">
              <a:off x="5715000" y="5410200"/>
              <a:ext cx="1066800" cy="457200"/>
            </a:xfrm>
            <a:prstGeom prst="line">
              <a:avLst/>
            </a:prstGeom>
            <a:noFill/>
            <a:ln w="508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2133600" y="5334000"/>
            <a:ext cx="3200400" cy="639286"/>
            <a:chOff x="1981200" y="4343400"/>
            <a:chExt cx="3200400" cy="639286"/>
          </a:xfrm>
        </p:grpSpPr>
        <p:grpSp>
          <p:nvGrpSpPr>
            <p:cNvPr id="21510" name="Group 5"/>
            <p:cNvGrpSpPr>
              <a:grpSpLocks/>
            </p:cNvGrpSpPr>
            <p:nvPr/>
          </p:nvGrpSpPr>
          <p:grpSpPr bwMode="auto">
            <a:xfrm>
              <a:off x="1981200" y="4419602"/>
              <a:ext cx="2133600" cy="563084"/>
              <a:chOff x="242" y="1616"/>
              <a:chExt cx="5224" cy="408"/>
            </a:xfrm>
          </p:grpSpPr>
          <p:sp>
            <p:nvSpPr>
              <p:cNvPr id="21512" name="AutoShape 6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18185E"/>
                  </a:gs>
                  <a:gs pos="100000">
                    <a:srgbClr val="33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3" name="Text Box 7"/>
              <p:cNvSpPr txBox="1">
                <a:spLocks noChangeArrowheads="1"/>
              </p:cNvSpPr>
              <p:nvPr/>
            </p:nvSpPr>
            <p:spPr bwMode="auto">
              <a:xfrm>
                <a:off x="383" y="1616"/>
                <a:ext cx="4949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testicle</a:t>
                </a:r>
              </a:p>
            </p:txBody>
          </p:sp>
        </p:grpSp>
        <p:sp>
          <p:nvSpPr>
            <p:cNvPr id="21511" name="Line 8"/>
            <p:cNvSpPr>
              <a:spLocks noChangeShapeType="1"/>
            </p:cNvSpPr>
            <p:nvPr/>
          </p:nvSpPr>
          <p:spPr bwMode="auto">
            <a:xfrm flipV="1">
              <a:off x="4114800" y="4343400"/>
              <a:ext cx="1066800" cy="381000"/>
            </a:xfrm>
            <a:prstGeom prst="line">
              <a:avLst/>
            </a:prstGeom>
            <a:noFill/>
            <a:ln w="508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389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udio" ma:contentTypeID="0x0101009148F5A04DDD49CBA7127AADA5FB792B006973ACD696DC4858A76371B2FB2F439A0039F65F187007BD4E8B6944FA2793377A" ma:contentTypeVersion="9" ma:contentTypeDescription="Upload an audio file." ma:contentTypeScope="" ma:versionID="d0b2f17ad6f60d1831580f64faba6938">
  <xsd:schema xmlns:xsd="http://www.w3.org/2001/XMLSchema" xmlns:xs="http://www.w3.org/2001/XMLSchema" xmlns:p="http://schemas.microsoft.com/office/2006/metadata/properties" xmlns:ns1="http://schemas.microsoft.com/sharepoint/v3" xmlns:ns2="742478B4-DBB5-4D67-A609-24A07DC47661" xmlns:ns3="http://schemas.microsoft.com/sharepoint/v3/fields" xmlns:ns4="9286e07b-db1b-4987-a2f5-4ca9ad1f9a57" targetNamespace="http://schemas.microsoft.com/office/2006/metadata/properties" ma:root="true" ma:fieldsID="c73e2ba4193e7831f7de6a7322bafc04" ns1:_="" ns2:_="" ns3:_="" ns4:_="">
    <xsd:import namespace="http://schemas.microsoft.com/sharepoint/v3"/>
    <xsd:import namespace="742478B4-DBB5-4D67-A609-24A07DC47661"/>
    <xsd:import namespace="http://schemas.microsoft.com/sharepoint/v3/fields"/>
    <xsd:import namespace="9286e07b-db1b-4987-a2f5-4ca9ad1f9a57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AlternateThumbnailUrl" minOccurs="0"/>
                <xsd:element ref="ns3:wic_System_Copyright" minOccurs="0"/>
                <xsd:element ref="ns1:MediaLengthInSeconds" minOccurs="0"/>
                <xsd:element ref="ns4:Blog_x0020_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MediaLengthInSeconds" ma:index="25" nillable="true" ma:displayName="Length (seconds)" ma:internalName="MediaLengthInSeconds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2478B4-DBB5-4D67-A609-24A07DC47661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AlternateThumbnailUrl" ma:index="23" nillable="true" ma:displayName="Preview Image URL" ma:description="You should place a thumbnail such as this:&#10;/sites/ASD-W/ssimages/Video-Icon-Black.png &#10;(you can change the color black to red or green, etc.)" ma:format="Image" ma:hidden="true" ma:internalName="AlternateThumbnail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4" nillable="true" ma:displayName="Copyright" ma:hidden="true" ma:internalName="wic_System_Copyright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86e07b-db1b-4987-a2f5-4ca9ad1f9a57" elementFormDefault="qualified">
    <xsd:import namespace="http://schemas.microsoft.com/office/2006/documentManagement/types"/>
    <xsd:import namespace="http://schemas.microsoft.com/office/infopath/2007/PartnerControls"/>
    <xsd:element name="Blog_x0020_Category" ma:index="26" ma:displayName="Blog Category" ma:list="{f968c3bf-8060-4b10-a572-f6dc9fa0bf2b}" ma:internalName="Blog_x0020_Category" ma:readOnly="false" ma:showField="Title" ma:web="9286e07b-db1b-4987-a2f5-4ca9ad1f9a57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displayName="Comments"/>
        <xsd:element name="keywords" minOccurs="0" maxOccurs="1" type="xsd:string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742478B4-DBB5-4D67-A609-24A07DC47661">
      <Url xsi:nil="true"/>
      <Description xsi:nil="true"/>
    </AlternateThumbnailUrl>
    <Blog_x0020_Category xmlns="9286e07b-db1b-4987-a2f5-4ca9ad1f9a57"/>
    <MediaLengthInSeconds xmlns="http://schemas.microsoft.com/sharepoint/v3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3503830C-2846-4EDA-8A12-582F6C762053}"/>
</file>

<file path=customXml/itemProps2.xml><?xml version="1.0" encoding="utf-8"?>
<ds:datastoreItem xmlns:ds="http://schemas.openxmlformats.org/officeDocument/2006/customXml" ds:itemID="{256F7561-0092-4EDC-8775-53D7ACDA11DF}"/>
</file>

<file path=customXml/itemProps3.xml><?xml version="1.0" encoding="utf-8"?>
<ds:datastoreItem xmlns:ds="http://schemas.openxmlformats.org/officeDocument/2006/customXml" ds:itemID="{C530DC27-3184-4FFD-A388-AA9BB4831EE5}"/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2557</Words>
  <Application>Microsoft Office PowerPoint</Application>
  <PresentationFormat>On-screen Show (4:3)</PresentationFormat>
  <Paragraphs>440</Paragraphs>
  <Slides>88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88</vt:i4>
      </vt:variant>
    </vt:vector>
  </HeadingPairs>
  <TitlesOfParts>
    <vt:vector size="96" baseType="lpstr">
      <vt:lpstr>Arial</vt:lpstr>
      <vt:lpstr>Century Gothic</vt:lpstr>
      <vt:lpstr>Tahoma</vt:lpstr>
      <vt:lpstr>Times New Roman</vt:lpstr>
      <vt:lpstr>Tw Cen MT</vt:lpstr>
      <vt:lpstr>Default Design</vt:lpstr>
      <vt:lpstr>Bitmap Image</vt:lpstr>
      <vt:lpstr>Image</vt:lpstr>
      <vt:lpstr>PowerPoint Presentation</vt:lpstr>
      <vt:lpstr>Question box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Nations International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end user</dc:creator>
  <cp:lastModifiedBy>Ouellette, André (ASD-W)</cp:lastModifiedBy>
  <cp:revision>59</cp:revision>
  <dcterms:created xsi:type="dcterms:W3CDTF">2006-05-25T21:55:26Z</dcterms:created>
  <dcterms:modified xsi:type="dcterms:W3CDTF">2021-03-23T17:28:03Z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0x0101009148F5A04DDD49CBA7127AADA5FB792B006973ACD696DC4858A76371B2FB2F439A0039F65F187007BD4E8B6944FA2793377A</vt:lpwstr>
  </property>
</Properties>
</file>