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84" r:id="rId4"/>
    <p:sldId id="287" r:id="rId5"/>
    <p:sldId id="288" r:id="rId6"/>
    <p:sldId id="258" r:id="rId7"/>
    <p:sldId id="259" r:id="rId8"/>
    <p:sldId id="260" r:id="rId9"/>
    <p:sldId id="289" r:id="rId10"/>
    <p:sldId id="261" r:id="rId11"/>
    <p:sldId id="262" r:id="rId12"/>
    <p:sldId id="263" r:id="rId13"/>
    <p:sldId id="279" r:id="rId14"/>
    <p:sldId id="281" r:id="rId15"/>
    <p:sldId id="280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3" r:id="rId31"/>
    <p:sldId id="278" r:id="rId32"/>
    <p:sldId id="285" r:id="rId33"/>
    <p:sldId id="286" r:id="rId34"/>
    <p:sldId id="293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D7AD7-DB1E-42A3-8C9E-A25AB3B00E02}" v="1" dt="2021-01-31T22:58:59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ellette, André (ASD-W)" userId="3ec85b1f-20d1-401f-8800-359d5c010ce2" providerId="ADAL" clId="{656D7AD7-DB1E-42A3-8C9E-A25AB3B00E02}"/>
    <pc:docChg chg="undo custSel modSld">
      <pc:chgData name="Ouellette, André (ASD-W)" userId="3ec85b1f-20d1-401f-8800-359d5c010ce2" providerId="ADAL" clId="{656D7AD7-DB1E-42A3-8C9E-A25AB3B00E02}" dt="2021-02-04T16:28:21.372" v="159" actId="14100"/>
      <pc:docMkLst>
        <pc:docMk/>
      </pc:docMkLst>
      <pc:sldChg chg="modSp mod">
        <pc:chgData name="Ouellette, André (ASD-W)" userId="3ec85b1f-20d1-401f-8800-359d5c010ce2" providerId="ADAL" clId="{656D7AD7-DB1E-42A3-8C9E-A25AB3B00E02}" dt="2021-01-29T14:02:22.339" v="37" actId="20577"/>
        <pc:sldMkLst>
          <pc:docMk/>
          <pc:sldMk cId="4051237028" sldId="280"/>
        </pc:sldMkLst>
        <pc:spChg chg="mod">
          <ac:chgData name="Ouellette, André (ASD-W)" userId="3ec85b1f-20d1-401f-8800-359d5c010ce2" providerId="ADAL" clId="{656D7AD7-DB1E-42A3-8C9E-A25AB3B00E02}" dt="2021-01-29T14:02:22.339" v="37" actId="20577"/>
          <ac:spMkLst>
            <pc:docMk/>
            <pc:sldMk cId="4051237028" sldId="280"/>
            <ac:spMk id="8" creationId="{00000000-0000-0000-0000-000000000000}"/>
          </ac:spMkLst>
        </pc:spChg>
      </pc:sldChg>
      <pc:sldChg chg="addSp delSp modSp mod">
        <pc:chgData name="Ouellette, André (ASD-W)" userId="3ec85b1f-20d1-401f-8800-359d5c010ce2" providerId="ADAL" clId="{656D7AD7-DB1E-42A3-8C9E-A25AB3B00E02}" dt="2021-01-31T22:59:22.402" v="56" actId="9405"/>
        <pc:sldMkLst>
          <pc:docMk/>
          <pc:sldMk cId="1444589829" sldId="284"/>
        </pc:sldMkLst>
        <pc:spChg chg="mod">
          <ac:chgData name="Ouellette, André (ASD-W)" userId="3ec85b1f-20d1-401f-8800-359d5c010ce2" providerId="ADAL" clId="{656D7AD7-DB1E-42A3-8C9E-A25AB3B00E02}" dt="2021-01-31T22:57:18.320" v="41" actId="20577"/>
          <ac:spMkLst>
            <pc:docMk/>
            <pc:sldMk cId="1444589829" sldId="284"/>
            <ac:spMk id="6" creationId="{00000000-0000-0000-0000-000000000000}"/>
          </ac:spMkLst>
        </pc:spChg>
        <pc:grpChg chg="mod">
          <ac:chgData name="Ouellette, André (ASD-W)" userId="3ec85b1f-20d1-401f-8800-359d5c010ce2" providerId="ADAL" clId="{656D7AD7-DB1E-42A3-8C9E-A25AB3B00E02}" dt="2021-01-31T22:58:59.606" v="51"/>
          <ac:grpSpMkLst>
            <pc:docMk/>
            <pc:sldMk cId="1444589829" sldId="284"/>
            <ac:grpSpMk id="11" creationId="{6676D938-682F-48DD-98BF-526D5F1654AC}"/>
          </ac:grpSpMkLst>
        </pc:grpChg>
        <pc:inkChg chg="add del">
          <ac:chgData name="Ouellette, André (ASD-W)" userId="3ec85b1f-20d1-401f-8800-359d5c010ce2" providerId="ADAL" clId="{656D7AD7-DB1E-42A3-8C9E-A25AB3B00E02}" dt="2021-01-31T22:57:55.182" v="43" actId="9405"/>
          <ac:inkMkLst>
            <pc:docMk/>
            <pc:sldMk cId="1444589829" sldId="284"/>
            <ac:inkMk id="2" creationId="{8EFB9798-F0CB-411D-A81D-124B5453426A}"/>
          </ac:inkMkLst>
        </pc:inkChg>
        <pc:inkChg chg="add del">
          <ac:chgData name="Ouellette, André (ASD-W)" userId="3ec85b1f-20d1-401f-8800-359d5c010ce2" providerId="ADAL" clId="{656D7AD7-DB1E-42A3-8C9E-A25AB3B00E02}" dt="2021-01-31T22:58:04.937" v="45" actId="9405"/>
          <ac:inkMkLst>
            <pc:docMk/>
            <pc:sldMk cId="1444589829" sldId="284"/>
            <ac:inkMk id="3" creationId="{382EFFE3-4183-4547-9D3C-FC818150D016}"/>
          </ac:inkMkLst>
        </pc:inkChg>
        <pc:inkChg chg="add del">
          <ac:chgData name="Ouellette, André (ASD-W)" userId="3ec85b1f-20d1-401f-8800-359d5c010ce2" providerId="ADAL" clId="{656D7AD7-DB1E-42A3-8C9E-A25AB3B00E02}" dt="2021-01-31T22:58:21.462" v="47" actId="9405"/>
          <ac:inkMkLst>
            <pc:docMk/>
            <pc:sldMk cId="1444589829" sldId="284"/>
            <ac:inkMk id="7" creationId="{5D4B40BD-8A7E-475A-81D9-44CF5EBD4241}"/>
          </ac:inkMkLst>
        </pc:inkChg>
        <pc:inkChg chg="add">
          <ac:chgData name="Ouellette, André (ASD-W)" userId="3ec85b1f-20d1-401f-8800-359d5c010ce2" providerId="ADAL" clId="{656D7AD7-DB1E-42A3-8C9E-A25AB3B00E02}" dt="2021-01-31T22:58:30.891" v="48" actId="9405"/>
          <ac:inkMkLst>
            <pc:docMk/>
            <pc:sldMk cId="1444589829" sldId="284"/>
            <ac:inkMk id="8" creationId="{90A0C38F-411C-4FC6-8EE4-20143F07BB04}"/>
          </ac:inkMkLst>
        </pc:inkChg>
        <pc:inkChg chg="add mod">
          <ac:chgData name="Ouellette, André (ASD-W)" userId="3ec85b1f-20d1-401f-8800-359d5c010ce2" providerId="ADAL" clId="{656D7AD7-DB1E-42A3-8C9E-A25AB3B00E02}" dt="2021-01-31T22:58:59.606" v="51"/>
          <ac:inkMkLst>
            <pc:docMk/>
            <pc:sldMk cId="1444589829" sldId="284"/>
            <ac:inkMk id="9" creationId="{5362D410-355F-4F42-80E6-A311319EF3F4}"/>
          </ac:inkMkLst>
        </pc:inkChg>
        <pc:inkChg chg="add mod">
          <ac:chgData name="Ouellette, André (ASD-W)" userId="3ec85b1f-20d1-401f-8800-359d5c010ce2" providerId="ADAL" clId="{656D7AD7-DB1E-42A3-8C9E-A25AB3B00E02}" dt="2021-01-31T22:58:59.606" v="51"/>
          <ac:inkMkLst>
            <pc:docMk/>
            <pc:sldMk cId="1444589829" sldId="284"/>
            <ac:inkMk id="10" creationId="{E5AE814E-5520-49A7-9B2F-BEA4C4A24816}"/>
          </ac:inkMkLst>
        </pc:inkChg>
        <pc:inkChg chg="add del">
          <ac:chgData name="Ouellette, André (ASD-W)" userId="3ec85b1f-20d1-401f-8800-359d5c010ce2" providerId="ADAL" clId="{656D7AD7-DB1E-42A3-8C9E-A25AB3B00E02}" dt="2021-01-31T22:59:21.014" v="55" actId="9405"/>
          <ac:inkMkLst>
            <pc:docMk/>
            <pc:sldMk cId="1444589829" sldId="284"/>
            <ac:inkMk id="12" creationId="{230D08A8-FA48-45B1-B09C-FF886CA9C17F}"/>
          </ac:inkMkLst>
        </pc:inkChg>
        <pc:inkChg chg="add del">
          <ac:chgData name="Ouellette, André (ASD-W)" userId="3ec85b1f-20d1-401f-8800-359d5c010ce2" providerId="ADAL" clId="{656D7AD7-DB1E-42A3-8C9E-A25AB3B00E02}" dt="2021-01-31T22:59:20.482" v="54" actId="9405"/>
          <ac:inkMkLst>
            <pc:docMk/>
            <pc:sldMk cId="1444589829" sldId="284"/>
            <ac:inkMk id="13" creationId="{03478A58-276A-411E-AD9F-7C18C234A86E}"/>
          </ac:inkMkLst>
        </pc:inkChg>
        <pc:inkChg chg="add">
          <ac:chgData name="Ouellette, André (ASD-W)" userId="3ec85b1f-20d1-401f-8800-359d5c010ce2" providerId="ADAL" clId="{656D7AD7-DB1E-42A3-8C9E-A25AB3B00E02}" dt="2021-01-31T22:59:22.402" v="56" actId="9405"/>
          <ac:inkMkLst>
            <pc:docMk/>
            <pc:sldMk cId="1444589829" sldId="284"/>
            <ac:inkMk id="14" creationId="{2DE42F19-630E-4C78-BD02-F46C17670A2B}"/>
          </ac:inkMkLst>
        </pc:inkChg>
      </pc:sldChg>
      <pc:sldChg chg="modSp mod">
        <pc:chgData name="Ouellette, André (ASD-W)" userId="3ec85b1f-20d1-401f-8800-359d5c010ce2" providerId="ADAL" clId="{656D7AD7-DB1E-42A3-8C9E-A25AB3B00E02}" dt="2021-02-04T16:27:01.205" v="76" actId="20577"/>
        <pc:sldMkLst>
          <pc:docMk/>
          <pc:sldMk cId="3449946594" sldId="293"/>
        </pc:sldMkLst>
        <pc:spChg chg="mod">
          <ac:chgData name="Ouellette, André (ASD-W)" userId="3ec85b1f-20d1-401f-8800-359d5c010ce2" providerId="ADAL" clId="{656D7AD7-DB1E-42A3-8C9E-A25AB3B00E02}" dt="2021-02-04T16:27:01.205" v="76" actId="20577"/>
          <ac:spMkLst>
            <pc:docMk/>
            <pc:sldMk cId="3449946594" sldId="293"/>
            <ac:spMk id="4" creationId="{00000000-0000-0000-0000-000000000000}"/>
          </ac:spMkLst>
        </pc:spChg>
      </pc:sldChg>
      <pc:sldChg chg="modSp mod">
        <pc:chgData name="Ouellette, André (ASD-W)" userId="3ec85b1f-20d1-401f-8800-359d5c010ce2" providerId="ADAL" clId="{656D7AD7-DB1E-42A3-8C9E-A25AB3B00E02}" dt="2021-02-04T16:28:21.372" v="159" actId="14100"/>
        <pc:sldMkLst>
          <pc:docMk/>
          <pc:sldMk cId="600454946" sldId="295"/>
        </pc:sldMkLst>
        <pc:spChg chg="mod">
          <ac:chgData name="Ouellette, André (ASD-W)" userId="3ec85b1f-20d1-401f-8800-359d5c010ce2" providerId="ADAL" clId="{656D7AD7-DB1E-42A3-8C9E-A25AB3B00E02}" dt="2021-02-04T16:28:21.372" v="159" actId="14100"/>
          <ac:spMkLst>
            <pc:docMk/>
            <pc:sldMk cId="600454946" sldId="295"/>
            <ac:spMk id="4" creationId="{00000000-0000-0000-0000-000000000000}"/>
          </ac:spMkLst>
        </pc:spChg>
      </pc:sldChg>
    </pc:docChg>
  </pc:docChgLst>
  <pc:docChgLst>
    <pc:chgData name="Ouellette, André (ASD-W)" userId="3ec85b1f-20d1-401f-8800-359d5c010ce2" providerId="ADAL" clId="{B3369791-756C-433E-B3E1-6270C369D8C3}"/>
    <pc:docChg chg="custSel modSld">
      <pc:chgData name="Ouellette, André (ASD-W)" userId="3ec85b1f-20d1-401f-8800-359d5c010ce2" providerId="ADAL" clId="{B3369791-756C-433E-B3E1-6270C369D8C3}" dt="2021-01-29T14:01:34.601" v="43" actId="20577"/>
      <pc:docMkLst>
        <pc:docMk/>
      </pc:docMkLst>
      <pc:sldChg chg="delSp modSp mod">
        <pc:chgData name="Ouellette, André (ASD-W)" userId="3ec85b1f-20d1-401f-8800-359d5c010ce2" providerId="ADAL" clId="{B3369791-756C-433E-B3E1-6270C369D8C3}" dt="2021-01-29T14:01:34.601" v="43" actId="20577"/>
        <pc:sldMkLst>
          <pc:docMk/>
          <pc:sldMk cId="3625543747" sldId="256"/>
        </pc:sldMkLst>
        <pc:spChg chg="mod">
          <ac:chgData name="Ouellette, André (ASD-W)" userId="3ec85b1f-20d1-401f-8800-359d5c010ce2" providerId="ADAL" clId="{B3369791-756C-433E-B3E1-6270C369D8C3}" dt="2021-01-29T14:01:34.601" v="43" actId="20577"/>
          <ac:spMkLst>
            <pc:docMk/>
            <pc:sldMk cId="3625543747" sldId="256"/>
            <ac:spMk id="2" creationId="{00000000-0000-0000-0000-000000000000}"/>
          </ac:spMkLst>
        </pc:spChg>
        <pc:spChg chg="del mod">
          <ac:chgData name="Ouellette, André (ASD-W)" userId="3ec85b1f-20d1-401f-8800-359d5c010ce2" providerId="ADAL" clId="{B3369791-756C-433E-B3E1-6270C369D8C3}" dt="2021-01-29T14:01:26.186" v="6" actId="478"/>
          <ac:spMkLst>
            <pc:docMk/>
            <pc:sldMk cId="3625543747" sldId="256"/>
            <ac:spMk id="3" creationId="{00000000-0000-0000-0000-000000000000}"/>
          </ac:spMkLst>
        </pc:spChg>
      </pc:sldChg>
      <pc:sldChg chg="modSp mod">
        <pc:chgData name="Ouellette, André (ASD-W)" userId="3ec85b1f-20d1-401f-8800-359d5c010ce2" providerId="ADAL" clId="{B3369791-756C-433E-B3E1-6270C369D8C3}" dt="2021-01-11T16:24:28.030" v="4" actId="20577"/>
        <pc:sldMkLst>
          <pc:docMk/>
          <pc:sldMk cId="1444589829" sldId="284"/>
        </pc:sldMkLst>
        <pc:spChg chg="mod">
          <ac:chgData name="Ouellette, André (ASD-W)" userId="3ec85b1f-20d1-401f-8800-359d5c010ce2" providerId="ADAL" clId="{B3369791-756C-433E-B3E1-6270C369D8C3}" dt="2021-01-11T16:24:28.030" v="4" actId="20577"/>
          <ac:spMkLst>
            <pc:docMk/>
            <pc:sldMk cId="1444589829" sldId="284"/>
            <ac:spMk id="6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1T22:58:30.89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1363 672,'-11'1,"-1"0,0 1,1 0,0 1,-1 0,-18 9,-14 4,-279 57,77-22,182-31,61-19,0 0,0 1,-1-1,1 1,0 0,0 0,0 0,1 0,-1 1,1-1,-1 1,1-1,0 1,0 0,-2 3,3-5,1 0,0 0,0 0,0-1,0 1,0 0,0 0,0 0,0 0,0 0,0-1,0 1,1 0,-1 0,0 0,0 0,1-1,-1 1,1 0,-1 0,1-1,-1 1,1 0,-1-1,1 1,0-1,-1 1,1-1,0 1,-1-1,1 1,0-1,0 1,-1-1,3 1,33 10,-36-11,77 11,0-2,0-5,103-6,-80 1,131-3,-592-21,269 17,-99-13,87 8,-148 0,767 13,-296 1,-354 0,-230-4,259-3,-144-25,187 16,62 15,0 0,0 0,0-1,0 1,0 0,0-1,0 1,1 0,-1-1,0 1,0-1,0 0,0 1,1-1,-1 1,0-1,1 0,-1 0,0-1,12-5,33 1,42 5,-44 2,62-7,-95 5,0-1,1 1,-1-2,0 1,0-1,0-1,-1 1,1-1,-1-1,0 0,0 0,8-7,-16 11,1 1,0 0,-1-1,1 1,-1-1,1 1,0-1,-1 1,0-1,1 0,-1 1,1-1,-1 0,0 1,1-1,-1 0,0 1,0-1,1 0,-1 0,0 1,0-1,0 0,0 0,0 1,0-1,0 0,0 1,0-1,-1 0,1 0,0 1,0-1,-1 0,1 1,0-1,-2-1,0 0,0 1,0-1,-1 0,1 1,-1-1,1 1,-1 0,0 0,-4-1,-30-7,-1 3,1 1,-46-1,3 1,-160-19,352 17,-32 8,-1-5,1-3,148-32,-186 30,-24 5,-1 0,28-11,-44 15,-1 0,1 0,-1 0,1 0,-1 0,1-1,-1 1,1 0,-1 0,0-1,1 1,-1 0,1-1,-1 1,0 0,1-1,-1 1,0 0,0-1,1 1,-1-1,0 1,0-1,0 1,1-1,-1 1,0 0,0-1,0 1,0-1,0 1,0-1,0 0,-14-12,-34-8,40 18,0 0,-41-19,46 21,0-1,1 0,-1 1,1-1,0 0,-1 0,1 0,0 0,0 0,1-1,-1 1,0-1,1 1,-1-1,0-3,2 5,0 0,0 0,0 0,0-1,0 1,0 0,1 0,-1 0,0 0,1-1,-1 1,1 0,0 0,-1 0,1 0,0 0,-1 0,1 0,0 1,0-1,0 0,0 0,0 0,0 1,0-1,0 1,0-1,0 1,0-1,0 1,2-1,43-13,-37 12,12-4,-11 5,0-1,0-1,-1 0,1 0,-1-1,1 0,-1-1,0 0,-1 0,17-14,-24 19,0-1,0 0,0 0,0 0,-1-1,1 1,0 0,0 0,-1 0,1-1,-1 1,1 0,-1-1,1 1,-1 0,0-1,0 1,1-1,-1 1,0 0,0-1,-1 1,1-1,0 1,0 0,-1-1,0-1,0 1,-1 0,0-1,0 1,0 0,0 0,0 0,0 1,-1-1,1 0,0 1,-1 0,-4-2,-9-3,0 0,0 2,-26-4,12 1,-1 0,2-3,-42-17,52 19,10 6,0-1,0 2,0-1,0 1,0 1,0-1,-1 2,1-1,0 1,0 0,0 1,0 0,0 1,0 0,1 0,-1 1,1 0,0 0,0 1,0 0,-10 9,16-12,0-1,0 0,0 1,0 0,0 0,0-1,0 1,1 0,-1 0,1 0,-1 1,1-1,0 0,0 1,0-1,0 0,0 1,1-1,-1 1,1-1,-1 1,1 0,0-1,0 1,0-1,1 1,-1-1,1 1,0 4,1-3,0 0,1 0,-1 0,1 0,0 0,0 0,0 0,0-1,1 0,0 0,-1 0,1 0,0 0,0-1,7 4,12 3,0-1,1 0,0-2,0-1,1 0,41 1,160-9,-139-1,-53 4,-21 1,1-1,0-1,0 0,0 0,16-5,-27 5,0 0,0 0,0-1,0 1,-1-1,1 1,0-1,-1 0,1 0,-1 0,1 0,-1-1,0 1,0 0,0-1,0 0,-1 1,1-1,-1 0,0 0,1 0,-1 0,0 0,-1 0,1 0,-1 0,1-6,-1 4,-1 0,1 0,-1 0,-1 1,1-1,0 0,-1 1,0-1,0 1,-1-1,1 1,-1 0,0 0,0 0,0 0,0 1,-1-1,0 1,1 0,-1 0,-9-5,-1-1,-1 1,0 0,-1 0,0 2,-18-6,-6 5,0 1,0 2,-1 1,1 3,-47 5,-13-2,-25 11,124-13,0-1,0 0,0 1,0-1,-1 0,1 0,0 0,0 0,-1 0,1 0,0 0,0 0,0-1,-1 1,1 0,0-1,0 1,0-1,0 1,0-1,0 0,0 1,0-1,0 0,0 0,0 1,0-1,0 0,1 0,-2-2,2 2,1-1,0 1,-1 0,1-1,0 1,0 0,0 0,0-1,0 1,0 0,0 0,0 0,0 0,1 1,-1-1,0 0,1 0,-1 1,0-1,1 1,-1-1,1 1,-1 0,1-1,2 1,28-6,1 1,60-2,18-1,-90 6,0 1,0 0,0 2,0 0,-1 2,1 0,0 1,35 13,5 7,86 46,-106-47,0-2,2-3,0-1,87 22,18 1,-118-30,0-1,0-1,1-1,0-2,0-1,33 0,-62-4,1 0,0 0,-1 0,1 0,0 0,-1-1,1 0,0 1,-1-1,1 0,-1 0,0 0,1 0,-1-1,0 1,1-1,-1 1,0-1,0 0,0 0,-1 0,1 0,0 0,-1 0,1 0,-1-1,0 1,0-1,0 1,0-1,0 1,0-1,-1 1,1-1,-1-3,0 1,0 0,-1 0,0 0,0 0,0 0,0 0,-1 1,0-1,0 0,0 1,-1-1,1 1,-1 0,0 0,-1 0,1 0,-8-6,-1 1,0 0,0 0,-1 2,0 0,0 0,-1 1,0 1,0 0,-17-3,-12 0,-77-4,87 9,27 3,1-1,-1 1,1-1,-1-1,1 1,-1-1,-7-4,13 6,0 0,-1 0,1 0,0-1,-1 1,1 0,0 0,-1-1,1 1,0 0,-1-1,1 1,0 0,0-1,-1 1,1 0,0-1,0 1,0 0,0-1,-1 1,1-1,0 1,0 0,0-1,0 1,0-1,0 1,0 0,0-1,0 1,0-1,0 1,0 0,1-2,0 1,1-1,0 1,-1-1,1 1,0-1,0 1,0 0,0 0,0 0,0 0,0 0,2 0,25-9,51-9,-1 0,-77 19,-1 0,1 0,-1-1,1 1,-1-1,1 1,-1-1,1 1,-1-1,0 0,1 0,-1 0,0 0,0 0,1 0,-1 0,0 0,0-1,0 1,0 0,-1 0,1-1,1-1,-2 2,-1-1,1 1,0-1,0 1,-1 0,1-1,-1 1,1 0,-1-1,0 1,0 0,1 0,-1 0,0-1,0 1,0 0,0 0,0 0,0 1,-2-2,-5-4,0 0,-1 1,0 0,0 1,-19-7,-7 3,-1 2,1 1,-1 2,0 2,0 1,-43 6,75-6,-1 1,1 0,-1 0,1 0,0 1,0 0,-1-1,1 1,0 1,0-1,1 1,-1-1,1 1,-1 0,-4 6,6-7,1 0,0-1,0 1,0 0,0 0,1 0,-1 0,0 0,1 0,-1 0,1 0,0 0,-1 0,1 0,0 0,0 0,1 0,-1 0,0 0,1 0,-1 0,1 0,0 0,-1 0,1 0,0 0,0-1,0 1,1 0,-1 0,0-1,1 1,-1-1,1 0,-1 1,3 1,12 9,1-1,0 0,29 14,-25-15,0 1,35 26,-51-32,0-1,0 1,0-1,-1 1,0 1,0-1,0 0,0 1,-1 0,0 0,-1 0,1 0,-1 1,2 9,-3-11,-1 1,0 0,0-1,-1 1,0-1,0 0,0 1,-1-1,1 0,-1 1,0-1,-1 0,1 0,-1-1,0 1,0-1,-1 1,1-1,-1 0,-8 7,-9 6,1 0,-46 26,58-38,-3 2,0 0,1 1,0 0,1 1,0 0,0 0,1 1,-11 16,17-24,1 1,0-1,0 1,-1-1,2 1,-1 0,0-1,0 1,1 0,0-1,-1 1,1 0,0 0,0-1,1 1,-1 0,1 0,0 2,1-2,-1 0,1 0,0 0,1 0,-1-1,0 1,1-1,-1 0,1 1,0-1,0 0,0-1,0 1,0 0,0-1,0 0,1 0,4 1,18 5,0-3,0 0,1-1,0-2,-1 0,32-4,-17 1,59 5,18 11,-65-7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1T22:58:58.66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1T22:58:59.0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1T22:59:22.40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7AA178-2137-435C-9B73-6DB128CD5AF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16353B-B30F-4904-A105-860886A590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8.png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6480048" cy="2301240"/>
          </a:xfrm>
        </p:spPr>
        <p:txBody>
          <a:bodyPr/>
          <a:lstStyle/>
          <a:p>
            <a:r>
              <a:rPr lang="en-US" dirty="0"/>
              <a:t>Alcohol &amp; Tobacco</a:t>
            </a:r>
            <a:br>
              <a:rPr lang="en-US"/>
            </a:br>
            <a:r>
              <a:rPr lang="en-US"/>
              <a:t>Presentation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168543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5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How does Alcohol cause Problems for Comm./Family?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Community</a:t>
            </a:r>
          </a:p>
          <a:p>
            <a:r>
              <a:rPr lang="en-US" dirty="0"/>
              <a:t>Drinking/Driving</a:t>
            </a:r>
          </a:p>
          <a:p>
            <a:r>
              <a:rPr lang="en-US" dirty="0"/>
              <a:t>Absence from School/Work</a:t>
            </a:r>
          </a:p>
          <a:p>
            <a:r>
              <a:rPr lang="en-US" dirty="0"/>
              <a:t>Aggression</a:t>
            </a:r>
          </a:p>
          <a:p>
            <a:r>
              <a:rPr lang="en-US" dirty="0"/>
              <a:t>Violence</a:t>
            </a:r>
          </a:p>
          <a:p>
            <a:r>
              <a:rPr lang="en-US" dirty="0"/>
              <a:t>Destructive behavior to public property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864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Family</a:t>
            </a:r>
          </a:p>
          <a:p>
            <a:r>
              <a:rPr lang="en-US" dirty="0"/>
              <a:t>Less energy to family responsibilities</a:t>
            </a:r>
          </a:p>
          <a:p>
            <a:r>
              <a:rPr lang="en-US" dirty="0"/>
              <a:t>No interest in maintaining relationships</a:t>
            </a:r>
          </a:p>
          <a:p>
            <a:r>
              <a:rPr lang="en-US" dirty="0"/>
              <a:t>Aggression</a:t>
            </a:r>
          </a:p>
          <a:p>
            <a:r>
              <a:rPr lang="en-US" dirty="0"/>
              <a:t>Violence/Abuse</a:t>
            </a:r>
          </a:p>
          <a:p>
            <a:r>
              <a:rPr lang="en-US" dirty="0"/>
              <a:t>Lying</a:t>
            </a:r>
          </a:p>
        </p:txBody>
      </p:sp>
    </p:spTree>
    <p:extLst>
      <p:ext uri="{BB962C8B-B14F-4D97-AF65-F5344CB8AC3E}">
        <p14:creationId xmlns:p14="http://schemas.microsoft.com/office/powerpoint/2010/main" val="34000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3733800" cy="2819400"/>
          </a:xfrm>
        </p:spPr>
        <p:txBody>
          <a:bodyPr>
            <a:noAutofit/>
          </a:bodyPr>
          <a:lstStyle/>
          <a:p>
            <a:r>
              <a:rPr lang="en-US" sz="6000" dirty="0"/>
              <a:t>Using</a:t>
            </a:r>
            <a:br>
              <a:rPr lang="en-US" sz="6000" dirty="0"/>
            </a:br>
            <a:r>
              <a:rPr lang="en-US" sz="6000" dirty="0"/>
              <a:t>Alcohol</a:t>
            </a:r>
            <a:br>
              <a:rPr lang="en-US" sz="6000" dirty="0"/>
            </a:br>
            <a:r>
              <a:rPr lang="en-US" sz="6000" dirty="0"/>
              <a:t>is</a:t>
            </a:r>
            <a:br>
              <a:rPr lang="en-US" sz="6000" dirty="0"/>
            </a:br>
            <a:r>
              <a:rPr lang="en-US" sz="6000" dirty="0"/>
              <a:t>addictive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685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61020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Tobacco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plant grown for its leaves that can be smoked, chewed or sniffed for the effects of the nicotine contained in them</a:t>
            </a:r>
          </a:p>
          <a:p>
            <a:r>
              <a:rPr lang="en-US" sz="4000" dirty="0"/>
              <a:t>Used in Cigarettes, Pipes, Cigars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2362200" cy="143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Nicotine – addictive drug found in tobacco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Nicotine alters your mood, stimulates the Central Nervous System, increases heart rate and blood pressure and increases risk of health problems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addition to Nicotine, tobacco products also contain more than 4,000 chemicals including ammonia, cadmium (used in car batteries) and </a:t>
            </a:r>
            <a:r>
              <a:rPr lang="en-US" dirty="0" err="1"/>
              <a:t>bensene</a:t>
            </a:r>
            <a:r>
              <a:rPr lang="en-US" dirty="0"/>
              <a:t> (used in motor fuel)</a:t>
            </a:r>
          </a:p>
        </p:txBody>
      </p:sp>
    </p:spTree>
    <p:extLst>
      <p:ext uri="{BB962C8B-B14F-4D97-AF65-F5344CB8AC3E}">
        <p14:creationId xmlns:p14="http://schemas.microsoft.com/office/powerpoint/2010/main" val="415300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Other chemicals found in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Carcinogens – substances that cause cancer, also contained in cigarette smoke and in tar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Tar – sticky fluid formed when tobacco burns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Carbon Monoxide – odorless, colorless and poisonous gas also found in tobacco smoke</a:t>
            </a:r>
          </a:p>
        </p:txBody>
      </p:sp>
    </p:spTree>
    <p:extLst>
      <p:ext uri="{BB962C8B-B14F-4D97-AF65-F5344CB8AC3E}">
        <p14:creationId xmlns:p14="http://schemas.microsoft.com/office/powerpoint/2010/main" val="232595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Legal age to purchase Tobacco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Legal age to purchase Tobacco in New Brunswick is 19 years old (18 years old in Quebec)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3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Physical changes of Tobacco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Increased heart rate</a:t>
            </a:r>
          </a:p>
          <a:p>
            <a:r>
              <a:rPr lang="en-US" dirty="0"/>
              <a:t>Limited amount of oxygen in blood</a:t>
            </a:r>
          </a:p>
          <a:p>
            <a:r>
              <a:rPr lang="en-US" dirty="0"/>
              <a:t>Bad breath</a:t>
            </a:r>
          </a:p>
          <a:p>
            <a:r>
              <a:rPr lang="en-US" dirty="0"/>
              <a:t>Receding gums and ulcers on gums</a:t>
            </a:r>
          </a:p>
          <a:p>
            <a:r>
              <a:rPr lang="en-US" dirty="0"/>
              <a:t>Tooth decay and loss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Black and hairy tongue</a:t>
            </a:r>
          </a:p>
          <a:p>
            <a:r>
              <a:rPr lang="en-US" dirty="0"/>
              <a:t>Bad skin</a:t>
            </a:r>
          </a:p>
          <a:p>
            <a:r>
              <a:rPr lang="en-US" dirty="0"/>
              <a:t>Wrinkles</a:t>
            </a:r>
          </a:p>
          <a:p>
            <a:r>
              <a:rPr lang="en-US" dirty="0"/>
              <a:t>Stained fingers and teeth</a:t>
            </a:r>
          </a:p>
          <a:p>
            <a:r>
              <a:rPr lang="en-US" dirty="0"/>
              <a:t>Reduced physical performance</a:t>
            </a:r>
          </a:p>
          <a:p>
            <a:r>
              <a:rPr lang="en-US" dirty="0"/>
              <a:t>Slower  healing time</a:t>
            </a:r>
          </a:p>
        </p:txBody>
      </p:sp>
    </p:spTree>
    <p:extLst>
      <p:ext uri="{BB962C8B-B14F-4D97-AF65-F5344CB8AC3E}">
        <p14:creationId xmlns:p14="http://schemas.microsoft.com/office/powerpoint/2010/main" val="26158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Impact of using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2438400"/>
          </a:xfrm>
        </p:spPr>
        <p:txBody>
          <a:bodyPr/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Thinking:</a:t>
            </a:r>
          </a:p>
          <a:p>
            <a:pPr marL="36576" indent="0">
              <a:buNone/>
            </a:pPr>
            <a:r>
              <a:rPr lang="en-US" dirty="0"/>
              <a:t>Use smoking to help rationalize behavior</a:t>
            </a:r>
          </a:p>
          <a:p>
            <a:pPr marL="36576" indent="0">
              <a:buNone/>
            </a:pP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. Smoking helps me maintain my weight)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3048000"/>
          </a:xfrm>
        </p:spPr>
        <p:txBody>
          <a:bodyPr/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Reaction Time:</a:t>
            </a:r>
          </a:p>
          <a:p>
            <a:pPr marL="36576" indent="0">
              <a:buNone/>
            </a:pPr>
            <a:r>
              <a:rPr lang="en-US" dirty="0"/>
              <a:t>Sports performance would be impaired due to rapid heartbeat, decreased circulation and shortness of breath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93530"/>
            <a:ext cx="787266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Behavior:</a:t>
            </a:r>
          </a:p>
          <a:p>
            <a:r>
              <a:rPr lang="en-US" sz="2600" dirty="0"/>
              <a:t>May lead to use of other drugs, become sneaky and</a:t>
            </a:r>
          </a:p>
          <a:p>
            <a:r>
              <a:rPr lang="en-US" sz="2600" dirty="0"/>
              <a:t>lie to hide the smoking,</a:t>
            </a:r>
          </a:p>
          <a:p>
            <a:r>
              <a:rPr lang="en-US" sz="2600" dirty="0"/>
              <a:t>lead to other poor decisions</a:t>
            </a:r>
          </a:p>
        </p:txBody>
      </p:sp>
    </p:spTree>
    <p:extLst>
      <p:ext uri="{BB962C8B-B14F-4D97-AF65-F5344CB8AC3E}">
        <p14:creationId xmlns:p14="http://schemas.microsoft.com/office/powerpoint/2010/main" val="10347666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Diseases caused by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Emphysema – </a:t>
            </a:r>
            <a:r>
              <a:rPr lang="en-US" sz="2000" dirty="0"/>
              <a:t>condition in which alveoli become damaged and limits ability of lungs to exchange Carbon Dioxide for Oxygen</a:t>
            </a:r>
          </a:p>
          <a:p>
            <a:pPr marL="36576" indent="0">
              <a:buNone/>
            </a:pPr>
            <a:endParaRPr lang="en-US" sz="2000" dirty="0"/>
          </a:p>
          <a:p>
            <a:r>
              <a:rPr lang="en-US" dirty="0"/>
              <a:t>Cancer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Increased risk of Cardiovascular 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Strokes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Chronic Cough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Respiratory Illness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598"/>
            <a:ext cx="2514600" cy="264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558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How does Tobacco cause problems for Comm./Family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Community</a:t>
            </a:r>
          </a:p>
          <a:p>
            <a:r>
              <a:rPr lang="en-US" dirty="0"/>
              <a:t>Expose people to second hand smoke</a:t>
            </a:r>
          </a:p>
          <a:p>
            <a:r>
              <a:rPr lang="en-US" dirty="0"/>
              <a:t>Pollutes the air</a:t>
            </a:r>
          </a:p>
          <a:p>
            <a:r>
              <a:rPr lang="en-US" dirty="0"/>
              <a:t>Disposal of cigarettes</a:t>
            </a:r>
          </a:p>
          <a:p>
            <a:r>
              <a:rPr lang="en-US" dirty="0"/>
              <a:t>Pay for healthcare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Family</a:t>
            </a:r>
          </a:p>
          <a:p>
            <a:r>
              <a:rPr lang="en-US" dirty="0"/>
              <a:t>Smell</a:t>
            </a:r>
          </a:p>
          <a:p>
            <a:r>
              <a:rPr lang="en-US" dirty="0"/>
              <a:t>Your illnesses</a:t>
            </a:r>
          </a:p>
          <a:p>
            <a:r>
              <a:rPr lang="en-US" dirty="0"/>
              <a:t>Secondhand smoke</a:t>
            </a:r>
          </a:p>
          <a:p>
            <a:r>
              <a:rPr lang="en-US" dirty="0"/>
              <a:t>Cost of tobacco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0284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Alcohol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drug made from fermented grains, fruits or vegetables that slows down the Central Nervous System and harms body organs.</a:t>
            </a:r>
          </a:p>
          <a:p>
            <a:r>
              <a:rPr lang="en-US" dirty="0"/>
              <a:t>Alcohol depresses the functions of the mind and body.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2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</a:t>
            </a:r>
            <a:br>
              <a:rPr lang="en-US" dirty="0"/>
            </a:br>
            <a:r>
              <a:rPr lang="en-US" dirty="0"/>
              <a:t>Tobacco</a:t>
            </a:r>
            <a:br>
              <a:rPr lang="en-US" dirty="0"/>
            </a:br>
            <a:r>
              <a:rPr lang="en-US" sz="4400" dirty="0"/>
              <a:t>products</a:t>
            </a:r>
            <a:br>
              <a:rPr lang="en-US" dirty="0"/>
            </a:br>
            <a:r>
              <a:rPr lang="en-US" dirty="0"/>
              <a:t>is</a:t>
            </a:r>
            <a:br>
              <a:rPr lang="en-US" dirty="0"/>
            </a:br>
            <a:r>
              <a:rPr lang="en-US" dirty="0"/>
              <a:t>Addictive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23" y="4010025"/>
            <a:ext cx="2019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Smokeless Tobacco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plant grown for its leaves that can be smoked, chewed or sniffed for the effects of the nicotine contained in them</a:t>
            </a:r>
          </a:p>
          <a:p>
            <a:r>
              <a:rPr lang="en-US" dirty="0"/>
              <a:t>Smokeless tobacco can be used as Dip, Chew or Snuff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89764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Smokeless Tobacco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Increased heart rate</a:t>
            </a:r>
          </a:p>
          <a:p>
            <a:r>
              <a:rPr lang="en-US" dirty="0"/>
              <a:t>Increased blood pressure</a:t>
            </a:r>
          </a:p>
          <a:p>
            <a:r>
              <a:rPr lang="en-US" dirty="0"/>
              <a:t>Stained teeth and fingers</a:t>
            </a:r>
          </a:p>
          <a:p>
            <a:r>
              <a:rPr lang="en-US" dirty="0"/>
              <a:t>Bad breath</a:t>
            </a:r>
          </a:p>
          <a:p>
            <a:r>
              <a:rPr lang="en-US" dirty="0"/>
              <a:t>Receding gums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Ulcer on gums</a:t>
            </a:r>
          </a:p>
          <a:p>
            <a:r>
              <a:rPr lang="en-US" dirty="0"/>
              <a:t>Tooth decay</a:t>
            </a:r>
          </a:p>
          <a:p>
            <a:r>
              <a:rPr lang="en-US" dirty="0"/>
              <a:t>Tooth loss</a:t>
            </a:r>
          </a:p>
          <a:p>
            <a:r>
              <a:rPr lang="en-US" dirty="0"/>
              <a:t>Black and hairy tongue</a:t>
            </a:r>
          </a:p>
          <a:p>
            <a:r>
              <a:rPr lang="en-US" dirty="0"/>
              <a:t>Harmful eating habits</a:t>
            </a:r>
          </a:p>
        </p:txBody>
      </p:sp>
    </p:spTree>
    <p:extLst>
      <p:ext uri="{BB962C8B-B14F-4D97-AF65-F5344CB8AC3E}">
        <p14:creationId xmlns:p14="http://schemas.microsoft.com/office/powerpoint/2010/main" val="15644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Impact of using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Smokeless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31242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Thinking – </a:t>
            </a:r>
          </a:p>
          <a:p>
            <a:pPr marL="36576" indent="0">
              <a:buNone/>
            </a:pPr>
            <a:r>
              <a:rPr lang="en-US" dirty="0"/>
              <a:t>Use smokeless tobacco to rationalize behavior (using </a:t>
            </a:r>
            <a:r>
              <a:rPr lang="en-US" dirty="0" err="1"/>
              <a:t>smokless</a:t>
            </a:r>
            <a:r>
              <a:rPr lang="en-US" dirty="0"/>
              <a:t> is better because you do not inhale)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27432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Reaction Time – </a:t>
            </a:r>
          </a:p>
          <a:p>
            <a:pPr marL="36576" indent="0">
              <a:buNone/>
            </a:pPr>
            <a:r>
              <a:rPr lang="en-US" dirty="0"/>
              <a:t>Poor performance would be due to rapid heartbeat, decreased circulation and shortness of breath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18" y="5378494"/>
            <a:ext cx="86340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Behavior – May lead to use of other drugs, sneaky </a:t>
            </a:r>
          </a:p>
          <a:p>
            <a:r>
              <a:rPr lang="en-US" sz="2600" dirty="0"/>
              <a:t>and lie the tobacco use, may lead to other poor decisions</a:t>
            </a:r>
          </a:p>
        </p:txBody>
      </p:sp>
    </p:spTree>
    <p:extLst>
      <p:ext uri="{BB962C8B-B14F-4D97-AF65-F5344CB8AC3E}">
        <p14:creationId xmlns:p14="http://schemas.microsoft.com/office/powerpoint/2010/main" val="237255665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Diseases caused by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Smokeless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Cancers of the:</a:t>
            </a:r>
          </a:p>
          <a:p>
            <a:r>
              <a:rPr lang="en-US" dirty="0"/>
              <a:t>Mouth</a:t>
            </a:r>
          </a:p>
          <a:p>
            <a:r>
              <a:rPr lang="en-US" dirty="0"/>
              <a:t>Throat</a:t>
            </a:r>
          </a:p>
          <a:p>
            <a:r>
              <a:rPr lang="en-US" dirty="0"/>
              <a:t>Lips &amp; Tongue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Heart Disease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Stroke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58067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How does Smokeless Tobacco cause problems for Comm./Family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830801"/>
            <a:ext cx="3657600" cy="39925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Community</a:t>
            </a:r>
          </a:p>
          <a:p>
            <a:r>
              <a:rPr lang="en-US" dirty="0"/>
              <a:t>Litter</a:t>
            </a:r>
          </a:p>
          <a:p>
            <a:r>
              <a:rPr lang="en-US" dirty="0"/>
              <a:t>Spit on ground and in public places</a:t>
            </a:r>
          </a:p>
          <a:p>
            <a:r>
              <a:rPr lang="en-US" dirty="0"/>
              <a:t>Pay for health care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971800"/>
            <a:ext cx="3657600" cy="22860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Family</a:t>
            </a:r>
          </a:p>
          <a:p>
            <a:r>
              <a:rPr lang="en-US" dirty="0"/>
              <a:t>Smell</a:t>
            </a:r>
          </a:p>
          <a:p>
            <a:r>
              <a:rPr lang="en-US" dirty="0"/>
              <a:t>Your illnesses</a:t>
            </a:r>
          </a:p>
          <a:p>
            <a:r>
              <a:rPr lang="en-US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6709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Secondhand Smoke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 that comes from floating smoke off the end (side stream) of the cigarette, cigar or pipe or exhaled from the smoker (main stream)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476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Physical affects of Secondhand Smoke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Irritates the throat, lungs, eyes and nose</a:t>
            </a:r>
          </a:p>
          <a:p>
            <a:r>
              <a:rPr lang="en-US" dirty="0"/>
              <a:t>Coughing</a:t>
            </a:r>
          </a:p>
          <a:p>
            <a:r>
              <a:rPr lang="en-US" dirty="0"/>
              <a:t>Sniffling</a:t>
            </a:r>
          </a:p>
          <a:p>
            <a:r>
              <a:rPr lang="en-US" dirty="0"/>
              <a:t>Sneezing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Defects in babies born to mothers that smoke</a:t>
            </a:r>
          </a:p>
          <a:p>
            <a:r>
              <a:rPr lang="en-US" dirty="0"/>
              <a:t>Increased risk of Sudden Infant Death Syndrome</a:t>
            </a:r>
          </a:p>
          <a:p>
            <a:r>
              <a:rPr lang="en-US" dirty="0"/>
              <a:t>Triggers Asthma</a:t>
            </a:r>
          </a:p>
          <a:p>
            <a:r>
              <a:rPr lang="en-US" dirty="0"/>
              <a:t>More frequent ear and respiratory infections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Impact of Secondhand Smoke: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19050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Thinking – May result in starting to smoke.  If they smoke I can smoke too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18288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Reaction Time – Over exposure to the smoke will have the same effect as smoking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455886"/>
            <a:ext cx="8571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Behavior – Avoid exposure to secondhand smoke, politely </a:t>
            </a:r>
          </a:p>
          <a:p>
            <a:r>
              <a:rPr lang="en-US" sz="2400" dirty="0"/>
              <a:t>remind others to obey nonsmoking signs, keeps fans on and </a:t>
            </a:r>
          </a:p>
          <a:p>
            <a:r>
              <a:rPr lang="en-US" sz="2400" dirty="0"/>
              <a:t>windows open when around smokers, ask smokers to smoke </a:t>
            </a:r>
          </a:p>
          <a:p>
            <a:r>
              <a:rPr lang="en-US" sz="2400" dirty="0"/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337625268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Diseases caused by Secondhand Smoke: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Lung Cancer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Heart 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Sudden Infant Death Syndrome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Asthma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1" y="37338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14775"/>
            <a:ext cx="3848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351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4109" y="1066800"/>
            <a:ext cx="365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Three types of Alcohol:</a:t>
            </a:r>
          </a:p>
          <a:p>
            <a:pPr marL="36576" indent="0">
              <a:buNone/>
            </a:pPr>
            <a:r>
              <a:rPr lang="en-US" dirty="0"/>
              <a:t>Beer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Wine 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Distilled Spirits (Hard Liquor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Legal age to purchase Alcohol is 19  years old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334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55" y="3124200"/>
            <a:ext cx="1447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A0C38F-411C-4FC6-8EE4-20143F07BB04}"/>
                  </a:ext>
                </a:extLst>
              </p14:cNvPr>
              <p14:cNvContentPartPr/>
              <p14:nvPr/>
            </p14:nvContentPartPr>
            <p14:xfrm>
              <a:off x="5853766" y="3640403"/>
              <a:ext cx="643680" cy="34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A0C38F-411C-4FC6-8EE4-20143F07BB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1126" y="3577763"/>
                <a:ext cx="769320" cy="46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676D938-682F-48DD-98BF-526D5F1654AC}"/>
              </a:ext>
            </a:extLst>
          </p:cNvPr>
          <p:cNvGrpSpPr/>
          <p:nvPr/>
        </p:nvGrpSpPr>
        <p:grpSpPr>
          <a:xfrm>
            <a:off x="5922166" y="3896363"/>
            <a:ext cx="360" cy="360"/>
            <a:chOff x="5922166" y="389636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62D410-355F-4F42-80E6-A311319EF3F4}"/>
                    </a:ext>
                  </a:extLst>
                </p14:cNvPr>
                <p14:cNvContentPartPr/>
                <p14:nvPr/>
              </p14:nvContentPartPr>
              <p14:xfrm>
                <a:off x="5922166" y="3896363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62D410-355F-4F42-80E6-A311319EF3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59526" y="383372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AE814E-5520-49A7-9B2F-BEA4C4A24816}"/>
                    </a:ext>
                  </a:extLst>
                </p14:cNvPr>
                <p14:cNvContentPartPr/>
                <p14:nvPr/>
              </p14:nvContentPartPr>
              <p14:xfrm>
                <a:off x="5922166" y="389636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AE814E-5520-49A7-9B2F-BEA4C4A248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59526" y="383372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E42F19-630E-4C78-BD02-F46C17670A2B}"/>
                  </a:ext>
                </a:extLst>
              </p14:cNvPr>
              <p14:cNvContentPartPr/>
              <p14:nvPr/>
            </p14:nvContentPartPr>
            <p14:xfrm>
              <a:off x="-1449194" y="350252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E42F19-630E-4C78-BD02-F46C17670A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485194" y="346652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58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Fetal Smoke Syndrome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mother smokes cigarettes when pregnant and gives birth to a "deformed" baby</a:t>
            </a:r>
          </a:p>
          <a:p>
            <a:r>
              <a:rPr lang="en-US" dirty="0"/>
              <a:t>This is usually far less dangerous or deforming than alcohol during pregnancy, however it is more physically deforming than mentally deforming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199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77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How does Secondhand Smoke cause problems for Comm./Family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657600" cy="41449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Community:</a:t>
            </a:r>
          </a:p>
          <a:p>
            <a:r>
              <a:rPr lang="en-US" dirty="0"/>
              <a:t>Exposes others to secondhand smoke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Pay for healthcare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657600" cy="41449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Family:</a:t>
            </a:r>
          </a:p>
          <a:p>
            <a:r>
              <a:rPr lang="en-US" dirty="0"/>
              <a:t>Smell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Illnesses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Income loss due to buying tobacco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09650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How to Avoid Secondhand Smoke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Choose non-smoking spaces in restaurants and public places</a:t>
            </a:r>
          </a:p>
          <a:p>
            <a:r>
              <a:rPr lang="en-US" dirty="0"/>
              <a:t>Spend time with friends who do not smoke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Politely remind others to obey non-smoking signs</a:t>
            </a:r>
          </a:p>
          <a:p>
            <a:r>
              <a:rPr lang="en-US" dirty="0"/>
              <a:t>Keeps fans on and windows open if you live with a smoker</a:t>
            </a:r>
          </a:p>
          <a:p>
            <a:r>
              <a:rPr lang="en-US" dirty="0"/>
              <a:t>Ask the person to smoke outside</a:t>
            </a:r>
          </a:p>
        </p:txBody>
      </p:sp>
    </p:spTree>
    <p:extLst>
      <p:ext uri="{BB962C8B-B14F-4D97-AF65-F5344CB8AC3E}">
        <p14:creationId xmlns:p14="http://schemas.microsoft.com/office/powerpoint/2010/main" val="1247483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resist pressure to use Alcohol &amp; 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Say “No” in a firm voice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Give reasons for saying “No”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 certain your behavior matches your words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Ask an adult for help if you need help</a:t>
            </a:r>
          </a:p>
        </p:txBody>
      </p:sp>
    </p:spTree>
    <p:extLst>
      <p:ext uri="{BB962C8B-B14F-4D97-AF65-F5344CB8AC3E}">
        <p14:creationId xmlns:p14="http://schemas.microsoft.com/office/powerpoint/2010/main" val="1879802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1. What are some reasons people use tobacco and alcohol products?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2. If a person was addicted to alcohol and drugs where can they go for help?</a:t>
            </a:r>
          </a:p>
        </p:txBody>
      </p:sp>
    </p:spTree>
    <p:extLst>
      <p:ext uri="{BB962C8B-B14F-4D97-AF65-F5344CB8AC3E}">
        <p14:creationId xmlns:p14="http://schemas.microsoft.com/office/powerpoint/2010/main" val="3449946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Final Questions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3. List some factors that influence the abuse of alcohol, tobacco and other drugs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1828800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4. Describe how substance abuse affects the individual, family and community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4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Final Questions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5. List some diseases caused by the use and abuse of alcohol, tobacco and drugs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1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Blood Alcohol Content (BAC)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Percentage of alcohol in a person’s blood when he or she drinks</a:t>
            </a:r>
          </a:p>
          <a:p>
            <a:r>
              <a:rPr lang="en-US" dirty="0"/>
              <a:t>Amount of alcohol consumed and length of time drinking affect BAC</a:t>
            </a:r>
          </a:p>
          <a:p>
            <a:r>
              <a:rPr lang="en-US" dirty="0"/>
              <a:t>Person’s weight, height, gender and tolerance also influence BAC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134848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8" y="3505200"/>
            <a:ext cx="33623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7" y="5029200"/>
            <a:ext cx="1794107" cy="14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48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74782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Blood Alcohol Content Chart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6" y="1447800"/>
            <a:ext cx="85344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4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Physical Changes of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Known as depressant so it slows down the function of the CNS</a:t>
            </a:r>
          </a:p>
          <a:p>
            <a:r>
              <a:rPr lang="en-US" dirty="0"/>
              <a:t>Messages to the brain are blocked</a:t>
            </a:r>
          </a:p>
          <a:p>
            <a:r>
              <a:rPr lang="en-US" dirty="0"/>
              <a:t>Vision, hearing, movement, perceptions are altered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Weight gain from extra calories consumed</a:t>
            </a:r>
          </a:p>
          <a:p>
            <a:r>
              <a:rPr lang="en-US" dirty="0"/>
              <a:t>Balance/Stagger affected</a:t>
            </a:r>
          </a:p>
          <a:p>
            <a:r>
              <a:rPr lang="en-US" dirty="0"/>
              <a:t>Slurred Speech</a:t>
            </a:r>
          </a:p>
          <a:p>
            <a:r>
              <a:rPr lang="en-US" dirty="0"/>
              <a:t>Become Intoxicated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7819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Impact of using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Thinking:</a:t>
            </a:r>
          </a:p>
          <a:p>
            <a:pPr marL="36576" indent="0">
              <a:buNone/>
            </a:pPr>
            <a:r>
              <a:rPr lang="en-US" dirty="0"/>
              <a:t>CNS damaged reduces ability to learn, remember and think logically.  Alters your perceptions and emotions.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>
                <a:solidFill>
                  <a:srgbClr val="FF0000"/>
                </a:solidFill>
              </a:rPr>
              <a:t>Reaction Time:</a:t>
            </a:r>
          </a:p>
          <a:p>
            <a:pPr marL="36576" indent="0">
              <a:buNone/>
            </a:pPr>
            <a:r>
              <a:rPr lang="en-US" dirty="0"/>
              <a:t>Slows down dramatically, you think you are moving properly but you are not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5029200"/>
            <a:ext cx="678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Behavior: </a:t>
            </a:r>
          </a:p>
          <a:p>
            <a:r>
              <a:rPr lang="en-US" sz="2600" dirty="0"/>
              <a:t>Aggression/Violent, risky behavior including sexual activity, acting out of character</a:t>
            </a:r>
          </a:p>
        </p:txBody>
      </p:sp>
    </p:spTree>
    <p:extLst>
      <p:ext uri="{BB962C8B-B14F-4D97-AF65-F5344CB8AC3E}">
        <p14:creationId xmlns:p14="http://schemas.microsoft.com/office/powerpoint/2010/main" val="239142002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Diseases caused by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Alcohol poisoning</a:t>
            </a:r>
          </a:p>
          <a:p>
            <a:r>
              <a:rPr lang="en-US" dirty="0"/>
              <a:t>Cirrhosis </a:t>
            </a:r>
            <a:r>
              <a:rPr lang="en-US" sz="2000" dirty="0"/>
              <a:t>- condition in which liver tissue is destroyed and replaced by scar tissue</a:t>
            </a:r>
          </a:p>
          <a:p>
            <a:r>
              <a:rPr lang="en-US" dirty="0"/>
              <a:t>Cardiovascular Disease</a:t>
            </a:r>
          </a:p>
          <a:p>
            <a:r>
              <a:rPr lang="en-US" dirty="0"/>
              <a:t>Gastrointestinal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Birth Defects </a:t>
            </a:r>
            <a:r>
              <a:rPr lang="en-US" sz="2000" dirty="0"/>
              <a:t>- Fetal Alcohol Syndrome (presence of birth defects in a baby born to a mother who drank alcohol while pregnant)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Weaken immune system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11901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Alcoholism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n-US" dirty="0"/>
              <a:t>A disease in which a person is dependent upon alcohol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609600"/>
            <a:ext cx="3657600" cy="5715000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n-US" dirty="0"/>
              <a:t>Symptoms:</a:t>
            </a:r>
          </a:p>
          <a:p>
            <a:r>
              <a:rPr lang="en-US" dirty="0"/>
              <a:t>Strong craving for alcohol</a:t>
            </a:r>
          </a:p>
          <a:p>
            <a:r>
              <a:rPr lang="en-US" dirty="0"/>
              <a:t>The need for more and more alcohol in order to feel the effects</a:t>
            </a:r>
          </a:p>
          <a:p>
            <a:r>
              <a:rPr lang="en-US" dirty="0"/>
              <a:t>The inability to stop drinking once a person begins</a:t>
            </a:r>
          </a:p>
          <a:p>
            <a:r>
              <a:rPr lang="en-US" dirty="0"/>
              <a:t>Withdrawal symptoms such as nausea, sweating, shakiness and anxiety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63111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076EA4EC2244A8B5D52536D1D3A5B" ma:contentTypeVersion="7" ma:contentTypeDescription="Create a new document." ma:contentTypeScope="" ma:versionID="264641aa8f264f020ff41bb1eac0e8da">
  <xsd:schema xmlns:xsd="http://www.w3.org/2001/XMLSchema" xmlns:xs="http://www.w3.org/2001/XMLSchema" xmlns:p="http://schemas.microsoft.com/office/2006/metadata/properties" xmlns:ns1="http://schemas.microsoft.com/sharepoint/v3" xmlns:ns2="9286e07b-db1b-4987-a2f5-4ca9ad1f9a57" targetNamespace="http://schemas.microsoft.com/office/2006/metadata/properties" ma:root="true" ma:fieldsID="3beab101a12587940f0b830b6f988822" ns1:_="" ns2:_="">
    <xsd:import namespace="http://schemas.microsoft.com/sharepoint/v3"/>
    <xsd:import namespace="9286e07b-db1b-4987-a2f5-4ca9ad1f9a5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6e07b-db1b-4987-a2f5-4ca9ad1f9a57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f968c3bf-8060-4b10-a572-f6dc9fa0bf2b}" ma:internalName="Blog_x0020_Category" ma:readOnly="false" ma:showField="Title" ma:web="9286e07b-db1b-4987-a2f5-4ca9ad1f9a5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Blog_x0020_Category xmlns="9286e07b-db1b-4987-a2f5-4ca9ad1f9a57">47</Blog_x0020_Category>
  </documentManagement>
</p:properties>
</file>

<file path=customXml/itemProps1.xml><?xml version="1.0" encoding="utf-8"?>
<ds:datastoreItem xmlns:ds="http://schemas.openxmlformats.org/officeDocument/2006/customXml" ds:itemID="{0738D19D-5A74-433D-868F-3C5FCC82F623}"/>
</file>

<file path=customXml/itemProps2.xml><?xml version="1.0" encoding="utf-8"?>
<ds:datastoreItem xmlns:ds="http://schemas.openxmlformats.org/officeDocument/2006/customXml" ds:itemID="{892D4811-8D2E-4D44-A9FD-17F8F07DF20A}"/>
</file>

<file path=customXml/itemProps3.xml><?xml version="1.0" encoding="utf-8"?>
<ds:datastoreItem xmlns:ds="http://schemas.openxmlformats.org/officeDocument/2006/customXml" ds:itemID="{DBA50570-EB75-4455-8428-7B42951B08F7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681</TotalTime>
  <Words>1276</Words>
  <Application>Microsoft Office PowerPoint</Application>
  <PresentationFormat>On-screen Show (4:3)</PresentationFormat>
  <Paragraphs>225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Franklin Gothic Book</vt:lpstr>
      <vt:lpstr>Wingdings 2</vt:lpstr>
      <vt:lpstr>Technic</vt:lpstr>
      <vt:lpstr>Alcohol &amp; Tobacco Presentation</vt:lpstr>
      <vt:lpstr>Alcohol</vt:lpstr>
      <vt:lpstr>PowerPoint Presentation</vt:lpstr>
      <vt:lpstr>Blood Alcohol Content (BAC)</vt:lpstr>
      <vt:lpstr>Blood Alcohol Content Chart</vt:lpstr>
      <vt:lpstr>Physical Changes of Alcohol</vt:lpstr>
      <vt:lpstr>Impact of using Alcohol</vt:lpstr>
      <vt:lpstr>Diseases caused by Alcohol</vt:lpstr>
      <vt:lpstr>Alcoholism</vt:lpstr>
      <vt:lpstr>How does Alcohol cause Problems for Comm./Family?</vt:lpstr>
      <vt:lpstr>Using Alcohol is addictive</vt:lpstr>
      <vt:lpstr>Tobacco</vt:lpstr>
      <vt:lpstr>Nicotine – addictive drug found in tobacco </vt:lpstr>
      <vt:lpstr>Other chemicals found in Tobacco</vt:lpstr>
      <vt:lpstr>Legal age to purchase Tobacco </vt:lpstr>
      <vt:lpstr>Physical changes of Tobacco</vt:lpstr>
      <vt:lpstr>Impact of using Tobacco</vt:lpstr>
      <vt:lpstr>Diseases caused by Tobacco</vt:lpstr>
      <vt:lpstr>How does Tobacco cause problems for Comm./Family</vt:lpstr>
      <vt:lpstr>Using Tobacco products is Addictive</vt:lpstr>
      <vt:lpstr>Smokeless Tobacco</vt:lpstr>
      <vt:lpstr>Smokeless Tobacco</vt:lpstr>
      <vt:lpstr>Impact of using Smokeless Tobacco</vt:lpstr>
      <vt:lpstr>Diseases caused by  Smokeless Tobacco</vt:lpstr>
      <vt:lpstr>How does Smokeless Tobacco cause problems for Comm./Family</vt:lpstr>
      <vt:lpstr>Secondhand Smoke</vt:lpstr>
      <vt:lpstr>Physical affects of Secondhand Smoke</vt:lpstr>
      <vt:lpstr>Impact of Secondhand Smoke:</vt:lpstr>
      <vt:lpstr>Diseases caused by Secondhand Smoke:</vt:lpstr>
      <vt:lpstr>Fetal Smoke Syndrome</vt:lpstr>
      <vt:lpstr>How does Secondhand Smoke cause problems for Comm./Family</vt:lpstr>
      <vt:lpstr>How to Avoid Secondhand Smoke</vt:lpstr>
      <vt:lpstr>How to resist pressure to use Alcohol &amp; Tobacco</vt:lpstr>
      <vt:lpstr>Final Questions:</vt:lpstr>
      <vt:lpstr>Final Questions continued</vt:lpstr>
      <vt:lpstr>Final Questions continued</vt:lpstr>
    </vt:vector>
  </TitlesOfParts>
  <Company>BRRSD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&amp; Tobacco Graphic Organizer notes</dc:title>
  <dc:creator>Grigal, Daniel</dc:creator>
  <cp:lastModifiedBy>Ouellette, André (ASD-W)</cp:lastModifiedBy>
  <cp:revision>24</cp:revision>
  <dcterms:created xsi:type="dcterms:W3CDTF">2014-04-08T17:01:21Z</dcterms:created>
  <dcterms:modified xsi:type="dcterms:W3CDTF">2021-02-04T16:28:40Z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0x0101009F2076EA4EC2244A8B5D52536D1D3A5B</vt:lpwstr>
  </property>
</Properties>
</file>