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7" r:id="rId21"/>
    <p:sldId id="276" r:id="rId22"/>
    <p:sldId id="273"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ellette, André (ASD-W)" userId="3ec85b1f-20d1-401f-8800-359d5c010ce2" providerId="ADAL" clId="{CB2BEC0E-167A-4767-AAF8-72F6928E52DD}"/>
    <pc:docChg chg="modSld">
      <pc:chgData name="Ouellette, André (ASD-W)" userId="3ec85b1f-20d1-401f-8800-359d5c010ce2" providerId="ADAL" clId="{CB2BEC0E-167A-4767-AAF8-72F6928E52DD}" dt="2021-01-15T13:34:46.758" v="14" actId="20577"/>
      <pc:docMkLst>
        <pc:docMk/>
      </pc:docMkLst>
      <pc:sldChg chg="modSp mod">
        <pc:chgData name="Ouellette, André (ASD-W)" userId="3ec85b1f-20d1-401f-8800-359d5c010ce2" providerId="ADAL" clId="{CB2BEC0E-167A-4767-AAF8-72F6928E52DD}" dt="2021-01-15T13:34:46.758" v="14" actId="20577"/>
        <pc:sldMkLst>
          <pc:docMk/>
          <pc:sldMk cId="3684499951" sldId="256"/>
        </pc:sldMkLst>
        <pc:spChg chg="mod">
          <ac:chgData name="Ouellette, André (ASD-W)" userId="3ec85b1f-20d1-401f-8800-359d5c010ce2" providerId="ADAL" clId="{CB2BEC0E-167A-4767-AAF8-72F6928E52DD}" dt="2021-01-15T13:34:46.758" v="14" actId="20577"/>
          <ac:spMkLst>
            <pc:docMk/>
            <pc:sldMk cId="3684499951" sldId="256"/>
            <ac:spMk id="3" creationId="{A062FE5E-8A67-4CDF-8FDC-FDC0EC7DCF4E}"/>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890C5-6874-43CF-9631-36F603B0CB7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51B0C94-B5F6-4CBA-91E7-0631DB8F44AD}">
      <dgm:prSet/>
      <dgm:spPr/>
      <dgm:t>
        <a:bodyPr/>
        <a:lstStyle/>
        <a:p>
          <a:r>
            <a:rPr lang="en-US"/>
            <a:t>A cover letter is a document that explains why your skills and experiences make a good fit for a job. This document may be required as part of the job application process. If it's optional, including a cover letter is the best way to pitch your case for an interview.</a:t>
          </a:r>
        </a:p>
      </dgm:t>
    </dgm:pt>
    <dgm:pt modelId="{BCBA80BA-9F31-475A-B437-D9923950C233}" type="parTrans" cxnId="{9B13E6AE-9162-40DC-91A7-803CC6562AAC}">
      <dgm:prSet/>
      <dgm:spPr/>
      <dgm:t>
        <a:bodyPr/>
        <a:lstStyle/>
        <a:p>
          <a:endParaRPr lang="en-US"/>
        </a:p>
      </dgm:t>
    </dgm:pt>
    <dgm:pt modelId="{165A3CC3-E6A4-497E-A1CD-FB50AEE7FA4F}" type="sibTrans" cxnId="{9B13E6AE-9162-40DC-91A7-803CC6562AAC}">
      <dgm:prSet/>
      <dgm:spPr/>
      <dgm:t>
        <a:bodyPr/>
        <a:lstStyle/>
        <a:p>
          <a:endParaRPr lang="en-US"/>
        </a:p>
      </dgm:t>
    </dgm:pt>
    <dgm:pt modelId="{C99612AE-CF79-4898-A220-EC57B8A9D61E}">
      <dgm:prSet/>
      <dgm:spPr/>
      <dgm:t>
        <a:bodyPr/>
        <a:lstStyle/>
        <a:p>
          <a:r>
            <a:rPr lang="en-US"/>
            <a:t>Again, make sure that your cover letter is tailored to the specific job listing. Learn how to write a cover letter and what to include, plus review cover letter examples and templates.</a:t>
          </a:r>
        </a:p>
      </dgm:t>
    </dgm:pt>
    <dgm:pt modelId="{1C084D5A-12BE-476E-8E13-87E1B041E3D6}" type="parTrans" cxnId="{592D6A73-A929-4530-9003-091B5014997B}">
      <dgm:prSet/>
      <dgm:spPr/>
      <dgm:t>
        <a:bodyPr/>
        <a:lstStyle/>
        <a:p>
          <a:endParaRPr lang="en-US"/>
        </a:p>
      </dgm:t>
    </dgm:pt>
    <dgm:pt modelId="{C027F3D0-3415-44B7-B1DD-F73FF5E5FB6A}" type="sibTrans" cxnId="{592D6A73-A929-4530-9003-091B5014997B}">
      <dgm:prSet/>
      <dgm:spPr/>
      <dgm:t>
        <a:bodyPr/>
        <a:lstStyle/>
        <a:p>
          <a:endParaRPr lang="en-US"/>
        </a:p>
      </dgm:t>
    </dgm:pt>
    <dgm:pt modelId="{E120957C-1422-49DF-AF07-79F3B145D43C}" type="pres">
      <dgm:prSet presAssocID="{A48890C5-6874-43CF-9631-36F603B0CB74}" presName="Name0" presStyleCnt="0">
        <dgm:presLayoutVars>
          <dgm:dir/>
          <dgm:animLvl val="lvl"/>
          <dgm:resizeHandles val="exact"/>
        </dgm:presLayoutVars>
      </dgm:prSet>
      <dgm:spPr/>
    </dgm:pt>
    <dgm:pt modelId="{740FC6BD-395F-46B3-9871-6D83B1CE5C3A}" type="pres">
      <dgm:prSet presAssocID="{C99612AE-CF79-4898-A220-EC57B8A9D61E}" presName="boxAndChildren" presStyleCnt="0"/>
      <dgm:spPr/>
    </dgm:pt>
    <dgm:pt modelId="{EC18F878-B67E-4DD5-81DE-682238C52A43}" type="pres">
      <dgm:prSet presAssocID="{C99612AE-CF79-4898-A220-EC57B8A9D61E}" presName="parentTextBox" presStyleLbl="node1" presStyleIdx="0" presStyleCnt="2"/>
      <dgm:spPr/>
    </dgm:pt>
    <dgm:pt modelId="{E996BDE1-58F0-4DCD-BC5A-9A78E03CE562}" type="pres">
      <dgm:prSet presAssocID="{165A3CC3-E6A4-497E-A1CD-FB50AEE7FA4F}" presName="sp" presStyleCnt="0"/>
      <dgm:spPr/>
    </dgm:pt>
    <dgm:pt modelId="{7F62CFCF-6E52-4C62-959F-61A7F13CE089}" type="pres">
      <dgm:prSet presAssocID="{B51B0C94-B5F6-4CBA-91E7-0631DB8F44AD}" presName="arrowAndChildren" presStyleCnt="0"/>
      <dgm:spPr/>
    </dgm:pt>
    <dgm:pt modelId="{E93BC16E-976E-4BAA-9769-2293DB024696}" type="pres">
      <dgm:prSet presAssocID="{B51B0C94-B5F6-4CBA-91E7-0631DB8F44AD}" presName="parentTextArrow" presStyleLbl="node1" presStyleIdx="1" presStyleCnt="2"/>
      <dgm:spPr/>
    </dgm:pt>
  </dgm:ptLst>
  <dgm:cxnLst>
    <dgm:cxn modelId="{B3B7452B-B61B-4031-A0EE-6960EAF25F4F}" type="presOf" srcId="{A48890C5-6874-43CF-9631-36F603B0CB74}" destId="{E120957C-1422-49DF-AF07-79F3B145D43C}" srcOrd="0" destOrd="0" presId="urn:microsoft.com/office/officeart/2005/8/layout/process4"/>
    <dgm:cxn modelId="{65559960-05F4-4628-9A57-3819B5D3DD85}" type="presOf" srcId="{C99612AE-CF79-4898-A220-EC57B8A9D61E}" destId="{EC18F878-B67E-4DD5-81DE-682238C52A43}" srcOrd="0" destOrd="0" presId="urn:microsoft.com/office/officeart/2005/8/layout/process4"/>
    <dgm:cxn modelId="{592D6A73-A929-4530-9003-091B5014997B}" srcId="{A48890C5-6874-43CF-9631-36F603B0CB74}" destId="{C99612AE-CF79-4898-A220-EC57B8A9D61E}" srcOrd="1" destOrd="0" parTransId="{1C084D5A-12BE-476E-8E13-87E1B041E3D6}" sibTransId="{C027F3D0-3415-44B7-B1DD-F73FF5E5FB6A}"/>
    <dgm:cxn modelId="{9B13E6AE-9162-40DC-91A7-803CC6562AAC}" srcId="{A48890C5-6874-43CF-9631-36F603B0CB74}" destId="{B51B0C94-B5F6-4CBA-91E7-0631DB8F44AD}" srcOrd="0" destOrd="0" parTransId="{BCBA80BA-9F31-475A-B437-D9923950C233}" sibTransId="{165A3CC3-E6A4-497E-A1CD-FB50AEE7FA4F}"/>
    <dgm:cxn modelId="{487794EB-B238-4BEB-8820-D243DA532F55}" type="presOf" srcId="{B51B0C94-B5F6-4CBA-91E7-0631DB8F44AD}" destId="{E93BC16E-976E-4BAA-9769-2293DB024696}" srcOrd="0" destOrd="0" presId="urn:microsoft.com/office/officeart/2005/8/layout/process4"/>
    <dgm:cxn modelId="{EAD1B57C-039B-4109-B81A-CFCA91017B8A}" type="presParOf" srcId="{E120957C-1422-49DF-AF07-79F3B145D43C}" destId="{740FC6BD-395F-46B3-9871-6D83B1CE5C3A}" srcOrd="0" destOrd="0" presId="urn:microsoft.com/office/officeart/2005/8/layout/process4"/>
    <dgm:cxn modelId="{0D499BA1-076B-406C-8B7C-9AAAE1649464}" type="presParOf" srcId="{740FC6BD-395F-46B3-9871-6D83B1CE5C3A}" destId="{EC18F878-B67E-4DD5-81DE-682238C52A43}" srcOrd="0" destOrd="0" presId="urn:microsoft.com/office/officeart/2005/8/layout/process4"/>
    <dgm:cxn modelId="{B45554CC-EDC6-449F-806B-2298C35F7C5B}" type="presParOf" srcId="{E120957C-1422-49DF-AF07-79F3B145D43C}" destId="{E996BDE1-58F0-4DCD-BC5A-9A78E03CE562}" srcOrd="1" destOrd="0" presId="urn:microsoft.com/office/officeart/2005/8/layout/process4"/>
    <dgm:cxn modelId="{7805A80B-9446-49BA-819E-B30CA6342029}" type="presParOf" srcId="{E120957C-1422-49DF-AF07-79F3B145D43C}" destId="{7F62CFCF-6E52-4C62-959F-61A7F13CE089}" srcOrd="2" destOrd="0" presId="urn:microsoft.com/office/officeart/2005/8/layout/process4"/>
    <dgm:cxn modelId="{E36C6A2D-829E-4BEA-AFE9-A2C605EB3F99}" type="presParOf" srcId="{7F62CFCF-6E52-4C62-959F-61A7F13CE089}" destId="{E93BC16E-976E-4BAA-9769-2293DB02469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809A5-27F8-4BA1-8372-FA61D7A81D1B}"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270DB3D4-11D9-41B0-A972-C037445BBDE7}">
      <dgm:prSet/>
      <dgm:spPr/>
      <dgm:t>
        <a:bodyPr/>
        <a:lstStyle/>
        <a:p>
          <a:r>
            <a:rPr lang="en-US"/>
            <a:t>You can apply for jobs online, via email, or in person. No matter what job you are applying for, be sure to follow the company's specific directions for filling out the application.</a:t>
          </a:r>
        </a:p>
      </dgm:t>
    </dgm:pt>
    <dgm:pt modelId="{5A576CE4-D56A-4729-B548-C9303B5D444D}" type="parTrans" cxnId="{5D3942F3-5ECA-4D5F-A829-11B8E948631F}">
      <dgm:prSet/>
      <dgm:spPr/>
      <dgm:t>
        <a:bodyPr/>
        <a:lstStyle/>
        <a:p>
          <a:endParaRPr lang="en-US"/>
        </a:p>
      </dgm:t>
    </dgm:pt>
    <dgm:pt modelId="{43DED527-A4CE-41FB-89B9-C52F005FBEE3}" type="sibTrans" cxnId="{5D3942F3-5ECA-4D5F-A829-11B8E948631F}">
      <dgm:prSet/>
      <dgm:spPr/>
      <dgm:t>
        <a:bodyPr/>
        <a:lstStyle/>
        <a:p>
          <a:endParaRPr lang="en-US"/>
        </a:p>
      </dgm:t>
    </dgm:pt>
    <dgm:pt modelId="{A88EF2DB-1D64-4E68-B74C-1CF5681ABD84}">
      <dgm:prSet/>
      <dgm:spPr/>
      <dgm:t>
        <a:bodyPr/>
        <a:lstStyle/>
        <a:p>
          <a:r>
            <a:rPr lang="en-US"/>
            <a:t>Learn how to write a job application letter, how to apply for a job online, how to fill out a job application, and tips and advice for applying for jobs. Plus, see a job application sample letter to use when you’re writing</a:t>
          </a:r>
        </a:p>
      </dgm:t>
    </dgm:pt>
    <dgm:pt modelId="{6BB2952B-4781-4F92-9F56-F824FF2C0854}" type="parTrans" cxnId="{5D6D36BA-5083-4980-B6E5-627460D49D1B}">
      <dgm:prSet/>
      <dgm:spPr/>
      <dgm:t>
        <a:bodyPr/>
        <a:lstStyle/>
        <a:p>
          <a:endParaRPr lang="en-US"/>
        </a:p>
      </dgm:t>
    </dgm:pt>
    <dgm:pt modelId="{0486F9D2-DB85-448F-ACD3-47754602FCD3}" type="sibTrans" cxnId="{5D6D36BA-5083-4980-B6E5-627460D49D1B}">
      <dgm:prSet/>
      <dgm:spPr/>
      <dgm:t>
        <a:bodyPr/>
        <a:lstStyle/>
        <a:p>
          <a:endParaRPr lang="en-US"/>
        </a:p>
      </dgm:t>
    </dgm:pt>
    <dgm:pt modelId="{043856E7-52AE-4B87-8CC4-9D1924501C2D}" type="pres">
      <dgm:prSet presAssocID="{4DD809A5-27F8-4BA1-8372-FA61D7A81D1B}" presName="Name0" presStyleCnt="0">
        <dgm:presLayoutVars>
          <dgm:dir/>
          <dgm:animLvl val="lvl"/>
          <dgm:resizeHandles val="exact"/>
        </dgm:presLayoutVars>
      </dgm:prSet>
      <dgm:spPr/>
    </dgm:pt>
    <dgm:pt modelId="{939C5B18-AAAB-4B1B-824C-377390D74E3E}" type="pres">
      <dgm:prSet presAssocID="{A88EF2DB-1D64-4E68-B74C-1CF5681ABD84}" presName="boxAndChildren" presStyleCnt="0"/>
      <dgm:spPr/>
    </dgm:pt>
    <dgm:pt modelId="{43DDAE21-106B-4845-898C-92F50EEE2801}" type="pres">
      <dgm:prSet presAssocID="{A88EF2DB-1D64-4E68-B74C-1CF5681ABD84}" presName="parentTextBox" presStyleLbl="node1" presStyleIdx="0" presStyleCnt="2"/>
      <dgm:spPr/>
    </dgm:pt>
    <dgm:pt modelId="{425D29B6-1578-443A-8051-F9792C3B7FAE}" type="pres">
      <dgm:prSet presAssocID="{43DED527-A4CE-41FB-89B9-C52F005FBEE3}" presName="sp" presStyleCnt="0"/>
      <dgm:spPr/>
    </dgm:pt>
    <dgm:pt modelId="{D2897131-86F7-4A3A-B3AD-B4D8C6EBCDFF}" type="pres">
      <dgm:prSet presAssocID="{270DB3D4-11D9-41B0-A972-C037445BBDE7}" presName="arrowAndChildren" presStyleCnt="0"/>
      <dgm:spPr/>
    </dgm:pt>
    <dgm:pt modelId="{7AF5F2BA-03BA-48B3-B8E4-BAE25267C6DE}" type="pres">
      <dgm:prSet presAssocID="{270DB3D4-11D9-41B0-A972-C037445BBDE7}" presName="parentTextArrow" presStyleLbl="node1" presStyleIdx="1" presStyleCnt="2"/>
      <dgm:spPr/>
    </dgm:pt>
  </dgm:ptLst>
  <dgm:cxnLst>
    <dgm:cxn modelId="{C0E8B02B-01F0-4959-BC98-8957BC842EED}" type="presOf" srcId="{A88EF2DB-1D64-4E68-B74C-1CF5681ABD84}" destId="{43DDAE21-106B-4845-898C-92F50EEE2801}" srcOrd="0" destOrd="0" presId="urn:microsoft.com/office/officeart/2005/8/layout/process4"/>
    <dgm:cxn modelId="{99B7B460-F633-4107-B536-5B4EF8E41A5D}" type="presOf" srcId="{4DD809A5-27F8-4BA1-8372-FA61D7A81D1B}" destId="{043856E7-52AE-4B87-8CC4-9D1924501C2D}" srcOrd="0" destOrd="0" presId="urn:microsoft.com/office/officeart/2005/8/layout/process4"/>
    <dgm:cxn modelId="{F2002697-807B-4619-A143-A70BA4545E7D}" type="presOf" srcId="{270DB3D4-11D9-41B0-A972-C037445BBDE7}" destId="{7AF5F2BA-03BA-48B3-B8E4-BAE25267C6DE}" srcOrd="0" destOrd="0" presId="urn:microsoft.com/office/officeart/2005/8/layout/process4"/>
    <dgm:cxn modelId="{5D6D36BA-5083-4980-B6E5-627460D49D1B}" srcId="{4DD809A5-27F8-4BA1-8372-FA61D7A81D1B}" destId="{A88EF2DB-1D64-4E68-B74C-1CF5681ABD84}" srcOrd="1" destOrd="0" parTransId="{6BB2952B-4781-4F92-9F56-F824FF2C0854}" sibTransId="{0486F9D2-DB85-448F-ACD3-47754602FCD3}"/>
    <dgm:cxn modelId="{5D3942F3-5ECA-4D5F-A829-11B8E948631F}" srcId="{4DD809A5-27F8-4BA1-8372-FA61D7A81D1B}" destId="{270DB3D4-11D9-41B0-A972-C037445BBDE7}" srcOrd="0" destOrd="0" parTransId="{5A576CE4-D56A-4729-B548-C9303B5D444D}" sibTransId="{43DED527-A4CE-41FB-89B9-C52F005FBEE3}"/>
    <dgm:cxn modelId="{24F24634-D1C5-47C7-B643-EE64CAC0845F}" type="presParOf" srcId="{043856E7-52AE-4B87-8CC4-9D1924501C2D}" destId="{939C5B18-AAAB-4B1B-824C-377390D74E3E}" srcOrd="0" destOrd="0" presId="urn:microsoft.com/office/officeart/2005/8/layout/process4"/>
    <dgm:cxn modelId="{70BD42AA-FAA4-44DD-848A-BFF7839A5E3A}" type="presParOf" srcId="{939C5B18-AAAB-4B1B-824C-377390D74E3E}" destId="{43DDAE21-106B-4845-898C-92F50EEE2801}" srcOrd="0" destOrd="0" presId="urn:microsoft.com/office/officeart/2005/8/layout/process4"/>
    <dgm:cxn modelId="{35C115B4-0AEE-4009-BD86-409F80599C7F}" type="presParOf" srcId="{043856E7-52AE-4B87-8CC4-9D1924501C2D}" destId="{425D29B6-1578-443A-8051-F9792C3B7FAE}" srcOrd="1" destOrd="0" presId="urn:microsoft.com/office/officeart/2005/8/layout/process4"/>
    <dgm:cxn modelId="{91E00B8F-FC53-4DDF-9A57-D25CBC9ABC5C}" type="presParOf" srcId="{043856E7-52AE-4B87-8CC4-9D1924501C2D}" destId="{D2897131-86F7-4A3A-B3AD-B4D8C6EBCDFF}" srcOrd="2" destOrd="0" presId="urn:microsoft.com/office/officeart/2005/8/layout/process4"/>
    <dgm:cxn modelId="{0CD69288-051E-4790-A168-E8254FEB6A4F}" type="presParOf" srcId="{D2897131-86F7-4A3A-B3AD-B4D8C6EBCDFF}" destId="{7AF5F2BA-03BA-48B3-B8E4-BAE25267C6D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96DA10-97BE-4D77-B9E2-C5AC6E6DB58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1411A8D-06CB-4D47-B41D-F6A3B9EB28C2}">
      <dgm:prSet/>
      <dgm:spPr/>
      <dgm:t>
        <a:bodyPr/>
        <a:lstStyle/>
        <a:p>
          <a:r>
            <a:rPr lang="en-US"/>
            <a:t>When you receive a job offer, you're close to the end of the process. However, you don't need to accept the job, at least right away, if you're not sure whether it is the best opportunity for you (however you may not have much choice and should accept if it is right for you).</a:t>
          </a:r>
        </a:p>
      </dgm:t>
    </dgm:pt>
    <dgm:pt modelId="{AE51E211-67B6-48EB-9693-E3390B58F4E3}" type="parTrans" cxnId="{0CEF5D2C-1A9C-4FC8-B47C-46F618EB4EBF}">
      <dgm:prSet/>
      <dgm:spPr/>
      <dgm:t>
        <a:bodyPr/>
        <a:lstStyle/>
        <a:p>
          <a:endParaRPr lang="en-US"/>
        </a:p>
      </dgm:t>
    </dgm:pt>
    <dgm:pt modelId="{2CCC0076-06EB-48A0-AC05-6E87714DB8F9}" type="sibTrans" cxnId="{0CEF5D2C-1A9C-4FC8-B47C-46F618EB4EBF}">
      <dgm:prSet/>
      <dgm:spPr/>
      <dgm:t>
        <a:bodyPr/>
        <a:lstStyle/>
        <a:p>
          <a:endParaRPr lang="en-US"/>
        </a:p>
      </dgm:t>
    </dgm:pt>
    <dgm:pt modelId="{3CEAB9A0-C7E7-4B75-8766-711CA6EDAC70}">
      <dgm:prSet/>
      <dgm:spPr/>
      <dgm:t>
        <a:bodyPr/>
        <a:lstStyle/>
        <a:p>
          <a:r>
            <a:rPr lang="en-US"/>
            <a:t>It's important to take the time to evaluate the offer carefully, so you are making an educated decision to accept, decline, or renegotiate the offer (in certain applications/jobs)</a:t>
          </a:r>
        </a:p>
      </dgm:t>
    </dgm:pt>
    <dgm:pt modelId="{FADA1C11-584C-447E-B068-F841AB9BB5C0}" type="parTrans" cxnId="{619956CB-1229-4220-894C-E97EBB787A1A}">
      <dgm:prSet/>
      <dgm:spPr/>
      <dgm:t>
        <a:bodyPr/>
        <a:lstStyle/>
        <a:p>
          <a:endParaRPr lang="en-US"/>
        </a:p>
      </dgm:t>
    </dgm:pt>
    <dgm:pt modelId="{42D42FA5-5784-4AB7-B2B9-35AABE90E40E}" type="sibTrans" cxnId="{619956CB-1229-4220-894C-E97EBB787A1A}">
      <dgm:prSet/>
      <dgm:spPr/>
      <dgm:t>
        <a:bodyPr/>
        <a:lstStyle/>
        <a:p>
          <a:endParaRPr lang="en-US"/>
        </a:p>
      </dgm:t>
    </dgm:pt>
    <dgm:pt modelId="{CF39B9A0-3498-4A1B-B3C8-7F12C15CC328}" type="pres">
      <dgm:prSet presAssocID="{D296DA10-97BE-4D77-B9E2-C5AC6E6DB586}" presName="Name0" presStyleCnt="0">
        <dgm:presLayoutVars>
          <dgm:dir/>
          <dgm:animLvl val="lvl"/>
          <dgm:resizeHandles val="exact"/>
        </dgm:presLayoutVars>
      </dgm:prSet>
      <dgm:spPr/>
    </dgm:pt>
    <dgm:pt modelId="{EF6F41C1-C8F6-4A26-AC9E-E1BE81E9380A}" type="pres">
      <dgm:prSet presAssocID="{3CEAB9A0-C7E7-4B75-8766-711CA6EDAC70}" presName="boxAndChildren" presStyleCnt="0"/>
      <dgm:spPr/>
    </dgm:pt>
    <dgm:pt modelId="{31093A97-0A5C-49A8-94AF-823060199B7A}" type="pres">
      <dgm:prSet presAssocID="{3CEAB9A0-C7E7-4B75-8766-711CA6EDAC70}" presName="parentTextBox" presStyleLbl="node1" presStyleIdx="0" presStyleCnt="2"/>
      <dgm:spPr/>
    </dgm:pt>
    <dgm:pt modelId="{8FF4E1B5-643E-4972-AC03-18708FC18433}" type="pres">
      <dgm:prSet presAssocID="{2CCC0076-06EB-48A0-AC05-6E87714DB8F9}" presName="sp" presStyleCnt="0"/>
      <dgm:spPr/>
    </dgm:pt>
    <dgm:pt modelId="{BDBA6B71-76F1-4588-9A1F-EE9F1E5EA959}" type="pres">
      <dgm:prSet presAssocID="{01411A8D-06CB-4D47-B41D-F6A3B9EB28C2}" presName="arrowAndChildren" presStyleCnt="0"/>
      <dgm:spPr/>
    </dgm:pt>
    <dgm:pt modelId="{34B62F5C-E66D-42DE-8BAB-B3C20BDED800}" type="pres">
      <dgm:prSet presAssocID="{01411A8D-06CB-4D47-B41D-F6A3B9EB28C2}" presName="parentTextArrow" presStyleLbl="node1" presStyleIdx="1" presStyleCnt="2"/>
      <dgm:spPr/>
    </dgm:pt>
  </dgm:ptLst>
  <dgm:cxnLst>
    <dgm:cxn modelId="{0CEF5D2C-1A9C-4FC8-B47C-46F618EB4EBF}" srcId="{D296DA10-97BE-4D77-B9E2-C5AC6E6DB586}" destId="{01411A8D-06CB-4D47-B41D-F6A3B9EB28C2}" srcOrd="0" destOrd="0" parTransId="{AE51E211-67B6-48EB-9693-E3390B58F4E3}" sibTransId="{2CCC0076-06EB-48A0-AC05-6E87714DB8F9}"/>
    <dgm:cxn modelId="{0050122F-CDBF-4AC8-B107-66AF92E6DBF5}" type="presOf" srcId="{D296DA10-97BE-4D77-B9E2-C5AC6E6DB586}" destId="{CF39B9A0-3498-4A1B-B3C8-7F12C15CC328}" srcOrd="0" destOrd="0" presId="urn:microsoft.com/office/officeart/2005/8/layout/process4"/>
    <dgm:cxn modelId="{0D8AF33B-E9D9-401C-8728-FD6F9467F4F7}" type="presOf" srcId="{01411A8D-06CB-4D47-B41D-F6A3B9EB28C2}" destId="{34B62F5C-E66D-42DE-8BAB-B3C20BDED800}" srcOrd="0" destOrd="0" presId="urn:microsoft.com/office/officeart/2005/8/layout/process4"/>
    <dgm:cxn modelId="{8A97B9B1-7AF5-43B6-A5CC-75E66E7246C1}" type="presOf" srcId="{3CEAB9A0-C7E7-4B75-8766-711CA6EDAC70}" destId="{31093A97-0A5C-49A8-94AF-823060199B7A}" srcOrd="0" destOrd="0" presId="urn:microsoft.com/office/officeart/2005/8/layout/process4"/>
    <dgm:cxn modelId="{619956CB-1229-4220-894C-E97EBB787A1A}" srcId="{D296DA10-97BE-4D77-B9E2-C5AC6E6DB586}" destId="{3CEAB9A0-C7E7-4B75-8766-711CA6EDAC70}" srcOrd="1" destOrd="0" parTransId="{FADA1C11-584C-447E-B068-F841AB9BB5C0}" sibTransId="{42D42FA5-5784-4AB7-B2B9-35AABE90E40E}"/>
    <dgm:cxn modelId="{92871146-BAE4-469C-8F10-281C20F29723}" type="presParOf" srcId="{CF39B9A0-3498-4A1B-B3C8-7F12C15CC328}" destId="{EF6F41C1-C8F6-4A26-AC9E-E1BE81E9380A}" srcOrd="0" destOrd="0" presId="urn:microsoft.com/office/officeart/2005/8/layout/process4"/>
    <dgm:cxn modelId="{C1B9314F-EED4-4AD4-89D5-44EB909BA96C}" type="presParOf" srcId="{EF6F41C1-C8F6-4A26-AC9E-E1BE81E9380A}" destId="{31093A97-0A5C-49A8-94AF-823060199B7A}" srcOrd="0" destOrd="0" presId="urn:microsoft.com/office/officeart/2005/8/layout/process4"/>
    <dgm:cxn modelId="{9714E7E4-CED2-4DA3-A703-6B495DBD9F04}" type="presParOf" srcId="{CF39B9A0-3498-4A1B-B3C8-7F12C15CC328}" destId="{8FF4E1B5-643E-4972-AC03-18708FC18433}" srcOrd="1" destOrd="0" presId="urn:microsoft.com/office/officeart/2005/8/layout/process4"/>
    <dgm:cxn modelId="{5D67B1E4-C502-40EC-8B88-2ECEE62CE748}" type="presParOf" srcId="{CF39B9A0-3498-4A1B-B3C8-7F12C15CC328}" destId="{BDBA6B71-76F1-4588-9A1F-EE9F1E5EA959}" srcOrd="2" destOrd="0" presId="urn:microsoft.com/office/officeart/2005/8/layout/process4"/>
    <dgm:cxn modelId="{6E2D09A8-39C5-4898-99BB-446ED2AF58AC}" type="presParOf" srcId="{BDBA6B71-76F1-4588-9A1F-EE9F1E5EA959}" destId="{34B62F5C-E66D-42DE-8BAB-B3C20BDED80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37B986-03E3-424A-AD21-CD58DCB008F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261B17-783A-4B82-B98B-D53C4E4CBF78}">
      <dgm:prSet custT="1"/>
      <dgm:spPr/>
      <dgm:t>
        <a:bodyPr/>
        <a:lstStyle/>
        <a:p>
          <a:r>
            <a:rPr lang="en-US" sz="1800" dirty="0"/>
            <a:t>Once you have accepted a job offer, it's time for the new hire paperwork you'll need to. complete to get on the payroll, which may include eligibility to work forms, tax withholding forms, and company-specific paperwork. Learn what information you'll need to provide to your new employer, so that you can have your materials ready to go</a:t>
          </a:r>
        </a:p>
      </dgm:t>
    </dgm:pt>
    <dgm:pt modelId="{D9C395CD-8BC7-45FF-9C76-32687748CE48}" type="parTrans" cxnId="{4E4F265A-00FA-4E03-9A93-B44DE7BA9F6B}">
      <dgm:prSet/>
      <dgm:spPr/>
      <dgm:t>
        <a:bodyPr/>
        <a:lstStyle/>
        <a:p>
          <a:endParaRPr lang="en-US"/>
        </a:p>
      </dgm:t>
    </dgm:pt>
    <dgm:pt modelId="{831EF97A-985C-4B4F-A858-FF5CCF71858F}" type="sibTrans" cxnId="{4E4F265A-00FA-4E03-9A93-B44DE7BA9F6B}">
      <dgm:prSet/>
      <dgm:spPr/>
      <dgm:t>
        <a:bodyPr/>
        <a:lstStyle/>
        <a:p>
          <a:endParaRPr lang="en-US"/>
        </a:p>
      </dgm:t>
    </dgm:pt>
    <dgm:pt modelId="{F0916965-A3CA-4CCB-8C9E-169060548E03}">
      <dgm:prSet custT="1"/>
      <dgm:spPr/>
      <dgm:t>
        <a:bodyPr/>
        <a:lstStyle/>
        <a:p>
          <a:r>
            <a:rPr lang="en-US" sz="1800" dirty="0"/>
            <a:t>All companies require banking information, so you need to open a bank account that you can get your pay checks from.  Sometimes employers pay cash, if you worked on a farm, and if this is the case then you do not need to worry about it.</a:t>
          </a:r>
        </a:p>
      </dgm:t>
    </dgm:pt>
    <dgm:pt modelId="{23E15633-8BB6-4C0C-B293-FD17F1CAFD98}" type="parTrans" cxnId="{EA0E5F6B-80BF-42A6-8207-C7130A2723F6}">
      <dgm:prSet/>
      <dgm:spPr/>
      <dgm:t>
        <a:bodyPr/>
        <a:lstStyle/>
        <a:p>
          <a:endParaRPr lang="en-US"/>
        </a:p>
      </dgm:t>
    </dgm:pt>
    <dgm:pt modelId="{B021FE7E-079E-4D6C-AACA-31FDB1601E38}" type="sibTrans" cxnId="{EA0E5F6B-80BF-42A6-8207-C7130A2723F6}">
      <dgm:prSet/>
      <dgm:spPr/>
      <dgm:t>
        <a:bodyPr/>
        <a:lstStyle/>
        <a:p>
          <a:endParaRPr lang="en-US"/>
        </a:p>
      </dgm:t>
    </dgm:pt>
    <dgm:pt modelId="{55EBF3AA-48D4-4585-87A7-21F9DD0090AA}" type="pres">
      <dgm:prSet presAssocID="{9537B986-03E3-424A-AD21-CD58DCB008FB}" presName="root" presStyleCnt="0">
        <dgm:presLayoutVars>
          <dgm:dir/>
          <dgm:resizeHandles val="exact"/>
        </dgm:presLayoutVars>
      </dgm:prSet>
      <dgm:spPr/>
    </dgm:pt>
    <dgm:pt modelId="{9DE078F3-D25E-4E1D-A6EE-F4B66E1698C9}" type="pres">
      <dgm:prSet presAssocID="{17261B17-783A-4B82-B98B-D53C4E4CBF78}" presName="compNode" presStyleCnt="0"/>
      <dgm:spPr/>
    </dgm:pt>
    <dgm:pt modelId="{E2CAC558-DD7E-4C40-9103-F1F725406D8F}" type="pres">
      <dgm:prSet presAssocID="{17261B17-783A-4B82-B98B-D53C4E4CBF78}" presName="iconRect" presStyleLbl="node1" presStyleIdx="0" presStyleCnt="2" custScaleX="97634" custScaleY="63010" custLinFactNeighborX="-8779" custLinFactNeighborY="5654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F8F189D6-EE40-4674-8B2F-7CA3AB18C4C2}" type="pres">
      <dgm:prSet presAssocID="{17261B17-783A-4B82-B98B-D53C4E4CBF78}" presName="spaceRect" presStyleCnt="0"/>
      <dgm:spPr/>
    </dgm:pt>
    <dgm:pt modelId="{F5BF7D0F-FBEB-48B2-B880-D3F4E9D139F3}" type="pres">
      <dgm:prSet presAssocID="{17261B17-783A-4B82-B98B-D53C4E4CBF78}" presName="textRect" presStyleLbl="revTx" presStyleIdx="0" presStyleCnt="2" custScaleX="385756">
        <dgm:presLayoutVars>
          <dgm:chMax val="1"/>
          <dgm:chPref val="1"/>
        </dgm:presLayoutVars>
      </dgm:prSet>
      <dgm:spPr/>
    </dgm:pt>
    <dgm:pt modelId="{AE071791-6E37-46DB-8024-8CC9758F7B61}" type="pres">
      <dgm:prSet presAssocID="{831EF97A-985C-4B4F-A858-FF5CCF71858F}" presName="sibTrans" presStyleCnt="0"/>
      <dgm:spPr/>
    </dgm:pt>
    <dgm:pt modelId="{1B220DDC-75CB-4BE8-887A-F0FDD18F8ED1}" type="pres">
      <dgm:prSet presAssocID="{F0916965-A3CA-4CCB-8C9E-169060548E03}" presName="compNode" presStyleCnt="0"/>
      <dgm:spPr/>
    </dgm:pt>
    <dgm:pt modelId="{E175DFEA-48F3-4F11-A6BF-77A7F624BBD0}" type="pres">
      <dgm:prSet presAssocID="{F0916965-A3CA-4CCB-8C9E-169060548E03}" presName="iconRect" presStyleLbl="node1" presStyleIdx="1" presStyleCnt="2" custLinFactY="44105" custLinFactNeighborX="3577"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BEAA1A92-30CF-4651-B4AD-1E9FA8E55405}" type="pres">
      <dgm:prSet presAssocID="{F0916965-A3CA-4CCB-8C9E-169060548E03}" presName="spaceRect" presStyleCnt="0"/>
      <dgm:spPr/>
    </dgm:pt>
    <dgm:pt modelId="{81B953E7-9736-437E-93A2-B6D03B00351D}" type="pres">
      <dgm:prSet presAssocID="{F0916965-A3CA-4CCB-8C9E-169060548E03}" presName="textRect" presStyleLbl="revTx" presStyleIdx="1" presStyleCnt="2" custScaleX="361437" custLinFactX="-106432" custLinFactY="26128" custLinFactNeighborX="-200000" custLinFactNeighborY="100000">
        <dgm:presLayoutVars>
          <dgm:chMax val="1"/>
          <dgm:chPref val="1"/>
        </dgm:presLayoutVars>
      </dgm:prSet>
      <dgm:spPr/>
    </dgm:pt>
  </dgm:ptLst>
  <dgm:cxnLst>
    <dgm:cxn modelId="{EA0E5F6B-80BF-42A6-8207-C7130A2723F6}" srcId="{9537B986-03E3-424A-AD21-CD58DCB008FB}" destId="{F0916965-A3CA-4CCB-8C9E-169060548E03}" srcOrd="1" destOrd="0" parTransId="{23E15633-8BB6-4C0C-B293-FD17F1CAFD98}" sibTransId="{B021FE7E-079E-4D6C-AACA-31FDB1601E38}"/>
    <dgm:cxn modelId="{4E4F265A-00FA-4E03-9A93-B44DE7BA9F6B}" srcId="{9537B986-03E3-424A-AD21-CD58DCB008FB}" destId="{17261B17-783A-4B82-B98B-D53C4E4CBF78}" srcOrd="0" destOrd="0" parTransId="{D9C395CD-8BC7-45FF-9C76-32687748CE48}" sibTransId="{831EF97A-985C-4B4F-A858-FF5CCF71858F}"/>
    <dgm:cxn modelId="{1C8BD699-B900-4B9F-852C-7B1F5D51219F}" type="presOf" srcId="{F0916965-A3CA-4CCB-8C9E-169060548E03}" destId="{81B953E7-9736-437E-93A2-B6D03B00351D}" srcOrd="0" destOrd="0" presId="urn:microsoft.com/office/officeart/2018/2/layout/IconLabelList"/>
    <dgm:cxn modelId="{32CC8CDA-5AFB-49F3-80DF-20C8CA68461A}" type="presOf" srcId="{9537B986-03E3-424A-AD21-CD58DCB008FB}" destId="{55EBF3AA-48D4-4585-87A7-21F9DD0090AA}" srcOrd="0" destOrd="0" presId="urn:microsoft.com/office/officeart/2018/2/layout/IconLabelList"/>
    <dgm:cxn modelId="{F1B609F0-26F7-4794-B01E-DE28241C4C40}" type="presOf" srcId="{17261B17-783A-4B82-B98B-D53C4E4CBF78}" destId="{F5BF7D0F-FBEB-48B2-B880-D3F4E9D139F3}" srcOrd="0" destOrd="0" presId="urn:microsoft.com/office/officeart/2018/2/layout/IconLabelList"/>
    <dgm:cxn modelId="{AEDD6F94-6F57-42E8-AC38-CC8622DA24E0}" type="presParOf" srcId="{55EBF3AA-48D4-4585-87A7-21F9DD0090AA}" destId="{9DE078F3-D25E-4E1D-A6EE-F4B66E1698C9}" srcOrd="0" destOrd="0" presId="urn:microsoft.com/office/officeart/2018/2/layout/IconLabelList"/>
    <dgm:cxn modelId="{94B97BAB-46BE-4C5A-BBBB-96DA32043D90}" type="presParOf" srcId="{9DE078F3-D25E-4E1D-A6EE-F4B66E1698C9}" destId="{E2CAC558-DD7E-4C40-9103-F1F725406D8F}" srcOrd="0" destOrd="0" presId="urn:microsoft.com/office/officeart/2018/2/layout/IconLabelList"/>
    <dgm:cxn modelId="{C054B541-75D3-4ACE-BC65-4820B250829D}" type="presParOf" srcId="{9DE078F3-D25E-4E1D-A6EE-F4B66E1698C9}" destId="{F8F189D6-EE40-4674-8B2F-7CA3AB18C4C2}" srcOrd="1" destOrd="0" presId="urn:microsoft.com/office/officeart/2018/2/layout/IconLabelList"/>
    <dgm:cxn modelId="{CB50225F-21A4-4430-93A0-2AEC2A765DD0}" type="presParOf" srcId="{9DE078F3-D25E-4E1D-A6EE-F4B66E1698C9}" destId="{F5BF7D0F-FBEB-48B2-B880-D3F4E9D139F3}" srcOrd="2" destOrd="0" presId="urn:microsoft.com/office/officeart/2018/2/layout/IconLabelList"/>
    <dgm:cxn modelId="{13CF20B9-6421-4B27-B1D7-E62A88A6231C}" type="presParOf" srcId="{55EBF3AA-48D4-4585-87A7-21F9DD0090AA}" destId="{AE071791-6E37-46DB-8024-8CC9758F7B61}" srcOrd="1" destOrd="0" presId="urn:microsoft.com/office/officeart/2018/2/layout/IconLabelList"/>
    <dgm:cxn modelId="{2FA0806F-08AF-4202-A9D3-6399570CE45B}" type="presParOf" srcId="{55EBF3AA-48D4-4585-87A7-21F9DD0090AA}" destId="{1B220DDC-75CB-4BE8-887A-F0FDD18F8ED1}" srcOrd="2" destOrd="0" presId="urn:microsoft.com/office/officeart/2018/2/layout/IconLabelList"/>
    <dgm:cxn modelId="{C9780824-E9E0-45E8-BFE9-4654DEF54EB9}" type="presParOf" srcId="{1B220DDC-75CB-4BE8-887A-F0FDD18F8ED1}" destId="{E175DFEA-48F3-4F11-A6BF-77A7F624BBD0}" srcOrd="0" destOrd="0" presId="urn:microsoft.com/office/officeart/2018/2/layout/IconLabelList"/>
    <dgm:cxn modelId="{35C3D6E3-AB15-48E6-8EA9-68819C5568BB}" type="presParOf" srcId="{1B220DDC-75CB-4BE8-887A-F0FDD18F8ED1}" destId="{BEAA1A92-30CF-4651-B4AD-1E9FA8E55405}" srcOrd="1" destOrd="0" presId="urn:microsoft.com/office/officeart/2018/2/layout/IconLabelList"/>
    <dgm:cxn modelId="{1197D959-4EE7-4B90-83AF-00D40A6F1A89}" type="presParOf" srcId="{1B220DDC-75CB-4BE8-887A-F0FDD18F8ED1}" destId="{81B953E7-9736-437E-93A2-B6D03B00351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07C406-A632-4999-90FB-3E52092F2B67}"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15276C57-CA25-4F06-9F07-AF9F58F3F99D}">
      <dgm:prSet/>
      <dgm:spPr/>
      <dgm:t>
        <a:bodyPr/>
        <a:lstStyle/>
        <a:p>
          <a:r>
            <a:rPr lang="en-US"/>
            <a:t>Write down</a:t>
          </a:r>
        </a:p>
      </dgm:t>
    </dgm:pt>
    <dgm:pt modelId="{B357AB86-94D2-4CD7-B307-84DC82D90997}" type="parTrans" cxnId="{18121D1A-CBAC-42AF-8112-F098E986A250}">
      <dgm:prSet/>
      <dgm:spPr/>
      <dgm:t>
        <a:bodyPr/>
        <a:lstStyle/>
        <a:p>
          <a:endParaRPr lang="en-US"/>
        </a:p>
      </dgm:t>
    </dgm:pt>
    <dgm:pt modelId="{9F74A5F2-5E93-443D-BFA5-5A19F78C1E3C}" type="sibTrans" cxnId="{18121D1A-CBAC-42AF-8112-F098E986A250}">
      <dgm:prSet/>
      <dgm:spPr/>
      <dgm:t>
        <a:bodyPr/>
        <a:lstStyle/>
        <a:p>
          <a:endParaRPr lang="en-US"/>
        </a:p>
      </dgm:t>
    </dgm:pt>
    <dgm:pt modelId="{8E3ECB72-74CE-49E4-B2CF-BAE3BC2CE48A}">
      <dgm:prSet/>
      <dgm:spPr/>
      <dgm:t>
        <a:bodyPr/>
        <a:lstStyle/>
        <a:p>
          <a:r>
            <a:rPr lang="en-US"/>
            <a:t>Write down all the small jobs you have done in your life, everything from mowing lawns to cleaning the house, cutting trees, helping someone put something together and see what you can come up with</a:t>
          </a:r>
        </a:p>
      </dgm:t>
    </dgm:pt>
    <dgm:pt modelId="{A09D107A-7754-4B04-92F3-F755786CDAE2}" type="parTrans" cxnId="{E283FAEF-B44E-4D50-8876-4D21080F08FF}">
      <dgm:prSet/>
      <dgm:spPr/>
      <dgm:t>
        <a:bodyPr/>
        <a:lstStyle/>
        <a:p>
          <a:endParaRPr lang="en-US"/>
        </a:p>
      </dgm:t>
    </dgm:pt>
    <dgm:pt modelId="{42C42E0B-754B-44F4-8E8F-B0D158F436D1}" type="sibTrans" cxnId="{E283FAEF-B44E-4D50-8876-4D21080F08FF}">
      <dgm:prSet/>
      <dgm:spPr/>
      <dgm:t>
        <a:bodyPr/>
        <a:lstStyle/>
        <a:p>
          <a:endParaRPr lang="en-US"/>
        </a:p>
      </dgm:t>
    </dgm:pt>
    <dgm:pt modelId="{8FCD59D5-BA33-4BCF-907B-C4D275E3885A}">
      <dgm:prSet/>
      <dgm:spPr/>
      <dgm:t>
        <a:bodyPr/>
        <a:lstStyle/>
        <a:p>
          <a:r>
            <a:rPr lang="en-US"/>
            <a:t>Write down</a:t>
          </a:r>
        </a:p>
      </dgm:t>
    </dgm:pt>
    <dgm:pt modelId="{88B10266-7323-4B31-8A96-B29F4E76651D}" type="parTrans" cxnId="{807A8243-70C1-4E4E-8467-6880A1167C90}">
      <dgm:prSet/>
      <dgm:spPr/>
      <dgm:t>
        <a:bodyPr/>
        <a:lstStyle/>
        <a:p>
          <a:endParaRPr lang="en-US"/>
        </a:p>
      </dgm:t>
    </dgm:pt>
    <dgm:pt modelId="{A13B6144-966F-4D69-9776-9CC72757BFC4}" type="sibTrans" cxnId="{807A8243-70C1-4E4E-8467-6880A1167C90}">
      <dgm:prSet/>
      <dgm:spPr/>
      <dgm:t>
        <a:bodyPr/>
        <a:lstStyle/>
        <a:p>
          <a:endParaRPr lang="en-US"/>
        </a:p>
      </dgm:t>
    </dgm:pt>
    <dgm:pt modelId="{B5D93FBC-DE40-46FA-A3FD-2C66BA1DD63F}">
      <dgm:prSet/>
      <dgm:spPr/>
      <dgm:t>
        <a:bodyPr/>
        <a:lstStyle/>
        <a:p>
          <a:r>
            <a:rPr lang="en-US"/>
            <a:t>Then write down all relevant experience (from team sports to yearbook work, to tests and school and personal achievements like overcoming obstacles.</a:t>
          </a:r>
        </a:p>
      </dgm:t>
    </dgm:pt>
    <dgm:pt modelId="{6E376532-805A-42E1-ADB4-C40E910165CE}" type="parTrans" cxnId="{DF3B5B06-98FC-448D-AEF3-45DC257C0B7E}">
      <dgm:prSet/>
      <dgm:spPr/>
      <dgm:t>
        <a:bodyPr/>
        <a:lstStyle/>
        <a:p>
          <a:endParaRPr lang="en-US"/>
        </a:p>
      </dgm:t>
    </dgm:pt>
    <dgm:pt modelId="{C38C10D2-2372-40F8-A151-7278DED2D26F}" type="sibTrans" cxnId="{DF3B5B06-98FC-448D-AEF3-45DC257C0B7E}">
      <dgm:prSet/>
      <dgm:spPr/>
      <dgm:t>
        <a:bodyPr/>
        <a:lstStyle/>
        <a:p>
          <a:endParaRPr lang="en-US"/>
        </a:p>
      </dgm:t>
    </dgm:pt>
    <dgm:pt modelId="{7D484B24-A637-4035-A378-2DAF4CC3E6B8}" type="pres">
      <dgm:prSet presAssocID="{6E07C406-A632-4999-90FB-3E52092F2B67}" presName="Name0" presStyleCnt="0">
        <dgm:presLayoutVars>
          <dgm:dir/>
          <dgm:animLvl val="lvl"/>
          <dgm:resizeHandles val="exact"/>
        </dgm:presLayoutVars>
      </dgm:prSet>
      <dgm:spPr/>
    </dgm:pt>
    <dgm:pt modelId="{5B45874E-76EF-4F5A-830D-F6052F2A17D4}" type="pres">
      <dgm:prSet presAssocID="{8FCD59D5-BA33-4BCF-907B-C4D275E3885A}" presName="boxAndChildren" presStyleCnt="0"/>
      <dgm:spPr/>
    </dgm:pt>
    <dgm:pt modelId="{A8D20398-5A68-49A0-949F-A9E4D228A5BD}" type="pres">
      <dgm:prSet presAssocID="{8FCD59D5-BA33-4BCF-907B-C4D275E3885A}" presName="parentTextBox" presStyleLbl="alignNode1" presStyleIdx="0" presStyleCnt="2"/>
      <dgm:spPr/>
    </dgm:pt>
    <dgm:pt modelId="{3F816049-3E53-47E7-B1A3-B4732B2B9AF3}" type="pres">
      <dgm:prSet presAssocID="{8FCD59D5-BA33-4BCF-907B-C4D275E3885A}" presName="descendantBox" presStyleLbl="bgAccFollowNode1" presStyleIdx="0" presStyleCnt="2"/>
      <dgm:spPr/>
    </dgm:pt>
    <dgm:pt modelId="{7DDE72E4-A8A6-41FC-94C0-CBD55426D231}" type="pres">
      <dgm:prSet presAssocID="{9F74A5F2-5E93-443D-BFA5-5A19F78C1E3C}" presName="sp" presStyleCnt="0"/>
      <dgm:spPr/>
    </dgm:pt>
    <dgm:pt modelId="{0CCAA662-0D1D-49E2-874A-48A49025E7AF}" type="pres">
      <dgm:prSet presAssocID="{15276C57-CA25-4F06-9F07-AF9F58F3F99D}" presName="arrowAndChildren" presStyleCnt="0"/>
      <dgm:spPr/>
    </dgm:pt>
    <dgm:pt modelId="{5807EB86-3949-4A10-BD46-D36B2EA92233}" type="pres">
      <dgm:prSet presAssocID="{15276C57-CA25-4F06-9F07-AF9F58F3F99D}" presName="parentTextArrow" presStyleLbl="node1" presStyleIdx="0" presStyleCnt="0"/>
      <dgm:spPr/>
    </dgm:pt>
    <dgm:pt modelId="{39F56168-87EB-4B0A-9244-26B9186F2342}" type="pres">
      <dgm:prSet presAssocID="{15276C57-CA25-4F06-9F07-AF9F58F3F99D}" presName="arrow" presStyleLbl="alignNode1" presStyleIdx="1" presStyleCnt="2"/>
      <dgm:spPr/>
    </dgm:pt>
    <dgm:pt modelId="{8E9A1B67-1A60-411C-AB03-C013B27707C9}" type="pres">
      <dgm:prSet presAssocID="{15276C57-CA25-4F06-9F07-AF9F58F3F99D}" presName="descendantArrow" presStyleLbl="bgAccFollowNode1" presStyleIdx="1" presStyleCnt="2"/>
      <dgm:spPr/>
    </dgm:pt>
  </dgm:ptLst>
  <dgm:cxnLst>
    <dgm:cxn modelId="{DF3B5B06-98FC-448D-AEF3-45DC257C0B7E}" srcId="{8FCD59D5-BA33-4BCF-907B-C4D275E3885A}" destId="{B5D93FBC-DE40-46FA-A3FD-2C66BA1DD63F}" srcOrd="0" destOrd="0" parTransId="{6E376532-805A-42E1-ADB4-C40E910165CE}" sibTransId="{C38C10D2-2372-40F8-A151-7278DED2D26F}"/>
    <dgm:cxn modelId="{A2A42719-893D-4BA1-A364-79F680F9D7D0}" type="presOf" srcId="{15276C57-CA25-4F06-9F07-AF9F58F3F99D}" destId="{39F56168-87EB-4B0A-9244-26B9186F2342}" srcOrd="1" destOrd="0" presId="urn:microsoft.com/office/officeart/2016/7/layout/VerticalDownArrowProcess"/>
    <dgm:cxn modelId="{18121D1A-CBAC-42AF-8112-F098E986A250}" srcId="{6E07C406-A632-4999-90FB-3E52092F2B67}" destId="{15276C57-CA25-4F06-9F07-AF9F58F3F99D}" srcOrd="0" destOrd="0" parTransId="{B357AB86-94D2-4CD7-B307-84DC82D90997}" sibTransId="{9F74A5F2-5E93-443D-BFA5-5A19F78C1E3C}"/>
    <dgm:cxn modelId="{8A0E2741-6F4E-4BB3-9CB1-5E6E7297FAB7}" type="presOf" srcId="{8E3ECB72-74CE-49E4-B2CF-BAE3BC2CE48A}" destId="{8E9A1B67-1A60-411C-AB03-C013B27707C9}" srcOrd="0" destOrd="0" presId="urn:microsoft.com/office/officeart/2016/7/layout/VerticalDownArrowProcess"/>
    <dgm:cxn modelId="{807A8243-70C1-4E4E-8467-6880A1167C90}" srcId="{6E07C406-A632-4999-90FB-3E52092F2B67}" destId="{8FCD59D5-BA33-4BCF-907B-C4D275E3885A}" srcOrd="1" destOrd="0" parTransId="{88B10266-7323-4B31-8A96-B29F4E76651D}" sibTransId="{A13B6144-966F-4D69-9776-9CC72757BFC4}"/>
    <dgm:cxn modelId="{8F6F1579-A4EA-4910-9BDD-1308FA56B90D}" type="presOf" srcId="{8FCD59D5-BA33-4BCF-907B-C4D275E3885A}" destId="{A8D20398-5A68-49A0-949F-A9E4D228A5BD}" srcOrd="0" destOrd="0" presId="urn:microsoft.com/office/officeart/2016/7/layout/VerticalDownArrowProcess"/>
    <dgm:cxn modelId="{F14D2393-665B-4F33-B471-19342A6A56D8}" type="presOf" srcId="{6E07C406-A632-4999-90FB-3E52092F2B67}" destId="{7D484B24-A637-4035-A378-2DAF4CC3E6B8}" srcOrd="0" destOrd="0" presId="urn:microsoft.com/office/officeart/2016/7/layout/VerticalDownArrowProcess"/>
    <dgm:cxn modelId="{634A739D-70A2-4D61-A58C-275571E6CB47}" type="presOf" srcId="{B5D93FBC-DE40-46FA-A3FD-2C66BA1DD63F}" destId="{3F816049-3E53-47E7-B1A3-B4732B2B9AF3}" srcOrd="0" destOrd="0" presId="urn:microsoft.com/office/officeart/2016/7/layout/VerticalDownArrowProcess"/>
    <dgm:cxn modelId="{376B3CD7-234C-4E40-9D82-653036EC9EB6}" type="presOf" srcId="{15276C57-CA25-4F06-9F07-AF9F58F3F99D}" destId="{5807EB86-3949-4A10-BD46-D36B2EA92233}" srcOrd="0" destOrd="0" presId="urn:microsoft.com/office/officeart/2016/7/layout/VerticalDownArrowProcess"/>
    <dgm:cxn modelId="{E283FAEF-B44E-4D50-8876-4D21080F08FF}" srcId="{15276C57-CA25-4F06-9F07-AF9F58F3F99D}" destId="{8E3ECB72-74CE-49E4-B2CF-BAE3BC2CE48A}" srcOrd="0" destOrd="0" parTransId="{A09D107A-7754-4B04-92F3-F755786CDAE2}" sibTransId="{42C42E0B-754B-44F4-8E8F-B0D158F436D1}"/>
    <dgm:cxn modelId="{CE264D70-1B6A-4269-9399-D199F01990EA}" type="presParOf" srcId="{7D484B24-A637-4035-A378-2DAF4CC3E6B8}" destId="{5B45874E-76EF-4F5A-830D-F6052F2A17D4}" srcOrd="0" destOrd="0" presId="urn:microsoft.com/office/officeart/2016/7/layout/VerticalDownArrowProcess"/>
    <dgm:cxn modelId="{E9F440B4-01D4-44E7-94AB-B73BE3312E15}" type="presParOf" srcId="{5B45874E-76EF-4F5A-830D-F6052F2A17D4}" destId="{A8D20398-5A68-49A0-949F-A9E4D228A5BD}" srcOrd="0" destOrd="0" presId="urn:microsoft.com/office/officeart/2016/7/layout/VerticalDownArrowProcess"/>
    <dgm:cxn modelId="{E1DBBE05-FFE7-4872-A279-AAC4AEF07E1E}" type="presParOf" srcId="{5B45874E-76EF-4F5A-830D-F6052F2A17D4}" destId="{3F816049-3E53-47E7-B1A3-B4732B2B9AF3}" srcOrd="1" destOrd="0" presId="urn:microsoft.com/office/officeart/2016/7/layout/VerticalDownArrowProcess"/>
    <dgm:cxn modelId="{22215A2F-FDBC-40E0-97DA-000BE20705B8}" type="presParOf" srcId="{7D484B24-A637-4035-A378-2DAF4CC3E6B8}" destId="{7DDE72E4-A8A6-41FC-94C0-CBD55426D231}" srcOrd="1" destOrd="0" presId="urn:microsoft.com/office/officeart/2016/7/layout/VerticalDownArrowProcess"/>
    <dgm:cxn modelId="{959D8BDB-AA43-4644-BE25-3148D2427FD5}" type="presParOf" srcId="{7D484B24-A637-4035-A378-2DAF4CC3E6B8}" destId="{0CCAA662-0D1D-49E2-874A-48A49025E7AF}" srcOrd="2" destOrd="0" presId="urn:microsoft.com/office/officeart/2016/7/layout/VerticalDownArrowProcess"/>
    <dgm:cxn modelId="{7D87001F-3850-4CD3-9251-2759736CFAD0}" type="presParOf" srcId="{0CCAA662-0D1D-49E2-874A-48A49025E7AF}" destId="{5807EB86-3949-4A10-BD46-D36B2EA92233}" srcOrd="0" destOrd="0" presId="urn:microsoft.com/office/officeart/2016/7/layout/VerticalDownArrowProcess"/>
    <dgm:cxn modelId="{8431F287-1D99-41C3-AF90-FAF6994CC13A}" type="presParOf" srcId="{0CCAA662-0D1D-49E2-874A-48A49025E7AF}" destId="{39F56168-87EB-4B0A-9244-26B9186F2342}" srcOrd="1" destOrd="0" presId="urn:microsoft.com/office/officeart/2016/7/layout/VerticalDownArrowProcess"/>
    <dgm:cxn modelId="{05705FEE-AF7E-45B6-A300-E3E67E0FC066}" type="presParOf" srcId="{0CCAA662-0D1D-49E2-874A-48A49025E7AF}" destId="{8E9A1B67-1A60-411C-AB03-C013B27707C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8F878-B67E-4DD5-81DE-682238C52A43}">
      <dsp:nvSpPr>
        <dsp:cNvPr id="0" name=""/>
        <dsp:cNvSpPr/>
      </dsp:nvSpPr>
      <dsp:spPr>
        <a:xfrm>
          <a:off x="0" y="3219351"/>
          <a:ext cx="6096000" cy="21122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Again, make sure that your cover letter is tailored to the specific job listing. Learn how to write a cover letter and what to include, plus review cover letter examples and templates.</a:t>
          </a:r>
        </a:p>
      </dsp:txBody>
      <dsp:txXfrm>
        <a:off x="0" y="3219351"/>
        <a:ext cx="6096000" cy="2112243"/>
      </dsp:txXfrm>
    </dsp:sp>
    <dsp:sp modelId="{E93BC16E-976E-4BAA-9769-2293DB024696}">
      <dsp:nvSpPr>
        <dsp:cNvPr id="0" name=""/>
        <dsp:cNvSpPr/>
      </dsp:nvSpPr>
      <dsp:spPr>
        <a:xfrm rot="10800000">
          <a:off x="0" y="2405"/>
          <a:ext cx="6096000" cy="3248629"/>
        </a:xfrm>
        <a:prstGeom prst="upArrowCallout">
          <a:avLst/>
        </a:prstGeom>
        <a:solidFill>
          <a:schemeClr val="accent2">
            <a:hueOff val="-1484281"/>
            <a:satOff val="-6539"/>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A cover letter is a document that explains why your skills and experiences make a good fit for a job. This document may be required as part of the job application process. If it's optional, including a cover letter is the best way to pitch your case for an interview.</a:t>
          </a:r>
        </a:p>
      </dsp:txBody>
      <dsp:txXfrm rot="10800000">
        <a:off x="0" y="2405"/>
        <a:ext cx="6096000" cy="2110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DAE21-106B-4845-898C-92F50EEE2801}">
      <dsp:nvSpPr>
        <dsp:cNvPr id="0" name=""/>
        <dsp:cNvSpPr/>
      </dsp:nvSpPr>
      <dsp:spPr>
        <a:xfrm>
          <a:off x="0" y="3219351"/>
          <a:ext cx="6096000" cy="21122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Learn how to write a job application letter, how to apply for a job online, how to fill out a job application, and tips and advice for applying for jobs. Plus, see a job application sample letter to use when you’re writing</a:t>
          </a:r>
        </a:p>
      </dsp:txBody>
      <dsp:txXfrm>
        <a:off x="0" y="3219351"/>
        <a:ext cx="6096000" cy="2112243"/>
      </dsp:txXfrm>
    </dsp:sp>
    <dsp:sp modelId="{7AF5F2BA-03BA-48B3-B8E4-BAE25267C6DE}">
      <dsp:nvSpPr>
        <dsp:cNvPr id="0" name=""/>
        <dsp:cNvSpPr/>
      </dsp:nvSpPr>
      <dsp:spPr>
        <a:xfrm rot="10800000">
          <a:off x="0" y="2405"/>
          <a:ext cx="6096000" cy="3248629"/>
        </a:xfrm>
        <a:prstGeom prst="upArrowCallout">
          <a:avLst/>
        </a:prstGeom>
        <a:solidFill>
          <a:schemeClr val="accent2">
            <a:hueOff val="-1484281"/>
            <a:satOff val="-6539"/>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You can apply for jobs online, via email, or in person. No matter what job you are applying for, be sure to follow the company's specific directions for filling out the application.</a:t>
          </a:r>
        </a:p>
      </dsp:txBody>
      <dsp:txXfrm rot="10800000">
        <a:off x="0" y="2405"/>
        <a:ext cx="6096000" cy="2110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93A97-0A5C-49A8-94AF-823060199B7A}">
      <dsp:nvSpPr>
        <dsp:cNvPr id="0" name=""/>
        <dsp:cNvSpPr/>
      </dsp:nvSpPr>
      <dsp:spPr>
        <a:xfrm>
          <a:off x="0" y="3219351"/>
          <a:ext cx="6096000" cy="21122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It's important to take the time to evaluate the offer carefully, so you are making an educated decision to accept, decline, or renegotiate the offer (in certain applications/jobs)</a:t>
          </a:r>
        </a:p>
      </dsp:txBody>
      <dsp:txXfrm>
        <a:off x="0" y="3219351"/>
        <a:ext cx="6096000" cy="2112243"/>
      </dsp:txXfrm>
    </dsp:sp>
    <dsp:sp modelId="{34B62F5C-E66D-42DE-8BAB-B3C20BDED800}">
      <dsp:nvSpPr>
        <dsp:cNvPr id="0" name=""/>
        <dsp:cNvSpPr/>
      </dsp:nvSpPr>
      <dsp:spPr>
        <a:xfrm rot="10800000">
          <a:off x="0" y="2405"/>
          <a:ext cx="6096000" cy="3248629"/>
        </a:xfrm>
        <a:prstGeom prst="upArrowCallout">
          <a:avLst/>
        </a:prstGeom>
        <a:solidFill>
          <a:schemeClr val="accent2">
            <a:hueOff val="-1484281"/>
            <a:satOff val="-6539"/>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When you receive a job offer, you're close to the end of the process. However, you don't need to accept the job, at least right away, if you're not sure whether it is the best opportunity for you (however you may not have much choice and should accept if it is right for you).</a:t>
          </a:r>
        </a:p>
      </dsp:txBody>
      <dsp:txXfrm rot="10800000">
        <a:off x="0" y="2405"/>
        <a:ext cx="6096000" cy="2110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AC558-DD7E-4C40-9103-F1F725406D8F}">
      <dsp:nvSpPr>
        <dsp:cNvPr id="0" name=""/>
        <dsp:cNvSpPr/>
      </dsp:nvSpPr>
      <dsp:spPr>
        <a:xfrm>
          <a:off x="2630008" y="1143000"/>
          <a:ext cx="694297" cy="448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F7D0F-FBEB-48B2-B880-D3F4E9D139F3}">
      <dsp:nvSpPr>
        <dsp:cNvPr id="0" name=""/>
        <dsp:cNvSpPr/>
      </dsp:nvSpPr>
      <dsp:spPr>
        <a:xfrm>
          <a:off x="0" y="1733700"/>
          <a:ext cx="6095999" cy="735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Once you have accepted a job offer, it's time for the new hire paperwork you'll need to. complete to get on the payroll, which may include eligibility to work forms, tax withholding forms, and company-specific paperwork. Learn what information you'll need to provide to your new employer, so that you can have your materials ready to go</a:t>
          </a:r>
        </a:p>
      </dsp:txBody>
      <dsp:txXfrm>
        <a:off x="0" y="1733700"/>
        <a:ext cx="6095999" cy="735765"/>
      </dsp:txXfrm>
    </dsp:sp>
    <dsp:sp modelId="{E175DFEA-48F3-4F11-A6BF-77A7F624BBD0}">
      <dsp:nvSpPr>
        <dsp:cNvPr id="0" name=""/>
        <dsp:cNvSpPr/>
      </dsp:nvSpPr>
      <dsp:spPr>
        <a:xfrm>
          <a:off x="2717875" y="3889298"/>
          <a:ext cx="711123" cy="711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B953E7-9736-437E-93A2-B6D03B00351D}">
      <dsp:nvSpPr>
        <dsp:cNvPr id="0" name=""/>
        <dsp:cNvSpPr/>
      </dsp:nvSpPr>
      <dsp:spPr>
        <a:xfrm>
          <a:off x="0" y="4598234"/>
          <a:ext cx="5711692" cy="735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All companies require banking information, so you need to open a bank account that you can get your pay checks from.  Sometimes employers pay cash, if you worked on a farm, and if this is the case then you do not need to worry about it.</a:t>
          </a:r>
        </a:p>
      </dsp:txBody>
      <dsp:txXfrm>
        <a:off x="0" y="4598234"/>
        <a:ext cx="5711692" cy="7357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20398-5A68-49A0-949F-A9E4D228A5BD}">
      <dsp:nvSpPr>
        <dsp:cNvPr id="0" name=""/>
        <dsp:cNvSpPr/>
      </dsp:nvSpPr>
      <dsp:spPr>
        <a:xfrm>
          <a:off x="0" y="3219351"/>
          <a:ext cx="1524000" cy="21122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87" tIns="256032" rIns="108387" bIns="256032" numCol="1" spcCol="1270" anchor="ctr" anchorCtr="0">
          <a:noAutofit/>
        </a:bodyPr>
        <a:lstStyle/>
        <a:p>
          <a:pPr marL="0" lvl="0" indent="0" algn="ctr" defTabSz="1600200">
            <a:lnSpc>
              <a:spcPct val="90000"/>
            </a:lnSpc>
            <a:spcBef>
              <a:spcPct val="0"/>
            </a:spcBef>
            <a:spcAft>
              <a:spcPct val="35000"/>
            </a:spcAft>
            <a:buNone/>
          </a:pPr>
          <a:r>
            <a:rPr lang="en-US" sz="3600" kern="1200"/>
            <a:t>Write down</a:t>
          </a:r>
        </a:p>
      </dsp:txBody>
      <dsp:txXfrm>
        <a:off x="0" y="3219351"/>
        <a:ext cx="1524000" cy="2112243"/>
      </dsp:txXfrm>
    </dsp:sp>
    <dsp:sp modelId="{3F816049-3E53-47E7-B1A3-B4732B2B9AF3}">
      <dsp:nvSpPr>
        <dsp:cNvPr id="0" name=""/>
        <dsp:cNvSpPr/>
      </dsp:nvSpPr>
      <dsp:spPr>
        <a:xfrm>
          <a:off x="1523999" y="3219351"/>
          <a:ext cx="4572000" cy="21122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42" tIns="241300" rIns="92742" bIns="241300" numCol="1" spcCol="1270" anchor="ctr" anchorCtr="0">
          <a:noAutofit/>
        </a:bodyPr>
        <a:lstStyle/>
        <a:p>
          <a:pPr marL="0" lvl="0" indent="0" algn="l" defTabSz="844550">
            <a:lnSpc>
              <a:spcPct val="90000"/>
            </a:lnSpc>
            <a:spcBef>
              <a:spcPct val="0"/>
            </a:spcBef>
            <a:spcAft>
              <a:spcPct val="35000"/>
            </a:spcAft>
            <a:buNone/>
          </a:pPr>
          <a:r>
            <a:rPr lang="en-US" sz="1900" kern="1200"/>
            <a:t>Then write down all relevant experience (from team sports to yearbook work, to tests and school and personal achievements like overcoming obstacles.</a:t>
          </a:r>
        </a:p>
      </dsp:txBody>
      <dsp:txXfrm>
        <a:off x="1523999" y="3219351"/>
        <a:ext cx="4572000" cy="2112243"/>
      </dsp:txXfrm>
    </dsp:sp>
    <dsp:sp modelId="{39F56168-87EB-4B0A-9244-26B9186F2342}">
      <dsp:nvSpPr>
        <dsp:cNvPr id="0" name=""/>
        <dsp:cNvSpPr/>
      </dsp:nvSpPr>
      <dsp:spPr>
        <a:xfrm rot="10800000">
          <a:off x="0" y="2405"/>
          <a:ext cx="1524000" cy="324862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87" tIns="256032" rIns="108387" bIns="256032" numCol="1" spcCol="1270" anchor="ctr" anchorCtr="0">
          <a:noAutofit/>
        </a:bodyPr>
        <a:lstStyle/>
        <a:p>
          <a:pPr marL="0" lvl="0" indent="0" algn="ctr" defTabSz="1600200">
            <a:lnSpc>
              <a:spcPct val="90000"/>
            </a:lnSpc>
            <a:spcBef>
              <a:spcPct val="0"/>
            </a:spcBef>
            <a:spcAft>
              <a:spcPct val="35000"/>
            </a:spcAft>
            <a:buNone/>
          </a:pPr>
          <a:r>
            <a:rPr lang="en-US" sz="3600" kern="1200"/>
            <a:t>Write down</a:t>
          </a:r>
        </a:p>
      </dsp:txBody>
      <dsp:txXfrm rot="-10800000">
        <a:off x="0" y="2405"/>
        <a:ext cx="1524000" cy="2111609"/>
      </dsp:txXfrm>
    </dsp:sp>
    <dsp:sp modelId="{8E9A1B67-1A60-411C-AB03-C013B27707C9}">
      <dsp:nvSpPr>
        <dsp:cNvPr id="0" name=""/>
        <dsp:cNvSpPr/>
      </dsp:nvSpPr>
      <dsp:spPr>
        <a:xfrm>
          <a:off x="1523999" y="2405"/>
          <a:ext cx="4572000" cy="211160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42" tIns="241300" rIns="92742" bIns="241300" numCol="1" spcCol="1270" anchor="ctr" anchorCtr="0">
          <a:noAutofit/>
        </a:bodyPr>
        <a:lstStyle/>
        <a:p>
          <a:pPr marL="0" lvl="0" indent="0" algn="l" defTabSz="844550">
            <a:lnSpc>
              <a:spcPct val="90000"/>
            </a:lnSpc>
            <a:spcBef>
              <a:spcPct val="0"/>
            </a:spcBef>
            <a:spcAft>
              <a:spcPct val="35000"/>
            </a:spcAft>
            <a:buNone/>
          </a:pPr>
          <a:r>
            <a:rPr lang="en-US" sz="1900" kern="1200"/>
            <a:t>Write down all the small jobs you have done in your life, everything from mowing lawns to cleaning the house, cutting trees, helping someone put something together and see what you can come up with</a:t>
          </a:r>
        </a:p>
      </dsp:txBody>
      <dsp:txXfrm>
        <a:off x="1523999" y="2405"/>
        <a:ext cx="4572000" cy="21116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9027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367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543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2047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354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6800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1594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219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5680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3264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1/15/2021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847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1/15/2021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7169841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8" name="Picture 3">
            <a:extLst>
              <a:ext uri="{FF2B5EF4-FFF2-40B4-BE49-F238E27FC236}">
                <a16:creationId xmlns:a16="http://schemas.microsoft.com/office/drawing/2014/main" id="{3BA1520A-ACCB-4848-87D1-9CA6AC8A2584}"/>
              </a:ext>
            </a:extLst>
          </p:cNvPr>
          <p:cNvPicPr>
            <a:picLocks noChangeAspect="1"/>
          </p:cNvPicPr>
          <p:nvPr/>
        </p:nvPicPr>
        <p:blipFill rotWithShape="1">
          <a:blip r:embed="rId2"/>
          <a:srcRect t="10000"/>
          <a:stretch/>
        </p:blipFill>
        <p:spPr>
          <a:xfrm>
            <a:off x="20" y="-379830"/>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19"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a:extLst>
              <a:ext uri="{FF2B5EF4-FFF2-40B4-BE49-F238E27FC236}">
                <a16:creationId xmlns:a16="http://schemas.microsoft.com/office/drawing/2014/main" id="{A062FE5E-8A67-4CDF-8FDC-FDC0EC7DCF4E}"/>
              </a:ext>
            </a:extLst>
          </p:cNvPr>
          <p:cNvSpPr>
            <a:spLocks noGrp="1"/>
          </p:cNvSpPr>
          <p:nvPr>
            <p:ph type="subTitle" idx="1"/>
          </p:nvPr>
        </p:nvSpPr>
        <p:spPr>
          <a:xfrm>
            <a:off x="108540" y="3674433"/>
            <a:ext cx="5333980" cy="1524000"/>
          </a:xfrm>
        </p:spPr>
        <p:txBody>
          <a:bodyPr anchor="b">
            <a:normAutofit/>
          </a:bodyPr>
          <a:lstStyle/>
          <a:p>
            <a:pPr algn="l"/>
            <a:r>
              <a:rPr lang="en-US" dirty="0"/>
              <a:t>Job Applications – An Overview</a:t>
            </a:r>
          </a:p>
          <a:p>
            <a:pPr algn="l"/>
            <a:r>
              <a:rPr lang="en-US" dirty="0"/>
              <a:t>Mr. </a:t>
            </a:r>
            <a:r>
              <a:rPr lang="en-US"/>
              <a:t>Ouellette</a:t>
            </a:r>
            <a:endParaRPr lang="en-US" dirty="0"/>
          </a:p>
        </p:txBody>
      </p:sp>
      <p:sp>
        <p:nvSpPr>
          <p:cNvPr id="2" name="Title 1">
            <a:extLst>
              <a:ext uri="{FF2B5EF4-FFF2-40B4-BE49-F238E27FC236}">
                <a16:creationId xmlns:a16="http://schemas.microsoft.com/office/drawing/2014/main" id="{C57D324B-EB4A-45AE-BFC0-554255BA53B2}"/>
              </a:ext>
            </a:extLst>
          </p:cNvPr>
          <p:cNvSpPr>
            <a:spLocks noGrp="1"/>
          </p:cNvSpPr>
          <p:nvPr>
            <p:ph type="ctrTitle"/>
          </p:nvPr>
        </p:nvSpPr>
        <p:spPr>
          <a:xfrm>
            <a:off x="283698" y="1407612"/>
            <a:ext cx="5333980" cy="2286000"/>
          </a:xfrm>
        </p:spPr>
        <p:txBody>
          <a:bodyPr>
            <a:normAutofit/>
          </a:bodyPr>
          <a:lstStyle/>
          <a:p>
            <a:pPr algn="l"/>
            <a:r>
              <a:rPr lang="en-US" sz="4400" dirty="0"/>
              <a:t>Personal Wellness</a:t>
            </a:r>
          </a:p>
        </p:txBody>
      </p:sp>
    </p:spTree>
    <p:extLst>
      <p:ext uri="{BB962C8B-B14F-4D97-AF65-F5344CB8AC3E}">
        <p14:creationId xmlns:p14="http://schemas.microsoft.com/office/powerpoint/2010/main" val="368449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659D58C6-97E6-407B-9894-BF7FACDDC1C0}"/>
              </a:ext>
            </a:extLst>
          </p:cNvPr>
          <p:cNvPicPr>
            <a:picLocks noChangeAspect="1"/>
          </p:cNvPicPr>
          <p:nvPr/>
        </p:nvPicPr>
        <p:blipFill rotWithShape="1">
          <a:blip r:embed="rId2"/>
          <a:srcRect t="1273" b="14563"/>
          <a:stretch/>
        </p:blipFill>
        <p:spPr>
          <a:xfrm>
            <a:off x="20" y="10"/>
            <a:ext cx="12207220" cy="6857990"/>
          </a:xfrm>
          <a:prstGeom prst="rect">
            <a:avLst/>
          </a:prstGeom>
        </p:spPr>
      </p:pic>
      <p:sp>
        <p:nvSpPr>
          <p:cNvPr id="17" name="Rectangle 16">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B0C2D4-620B-447C-B1CF-E3E0A03625B9}"/>
              </a:ext>
            </a:extLst>
          </p:cNvPr>
          <p:cNvSpPr>
            <a:spLocks noGrp="1"/>
          </p:cNvSpPr>
          <p:nvPr>
            <p:ph type="title"/>
          </p:nvPr>
        </p:nvSpPr>
        <p:spPr>
          <a:xfrm>
            <a:off x="762000" y="762000"/>
            <a:ext cx="3810000" cy="3048000"/>
          </a:xfrm>
        </p:spPr>
        <p:txBody>
          <a:bodyPr vert="horz" lIns="91440" tIns="45720" rIns="91440" bIns="45720" rtlCol="0" anchor="b">
            <a:normAutofit/>
          </a:bodyPr>
          <a:lstStyle/>
          <a:p>
            <a:r>
              <a:rPr lang="en-US" b="1" u="sng" kern="1200">
                <a:solidFill>
                  <a:schemeClr val="tx1"/>
                </a:solidFill>
                <a:latin typeface="+mj-lt"/>
                <a:ea typeface="+mj-ea"/>
                <a:cs typeface="+mj-cs"/>
              </a:rPr>
              <a:t>Employment Tests</a:t>
            </a:r>
          </a:p>
        </p:txBody>
      </p:sp>
    </p:spTree>
    <p:extLst>
      <p:ext uri="{BB962C8B-B14F-4D97-AF65-F5344CB8AC3E}">
        <p14:creationId xmlns:p14="http://schemas.microsoft.com/office/powerpoint/2010/main" val="20213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F0E673E4-7342-43A9-A063-06EF84F7795D}"/>
              </a:ext>
            </a:extLst>
          </p:cNvPr>
          <p:cNvSpPr>
            <a:spLocks noGrp="1"/>
          </p:cNvSpPr>
          <p:nvPr>
            <p:ph idx="1"/>
          </p:nvPr>
        </p:nvSpPr>
        <p:spPr>
          <a:xfrm>
            <a:off x="762000" y="2286000"/>
            <a:ext cx="5334000" cy="3810001"/>
          </a:xfrm>
        </p:spPr>
        <p:txBody>
          <a:bodyPr>
            <a:noAutofit/>
          </a:bodyPr>
          <a:lstStyle/>
          <a:p>
            <a:pPr>
              <a:lnSpc>
                <a:spcPct val="115000"/>
              </a:lnSpc>
            </a:pPr>
            <a:r>
              <a:rPr lang="en-US" sz="1800" dirty="0"/>
              <a:t>Employers often use pre-employment tests and other selection procedures to screen applicants for hire. The types of tests and selection procedures utilized include talent assessment tests, cognitive tests, personality tests, medical examinations, credit checks, and background checks.</a:t>
            </a:r>
          </a:p>
          <a:p>
            <a:pPr>
              <a:lnSpc>
                <a:spcPct val="115000"/>
              </a:lnSpc>
            </a:pPr>
            <a:endParaRPr lang="en-US" sz="1800" dirty="0"/>
          </a:p>
          <a:p>
            <a:pPr>
              <a:lnSpc>
                <a:spcPct val="115000"/>
              </a:lnSpc>
            </a:pPr>
            <a:r>
              <a:rPr lang="en-US" sz="1800" dirty="0"/>
              <a:t>Some tests are conducted as part of the job application process, and others will take place further along in the hiring process, after the interview and prior to a job offer.</a:t>
            </a:r>
          </a:p>
        </p:txBody>
      </p:sp>
      <p:sp>
        <p:nvSpPr>
          <p:cNvPr id="2" name="Title 1">
            <a:extLst>
              <a:ext uri="{FF2B5EF4-FFF2-40B4-BE49-F238E27FC236}">
                <a16:creationId xmlns:a16="http://schemas.microsoft.com/office/drawing/2014/main" id="{F1D3EF6D-87C8-46A3-BCAA-F827771C9529}"/>
              </a:ext>
            </a:extLst>
          </p:cNvPr>
          <p:cNvSpPr>
            <a:spLocks noGrp="1"/>
          </p:cNvSpPr>
          <p:nvPr>
            <p:ph type="title"/>
          </p:nvPr>
        </p:nvSpPr>
        <p:spPr>
          <a:xfrm>
            <a:off x="762000" y="762000"/>
            <a:ext cx="5334000" cy="1524000"/>
          </a:xfrm>
        </p:spPr>
        <p:txBody>
          <a:bodyPr>
            <a:normAutofit/>
          </a:bodyPr>
          <a:lstStyle/>
          <a:p>
            <a:endParaRPr lang="en-US" sz="3200"/>
          </a:p>
        </p:txBody>
      </p:sp>
      <p:pic>
        <p:nvPicPr>
          <p:cNvPr id="7" name="Graphic 6" descr="Welder">
            <a:extLst>
              <a:ext uri="{FF2B5EF4-FFF2-40B4-BE49-F238E27FC236}">
                <a16:creationId xmlns:a16="http://schemas.microsoft.com/office/drawing/2014/main" id="{D5D2EF44-447E-47FE-9A72-21D61B198B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120879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024D987A-7C7E-4C8D-BAEB-6D694AC2CFD3}"/>
              </a:ext>
            </a:extLst>
          </p:cNvPr>
          <p:cNvPicPr>
            <a:picLocks noChangeAspect="1"/>
          </p:cNvPicPr>
          <p:nvPr/>
        </p:nvPicPr>
        <p:blipFill rotWithShape="1">
          <a:blip r:embed="rId2"/>
          <a:srcRect t="20567" b="16487"/>
          <a:stretch/>
        </p:blipFill>
        <p:spPr>
          <a:xfrm>
            <a:off x="20" y="10"/>
            <a:ext cx="12207220" cy="6857990"/>
          </a:xfrm>
          <a:prstGeom prst="rect">
            <a:avLst/>
          </a:prstGeom>
        </p:spPr>
      </p:pic>
      <p:sp>
        <p:nvSpPr>
          <p:cNvPr id="17" name="Freeform: Shape 16">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2263"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82642" flipH="1">
            <a:off x="318955"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itle 1">
            <a:extLst>
              <a:ext uri="{FF2B5EF4-FFF2-40B4-BE49-F238E27FC236}">
                <a16:creationId xmlns:a16="http://schemas.microsoft.com/office/drawing/2014/main" id="{323CAA1F-112E-4972-B180-D950920E04B6}"/>
              </a:ext>
            </a:extLst>
          </p:cNvPr>
          <p:cNvSpPr>
            <a:spLocks noGrp="1"/>
          </p:cNvSpPr>
          <p:nvPr>
            <p:ph type="title"/>
          </p:nvPr>
        </p:nvSpPr>
        <p:spPr>
          <a:xfrm>
            <a:off x="758952" y="3830853"/>
            <a:ext cx="4297680" cy="1581912"/>
          </a:xfrm>
        </p:spPr>
        <p:txBody>
          <a:bodyPr vert="horz" lIns="91440" tIns="45720" rIns="91440" bIns="45720" rtlCol="0" anchor="b">
            <a:normAutofit/>
          </a:bodyPr>
          <a:lstStyle/>
          <a:p>
            <a:r>
              <a:rPr lang="en-US" sz="3600" b="1" u="sng" kern="1200">
                <a:solidFill>
                  <a:schemeClr val="tx1"/>
                </a:solidFill>
                <a:latin typeface="+mj-lt"/>
                <a:ea typeface="+mj-ea"/>
                <a:cs typeface="+mj-cs"/>
              </a:rPr>
              <a:t>Interview Process</a:t>
            </a:r>
          </a:p>
        </p:txBody>
      </p:sp>
    </p:spTree>
    <p:extLst>
      <p:ext uri="{BB962C8B-B14F-4D97-AF65-F5344CB8AC3E}">
        <p14:creationId xmlns:p14="http://schemas.microsoft.com/office/powerpoint/2010/main" val="374357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221B97D8-0392-4D54-81E4-1E7542C9AA15}"/>
              </a:ext>
            </a:extLst>
          </p:cNvPr>
          <p:cNvSpPr>
            <a:spLocks noGrp="1"/>
          </p:cNvSpPr>
          <p:nvPr>
            <p:ph idx="1"/>
          </p:nvPr>
        </p:nvSpPr>
        <p:spPr>
          <a:xfrm>
            <a:off x="762000" y="2286000"/>
            <a:ext cx="5334000" cy="3810001"/>
          </a:xfrm>
        </p:spPr>
        <p:txBody>
          <a:bodyPr>
            <a:noAutofit/>
          </a:bodyPr>
          <a:lstStyle/>
          <a:p>
            <a:pPr>
              <a:lnSpc>
                <a:spcPct val="115000"/>
              </a:lnSpc>
            </a:pPr>
            <a:r>
              <a:rPr lang="en-US" sz="1900" dirty="0"/>
              <a:t>If you are selected for an interview, you will be invited to talk to a recruiter, hiring manager, or employer on the phone or in person (or both). The company may conduct several interviews prior to offering the leading candidate the job.</a:t>
            </a:r>
          </a:p>
          <a:p>
            <a:pPr>
              <a:lnSpc>
                <a:spcPct val="115000"/>
              </a:lnSpc>
            </a:pPr>
            <a:endParaRPr lang="en-US" sz="1900" dirty="0"/>
          </a:p>
          <a:p>
            <a:pPr>
              <a:lnSpc>
                <a:spcPct val="115000"/>
              </a:lnSpc>
            </a:pPr>
            <a:r>
              <a:rPr lang="en-US" sz="1900" dirty="0"/>
              <a:t>Some interviews are one-on-one, while others are in small groups. Learn more about how the interview process works at most companies. </a:t>
            </a:r>
          </a:p>
        </p:txBody>
      </p:sp>
      <p:sp>
        <p:nvSpPr>
          <p:cNvPr id="2" name="Title 1">
            <a:extLst>
              <a:ext uri="{FF2B5EF4-FFF2-40B4-BE49-F238E27FC236}">
                <a16:creationId xmlns:a16="http://schemas.microsoft.com/office/drawing/2014/main" id="{79D93385-45A3-468F-A62B-3B8425672500}"/>
              </a:ext>
            </a:extLst>
          </p:cNvPr>
          <p:cNvSpPr>
            <a:spLocks noGrp="1"/>
          </p:cNvSpPr>
          <p:nvPr>
            <p:ph type="title"/>
          </p:nvPr>
        </p:nvSpPr>
        <p:spPr>
          <a:xfrm>
            <a:off x="762000" y="762000"/>
            <a:ext cx="5334000" cy="1524000"/>
          </a:xfrm>
        </p:spPr>
        <p:txBody>
          <a:bodyPr>
            <a:normAutofit/>
          </a:bodyPr>
          <a:lstStyle/>
          <a:p>
            <a:endParaRPr lang="en-US" sz="3200"/>
          </a:p>
        </p:txBody>
      </p:sp>
      <p:pic>
        <p:nvPicPr>
          <p:cNvPr id="7" name="Graphic 6" descr="Office Worker">
            <a:extLst>
              <a:ext uri="{FF2B5EF4-FFF2-40B4-BE49-F238E27FC236}">
                <a16:creationId xmlns:a16="http://schemas.microsoft.com/office/drawing/2014/main" id="{14CF0677-7BCA-4B0C-BF73-AB06D2D33F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387424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3"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4"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E6FD9EAC-25B2-4494-845F-77ABB8821054}"/>
              </a:ext>
            </a:extLst>
          </p:cNvPr>
          <p:cNvPicPr>
            <a:picLocks noChangeAspect="1"/>
          </p:cNvPicPr>
          <p:nvPr/>
        </p:nvPicPr>
        <p:blipFill rotWithShape="1">
          <a:blip r:embed="rId2"/>
          <a:srcRect t="15519"/>
          <a:stretch/>
        </p:blipFill>
        <p:spPr>
          <a:xfrm>
            <a:off x="20" y="10"/>
            <a:ext cx="12207220" cy="6857990"/>
          </a:xfrm>
          <a:prstGeom prst="rect">
            <a:avLst/>
          </a:prstGeom>
        </p:spPr>
      </p:pic>
      <p:sp>
        <p:nvSpPr>
          <p:cNvPr id="36" name="Freeform: Shape 16">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2263"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18">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82642" flipH="1">
            <a:off x="318955"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itle 1">
            <a:extLst>
              <a:ext uri="{FF2B5EF4-FFF2-40B4-BE49-F238E27FC236}">
                <a16:creationId xmlns:a16="http://schemas.microsoft.com/office/drawing/2014/main" id="{6D9FE39A-9EE1-4D88-934A-FA62D450D33A}"/>
              </a:ext>
            </a:extLst>
          </p:cNvPr>
          <p:cNvSpPr>
            <a:spLocks noGrp="1"/>
          </p:cNvSpPr>
          <p:nvPr>
            <p:ph type="title"/>
          </p:nvPr>
        </p:nvSpPr>
        <p:spPr>
          <a:xfrm>
            <a:off x="758952" y="3830853"/>
            <a:ext cx="4297680" cy="1581912"/>
          </a:xfrm>
        </p:spPr>
        <p:txBody>
          <a:bodyPr vert="horz" lIns="91440" tIns="45720" rIns="91440" bIns="45720" rtlCol="0" anchor="b">
            <a:normAutofit/>
          </a:bodyPr>
          <a:lstStyle/>
          <a:p>
            <a:r>
              <a:rPr lang="en-US" sz="3600" b="1" u="sng" kern="1200">
                <a:solidFill>
                  <a:schemeClr val="tx1"/>
                </a:solidFill>
                <a:latin typeface="+mj-lt"/>
                <a:ea typeface="+mj-ea"/>
                <a:cs typeface="+mj-cs"/>
              </a:rPr>
              <a:t>Job Offer</a:t>
            </a:r>
          </a:p>
        </p:txBody>
      </p:sp>
    </p:spTree>
    <p:extLst>
      <p:ext uri="{BB962C8B-B14F-4D97-AF65-F5344CB8AC3E}">
        <p14:creationId xmlns:p14="http://schemas.microsoft.com/office/powerpoint/2010/main" val="422725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0">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64F37C09-F09A-4323-B4E4-A99888C89BB5}"/>
              </a:ext>
            </a:extLst>
          </p:cNvPr>
          <p:cNvSpPr>
            <a:spLocks noGrp="1"/>
          </p:cNvSpPr>
          <p:nvPr>
            <p:ph type="title"/>
          </p:nvPr>
        </p:nvSpPr>
        <p:spPr>
          <a:xfrm>
            <a:off x="761999" y="762000"/>
            <a:ext cx="3048001" cy="2286000"/>
          </a:xfrm>
        </p:spPr>
        <p:txBody>
          <a:bodyPr anchor="b">
            <a:normAutofit/>
          </a:bodyPr>
          <a:lstStyle/>
          <a:p>
            <a:endParaRPr lang="en-US" sz="3200">
              <a:solidFill>
                <a:srgbClr val="FFFFFF"/>
              </a:solidFill>
            </a:endParaRPr>
          </a:p>
        </p:txBody>
      </p:sp>
      <p:graphicFrame>
        <p:nvGraphicFramePr>
          <p:cNvPr id="24" name="Content Placeholder 2">
            <a:extLst>
              <a:ext uri="{FF2B5EF4-FFF2-40B4-BE49-F238E27FC236}">
                <a16:creationId xmlns:a16="http://schemas.microsoft.com/office/drawing/2014/main" id="{E55C261D-1FD0-4898-B8C3-3B1A34D64407}"/>
              </a:ext>
            </a:extLst>
          </p:cNvPr>
          <p:cNvGraphicFramePr>
            <a:graphicFrameLocks noGrp="1"/>
          </p:cNvGraphicFramePr>
          <p:nvPr>
            <p:ph idx="1"/>
            <p:extLst>
              <p:ext uri="{D42A27DB-BD31-4B8C-83A1-F6EECF244321}">
                <p14:modId xmlns:p14="http://schemas.microsoft.com/office/powerpoint/2010/main" val="2200390971"/>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03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EE500C62-667F-4F46-802A-87BB76EF42DE}"/>
              </a:ext>
            </a:extLst>
          </p:cNvPr>
          <p:cNvPicPr>
            <a:picLocks noChangeAspect="1"/>
          </p:cNvPicPr>
          <p:nvPr/>
        </p:nvPicPr>
        <p:blipFill rotWithShape="1">
          <a:blip r:embed="rId2"/>
          <a:srcRect t="9976" b="5860"/>
          <a:stretch/>
        </p:blipFill>
        <p:spPr>
          <a:xfrm>
            <a:off x="20" y="10"/>
            <a:ext cx="12207220" cy="6857990"/>
          </a:xfrm>
          <a:prstGeom prst="rect">
            <a:avLst/>
          </a:prstGeom>
        </p:spPr>
      </p:pic>
      <p:sp>
        <p:nvSpPr>
          <p:cNvPr id="17" name="Freeform: Shape 16">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2263"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82642" flipH="1">
            <a:off x="318955"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itle 1">
            <a:extLst>
              <a:ext uri="{FF2B5EF4-FFF2-40B4-BE49-F238E27FC236}">
                <a16:creationId xmlns:a16="http://schemas.microsoft.com/office/drawing/2014/main" id="{FA2AE71C-8B1F-42F3-B30D-E4F6D569FA3C}"/>
              </a:ext>
            </a:extLst>
          </p:cNvPr>
          <p:cNvSpPr>
            <a:spLocks noGrp="1"/>
          </p:cNvSpPr>
          <p:nvPr>
            <p:ph type="title"/>
          </p:nvPr>
        </p:nvSpPr>
        <p:spPr>
          <a:xfrm>
            <a:off x="758952" y="3830853"/>
            <a:ext cx="4297680" cy="1581912"/>
          </a:xfrm>
        </p:spPr>
        <p:txBody>
          <a:bodyPr vert="horz" lIns="91440" tIns="45720" rIns="91440" bIns="45720" rtlCol="0" anchor="b">
            <a:normAutofit/>
          </a:bodyPr>
          <a:lstStyle/>
          <a:p>
            <a:r>
              <a:rPr lang="en-US" sz="3600" b="1" u="sng" kern="1200">
                <a:solidFill>
                  <a:schemeClr val="tx1"/>
                </a:solidFill>
                <a:latin typeface="+mj-lt"/>
                <a:ea typeface="+mj-ea"/>
                <a:cs typeface="+mj-cs"/>
              </a:rPr>
              <a:t>New Hire Paperwork</a:t>
            </a:r>
          </a:p>
        </p:txBody>
      </p:sp>
    </p:spTree>
    <p:extLst>
      <p:ext uri="{BB962C8B-B14F-4D97-AF65-F5344CB8AC3E}">
        <p14:creationId xmlns:p14="http://schemas.microsoft.com/office/powerpoint/2010/main" val="338014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732AB148-2747-4881-9540-34E0AE310D3B}"/>
              </a:ext>
            </a:extLst>
          </p:cNvPr>
          <p:cNvSpPr>
            <a:spLocks noGrp="1"/>
          </p:cNvSpPr>
          <p:nvPr>
            <p:ph type="title"/>
          </p:nvPr>
        </p:nvSpPr>
        <p:spPr>
          <a:xfrm>
            <a:off x="761999" y="762000"/>
            <a:ext cx="3048001" cy="2286000"/>
          </a:xfrm>
        </p:spPr>
        <p:txBody>
          <a:bodyPr anchor="b">
            <a:normAutofit/>
          </a:bodyPr>
          <a:lstStyle/>
          <a:p>
            <a:endParaRPr lang="en-US" sz="3200">
              <a:solidFill>
                <a:srgbClr val="FFFFFF"/>
              </a:solidFill>
            </a:endParaRPr>
          </a:p>
        </p:txBody>
      </p:sp>
      <p:graphicFrame>
        <p:nvGraphicFramePr>
          <p:cNvPr id="5" name="Content Placeholder 2">
            <a:extLst>
              <a:ext uri="{FF2B5EF4-FFF2-40B4-BE49-F238E27FC236}">
                <a16:creationId xmlns:a16="http://schemas.microsoft.com/office/drawing/2014/main" id="{DEADB0AA-ECFB-403A-8792-486F87DA497C}"/>
              </a:ext>
            </a:extLst>
          </p:cNvPr>
          <p:cNvGraphicFramePr>
            <a:graphicFrameLocks noGrp="1"/>
          </p:cNvGraphicFramePr>
          <p:nvPr>
            <p:ph idx="1"/>
            <p:extLst>
              <p:ext uri="{D42A27DB-BD31-4B8C-83A1-F6EECF244321}">
                <p14:modId xmlns:p14="http://schemas.microsoft.com/office/powerpoint/2010/main" val="3709788956"/>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32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D5C54DD3-8B08-47BF-8F80-1B85D70FCB82}"/>
              </a:ext>
            </a:extLst>
          </p:cNvPr>
          <p:cNvPicPr>
            <a:picLocks noChangeAspect="1"/>
          </p:cNvPicPr>
          <p:nvPr/>
        </p:nvPicPr>
        <p:blipFill rotWithShape="1">
          <a:blip r:embed="rId2"/>
          <a:srcRect t="15836"/>
          <a:stretch/>
        </p:blipFill>
        <p:spPr>
          <a:xfrm>
            <a:off x="20" y="10"/>
            <a:ext cx="12207220" cy="6857990"/>
          </a:xfrm>
          <a:prstGeom prst="rect">
            <a:avLst/>
          </a:prstGeom>
        </p:spPr>
      </p:pic>
      <p:sp>
        <p:nvSpPr>
          <p:cNvPr id="17" name="Rectangle 16">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56FC27-9708-47F8-AC21-017A1F0D1F30}"/>
              </a:ext>
            </a:extLst>
          </p:cNvPr>
          <p:cNvSpPr>
            <a:spLocks noGrp="1"/>
          </p:cNvSpPr>
          <p:nvPr>
            <p:ph type="title"/>
          </p:nvPr>
        </p:nvSpPr>
        <p:spPr>
          <a:xfrm>
            <a:off x="762000" y="762000"/>
            <a:ext cx="3810000" cy="3048000"/>
          </a:xfrm>
        </p:spPr>
        <p:txBody>
          <a:bodyPr vert="horz" lIns="91440" tIns="45720" rIns="91440" bIns="45720" rtlCol="0" anchor="b">
            <a:normAutofit/>
          </a:bodyPr>
          <a:lstStyle/>
          <a:p>
            <a:r>
              <a:rPr lang="en-US" kern="1200">
                <a:solidFill>
                  <a:schemeClr val="tx1"/>
                </a:solidFill>
                <a:latin typeface="+mj-lt"/>
                <a:ea typeface="+mj-ea"/>
                <a:cs typeface="+mj-cs"/>
              </a:rPr>
              <a:t>What You Should NEVER Do!</a:t>
            </a:r>
          </a:p>
        </p:txBody>
      </p:sp>
      <p:sp>
        <p:nvSpPr>
          <p:cNvPr id="19" name="Freeform: Shape 18">
            <a:extLst>
              <a:ext uri="{FF2B5EF4-FFF2-40B4-BE49-F238E27FC236}">
                <a16:creationId xmlns:a16="http://schemas.microsoft.com/office/drawing/2014/main" id="{A90EB1ED-CF74-44C2-853E-6177E160A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1" name="Group 20">
            <a:extLst>
              <a:ext uri="{FF2B5EF4-FFF2-40B4-BE49-F238E27FC236}">
                <a16:creationId xmlns:a16="http://schemas.microsoft.com/office/drawing/2014/main" id="{57743230-5CA1-4096-8FEF-2A1530D8D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829359"/>
            <a:ext cx="4333874" cy="1028642"/>
            <a:chOff x="7153921" y="5829359"/>
            <a:chExt cx="5038078" cy="1028642"/>
          </a:xfrm>
        </p:grpSpPr>
        <p:sp>
          <p:nvSpPr>
            <p:cNvPr id="22" name="Freeform: Shape 21">
              <a:extLst>
                <a:ext uri="{FF2B5EF4-FFF2-40B4-BE49-F238E27FC236}">
                  <a16:creationId xmlns:a16="http://schemas.microsoft.com/office/drawing/2014/main" id="{CEAD3ABE-E984-4D7B-ADC3-7D4D38C97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5"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3" name="Freeform: Shape 22">
              <a:extLst>
                <a:ext uri="{FF2B5EF4-FFF2-40B4-BE49-F238E27FC236}">
                  <a16:creationId xmlns:a16="http://schemas.microsoft.com/office/drawing/2014/main" id="{B18AFE34-D405-4581-A4CC-02072A132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Tree>
    <p:extLst>
      <p:ext uri="{BB962C8B-B14F-4D97-AF65-F5344CB8AC3E}">
        <p14:creationId xmlns:p14="http://schemas.microsoft.com/office/powerpoint/2010/main" val="294010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83A9-2145-4060-AF59-321FCF91CF9A}"/>
              </a:ext>
            </a:extLst>
          </p:cNvPr>
          <p:cNvSpPr>
            <a:spLocks noGrp="1"/>
          </p:cNvSpPr>
          <p:nvPr>
            <p:ph type="title"/>
          </p:nvPr>
        </p:nvSpPr>
        <p:spPr/>
        <p:txBody>
          <a:bodyPr/>
          <a:lstStyle/>
          <a:p>
            <a:pPr algn="ctr"/>
            <a:r>
              <a:rPr lang="en-US" b="1" u="sng" dirty="0"/>
              <a:t>LIE On Your Resume</a:t>
            </a:r>
          </a:p>
        </p:txBody>
      </p:sp>
      <p:sp>
        <p:nvSpPr>
          <p:cNvPr id="3" name="Content Placeholder 2">
            <a:extLst>
              <a:ext uri="{FF2B5EF4-FFF2-40B4-BE49-F238E27FC236}">
                <a16:creationId xmlns:a16="http://schemas.microsoft.com/office/drawing/2014/main" id="{F9AFD9CA-0160-4364-8489-A821EDB23818}"/>
              </a:ext>
            </a:extLst>
          </p:cNvPr>
          <p:cNvSpPr>
            <a:spLocks noGrp="1"/>
          </p:cNvSpPr>
          <p:nvPr>
            <p:ph idx="1"/>
          </p:nvPr>
        </p:nvSpPr>
        <p:spPr/>
        <p:txBody>
          <a:bodyPr>
            <a:normAutofit lnSpcReduction="10000"/>
          </a:bodyPr>
          <a:lstStyle/>
          <a:p>
            <a:r>
              <a:rPr lang="en-US"/>
              <a:t>Lie on your application or Resume.  If you do and are not qualified to be in the position you are applying for and somehow get it, they will quickly realize you lied because you cannot perform as you said you could.</a:t>
            </a:r>
          </a:p>
          <a:p>
            <a:r>
              <a:rPr lang="en-US"/>
              <a:t>Also, from a legal perspective if you lie and someone gets physically hurt over it you are liable (responsible) for that and can get sued or arrested for it (depending on the situation).</a:t>
            </a:r>
            <a:endParaRPr lang="en-US" dirty="0"/>
          </a:p>
        </p:txBody>
      </p:sp>
    </p:spTree>
    <p:extLst>
      <p:ext uri="{BB962C8B-B14F-4D97-AF65-F5344CB8AC3E}">
        <p14:creationId xmlns:p14="http://schemas.microsoft.com/office/powerpoint/2010/main" val="136405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EC9AA4F2-E6D0-4481-BDF4-18C426D871FD}"/>
              </a:ext>
            </a:extLst>
          </p:cNvPr>
          <p:cNvPicPr>
            <a:picLocks noChangeAspect="1"/>
          </p:cNvPicPr>
          <p:nvPr/>
        </p:nvPicPr>
        <p:blipFill rotWithShape="1">
          <a:blip r:embed="rId2"/>
          <a:srcRect b="15835"/>
          <a:stretch/>
        </p:blipFill>
        <p:spPr>
          <a:xfrm>
            <a:off x="20" y="10"/>
            <a:ext cx="12207220" cy="6857990"/>
          </a:xfrm>
          <a:prstGeom prst="rect">
            <a:avLst/>
          </a:prstGeom>
        </p:spPr>
      </p:pic>
      <p:sp>
        <p:nvSpPr>
          <p:cNvPr id="17" name="Rectangle 16">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A2B43-2B70-447A-811A-CE5BBE47BB60}"/>
              </a:ext>
            </a:extLst>
          </p:cNvPr>
          <p:cNvSpPr>
            <a:spLocks noGrp="1"/>
          </p:cNvSpPr>
          <p:nvPr>
            <p:ph type="title"/>
          </p:nvPr>
        </p:nvSpPr>
        <p:spPr>
          <a:xfrm>
            <a:off x="2091427" y="1454111"/>
            <a:ext cx="8009146" cy="2212848"/>
          </a:xfrm>
        </p:spPr>
        <p:txBody>
          <a:bodyPr vert="horz" lIns="91440" tIns="45720" rIns="91440" bIns="45720" rtlCol="0" anchor="b">
            <a:normAutofit/>
          </a:bodyPr>
          <a:lstStyle/>
          <a:p>
            <a:pPr algn="ctr"/>
            <a:r>
              <a:rPr lang="en-US" sz="4600" b="1" u="sng" kern="1200">
                <a:solidFill>
                  <a:schemeClr val="tx1"/>
                </a:solidFill>
                <a:latin typeface="+mj-lt"/>
                <a:ea typeface="+mj-ea"/>
                <a:cs typeface="+mj-cs"/>
              </a:rPr>
              <a:t>Get a Resume Ready</a:t>
            </a:r>
          </a:p>
        </p:txBody>
      </p:sp>
    </p:spTree>
    <p:extLst>
      <p:ext uri="{BB962C8B-B14F-4D97-AF65-F5344CB8AC3E}">
        <p14:creationId xmlns:p14="http://schemas.microsoft.com/office/powerpoint/2010/main" val="186552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Freeform: Shape 17">
            <a:extLst>
              <a:ext uri="{FF2B5EF4-FFF2-40B4-BE49-F238E27FC236}">
                <a16:creationId xmlns:a16="http://schemas.microsoft.com/office/drawing/2014/main" id="{4A8FDA66-67B4-4DBE-8354-C26F91AD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0" y="0"/>
                </a:moveTo>
                <a:lnTo>
                  <a:pt x="12191999" y="0"/>
                </a:lnTo>
                <a:lnTo>
                  <a:pt x="12191999"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C04EA4CF-2366-44E8-B6E9-9B53B4B2878C}"/>
              </a:ext>
            </a:extLst>
          </p:cNvPr>
          <p:cNvSpPr>
            <a:spLocks noGrp="1"/>
          </p:cNvSpPr>
          <p:nvPr>
            <p:ph type="title"/>
          </p:nvPr>
        </p:nvSpPr>
        <p:spPr>
          <a:xfrm>
            <a:off x="762000" y="2299787"/>
            <a:ext cx="4572000" cy="2286000"/>
          </a:xfrm>
        </p:spPr>
        <p:txBody>
          <a:bodyPr vert="horz" lIns="91440" tIns="45720" rIns="91440" bIns="45720" rtlCol="0" anchor="b">
            <a:normAutofit/>
          </a:bodyPr>
          <a:lstStyle/>
          <a:p>
            <a:r>
              <a:rPr lang="en-US" b="1" u="sng" kern="1200">
                <a:solidFill>
                  <a:schemeClr val="tx1"/>
                </a:solidFill>
                <a:latin typeface="+mj-lt"/>
                <a:ea typeface="+mj-ea"/>
                <a:cs typeface="+mj-cs"/>
              </a:rPr>
              <a:t>What you Should Do</a:t>
            </a:r>
          </a:p>
        </p:txBody>
      </p:sp>
      <p:pic>
        <p:nvPicPr>
          <p:cNvPr id="7" name="Graphic 6" descr="Moustache Face with Solid Fill">
            <a:extLst>
              <a:ext uri="{FF2B5EF4-FFF2-40B4-BE49-F238E27FC236}">
                <a16:creationId xmlns:a16="http://schemas.microsoft.com/office/drawing/2014/main" id="{BB14A0B0-D201-468D-8346-FD1A2BE91D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1530350"/>
            <a:ext cx="4565650" cy="4565650"/>
          </a:xfrm>
          <a:prstGeom prst="rect">
            <a:avLst/>
          </a:prstGeom>
        </p:spPr>
      </p:pic>
    </p:spTree>
    <p:extLst>
      <p:ext uri="{BB962C8B-B14F-4D97-AF65-F5344CB8AC3E}">
        <p14:creationId xmlns:p14="http://schemas.microsoft.com/office/powerpoint/2010/main" val="422892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14CA-1C41-4F81-A521-0A621F9F27AC}"/>
              </a:ext>
            </a:extLst>
          </p:cNvPr>
          <p:cNvSpPr>
            <a:spLocks noGrp="1"/>
          </p:cNvSpPr>
          <p:nvPr>
            <p:ph type="title"/>
          </p:nvPr>
        </p:nvSpPr>
        <p:spPr/>
        <p:txBody>
          <a:bodyPr/>
          <a:lstStyle/>
          <a:p>
            <a:pPr algn="ctr"/>
            <a:r>
              <a:rPr lang="en-US" b="1" u="sng"/>
              <a:t>What You Should Do</a:t>
            </a:r>
            <a:endParaRPr lang="en-US" b="1" u="sng" dirty="0"/>
          </a:p>
        </p:txBody>
      </p:sp>
      <p:sp>
        <p:nvSpPr>
          <p:cNvPr id="3" name="Content Placeholder 2">
            <a:extLst>
              <a:ext uri="{FF2B5EF4-FFF2-40B4-BE49-F238E27FC236}">
                <a16:creationId xmlns:a16="http://schemas.microsoft.com/office/drawing/2014/main" id="{C556833C-8BB0-42FB-A7F9-0F5D0433DBC2}"/>
              </a:ext>
            </a:extLst>
          </p:cNvPr>
          <p:cNvSpPr>
            <a:spLocks noGrp="1"/>
          </p:cNvSpPr>
          <p:nvPr>
            <p:ph idx="1"/>
          </p:nvPr>
        </p:nvSpPr>
        <p:spPr/>
        <p:txBody>
          <a:bodyPr/>
          <a:lstStyle/>
          <a:p>
            <a:r>
              <a:rPr lang="en-US" dirty="0"/>
              <a:t>Without lying on your resume/application you should do everything you can to make yourself look good</a:t>
            </a:r>
          </a:p>
          <a:p>
            <a:r>
              <a:rPr lang="en-US" dirty="0"/>
              <a:t>Have confidence: those interviewing you like to see this but not arrogance (there is a fine line)</a:t>
            </a:r>
          </a:p>
          <a:p>
            <a:r>
              <a:rPr lang="en-US" dirty="0"/>
              <a:t>Be honest, even if it means you not getting the job.</a:t>
            </a:r>
          </a:p>
        </p:txBody>
      </p:sp>
    </p:spTree>
    <p:extLst>
      <p:ext uri="{BB962C8B-B14F-4D97-AF65-F5344CB8AC3E}">
        <p14:creationId xmlns:p14="http://schemas.microsoft.com/office/powerpoint/2010/main" val="252893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5"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6"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7"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8" name="Picture 4">
            <a:extLst>
              <a:ext uri="{FF2B5EF4-FFF2-40B4-BE49-F238E27FC236}">
                <a16:creationId xmlns:a16="http://schemas.microsoft.com/office/drawing/2014/main" id="{02292A28-F3B0-4ADF-98CC-842D0A9632CA}"/>
              </a:ext>
            </a:extLst>
          </p:cNvPr>
          <p:cNvPicPr>
            <a:picLocks noChangeAspect="1"/>
          </p:cNvPicPr>
          <p:nvPr/>
        </p:nvPicPr>
        <p:blipFill rotWithShape="1">
          <a:blip r:embed="rId2"/>
          <a:srcRect t="3629" b="21465"/>
          <a:stretch/>
        </p:blipFill>
        <p:spPr>
          <a:xfrm>
            <a:off x="20" y="10"/>
            <a:ext cx="12207220" cy="6857990"/>
          </a:xfrm>
          <a:prstGeom prst="rect">
            <a:avLst/>
          </a:prstGeom>
        </p:spPr>
      </p:pic>
      <p:sp>
        <p:nvSpPr>
          <p:cNvPr id="29" name="Rectangle 16">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FB4CBC-0FE5-4543-A79E-0A042AC46FFC}"/>
              </a:ext>
            </a:extLst>
          </p:cNvPr>
          <p:cNvSpPr>
            <a:spLocks noGrp="1"/>
          </p:cNvSpPr>
          <p:nvPr>
            <p:ph type="title"/>
          </p:nvPr>
        </p:nvSpPr>
        <p:spPr>
          <a:xfrm>
            <a:off x="762000" y="762000"/>
            <a:ext cx="3810000" cy="3048000"/>
          </a:xfrm>
        </p:spPr>
        <p:txBody>
          <a:bodyPr vert="horz" lIns="91440" tIns="45720" rIns="91440" bIns="45720" rtlCol="0" anchor="b">
            <a:normAutofit/>
          </a:bodyPr>
          <a:lstStyle/>
          <a:p>
            <a:r>
              <a:rPr lang="en-US" b="1" u="sng" kern="1200">
                <a:solidFill>
                  <a:schemeClr val="tx1"/>
                </a:solidFill>
                <a:latin typeface="+mj-lt"/>
                <a:ea typeface="+mj-ea"/>
                <a:cs typeface="+mj-cs"/>
              </a:rPr>
              <a:t>Questions?</a:t>
            </a:r>
          </a:p>
        </p:txBody>
      </p:sp>
      <p:sp>
        <p:nvSpPr>
          <p:cNvPr id="30" name="Freeform: Shape 18">
            <a:extLst>
              <a:ext uri="{FF2B5EF4-FFF2-40B4-BE49-F238E27FC236}">
                <a16:creationId xmlns:a16="http://schemas.microsoft.com/office/drawing/2014/main" id="{A90EB1ED-CF74-44C2-853E-6177E160A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1" name="Group 20">
            <a:extLst>
              <a:ext uri="{FF2B5EF4-FFF2-40B4-BE49-F238E27FC236}">
                <a16:creationId xmlns:a16="http://schemas.microsoft.com/office/drawing/2014/main" id="{57743230-5CA1-4096-8FEF-2A1530D8D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829359"/>
            <a:ext cx="4333874" cy="1028642"/>
            <a:chOff x="7153921" y="5829359"/>
            <a:chExt cx="5038078" cy="1028642"/>
          </a:xfrm>
        </p:grpSpPr>
        <p:sp>
          <p:nvSpPr>
            <p:cNvPr id="22" name="Freeform: Shape 21">
              <a:extLst>
                <a:ext uri="{FF2B5EF4-FFF2-40B4-BE49-F238E27FC236}">
                  <a16:creationId xmlns:a16="http://schemas.microsoft.com/office/drawing/2014/main" id="{CEAD3ABE-E984-4D7B-ADC3-7D4D38C97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5"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3" name="Freeform: Shape 22">
              <a:extLst>
                <a:ext uri="{FF2B5EF4-FFF2-40B4-BE49-F238E27FC236}">
                  <a16:creationId xmlns:a16="http://schemas.microsoft.com/office/drawing/2014/main" id="{B18AFE34-D405-4581-A4CC-02072A132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Tree>
    <p:extLst>
      <p:ext uri="{BB962C8B-B14F-4D97-AF65-F5344CB8AC3E}">
        <p14:creationId xmlns:p14="http://schemas.microsoft.com/office/powerpoint/2010/main" val="248618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7B74C67B-2FEB-488B-84BD-1695137B16B7}"/>
              </a:ext>
            </a:extLst>
          </p:cNvPr>
          <p:cNvPicPr>
            <a:picLocks noChangeAspect="1"/>
          </p:cNvPicPr>
          <p:nvPr/>
        </p:nvPicPr>
        <p:blipFill rotWithShape="1">
          <a:blip r:embed="rId2"/>
          <a:srcRect b="15835"/>
          <a:stretch/>
        </p:blipFill>
        <p:spPr>
          <a:xfrm>
            <a:off x="20" y="10"/>
            <a:ext cx="12207220" cy="6857990"/>
          </a:xfrm>
          <a:prstGeom prst="rect">
            <a:avLst/>
          </a:prstGeom>
        </p:spPr>
      </p:pic>
      <p:sp>
        <p:nvSpPr>
          <p:cNvPr id="17" name="Freeform: Shape 16">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116827"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117358">
            <a:off x="6005381"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itle 1">
            <a:extLst>
              <a:ext uri="{FF2B5EF4-FFF2-40B4-BE49-F238E27FC236}">
                <a16:creationId xmlns:a16="http://schemas.microsoft.com/office/drawing/2014/main" id="{BF605C5C-F78F-4C57-A534-B3C877C25919}"/>
              </a:ext>
            </a:extLst>
          </p:cNvPr>
          <p:cNvSpPr>
            <a:spLocks noGrp="1"/>
          </p:cNvSpPr>
          <p:nvPr>
            <p:ph type="title"/>
          </p:nvPr>
        </p:nvSpPr>
        <p:spPr>
          <a:xfrm>
            <a:off x="7124700" y="4108629"/>
            <a:ext cx="4305300" cy="1380335"/>
          </a:xfrm>
        </p:spPr>
        <p:txBody>
          <a:bodyPr vert="horz" lIns="91440" tIns="45720" rIns="91440" bIns="45720" rtlCol="0" anchor="b">
            <a:normAutofit/>
          </a:bodyPr>
          <a:lstStyle/>
          <a:p>
            <a:r>
              <a:rPr lang="en-US" sz="3600" b="1" u="sng" kern="1200">
                <a:solidFill>
                  <a:schemeClr val="tx1"/>
                </a:solidFill>
                <a:latin typeface="+mj-lt"/>
                <a:ea typeface="+mj-ea"/>
                <a:cs typeface="+mj-cs"/>
              </a:rPr>
              <a:t>Something For You To Do</a:t>
            </a:r>
          </a:p>
        </p:txBody>
      </p:sp>
    </p:spTree>
    <p:extLst>
      <p:ext uri="{BB962C8B-B14F-4D97-AF65-F5344CB8AC3E}">
        <p14:creationId xmlns:p14="http://schemas.microsoft.com/office/powerpoint/2010/main" val="3834681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CD08F685-0EED-4AB4-96CA-B383A674A342}"/>
              </a:ext>
            </a:extLst>
          </p:cNvPr>
          <p:cNvPicPr>
            <a:picLocks noChangeAspect="1"/>
          </p:cNvPicPr>
          <p:nvPr/>
        </p:nvPicPr>
        <p:blipFill rotWithShape="1">
          <a:blip r:embed="rId2"/>
          <a:srcRect t="14996" b="839"/>
          <a:stretch/>
        </p:blipFill>
        <p:spPr>
          <a:xfrm>
            <a:off x="20" y="10"/>
            <a:ext cx="12207220" cy="6857990"/>
          </a:xfrm>
          <a:prstGeom prst="rect">
            <a:avLst/>
          </a:prstGeom>
        </p:spPr>
      </p:pic>
      <p:sp>
        <p:nvSpPr>
          <p:cNvPr id="17" name="Freeform: Shape 16">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116827"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117358">
            <a:off x="6005381"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itle 1">
            <a:extLst>
              <a:ext uri="{FF2B5EF4-FFF2-40B4-BE49-F238E27FC236}">
                <a16:creationId xmlns:a16="http://schemas.microsoft.com/office/drawing/2014/main" id="{17B3D63E-189F-47C7-B199-CF24DD8D945B}"/>
              </a:ext>
            </a:extLst>
          </p:cNvPr>
          <p:cNvSpPr>
            <a:spLocks noGrp="1"/>
          </p:cNvSpPr>
          <p:nvPr>
            <p:ph type="title"/>
          </p:nvPr>
        </p:nvSpPr>
        <p:spPr>
          <a:xfrm>
            <a:off x="7124700" y="4108629"/>
            <a:ext cx="4305300" cy="1380335"/>
          </a:xfrm>
        </p:spPr>
        <p:txBody>
          <a:bodyPr vert="horz" lIns="91440" tIns="45720" rIns="91440" bIns="45720" rtlCol="0" anchor="b">
            <a:normAutofit/>
          </a:bodyPr>
          <a:lstStyle/>
          <a:p>
            <a:r>
              <a:rPr lang="en-US" sz="3100" b="1" u="sng" kern="1200">
                <a:solidFill>
                  <a:schemeClr val="tx1"/>
                </a:solidFill>
                <a:latin typeface="+mj-lt"/>
                <a:ea typeface="+mj-ea"/>
                <a:cs typeface="+mj-cs"/>
              </a:rPr>
              <a:t>Get a Piece of Paper And Do the Following</a:t>
            </a:r>
          </a:p>
        </p:txBody>
      </p:sp>
    </p:spTree>
    <p:extLst>
      <p:ext uri="{BB962C8B-B14F-4D97-AF65-F5344CB8AC3E}">
        <p14:creationId xmlns:p14="http://schemas.microsoft.com/office/powerpoint/2010/main" val="159866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B13EDF6A-57AC-4DDC-8549-FDCF7ECCD550}"/>
              </a:ext>
            </a:extLst>
          </p:cNvPr>
          <p:cNvSpPr>
            <a:spLocks noGrp="1"/>
          </p:cNvSpPr>
          <p:nvPr>
            <p:ph type="title"/>
          </p:nvPr>
        </p:nvSpPr>
        <p:spPr>
          <a:xfrm>
            <a:off x="761999" y="762000"/>
            <a:ext cx="3048001" cy="2286000"/>
          </a:xfrm>
        </p:spPr>
        <p:txBody>
          <a:bodyPr anchor="b">
            <a:normAutofit/>
          </a:bodyPr>
          <a:lstStyle/>
          <a:p>
            <a:r>
              <a:rPr lang="en-US" sz="3200" b="1" u="sng">
                <a:solidFill>
                  <a:srgbClr val="FFFFFF"/>
                </a:solidFill>
              </a:rPr>
              <a:t>Steps to Resume/Cover Letter</a:t>
            </a:r>
          </a:p>
        </p:txBody>
      </p:sp>
      <p:graphicFrame>
        <p:nvGraphicFramePr>
          <p:cNvPr id="5" name="Content Placeholder 2">
            <a:extLst>
              <a:ext uri="{FF2B5EF4-FFF2-40B4-BE49-F238E27FC236}">
                <a16:creationId xmlns:a16="http://schemas.microsoft.com/office/drawing/2014/main" id="{2BED8FA1-C30C-4850-ADF1-393CD82B14D5}"/>
              </a:ext>
            </a:extLst>
          </p:cNvPr>
          <p:cNvGraphicFramePr>
            <a:graphicFrameLocks noGrp="1"/>
          </p:cNvGraphicFramePr>
          <p:nvPr>
            <p:ph idx="1"/>
            <p:extLst>
              <p:ext uri="{D42A27DB-BD31-4B8C-83A1-F6EECF244321}">
                <p14:modId xmlns:p14="http://schemas.microsoft.com/office/powerpoint/2010/main" val="1465529404"/>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78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B39D-5D04-43E6-A364-BDC30E55BE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F43BE2-C9FF-45E6-8E9E-CA010E102B57}"/>
              </a:ext>
            </a:extLst>
          </p:cNvPr>
          <p:cNvSpPr>
            <a:spLocks noGrp="1"/>
          </p:cNvSpPr>
          <p:nvPr>
            <p:ph idx="1"/>
          </p:nvPr>
        </p:nvSpPr>
        <p:spPr/>
        <p:txBody>
          <a:bodyPr>
            <a:normAutofit fontScale="92500"/>
          </a:bodyPr>
          <a:lstStyle/>
          <a:p>
            <a:r>
              <a:rPr lang="en-US" dirty="0"/>
              <a:t>Many companies require a resume and a cover letter in addition to a job application. When you submit a resume with your job application, it is important that your resume is well-organized and polished.</a:t>
            </a:r>
          </a:p>
          <a:p>
            <a:endParaRPr lang="en-US" dirty="0"/>
          </a:p>
          <a:p>
            <a:r>
              <a:rPr lang="en-US" dirty="0"/>
              <a:t>You also want to be sure that your resume is a match for the job you are applying for. Personalize your resume for every job application. </a:t>
            </a:r>
          </a:p>
        </p:txBody>
      </p:sp>
    </p:spTree>
    <p:extLst>
      <p:ext uri="{BB962C8B-B14F-4D97-AF65-F5344CB8AC3E}">
        <p14:creationId xmlns:p14="http://schemas.microsoft.com/office/powerpoint/2010/main" val="58164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Freeform: Shape 17">
            <a:extLst>
              <a:ext uri="{FF2B5EF4-FFF2-40B4-BE49-F238E27FC236}">
                <a16:creationId xmlns:a16="http://schemas.microsoft.com/office/drawing/2014/main" id="{BFC5A2D8-56E8-47FB-975D-D777AFEA4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28" y="3"/>
            <a:ext cx="6927272" cy="5330949"/>
          </a:xfrm>
          <a:custGeom>
            <a:avLst/>
            <a:gdLst>
              <a:gd name="connsiteX0" fmla="*/ 0 w 6927272"/>
              <a:gd name="connsiteY0" fmla="*/ 0 h 5330949"/>
              <a:gd name="connsiteX1" fmla="*/ 6927272 w 6927272"/>
              <a:gd name="connsiteY1" fmla="*/ 0 h 5330949"/>
              <a:gd name="connsiteX2" fmla="*/ 6927272 w 6927272"/>
              <a:gd name="connsiteY2" fmla="*/ 3912793 h 5330949"/>
              <a:gd name="connsiteX3" fmla="*/ 6884989 w 6927272"/>
              <a:gd name="connsiteY3" fmla="*/ 4002742 h 5330949"/>
              <a:gd name="connsiteX4" fmla="*/ 6592028 w 6927272"/>
              <a:gd name="connsiteY4" fmla="*/ 4494163 h 5330949"/>
              <a:gd name="connsiteX5" fmla="*/ 3742808 w 6927272"/>
              <a:gd name="connsiteY5" fmla="*/ 5122218 h 5330949"/>
              <a:gd name="connsiteX6" fmla="*/ 326623 w 6927272"/>
              <a:gd name="connsiteY6" fmla="*/ 2148182 h 5330949"/>
              <a:gd name="connsiteX7" fmla="*/ 13721 w 6927272"/>
              <a:gd name="connsiteY7" fmla="*/ 201231 h 533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9896C11-F8DF-437A-B349-8AFD602D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7E71FAA6-D9C0-4BC3-8665-9B2569E36789}"/>
              </a:ext>
            </a:extLst>
          </p:cNvPr>
          <p:cNvSpPr>
            <a:spLocks noGrp="1"/>
          </p:cNvSpPr>
          <p:nvPr>
            <p:ph type="title"/>
          </p:nvPr>
        </p:nvSpPr>
        <p:spPr>
          <a:xfrm>
            <a:off x="762000" y="1524000"/>
            <a:ext cx="4572000" cy="2286000"/>
          </a:xfrm>
        </p:spPr>
        <p:txBody>
          <a:bodyPr vert="horz" lIns="91440" tIns="45720" rIns="91440" bIns="45720" rtlCol="0" anchor="b">
            <a:normAutofit/>
          </a:bodyPr>
          <a:lstStyle/>
          <a:p>
            <a:r>
              <a:rPr lang="en-US" b="1" u="sng" kern="1200">
                <a:solidFill>
                  <a:schemeClr val="tx1"/>
                </a:solidFill>
                <a:latin typeface="+mj-lt"/>
                <a:ea typeface="+mj-ea"/>
                <a:cs typeface="+mj-cs"/>
              </a:rPr>
              <a:t>Write a Cover Letter</a:t>
            </a:r>
          </a:p>
        </p:txBody>
      </p:sp>
      <p:pic>
        <p:nvPicPr>
          <p:cNvPr id="7" name="Graphic 6" descr="Document">
            <a:extLst>
              <a:ext uri="{FF2B5EF4-FFF2-40B4-BE49-F238E27FC236}">
                <a16:creationId xmlns:a16="http://schemas.microsoft.com/office/drawing/2014/main" id="{36FBEFC3-D1A5-4EDC-BB83-BEAC2F2D1B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7525" y="753762"/>
            <a:ext cx="5330949" cy="5330949"/>
          </a:xfrm>
          <a:prstGeom prst="rect">
            <a:avLst/>
          </a:prstGeom>
        </p:spPr>
      </p:pic>
    </p:spTree>
    <p:extLst>
      <p:ext uri="{BB962C8B-B14F-4D97-AF65-F5344CB8AC3E}">
        <p14:creationId xmlns:p14="http://schemas.microsoft.com/office/powerpoint/2010/main" val="127314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4F9F0F4F-9F1B-4B2A-BA33-625E2188920B}"/>
              </a:ext>
            </a:extLst>
          </p:cNvPr>
          <p:cNvSpPr>
            <a:spLocks noGrp="1"/>
          </p:cNvSpPr>
          <p:nvPr>
            <p:ph type="title"/>
          </p:nvPr>
        </p:nvSpPr>
        <p:spPr>
          <a:xfrm>
            <a:off x="761999" y="762000"/>
            <a:ext cx="3048001" cy="2286000"/>
          </a:xfrm>
        </p:spPr>
        <p:txBody>
          <a:bodyPr anchor="b">
            <a:normAutofit/>
          </a:bodyPr>
          <a:lstStyle/>
          <a:p>
            <a:r>
              <a:rPr lang="en-US" sz="3200" dirty="0">
                <a:solidFill>
                  <a:srgbClr val="FFFFFF"/>
                </a:solidFill>
              </a:rPr>
              <a:t>What is a Cover Letter???</a:t>
            </a:r>
          </a:p>
        </p:txBody>
      </p:sp>
      <p:graphicFrame>
        <p:nvGraphicFramePr>
          <p:cNvPr id="16" name="Content Placeholder 2">
            <a:extLst>
              <a:ext uri="{FF2B5EF4-FFF2-40B4-BE49-F238E27FC236}">
                <a16:creationId xmlns:a16="http://schemas.microsoft.com/office/drawing/2014/main" id="{F1603F5D-1769-41D4-A405-ABC376EFEA1F}"/>
              </a:ext>
            </a:extLst>
          </p:cNvPr>
          <p:cNvGraphicFramePr>
            <a:graphicFrameLocks noGrp="1"/>
          </p:cNvGraphicFramePr>
          <p:nvPr>
            <p:ph idx="1"/>
            <p:extLst>
              <p:ext uri="{D42A27DB-BD31-4B8C-83A1-F6EECF244321}">
                <p14:modId xmlns:p14="http://schemas.microsoft.com/office/powerpoint/2010/main" val="2777668391"/>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10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ECE4D5D7-5D71-44C7-9786-25E3C3737FAF}"/>
              </a:ext>
            </a:extLst>
          </p:cNvPr>
          <p:cNvPicPr>
            <a:picLocks noChangeAspect="1"/>
          </p:cNvPicPr>
          <p:nvPr/>
        </p:nvPicPr>
        <p:blipFill rotWithShape="1">
          <a:blip r:embed="rId2"/>
          <a:srcRect t="2175" b="13661"/>
          <a:stretch/>
        </p:blipFill>
        <p:spPr>
          <a:xfrm>
            <a:off x="20" y="10"/>
            <a:ext cx="12207220" cy="6857990"/>
          </a:xfrm>
          <a:prstGeom prst="rect">
            <a:avLst/>
          </a:prstGeom>
        </p:spPr>
      </p:pic>
      <p:sp>
        <p:nvSpPr>
          <p:cNvPr id="17" name="Rectangle 16">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9E581-24B6-4327-BDFA-BF7CEF88AA8D}"/>
              </a:ext>
            </a:extLst>
          </p:cNvPr>
          <p:cNvSpPr>
            <a:spLocks noGrp="1"/>
          </p:cNvSpPr>
          <p:nvPr>
            <p:ph type="title"/>
          </p:nvPr>
        </p:nvSpPr>
        <p:spPr>
          <a:xfrm>
            <a:off x="2091427" y="1454111"/>
            <a:ext cx="8009146" cy="2212848"/>
          </a:xfrm>
        </p:spPr>
        <p:txBody>
          <a:bodyPr vert="horz" lIns="91440" tIns="45720" rIns="91440" bIns="45720" rtlCol="0" anchor="b">
            <a:normAutofit/>
          </a:bodyPr>
          <a:lstStyle/>
          <a:p>
            <a:pPr algn="ctr"/>
            <a:r>
              <a:rPr lang="en-US" sz="4600" kern="1200">
                <a:solidFill>
                  <a:schemeClr val="tx1"/>
                </a:solidFill>
                <a:latin typeface="+mj-lt"/>
                <a:ea typeface="+mj-ea"/>
                <a:cs typeface="+mj-cs"/>
              </a:rPr>
              <a:t>Job Applications</a:t>
            </a:r>
          </a:p>
        </p:txBody>
      </p:sp>
    </p:spTree>
    <p:extLst>
      <p:ext uri="{BB962C8B-B14F-4D97-AF65-F5344CB8AC3E}">
        <p14:creationId xmlns:p14="http://schemas.microsoft.com/office/powerpoint/2010/main" val="57738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96EF43C7-8FD8-4F48-A1F9-EF3E2620A253}"/>
              </a:ext>
            </a:extLst>
          </p:cNvPr>
          <p:cNvSpPr>
            <a:spLocks noGrp="1"/>
          </p:cNvSpPr>
          <p:nvPr>
            <p:ph type="title"/>
          </p:nvPr>
        </p:nvSpPr>
        <p:spPr>
          <a:xfrm>
            <a:off x="761999" y="762000"/>
            <a:ext cx="3048001" cy="2286000"/>
          </a:xfrm>
        </p:spPr>
        <p:txBody>
          <a:bodyPr anchor="b">
            <a:normAutofit/>
          </a:bodyPr>
          <a:lstStyle/>
          <a:p>
            <a:r>
              <a:rPr lang="en-US" sz="3200" dirty="0">
                <a:solidFill>
                  <a:srgbClr val="FFFFFF"/>
                </a:solidFill>
              </a:rPr>
              <a:t>How Do I Do this?</a:t>
            </a:r>
          </a:p>
        </p:txBody>
      </p:sp>
      <p:graphicFrame>
        <p:nvGraphicFramePr>
          <p:cNvPr id="16" name="Content Placeholder 2">
            <a:extLst>
              <a:ext uri="{FF2B5EF4-FFF2-40B4-BE49-F238E27FC236}">
                <a16:creationId xmlns:a16="http://schemas.microsoft.com/office/drawing/2014/main" id="{7A69A397-FFED-474F-ACF9-D2BCA97F7592}"/>
              </a:ext>
            </a:extLst>
          </p:cNvPr>
          <p:cNvGraphicFramePr>
            <a:graphicFrameLocks noGrp="1"/>
          </p:cNvGraphicFramePr>
          <p:nvPr>
            <p:ph idx="1"/>
            <p:extLst>
              <p:ext uri="{D42A27DB-BD31-4B8C-83A1-F6EECF244321}">
                <p14:modId xmlns:p14="http://schemas.microsoft.com/office/powerpoint/2010/main" val="3370019644"/>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32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7E938B79-4ADD-4AF6-81B2-A15555164E86}"/>
              </a:ext>
            </a:extLst>
          </p:cNvPr>
          <p:cNvPicPr>
            <a:picLocks noChangeAspect="1"/>
          </p:cNvPicPr>
          <p:nvPr/>
        </p:nvPicPr>
        <p:blipFill rotWithShape="1">
          <a:blip r:embed="rId2"/>
          <a:srcRect t="8651"/>
          <a:stretch/>
        </p:blipFill>
        <p:spPr>
          <a:xfrm>
            <a:off x="20" y="10"/>
            <a:ext cx="12207220" cy="6857990"/>
          </a:xfrm>
          <a:prstGeom prst="rect">
            <a:avLst/>
          </a:prstGeom>
        </p:spPr>
      </p:pic>
      <p:sp>
        <p:nvSpPr>
          <p:cNvPr id="17" name="Rectangle 16">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917C05-C3EA-42AD-BD1E-F14DB4CB889E}"/>
              </a:ext>
            </a:extLst>
          </p:cNvPr>
          <p:cNvSpPr>
            <a:spLocks noGrp="1"/>
          </p:cNvSpPr>
          <p:nvPr>
            <p:ph type="title"/>
          </p:nvPr>
        </p:nvSpPr>
        <p:spPr>
          <a:xfrm>
            <a:off x="762000" y="762000"/>
            <a:ext cx="3810000" cy="3048000"/>
          </a:xfrm>
        </p:spPr>
        <p:txBody>
          <a:bodyPr vert="horz" lIns="91440" tIns="45720" rIns="91440" bIns="45720" rtlCol="0" anchor="b">
            <a:normAutofit/>
          </a:bodyPr>
          <a:lstStyle/>
          <a:p>
            <a:r>
              <a:rPr lang="en-US" b="1" u="sng" kern="1200">
                <a:solidFill>
                  <a:schemeClr val="tx1"/>
                </a:solidFill>
                <a:latin typeface="+mj-lt"/>
                <a:ea typeface="+mj-ea"/>
                <a:cs typeface="+mj-cs"/>
              </a:rPr>
              <a:t>Job Application Screening</a:t>
            </a:r>
          </a:p>
        </p:txBody>
      </p:sp>
      <p:sp>
        <p:nvSpPr>
          <p:cNvPr id="19" name="Freeform: Shape 18">
            <a:extLst>
              <a:ext uri="{FF2B5EF4-FFF2-40B4-BE49-F238E27FC236}">
                <a16:creationId xmlns:a16="http://schemas.microsoft.com/office/drawing/2014/main" id="{A90EB1ED-CF74-44C2-853E-6177E160A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1" name="Group 20">
            <a:extLst>
              <a:ext uri="{FF2B5EF4-FFF2-40B4-BE49-F238E27FC236}">
                <a16:creationId xmlns:a16="http://schemas.microsoft.com/office/drawing/2014/main" id="{57743230-5CA1-4096-8FEF-2A1530D8D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829359"/>
            <a:ext cx="4333874" cy="1028642"/>
            <a:chOff x="7153921" y="5829359"/>
            <a:chExt cx="5038078" cy="1028642"/>
          </a:xfrm>
        </p:grpSpPr>
        <p:sp>
          <p:nvSpPr>
            <p:cNvPr id="22" name="Freeform: Shape 21">
              <a:extLst>
                <a:ext uri="{FF2B5EF4-FFF2-40B4-BE49-F238E27FC236}">
                  <a16:creationId xmlns:a16="http://schemas.microsoft.com/office/drawing/2014/main" id="{CEAD3ABE-E984-4D7B-ADC3-7D4D38C97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5"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3" name="Freeform: Shape 22">
              <a:extLst>
                <a:ext uri="{FF2B5EF4-FFF2-40B4-BE49-F238E27FC236}">
                  <a16:creationId xmlns:a16="http://schemas.microsoft.com/office/drawing/2014/main" id="{B18AFE34-D405-4581-A4CC-02072A132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Tree>
    <p:extLst>
      <p:ext uri="{BB962C8B-B14F-4D97-AF65-F5344CB8AC3E}">
        <p14:creationId xmlns:p14="http://schemas.microsoft.com/office/powerpoint/2010/main" val="122983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a:extLst>
              <a:ext uri="{FF2B5EF4-FFF2-40B4-BE49-F238E27FC236}">
                <a16:creationId xmlns:a16="http://schemas.microsoft.com/office/drawing/2014/main" id="{5826E2CD-5996-4D26-AEBF-EA494077771E}"/>
              </a:ext>
            </a:extLst>
          </p:cNvPr>
          <p:cNvPicPr>
            <a:picLocks noChangeAspect="1"/>
          </p:cNvPicPr>
          <p:nvPr/>
        </p:nvPicPr>
        <p:blipFill rotWithShape="1">
          <a:blip r:embed="rId2"/>
          <a:srcRect l="25973" r="12254"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24" name="Freeform: Shape 10">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5" name="Content Placeholder 2">
            <a:extLst>
              <a:ext uri="{FF2B5EF4-FFF2-40B4-BE49-F238E27FC236}">
                <a16:creationId xmlns:a16="http://schemas.microsoft.com/office/drawing/2014/main" id="{DC1CA096-DE51-4579-A527-E3A04D8AC9FF}"/>
              </a:ext>
            </a:extLst>
          </p:cNvPr>
          <p:cNvSpPr>
            <a:spLocks noGrp="1"/>
          </p:cNvSpPr>
          <p:nvPr>
            <p:ph idx="1"/>
          </p:nvPr>
        </p:nvSpPr>
        <p:spPr>
          <a:xfrm>
            <a:off x="762000" y="2286000"/>
            <a:ext cx="5334000" cy="3810001"/>
          </a:xfrm>
        </p:spPr>
        <p:txBody>
          <a:bodyPr>
            <a:normAutofit/>
          </a:bodyPr>
          <a:lstStyle/>
          <a:p>
            <a:pPr>
              <a:lnSpc>
                <a:spcPct val="115000"/>
              </a:lnSpc>
            </a:pPr>
            <a:r>
              <a:rPr lang="en-US" sz="1700" dirty="0"/>
              <a:t>Companies often use applicant tracking software (ATS) to recruit, screen, hire, track, and manage applicants for employment. Therefore, your application is likely to be screened to determine if you are a match for the job.</a:t>
            </a:r>
          </a:p>
          <a:p>
            <a:pPr>
              <a:lnSpc>
                <a:spcPct val="115000"/>
              </a:lnSpc>
            </a:pPr>
            <a:endParaRPr lang="en-US" sz="1700" dirty="0"/>
          </a:p>
          <a:p>
            <a:pPr>
              <a:lnSpc>
                <a:spcPct val="115000"/>
              </a:lnSpc>
            </a:pPr>
            <a:r>
              <a:rPr lang="en-US" sz="1700" dirty="0"/>
              <a:t>The software will match up the information in the job applications that are submitted with the position requirements for the job. Those candidates who are the closest match will be interviewed.</a:t>
            </a:r>
          </a:p>
        </p:txBody>
      </p:sp>
      <p:sp>
        <p:nvSpPr>
          <p:cNvPr id="2" name="Title 1">
            <a:extLst>
              <a:ext uri="{FF2B5EF4-FFF2-40B4-BE49-F238E27FC236}">
                <a16:creationId xmlns:a16="http://schemas.microsoft.com/office/drawing/2014/main" id="{BAF7B42E-5158-4361-B878-058EC4657D0D}"/>
              </a:ext>
            </a:extLst>
          </p:cNvPr>
          <p:cNvSpPr>
            <a:spLocks noGrp="1"/>
          </p:cNvSpPr>
          <p:nvPr>
            <p:ph type="title"/>
          </p:nvPr>
        </p:nvSpPr>
        <p:spPr>
          <a:xfrm>
            <a:off x="762000" y="762000"/>
            <a:ext cx="5334000" cy="1524000"/>
          </a:xfrm>
        </p:spPr>
        <p:txBody>
          <a:bodyPr>
            <a:normAutofit/>
          </a:bodyPr>
          <a:lstStyle/>
          <a:p>
            <a:endParaRPr lang="en-US" sz="3200"/>
          </a:p>
        </p:txBody>
      </p:sp>
    </p:spTree>
    <p:extLst>
      <p:ext uri="{BB962C8B-B14F-4D97-AF65-F5344CB8AC3E}">
        <p14:creationId xmlns:p14="http://schemas.microsoft.com/office/powerpoint/2010/main" val="1895298361"/>
      </p:ext>
    </p:extLst>
  </p:cSld>
  <p:clrMapOvr>
    <a:masterClrMapping/>
  </p:clrMapOvr>
</p:sld>
</file>

<file path=ppt/theme/theme1.xml><?xml version="1.0" encoding="utf-8"?>
<a:theme xmlns:a="http://schemas.openxmlformats.org/drawingml/2006/main" name="PebbleVTI">
  <a:themeElements>
    <a:clrScheme name="AnalogousFromDarkSeedLeftStep">
      <a:dk1>
        <a:srgbClr val="000000"/>
      </a:dk1>
      <a:lt1>
        <a:srgbClr val="FFFFFF"/>
      </a:lt1>
      <a:dk2>
        <a:srgbClr val="412B24"/>
      </a:dk2>
      <a:lt2>
        <a:srgbClr val="E8E2E8"/>
      </a:lt2>
      <a:accent1>
        <a:srgbClr val="47B54D"/>
      </a:accent1>
      <a:accent2>
        <a:srgbClr val="66B13B"/>
      </a:accent2>
      <a:accent3>
        <a:srgbClr val="93AA43"/>
      </a:accent3>
      <a:accent4>
        <a:srgbClr val="B19A3B"/>
      </a:accent4>
      <a:accent5>
        <a:srgbClr val="C37A4D"/>
      </a:accent5>
      <a:accent6>
        <a:srgbClr val="B13B3E"/>
      </a:accent6>
      <a:hlink>
        <a:srgbClr val="A97638"/>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2076EA4EC2244A8B5D52536D1D3A5B" ma:contentTypeVersion="7" ma:contentTypeDescription="Create a new document." ma:contentTypeScope="" ma:versionID="264641aa8f264f020ff41bb1eac0e8da">
  <xsd:schema xmlns:xsd="http://www.w3.org/2001/XMLSchema" xmlns:xs="http://www.w3.org/2001/XMLSchema" xmlns:p="http://schemas.microsoft.com/office/2006/metadata/properties" xmlns:ns1="http://schemas.microsoft.com/sharepoint/v3" xmlns:ns2="9286e07b-db1b-4987-a2f5-4ca9ad1f9a57" targetNamespace="http://schemas.microsoft.com/office/2006/metadata/properties" ma:root="true" ma:fieldsID="3beab101a12587940f0b830b6f988822" ns1:_="" ns2:_="">
    <xsd:import namespace="http://schemas.microsoft.com/sharepoint/v3"/>
    <xsd:import namespace="9286e07b-db1b-4987-a2f5-4ca9ad1f9a57"/>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6e07b-db1b-4987-a2f5-4ca9ad1f9a57" elementFormDefault="qualified">
    <xsd:import namespace="http://schemas.microsoft.com/office/2006/documentManagement/types"/>
    <xsd:import namespace="http://schemas.microsoft.com/office/infopath/2007/PartnerControls"/>
    <xsd:element name="Blog_x0020_Category" ma:index="6" ma:displayName="Blog Category" ma:list="{f968c3bf-8060-4b10-a572-f6dc9fa0bf2b}" ma:internalName="Blog_x0020_Category" ma:readOnly="false" ma:showField="Title" ma:web="9286e07b-db1b-4987-a2f5-4ca9ad1f9a57">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Blog_x0020_Category xmlns="9286e07b-db1b-4987-a2f5-4ca9ad1f9a57">47</Blog_x0020_Category>
  </documentManagement>
</p:properties>
</file>

<file path=customXml/itemProps1.xml><?xml version="1.0" encoding="utf-8"?>
<ds:datastoreItem xmlns:ds="http://schemas.openxmlformats.org/officeDocument/2006/customXml" ds:itemID="{3C1AC0A2-43F0-4C29-A215-CBB6A72CAF00}"/>
</file>

<file path=customXml/itemProps2.xml><?xml version="1.0" encoding="utf-8"?>
<ds:datastoreItem xmlns:ds="http://schemas.openxmlformats.org/officeDocument/2006/customXml" ds:itemID="{AA1596AE-6D99-458D-9B55-7474FD3F3F01}"/>
</file>

<file path=customXml/itemProps3.xml><?xml version="1.0" encoding="utf-8"?>
<ds:datastoreItem xmlns:ds="http://schemas.openxmlformats.org/officeDocument/2006/customXml" ds:itemID="{D1D217F0-07EE-4661-ADDE-FAE91741B048}"/>
</file>

<file path=docProps/app.xml><?xml version="1.0" encoding="utf-8"?>
<Properties xmlns="http://schemas.openxmlformats.org/officeDocument/2006/extended-properties" xmlns:vt="http://schemas.openxmlformats.org/officeDocument/2006/docPropsVTypes">
  <TotalTime>23</TotalTime>
  <Words>961</Words>
  <Application>Microsoft Office PowerPoint</Application>
  <PresentationFormat>Widescreen</PresentationFormat>
  <Paragraphs>50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Avenir Next LT Pro</vt:lpstr>
      <vt:lpstr>Avenir Next LT Pro Light</vt:lpstr>
      <vt:lpstr>Sitka Subheading</vt:lpstr>
      <vt:lpstr>PebbleVTI</vt:lpstr>
      <vt:lpstr>Personal Wellness</vt:lpstr>
      <vt:lpstr>Get a Resume Ready</vt:lpstr>
      <vt:lpstr>PowerPoint Presentation</vt:lpstr>
      <vt:lpstr>Write a Cover Letter</vt:lpstr>
      <vt:lpstr>What is a Cover Letter???</vt:lpstr>
      <vt:lpstr>Job Applications</vt:lpstr>
      <vt:lpstr>How Do I Do this?</vt:lpstr>
      <vt:lpstr>Job Application Screening</vt:lpstr>
      <vt:lpstr>PowerPoint Presentation</vt:lpstr>
      <vt:lpstr>Employment Tests</vt:lpstr>
      <vt:lpstr>PowerPoint Presentation</vt:lpstr>
      <vt:lpstr>Interview Process</vt:lpstr>
      <vt:lpstr>PowerPoint Presentation</vt:lpstr>
      <vt:lpstr>Job Offer</vt:lpstr>
      <vt:lpstr>PowerPoint Presentation</vt:lpstr>
      <vt:lpstr>New Hire Paperwork</vt:lpstr>
      <vt:lpstr>PowerPoint Presentation</vt:lpstr>
      <vt:lpstr>What You Should NEVER Do!</vt:lpstr>
      <vt:lpstr>LIE On Your Resume</vt:lpstr>
      <vt:lpstr>What you Should Do</vt:lpstr>
      <vt:lpstr>What You Should Do</vt:lpstr>
      <vt:lpstr>Questions?</vt:lpstr>
      <vt:lpstr>Something For You To Do</vt:lpstr>
      <vt:lpstr>Get a Piece of Paper And Do the Following</vt:lpstr>
      <vt:lpstr>Steps to Resume/Cover Letter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Wellness Job Application Overview</dc:title>
  <dc:creator>Lister, Jared  (ASD-W)</dc:creator>
  <cp:lastModifiedBy>Ouellette, André (ASD-W)</cp:lastModifiedBy>
  <cp:revision>4</cp:revision>
  <dcterms:created xsi:type="dcterms:W3CDTF">2021-01-15T12:38:55Z</dcterms:created>
  <dcterms:modified xsi:type="dcterms:W3CDTF">2021-01-15T13:34:48Z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0x0101009F2076EA4EC2244A8B5D52536D1D3A5B</vt:lpwstr>
  </property>
</Properties>
</file>