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92" r:id="rId2"/>
    <p:sldId id="367" r:id="rId3"/>
    <p:sldId id="263" r:id="rId4"/>
    <p:sldId id="258" r:id="rId5"/>
    <p:sldId id="264" r:id="rId6"/>
    <p:sldId id="271" r:id="rId7"/>
    <p:sldId id="276" r:id="rId8"/>
    <p:sldId id="278" r:id="rId9"/>
    <p:sldId id="368" r:id="rId10"/>
    <p:sldId id="277" r:id="rId11"/>
    <p:sldId id="369" r:id="rId12"/>
    <p:sldId id="272" r:id="rId13"/>
    <p:sldId id="273" r:id="rId14"/>
    <p:sldId id="267" r:id="rId15"/>
    <p:sldId id="270" r:id="rId16"/>
    <p:sldId id="274" r:id="rId17"/>
    <p:sldId id="294" r:id="rId18"/>
    <p:sldId id="295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9" r:id="rId27"/>
    <p:sldId id="296" r:id="rId28"/>
    <p:sldId id="314" r:id="rId29"/>
    <p:sldId id="298" r:id="rId30"/>
    <p:sldId id="299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2" r:id="rId41"/>
    <p:sldId id="365" r:id="rId42"/>
    <p:sldId id="315" r:id="rId43"/>
    <p:sldId id="316" r:id="rId44"/>
    <p:sldId id="318" r:id="rId45"/>
    <p:sldId id="319" r:id="rId46"/>
    <p:sldId id="320" r:id="rId47"/>
    <p:sldId id="321" r:id="rId48"/>
    <p:sldId id="322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2" r:id="rId57"/>
    <p:sldId id="333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66" r:id="rId83"/>
    <p:sldId id="359" r:id="rId84"/>
    <p:sldId id="360" r:id="rId85"/>
    <p:sldId id="361" r:id="rId86"/>
    <p:sldId id="362" r:id="rId87"/>
    <p:sldId id="363" r:id="rId88"/>
    <p:sldId id="364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22"/>
    <a:srgbClr val="008039"/>
    <a:srgbClr val="CC0099"/>
    <a:srgbClr val="800080"/>
    <a:srgbClr val="CC0000"/>
    <a:srgbClr val="FFFF00"/>
    <a:srgbClr val="FF0000"/>
    <a:srgbClr val="FF2D2D"/>
    <a:srgbClr val="FD3F0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3C7A3-2904-4BCB-860E-EDF10B786D8E}" v="47" dt="2021-03-23T17:27:3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9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theme" Target="theme/theme1.xml"/><Relationship Id="rId98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llette, André (ASD-W)" userId="3ec85b1f-20d1-401f-8800-359d5c010ce2" providerId="ADAL" clId="{56E3C7A3-2904-4BCB-860E-EDF10B786D8E}"/>
    <pc:docChg chg="custSel modSld">
      <pc:chgData name="Ouellette, André (ASD-W)" userId="3ec85b1f-20d1-401f-8800-359d5c010ce2" providerId="ADAL" clId="{56E3C7A3-2904-4BCB-860E-EDF10B786D8E}" dt="2021-03-23T17:27:46.215" v="80" actId="20577"/>
      <pc:docMkLst>
        <pc:docMk/>
      </pc:docMkLst>
      <pc:sldChg chg="delSp modSp mod delAnim">
        <pc:chgData name="Ouellette, André (ASD-W)" userId="3ec85b1f-20d1-401f-8800-359d5c010ce2" providerId="ADAL" clId="{56E3C7A3-2904-4BCB-860E-EDF10B786D8E}" dt="2021-03-23T17:27:46.215" v="80" actId="20577"/>
        <pc:sldMkLst>
          <pc:docMk/>
          <pc:sldMk cId="0" sldId="277"/>
        </pc:sldMkLst>
        <pc:spChg chg="del mod">
          <ac:chgData name="Ouellette, André (ASD-W)" userId="3ec85b1f-20d1-401f-8800-359d5c010ce2" providerId="ADAL" clId="{56E3C7A3-2904-4BCB-860E-EDF10B786D8E}" dt="2021-03-23T17:27:36.620" v="63" actId="478"/>
          <ac:spMkLst>
            <pc:docMk/>
            <pc:sldMk cId="0" sldId="277"/>
            <ac:spMk id="7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46.215" v="80" actId="20577"/>
          <ac:spMkLst>
            <pc:docMk/>
            <pc:sldMk cId="0" sldId="277"/>
            <ac:spMk id="22537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41.345" v="69" actId="20577"/>
          <ac:spMkLst>
            <pc:docMk/>
            <pc:sldMk cId="0" sldId="277"/>
            <ac:spMk id="22541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43.955" v="74" actId="20577"/>
          <ac:spMkLst>
            <pc:docMk/>
            <pc:sldMk cId="0" sldId="277"/>
            <ac:spMk id="22545" creationId="{00000000-0000-0000-0000-000000000000}"/>
          </ac:spMkLst>
        </pc:spChg>
      </pc:sldChg>
      <pc:sldChg chg="delSp modSp mod delAnim">
        <pc:chgData name="Ouellette, André (ASD-W)" userId="3ec85b1f-20d1-401f-8800-359d5c010ce2" providerId="ADAL" clId="{56E3C7A3-2904-4BCB-860E-EDF10B786D8E}" dt="2021-03-23T17:27:04.211" v="27" actId="20577"/>
        <pc:sldMkLst>
          <pc:docMk/>
          <pc:sldMk cId="0" sldId="278"/>
        </pc:sldMkLst>
        <pc:spChg chg="del mod">
          <ac:chgData name="Ouellette, André (ASD-W)" userId="3ec85b1f-20d1-401f-8800-359d5c010ce2" providerId="ADAL" clId="{56E3C7A3-2904-4BCB-860E-EDF10B786D8E}" dt="2021-03-23T17:26:51.674" v="11" actId="478"/>
          <ac:spMkLst>
            <pc:docMk/>
            <pc:sldMk cId="0" sldId="278"/>
            <ac:spMk id="44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00.509" v="20" actId="20577"/>
          <ac:spMkLst>
            <pc:docMk/>
            <pc:sldMk cId="0" sldId="278"/>
            <ac:spMk id="21513" creationId="{00000000-0000-0000-0000-000000000000}"/>
          </ac:spMkLst>
        </pc:spChg>
        <pc:spChg chg="mod">
          <ac:chgData name="Ouellette, André (ASD-W)" userId="3ec85b1f-20d1-401f-8800-359d5c010ce2" providerId="ADAL" clId="{56E3C7A3-2904-4BCB-860E-EDF10B786D8E}" dt="2021-03-23T17:27:04.211" v="27" actId="20577"/>
          <ac:spMkLst>
            <pc:docMk/>
            <pc:sldMk cId="0" sldId="278"/>
            <ac:spMk id="21517" creationId="{00000000-0000-0000-0000-000000000000}"/>
          </ac:spMkLst>
        </pc:spChg>
        <pc:spChg chg="del">
          <ac:chgData name="Ouellette, André (ASD-W)" userId="3ec85b1f-20d1-401f-8800-359d5c010ce2" providerId="ADAL" clId="{56E3C7A3-2904-4BCB-860E-EDF10B786D8E}" dt="2021-03-23T17:26:55.800" v="12" actId="478"/>
          <ac:spMkLst>
            <pc:docMk/>
            <pc:sldMk cId="0" sldId="278"/>
            <ac:spMk id="21521" creationId="{00000000-0000-0000-0000-000000000000}"/>
          </ac:spMkLst>
        </pc:spChg>
        <pc:grpChg chg="del">
          <ac:chgData name="Ouellette, André (ASD-W)" userId="3ec85b1f-20d1-401f-8800-359d5c010ce2" providerId="ADAL" clId="{56E3C7A3-2904-4BCB-860E-EDF10B786D8E}" dt="2021-03-23T17:26:55.800" v="12" actId="478"/>
          <ac:grpSpMkLst>
            <pc:docMk/>
            <pc:sldMk cId="0" sldId="278"/>
            <ac:grpSpMk id="21518" creationId="{00000000-0000-0000-0000-000000000000}"/>
          </ac:grpSpMkLst>
        </pc:grpChg>
      </pc:sldChg>
      <pc:sldChg chg="delSp modSp mod delAnim">
        <pc:chgData name="Ouellette, André (ASD-W)" userId="3ec85b1f-20d1-401f-8800-359d5c010ce2" providerId="ADAL" clId="{56E3C7A3-2904-4BCB-860E-EDF10B786D8E}" dt="2021-03-23T17:27:15.707" v="59" actId="478"/>
        <pc:sldMkLst>
          <pc:docMk/>
          <pc:sldMk cId="3043895841" sldId="368"/>
        </pc:sldMkLst>
        <pc:spChg chg="del mod">
          <ac:chgData name="Ouellette, André (ASD-W)" userId="3ec85b1f-20d1-401f-8800-359d5c010ce2" providerId="ADAL" clId="{56E3C7A3-2904-4BCB-860E-EDF10B786D8E}" dt="2021-03-23T17:27:15.707" v="59" actId="478"/>
          <ac:spMkLst>
            <pc:docMk/>
            <pc:sldMk cId="3043895841" sldId="368"/>
            <ac:spMk id="4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6330CFA4-C0AF-6649-9A0F-825E3FDE7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C683E1-B43B-2740-98AB-3B29479E4B15}" type="slidenum">
              <a:rPr lang="en-US" sz="1200" b="0"/>
              <a:pPr eaLnBrk="1" hangingPunct="1"/>
              <a:t>12</a:t>
            </a:fld>
            <a:endParaRPr lang="en-US" sz="1200" b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9F6410-531E-6A46-B415-D2B24F8B138A}" type="slidenum">
              <a:rPr lang="en-US" sz="1200" b="0">
                <a:latin typeface="Times New Roman" charset="0"/>
                <a:cs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  <a:cs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6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A65F61-0DDF-5248-B974-DB98ACCAB5DC}" type="slidenum">
              <a:rPr lang="en-US" sz="1200" b="0"/>
              <a:pPr eaLnBrk="1" hangingPunct="1"/>
              <a:t>31</a:t>
            </a:fld>
            <a:endParaRPr lang="en-US" sz="1200" b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43BEFC-64A9-0C4C-B4E0-84721A91DE76}" type="slidenum">
              <a:rPr lang="en-US" sz="1200" b="0"/>
              <a:pPr eaLnBrk="1" hangingPunct="1"/>
              <a:t>32</a:t>
            </a:fld>
            <a:endParaRPr lang="en-US" sz="1200" b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4667-CB51-454A-A112-0F0CE4AD3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F3772-621A-8149-89DC-50A114DC5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8CB3-6A8A-FE43-AD71-61D14DB5F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4A30-8E00-E14D-9613-4DC32A88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EE8B-5ECF-6442-AE3D-47495ACEB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6943-DD30-B541-B767-5AA94D9A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3F76-37EE-054A-9F73-69232DAC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6AEB-4353-2143-8E89-934B6A4B0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D3B55-279C-1E41-B991-D159E5C4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D64F-11E2-F649-A8CC-8A216618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D8EA-1295-8A49-9B44-15B50A61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D190-6688-074C-B56D-0FDA7FC52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900A745F-817E-6443-B6EE-4F0C379A9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1: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Puberty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 - Fe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"/>
            <a:ext cx="7543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00800" y="3657600"/>
            <a:ext cx="2362200" cy="2133600"/>
            <a:chOff x="4032" y="2304"/>
            <a:chExt cx="1488" cy="1344"/>
          </a:xfrm>
        </p:grpSpPr>
        <p:sp>
          <p:nvSpPr>
            <p:cNvPr id="22542" name="Line 6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432" cy="110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3" name="Group 7"/>
            <p:cNvGrpSpPr>
              <a:grpSpLocks/>
            </p:cNvGrpSpPr>
            <p:nvPr/>
          </p:nvGrpSpPr>
          <p:grpSpPr bwMode="auto">
            <a:xfrm>
              <a:off x="4032" y="3264"/>
              <a:ext cx="1488" cy="384"/>
              <a:chOff x="242" y="1616"/>
              <a:chExt cx="5224" cy="408"/>
            </a:xfrm>
          </p:grpSpPr>
          <p:sp>
            <p:nvSpPr>
              <p:cNvPr id="22544" name="AutoShape 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Text Box 9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1000" y="1295400"/>
            <a:ext cx="3962400" cy="2209800"/>
            <a:chOff x="240" y="624"/>
            <a:chExt cx="2496" cy="1392"/>
          </a:xfrm>
        </p:grpSpPr>
        <p:grpSp>
          <p:nvGrpSpPr>
            <p:cNvPr id="22538" name="Group 14"/>
            <p:cNvGrpSpPr>
              <a:grpSpLocks/>
            </p:cNvGrpSpPr>
            <p:nvPr/>
          </p:nvGrpSpPr>
          <p:grpSpPr bwMode="auto">
            <a:xfrm>
              <a:off x="240" y="624"/>
              <a:ext cx="1488" cy="384"/>
              <a:chOff x="242" y="1616"/>
              <a:chExt cx="5224" cy="408"/>
            </a:xfrm>
          </p:grpSpPr>
          <p:sp>
            <p:nvSpPr>
              <p:cNvPr id="22540" name="AutoShape 1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Text Box 16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2539" name="Line 17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1200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47800" y="5638800"/>
            <a:ext cx="3429000" cy="762000"/>
            <a:chOff x="912" y="3552"/>
            <a:chExt cx="2160" cy="480"/>
          </a:xfrm>
        </p:grpSpPr>
        <p:grpSp>
          <p:nvGrpSpPr>
            <p:cNvPr id="22534" name="Group 18"/>
            <p:cNvGrpSpPr>
              <a:grpSpLocks/>
            </p:cNvGrpSpPr>
            <p:nvPr/>
          </p:nvGrpSpPr>
          <p:grpSpPr bwMode="auto">
            <a:xfrm>
              <a:off x="912" y="3648"/>
              <a:ext cx="1488" cy="384"/>
              <a:chOff x="242" y="1616"/>
              <a:chExt cx="5224" cy="408"/>
            </a:xfrm>
          </p:grpSpPr>
          <p:sp>
            <p:nvSpPr>
              <p:cNvPr id="22536" name="AutoShape 1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7" name="Text Box 20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2535" name="Line 24"/>
            <p:cNvSpPr>
              <a:spLocks noChangeShapeType="1"/>
            </p:cNvSpPr>
            <p:nvPr/>
          </p:nvSpPr>
          <p:spPr bwMode="auto">
            <a:xfrm flipV="1">
              <a:off x="2400" y="3552"/>
              <a:ext cx="672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IC - Fe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"/>
            <a:ext cx="7543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00800" y="3657600"/>
            <a:ext cx="2362200" cy="2133600"/>
            <a:chOff x="4032" y="2304"/>
            <a:chExt cx="1488" cy="1344"/>
          </a:xfrm>
        </p:grpSpPr>
        <p:sp>
          <p:nvSpPr>
            <p:cNvPr id="22542" name="Line 6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432" cy="110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3" name="Group 7"/>
            <p:cNvGrpSpPr>
              <a:grpSpLocks/>
            </p:cNvGrpSpPr>
            <p:nvPr/>
          </p:nvGrpSpPr>
          <p:grpSpPr bwMode="auto">
            <a:xfrm>
              <a:off x="4032" y="3264"/>
              <a:ext cx="1488" cy="384"/>
              <a:chOff x="242" y="1616"/>
              <a:chExt cx="5224" cy="408"/>
            </a:xfrm>
          </p:grpSpPr>
          <p:sp>
            <p:nvSpPr>
              <p:cNvPr id="22544" name="AutoShape 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Text Box 9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ovary</a:t>
                </a: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1000" y="1295400"/>
            <a:ext cx="3962400" cy="2209800"/>
            <a:chOff x="240" y="624"/>
            <a:chExt cx="2496" cy="1392"/>
          </a:xfrm>
        </p:grpSpPr>
        <p:grpSp>
          <p:nvGrpSpPr>
            <p:cNvPr id="22538" name="Group 14"/>
            <p:cNvGrpSpPr>
              <a:grpSpLocks/>
            </p:cNvGrpSpPr>
            <p:nvPr/>
          </p:nvGrpSpPr>
          <p:grpSpPr bwMode="auto">
            <a:xfrm>
              <a:off x="240" y="624"/>
              <a:ext cx="1488" cy="384"/>
              <a:chOff x="242" y="1616"/>
              <a:chExt cx="5224" cy="408"/>
            </a:xfrm>
          </p:grpSpPr>
          <p:sp>
            <p:nvSpPr>
              <p:cNvPr id="22540" name="AutoShape 1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Text Box 16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 dirty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uterus</a:t>
                </a:r>
              </a:p>
            </p:txBody>
          </p:sp>
        </p:grpSp>
        <p:sp>
          <p:nvSpPr>
            <p:cNvPr id="22539" name="Line 17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1200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47800" y="5638800"/>
            <a:ext cx="3429000" cy="762000"/>
            <a:chOff x="912" y="3552"/>
            <a:chExt cx="2160" cy="480"/>
          </a:xfrm>
        </p:grpSpPr>
        <p:grpSp>
          <p:nvGrpSpPr>
            <p:cNvPr id="22534" name="Group 18"/>
            <p:cNvGrpSpPr>
              <a:grpSpLocks/>
            </p:cNvGrpSpPr>
            <p:nvPr/>
          </p:nvGrpSpPr>
          <p:grpSpPr bwMode="auto">
            <a:xfrm>
              <a:off x="912" y="3648"/>
              <a:ext cx="1488" cy="384"/>
              <a:chOff x="242" y="1616"/>
              <a:chExt cx="5224" cy="408"/>
            </a:xfrm>
          </p:grpSpPr>
          <p:sp>
            <p:nvSpPr>
              <p:cNvPr id="22536" name="AutoShape 1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7" name="Text Box 20"/>
              <p:cNvSpPr txBox="1">
                <a:spLocks noChangeArrowheads="1"/>
              </p:cNvSpPr>
              <p:nvPr/>
            </p:nvSpPr>
            <p:spPr bwMode="auto">
              <a:xfrm>
                <a:off x="386" y="1616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vagina</a:t>
                </a:r>
              </a:p>
            </p:txBody>
          </p:sp>
        </p:grpSp>
        <p:sp>
          <p:nvSpPr>
            <p:cNvPr id="22535" name="Line 24"/>
            <p:cNvSpPr>
              <a:spLocks noChangeShapeType="1"/>
            </p:cNvSpPr>
            <p:nvPr/>
          </p:nvSpPr>
          <p:spPr bwMode="auto">
            <a:xfrm flipV="1">
              <a:off x="2400" y="3552"/>
              <a:ext cx="672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ounded Rectangle 6"/>
          <p:cNvSpPr>
            <a:spLocks noChangeArrowheads="1"/>
          </p:cNvSpPr>
          <p:nvPr/>
        </p:nvSpPr>
        <p:spPr bwMode="auto">
          <a:xfrm rot="-998961">
            <a:off x="3163888" y="1065213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en-US" sz="3200">
                <a:latin typeface="Century Gothic" charset="0"/>
              </a:rPr>
              <a:t>Simplified</a:t>
            </a:r>
            <a:r>
              <a:rPr lang="en-US" sz="32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8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295400"/>
            <a:ext cx="3951288" cy="698500"/>
            <a:chOff x="242" y="1616"/>
            <a:chExt cx="5224" cy="408"/>
          </a:xfrm>
        </p:grpSpPr>
        <p:sp>
          <p:nvSpPr>
            <p:cNvPr id="23574" name="AutoShape 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5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Girls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59338" y="1295400"/>
            <a:ext cx="3951287" cy="698500"/>
            <a:chOff x="242" y="1616"/>
            <a:chExt cx="5224" cy="408"/>
          </a:xfrm>
        </p:grpSpPr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573" name="Text Box 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Boys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Primary Changes in Sex Organs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4800" y="4419600"/>
            <a:ext cx="3951288" cy="1306513"/>
            <a:chOff x="242" y="1616"/>
            <a:chExt cx="5224" cy="408"/>
          </a:xfrm>
        </p:grpSpPr>
        <p:sp>
          <p:nvSpPr>
            <p:cNvPr id="23570" name="AutoShape 13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14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Ovaries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 start to produce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egg cells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76800" y="4419600"/>
            <a:ext cx="3951288" cy="1308100"/>
            <a:chOff x="242" y="1616"/>
            <a:chExt cx="5224" cy="408"/>
          </a:xfrm>
        </p:grpSpPr>
        <p:sp>
          <p:nvSpPr>
            <p:cNvPr id="22544" name="AutoShape 16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Testicles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 start to produce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sperm cells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800" y="5930900"/>
            <a:ext cx="3951288" cy="698500"/>
            <a:chOff x="242" y="1616"/>
            <a:chExt cx="5224" cy="408"/>
          </a:xfrm>
        </p:grpSpPr>
        <p:sp>
          <p:nvSpPr>
            <p:cNvPr id="23566" name="AutoShape 19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And </a:t>
              </a:r>
              <a:r>
                <a:rPr lang="en-GB" sz="3200" b="0" u="sng" dirty="0" err="1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estrogen</a:t>
              </a:r>
              <a:endParaRPr lang="en-GB" sz="3200" b="0" u="sng" dirty="0">
                <a:solidFill>
                  <a:srgbClr val="FFFF00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876800" y="5930900"/>
            <a:ext cx="3951288" cy="698500"/>
            <a:chOff x="242" y="1616"/>
            <a:chExt cx="5224" cy="408"/>
          </a:xfrm>
        </p:grpSpPr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And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cs typeface="Times New Roman" charset="0"/>
                </a:rPr>
                <a:t>testosterone</a:t>
              </a:r>
            </a:p>
          </p:txBody>
        </p:sp>
      </p:grpSp>
      <p:pic>
        <p:nvPicPr>
          <p:cNvPr id="22553" name="Picture 25" descr="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59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fe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438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2438400" y="2819400"/>
            <a:ext cx="381000" cy="381000"/>
          </a:xfrm>
          <a:prstGeom prst="ellips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6629400" y="3200400"/>
            <a:ext cx="381000" cy="381000"/>
          </a:xfrm>
          <a:prstGeom prst="ellipse">
            <a:avLst/>
          </a:prstGeom>
          <a:noFill/>
          <a:ln w="889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 animBg="1"/>
      <p:bldP spid="22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Testosterone and </a:t>
            </a:r>
            <a:r>
              <a:rPr lang="en-GB" sz="2800" b="0" dirty="0" err="1">
                <a:latin typeface="Tw Cen MT" charset="0"/>
                <a:ea typeface="Tw Cen MT" charset="0"/>
                <a:cs typeface="Tw Cen MT" charset="0"/>
              </a:rPr>
              <a:t>estrogen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then cause the                    development of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secondary sex characteristics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Secondary Changes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667000"/>
            <a:ext cx="8382000" cy="1219200"/>
            <a:chOff x="295" y="799"/>
            <a:chExt cx="5165" cy="408"/>
          </a:xfrm>
        </p:grpSpPr>
        <p:sp>
          <p:nvSpPr>
            <p:cNvPr id="25607" name="AutoShape 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Secondary sex characteristics are physical changes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NOT directly needed to reproduce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438400" y="4784725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These changes make the body look more adult like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pic>
        <p:nvPicPr>
          <p:cNvPr id="24617" name="Picture 41" descr="chi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757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43" descr="womm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191000"/>
            <a:ext cx="16684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Changes in Boys</a:t>
            </a:r>
          </a:p>
        </p:txBody>
      </p:sp>
      <p:pic>
        <p:nvPicPr>
          <p:cNvPr id="17412" name="Picture 4" descr="bo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81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1219200"/>
            <a:ext cx="4038600" cy="1143000"/>
            <a:chOff x="144" y="768"/>
            <a:chExt cx="2544" cy="720"/>
          </a:xfrm>
        </p:grpSpPr>
        <p:grpSp>
          <p:nvGrpSpPr>
            <p:cNvPr id="26663" name="Group 6"/>
            <p:cNvGrpSpPr>
              <a:grpSpLocks/>
            </p:cNvGrpSpPr>
            <p:nvPr/>
          </p:nvGrpSpPr>
          <p:grpSpPr bwMode="auto">
            <a:xfrm>
              <a:off x="144" y="768"/>
              <a:ext cx="1776" cy="720"/>
              <a:chOff x="242" y="1616"/>
              <a:chExt cx="5224" cy="408"/>
            </a:xfrm>
          </p:grpSpPr>
          <p:sp>
            <p:nvSpPr>
              <p:cNvPr id="26665" name="AutoShape 7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322"/>
                  </a:gs>
                  <a:gs pos="100000">
                    <a:srgbClr val="008039"/>
                  </a:gs>
                </a:gsLst>
                <a:lin ang="5400000" scaled="1"/>
              </a:gradFill>
              <a:ln w="50800">
                <a:solidFill>
                  <a:srgbClr val="0053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Text Box 8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7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Pituitary</a:t>
                </a:r>
                <a:r>
                  <a:rPr lang="en-GB" sz="27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releases hormones</a:t>
                </a:r>
              </a:p>
            </p:txBody>
          </p:sp>
        </p:grpSp>
        <p:sp>
          <p:nvSpPr>
            <p:cNvPr id="26664" name="Line 9"/>
            <p:cNvSpPr>
              <a:spLocks noChangeShapeType="1"/>
            </p:cNvSpPr>
            <p:nvPr/>
          </p:nvSpPr>
          <p:spPr bwMode="auto">
            <a:xfrm>
              <a:off x="1920" y="1152"/>
              <a:ext cx="768" cy="144"/>
            </a:xfrm>
            <a:prstGeom prst="line">
              <a:avLst/>
            </a:prstGeom>
            <a:noFill/>
            <a:ln w="50800">
              <a:solidFill>
                <a:srgbClr val="00532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28600" y="3657600"/>
            <a:ext cx="4114800" cy="1568450"/>
            <a:chOff x="144" y="2304"/>
            <a:chExt cx="2592" cy="988"/>
          </a:xfrm>
        </p:grpSpPr>
        <p:sp>
          <p:nvSpPr>
            <p:cNvPr id="26659" name="Line 11"/>
            <p:cNvSpPr>
              <a:spLocks noChangeShapeType="1"/>
            </p:cNvSpPr>
            <p:nvPr/>
          </p:nvSpPr>
          <p:spPr bwMode="auto">
            <a:xfrm flipV="1">
              <a:off x="1776" y="2592"/>
              <a:ext cx="960" cy="24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0" name="Group 12"/>
            <p:cNvGrpSpPr>
              <a:grpSpLocks/>
            </p:cNvGrpSpPr>
            <p:nvPr/>
          </p:nvGrpSpPr>
          <p:grpSpPr bwMode="auto">
            <a:xfrm>
              <a:off x="144" y="2304"/>
              <a:ext cx="1728" cy="988"/>
              <a:chOff x="242" y="1616"/>
              <a:chExt cx="5224" cy="408"/>
            </a:xfrm>
          </p:grpSpPr>
          <p:sp>
            <p:nvSpPr>
              <p:cNvPr id="26661" name="AutoShape 13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Text Box 14"/>
              <p:cNvSpPr txBox="1">
                <a:spLocks noChangeArrowheads="1"/>
              </p:cNvSpPr>
              <p:nvPr/>
            </p:nvSpPr>
            <p:spPr bwMode="auto">
              <a:xfrm>
                <a:off x="384" y="1636"/>
                <a:ext cx="4946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Testicles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and </a:t>
                </a: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sperm cells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develop</a:t>
                </a: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28600" y="4191000"/>
            <a:ext cx="4114800" cy="2438400"/>
            <a:chOff x="144" y="2640"/>
            <a:chExt cx="2592" cy="1536"/>
          </a:xfrm>
        </p:grpSpPr>
        <p:sp>
          <p:nvSpPr>
            <p:cNvPr id="26655" name="Line 18"/>
            <p:cNvSpPr>
              <a:spLocks noChangeShapeType="1"/>
            </p:cNvSpPr>
            <p:nvPr/>
          </p:nvSpPr>
          <p:spPr bwMode="auto">
            <a:xfrm flipV="1">
              <a:off x="1872" y="2640"/>
              <a:ext cx="864" cy="110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6" name="Group 15"/>
            <p:cNvGrpSpPr>
              <a:grpSpLocks/>
            </p:cNvGrpSpPr>
            <p:nvPr/>
          </p:nvGrpSpPr>
          <p:grpSpPr bwMode="auto">
            <a:xfrm>
              <a:off x="144" y="3476"/>
              <a:ext cx="1728" cy="700"/>
              <a:chOff x="242" y="1616"/>
              <a:chExt cx="5224" cy="408"/>
            </a:xfrm>
          </p:grpSpPr>
          <p:sp>
            <p:nvSpPr>
              <p:cNvPr id="26657" name="AutoShape 1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Text Box 17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Penis and testicles grow</a:t>
                </a:r>
              </a:p>
            </p:txBody>
          </p:sp>
        </p:grp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24400" y="1295400"/>
            <a:ext cx="4114800" cy="1371600"/>
            <a:chOff x="2976" y="816"/>
            <a:chExt cx="2592" cy="864"/>
          </a:xfrm>
        </p:grpSpPr>
        <p:grpSp>
          <p:nvGrpSpPr>
            <p:cNvPr id="26651" name="Group 22"/>
            <p:cNvGrpSpPr>
              <a:grpSpLocks/>
            </p:cNvGrpSpPr>
            <p:nvPr/>
          </p:nvGrpSpPr>
          <p:grpSpPr bwMode="auto">
            <a:xfrm>
              <a:off x="3840" y="816"/>
              <a:ext cx="1728" cy="409"/>
              <a:chOff x="242" y="1616"/>
              <a:chExt cx="5224" cy="408"/>
            </a:xfrm>
          </p:grpSpPr>
          <p:sp>
            <p:nvSpPr>
              <p:cNvPr id="26653" name="AutoShape 23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Text Box 24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Shoulders widen</a:t>
                </a:r>
              </a:p>
            </p:txBody>
          </p:sp>
        </p:grpSp>
        <p:sp>
          <p:nvSpPr>
            <p:cNvPr id="26652" name="Line 35"/>
            <p:cNvSpPr>
              <a:spLocks noChangeShapeType="1"/>
            </p:cNvSpPr>
            <p:nvPr/>
          </p:nvSpPr>
          <p:spPr bwMode="auto">
            <a:xfrm flipV="1">
              <a:off x="2976" y="1056"/>
              <a:ext cx="864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04800" y="2590800"/>
            <a:ext cx="4114800" cy="762000"/>
            <a:chOff x="192" y="1632"/>
            <a:chExt cx="2592" cy="480"/>
          </a:xfrm>
        </p:grpSpPr>
        <p:sp>
          <p:nvSpPr>
            <p:cNvPr id="26647" name="Line 34"/>
            <p:cNvSpPr>
              <a:spLocks noChangeShapeType="1"/>
            </p:cNvSpPr>
            <p:nvPr/>
          </p:nvSpPr>
          <p:spPr bwMode="auto">
            <a:xfrm flipV="1">
              <a:off x="1872" y="1632"/>
              <a:ext cx="912" cy="288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8" name="Group 31"/>
            <p:cNvGrpSpPr>
              <a:grpSpLocks/>
            </p:cNvGrpSpPr>
            <p:nvPr/>
          </p:nvGrpSpPr>
          <p:grpSpPr bwMode="auto">
            <a:xfrm>
              <a:off x="192" y="1703"/>
              <a:ext cx="1728" cy="409"/>
              <a:chOff x="242" y="1616"/>
              <a:chExt cx="5224" cy="408"/>
            </a:xfrm>
          </p:grpSpPr>
          <p:sp>
            <p:nvSpPr>
              <p:cNvPr id="26649" name="AutoShape 32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Text Box 33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Voice deepens</a:t>
                </a:r>
              </a:p>
            </p:txBody>
          </p: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724400" y="2514600"/>
            <a:ext cx="4114800" cy="1655763"/>
            <a:chOff x="2976" y="1584"/>
            <a:chExt cx="2592" cy="1043"/>
          </a:xfrm>
        </p:grpSpPr>
        <p:sp>
          <p:nvSpPr>
            <p:cNvPr id="26643" name="Line 36"/>
            <p:cNvSpPr>
              <a:spLocks noChangeShapeType="1"/>
            </p:cNvSpPr>
            <p:nvPr/>
          </p:nvSpPr>
          <p:spPr bwMode="auto">
            <a:xfrm>
              <a:off x="2976" y="1872"/>
              <a:ext cx="864" cy="288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4" name="Group 25"/>
            <p:cNvGrpSpPr>
              <a:grpSpLocks/>
            </p:cNvGrpSpPr>
            <p:nvPr/>
          </p:nvGrpSpPr>
          <p:grpSpPr bwMode="auto">
            <a:xfrm>
              <a:off x="3840" y="1584"/>
              <a:ext cx="1728" cy="1043"/>
              <a:chOff x="242" y="1616"/>
              <a:chExt cx="5224" cy="408"/>
            </a:xfrm>
          </p:grpSpPr>
          <p:sp>
            <p:nvSpPr>
              <p:cNvPr id="26645" name="AutoShape 2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Text Box 27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Hair grows under arms,              on chest, face</a:t>
                </a:r>
              </a:p>
            </p:txBody>
          </p:sp>
        </p:grp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4343400" y="3124200"/>
            <a:ext cx="4495800" cy="2438400"/>
            <a:chOff x="2736" y="1968"/>
            <a:chExt cx="2832" cy="1536"/>
          </a:xfrm>
        </p:grpSpPr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2736" y="1968"/>
              <a:ext cx="1104" cy="12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0" name="Group 19"/>
            <p:cNvGrpSpPr>
              <a:grpSpLocks/>
            </p:cNvGrpSpPr>
            <p:nvPr/>
          </p:nvGrpSpPr>
          <p:grpSpPr bwMode="auto">
            <a:xfrm>
              <a:off x="3840" y="2804"/>
              <a:ext cx="1728" cy="700"/>
              <a:chOff x="242" y="1616"/>
              <a:chExt cx="5224" cy="408"/>
            </a:xfrm>
          </p:grpSpPr>
          <p:sp>
            <p:nvSpPr>
              <p:cNvPr id="26641" name="AutoShape 2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Text Box 21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Muscles grow and develop</a:t>
                </a:r>
              </a:p>
            </p:txBody>
          </p:sp>
        </p:grp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419600" y="4267200"/>
            <a:ext cx="4419600" cy="2362200"/>
            <a:chOff x="2784" y="2688"/>
            <a:chExt cx="2784" cy="1488"/>
          </a:xfrm>
        </p:grpSpPr>
        <p:sp>
          <p:nvSpPr>
            <p:cNvPr id="26635" name="Line 38"/>
            <p:cNvSpPr>
              <a:spLocks noChangeShapeType="1"/>
            </p:cNvSpPr>
            <p:nvPr/>
          </p:nvSpPr>
          <p:spPr bwMode="auto">
            <a:xfrm>
              <a:off x="2784" y="2688"/>
              <a:ext cx="1056" cy="1296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6" name="Group 28"/>
            <p:cNvGrpSpPr>
              <a:grpSpLocks/>
            </p:cNvGrpSpPr>
            <p:nvPr/>
          </p:nvGrpSpPr>
          <p:grpSpPr bwMode="auto">
            <a:xfrm>
              <a:off x="3840" y="3764"/>
              <a:ext cx="1728" cy="412"/>
              <a:chOff x="242" y="1616"/>
              <a:chExt cx="5224" cy="408"/>
            </a:xfrm>
          </p:grpSpPr>
          <p:sp>
            <p:nvSpPr>
              <p:cNvPr id="26637" name="AutoShape 2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Text Box 30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Pubic hair grows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Changes In Girls</a:t>
            </a:r>
          </a:p>
        </p:txBody>
      </p:sp>
      <p:pic>
        <p:nvPicPr>
          <p:cNvPr id="20488" name="Picture 8" descr="gir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052763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8600" y="2895600"/>
            <a:ext cx="4114800" cy="1143000"/>
            <a:chOff x="144" y="1824"/>
            <a:chExt cx="2592" cy="720"/>
          </a:xfrm>
        </p:grpSpPr>
        <p:sp>
          <p:nvSpPr>
            <p:cNvPr id="27682" name="Line 12"/>
            <p:cNvSpPr>
              <a:spLocks noChangeShapeType="1"/>
            </p:cNvSpPr>
            <p:nvPr/>
          </p:nvSpPr>
          <p:spPr bwMode="auto">
            <a:xfrm>
              <a:off x="1824" y="2208"/>
              <a:ext cx="912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3" name="Group 9"/>
            <p:cNvGrpSpPr>
              <a:grpSpLocks/>
            </p:cNvGrpSpPr>
            <p:nvPr/>
          </p:nvGrpSpPr>
          <p:grpSpPr bwMode="auto">
            <a:xfrm>
              <a:off x="144" y="1824"/>
              <a:ext cx="1728" cy="720"/>
              <a:chOff x="242" y="1616"/>
              <a:chExt cx="5224" cy="408"/>
            </a:xfrm>
          </p:grpSpPr>
          <p:sp>
            <p:nvSpPr>
              <p:cNvPr id="27684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5" name="Text Box 11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Ovaries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&amp; </a:t>
                </a:r>
                <a:r>
                  <a:rPr lang="en-GB" sz="28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egg               cells</a:t>
                </a: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develop</a:t>
                </a:r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28600" y="3810000"/>
            <a:ext cx="4114800" cy="1676400"/>
            <a:chOff x="144" y="2400"/>
            <a:chExt cx="2592" cy="1056"/>
          </a:xfrm>
        </p:grpSpPr>
        <p:sp>
          <p:nvSpPr>
            <p:cNvPr id="27678" name="Line 16"/>
            <p:cNvSpPr>
              <a:spLocks noChangeShapeType="1"/>
            </p:cNvSpPr>
            <p:nvPr/>
          </p:nvSpPr>
          <p:spPr bwMode="auto">
            <a:xfrm flipV="1">
              <a:off x="1776" y="2400"/>
              <a:ext cx="960" cy="672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9" name="Group 13"/>
            <p:cNvGrpSpPr>
              <a:grpSpLocks/>
            </p:cNvGrpSpPr>
            <p:nvPr/>
          </p:nvGrpSpPr>
          <p:grpSpPr bwMode="auto">
            <a:xfrm>
              <a:off x="144" y="2736"/>
              <a:ext cx="1728" cy="720"/>
              <a:chOff x="242" y="1616"/>
              <a:chExt cx="5224" cy="408"/>
            </a:xfrm>
          </p:grpSpPr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1" name="Text Box 15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Vagina grows and develops</a:t>
                </a:r>
              </a:p>
            </p:txBody>
          </p:sp>
        </p:grp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648200" y="3505200"/>
            <a:ext cx="4191000" cy="2514600"/>
            <a:chOff x="2928" y="2208"/>
            <a:chExt cx="2640" cy="1584"/>
          </a:xfrm>
        </p:grpSpPr>
        <p:sp>
          <p:nvSpPr>
            <p:cNvPr id="27674" name="Line 20"/>
            <p:cNvSpPr>
              <a:spLocks noChangeShapeType="1"/>
            </p:cNvSpPr>
            <p:nvPr/>
          </p:nvSpPr>
          <p:spPr bwMode="auto">
            <a:xfrm>
              <a:off x="2928" y="2208"/>
              <a:ext cx="1008" cy="96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5" name="Group 17"/>
            <p:cNvGrpSpPr>
              <a:grpSpLocks/>
            </p:cNvGrpSpPr>
            <p:nvPr/>
          </p:nvGrpSpPr>
          <p:grpSpPr bwMode="auto">
            <a:xfrm>
              <a:off x="3888" y="3072"/>
              <a:ext cx="1680" cy="720"/>
              <a:chOff x="242" y="1616"/>
              <a:chExt cx="5224" cy="408"/>
            </a:xfrm>
          </p:grpSpPr>
          <p:sp>
            <p:nvSpPr>
              <p:cNvPr id="27676" name="AutoShape 1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Text Box 19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Waist narrows &amp; hips widen</a:t>
                </a:r>
              </a:p>
            </p:txBody>
          </p:sp>
        </p:grp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572000" y="3048000"/>
            <a:ext cx="4267200" cy="1371600"/>
            <a:chOff x="2880" y="1920"/>
            <a:chExt cx="2688" cy="864"/>
          </a:xfrm>
        </p:grpSpPr>
        <p:grpSp>
          <p:nvGrpSpPr>
            <p:cNvPr id="27670" name="Group 21"/>
            <p:cNvGrpSpPr>
              <a:grpSpLocks/>
            </p:cNvGrpSpPr>
            <p:nvPr/>
          </p:nvGrpSpPr>
          <p:grpSpPr bwMode="auto">
            <a:xfrm>
              <a:off x="3888" y="2064"/>
              <a:ext cx="1680" cy="720"/>
              <a:chOff x="242" y="1616"/>
              <a:chExt cx="5224" cy="408"/>
            </a:xfrm>
          </p:grpSpPr>
          <p:sp>
            <p:nvSpPr>
              <p:cNvPr id="27672" name="AutoShape 22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Text Box 23"/>
              <p:cNvSpPr txBox="1">
                <a:spLocks noChangeArrowheads="1"/>
              </p:cNvSpPr>
              <p:nvPr/>
            </p:nvSpPr>
            <p:spPr bwMode="auto">
              <a:xfrm>
                <a:off x="384" y="1661"/>
                <a:ext cx="4945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Breasts grow             and develop</a:t>
                </a:r>
              </a:p>
            </p:txBody>
          </p:sp>
        </p:grp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>
              <a:off x="2880" y="1920"/>
              <a:ext cx="1056" cy="48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800600" y="1219200"/>
            <a:ext cx="4038600" cy="1676400"/>
            <a:chOff x="3024" y="768"/>
            <a:chExt cx="2544" cy="1056"/>
          </a:xfrm>
        </p:grpSpPr>
        <p:grpSp>
          <p:nvGrpSpPr>
            <p:cNvPr id="27666" name="Group 25"/>
            <p:cNvGrpSpPr>
              <a:grpSpLocks/>
            </p:cNvGrpSpPr>
            <p:nvPr/>
          </p:nvGrpSpPr>
          <p:grpSpPr bwMode="auto">
            <a:xfrm>
              <a:off x="3888" y="768"/>
              <a:ext cx="1680" cy="1056"/>
              <a:chOff x="242" y="1616"/>
              <a:chExt cx="5224" cy="408"/>
            </a:xfrm>
          </p:grpSpPr>
          <p:sp>
            <p:nvSpPr>
              <p:cNvPr id="27668" name="AutoShape 2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Text Box 27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 dirty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Hair grows under arms           and on legs</a:t>
                </a:r>
              </a:p>
            </p:txBody>
          </p:sp>
        </p:grpSp>
        <p:sp>
          <p:nvSpPr>
            <p:cNvPr id="27667" name="Line 32"/>
            <p:cNvSpPr>
              <a:spLocks noChangeShapeType="1"/>
            </p:cNvSpPr>
            <p:nvPr/>
          </p:nvSpPr>
          <p:spPr bwMode="auto">
            <a:xfrm flipV="1">
              <a:off x="3024" y="1248"/>
              <a:ext cx="864" cy="48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28600" y="1371600"/>
            <a:ext cx="4114800" cy="1143000"/>
            <a:chOff x="144" y="864"/>
            <a:chExt cx="2592" cy="720"/>
          </a:xfrm>
        </p:grpSpPr>
        <p:grpSp>
          <p:nvGrpSpPr>
            <p:cNvPr id="27662" name="Group 33"/>
            <p:cNvGrpSpPr>
              <a:grpSpLocks/>
            </p:cNvGrpSpPr>
            <p:nvPr/>
          </p:nvGrpSpPr>
          <p:grpSpPr bwMode="auto">
            <a:xfrm>
              <a:off x="144" y="864"/>
              <a:ext cx="1776" cy="720"/>
              <a:chOff x="242" y="1616"/>
              <a:chExt cx="5224" cy="408"/>
            </a:xfrm>
          </p:grpSpPr>
          <p:sp>
            <p:nvSpPr>
              <p:cNvPr id="27664" name="AutoShape 34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322"/>
                  </a:gs>
                  <a:gs pos="100000">
                    <a:srgbClr val="008039"/>
                  </a:gs>
                </a:gsLst>
                <a:lin ang="5400000" scaled="1"/>
              </a:gradFill>
              <a:ln w="50800">
                <a:solidFill>
                  <a:srgbClr val="0053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Text Box 35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700" u="sng">
                    <a:solidFill>
                      <a:srgbClr val="FFFF00"/>
                    </a:solidFill>
                    <a:latin typeface="Tw Cen MT" charset="0"/>
                    <a:cs typeface="Times New Roman" charset="0"/>
                  </a:rPr>
                  <a:t>Pituitary</a:t>
                </a:r>
                <a:r>
                  <a:rPr lang="en-GB" sz="27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 releases hormones</a:t>
                </a:r>
              </a:p>
            </p:txBody>
          </p:sp>
        </p:grpSp>
        <p:sp>
          <p:nvSpPr>
            <p:cNvPr id="27663" name="Line 36"/>
            <p:cNvSpPr>
              <a:spLocks noChangeShapeType="1"/>
            </p:cNvSpPr>
            <p:nvPr/>
          </p:nvSpPr>
          <p:spPr bwMode="auto">
            <a:xfrm>
              <a:off x="1920" y="1248"/>
              <a:ext cx="816" cy="96"/>
            </a:xfrm>
            <a:prstGeom prst="line">
              <a:avLst/>
            </a:prstGeom>
            <a:noFill/>
            <a:ln w="50800">
              <a:solidFill>
                <a:srgbClr val="CC33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8600" y="3962400"/>
            <a:ext cx="4191000" cy="2514600"/>
            <a:chOff x="144" y="2496"/>
            <a:chExt cx="2640" cy="1584"/>
          </a:xfrm>
        </p:grpSpPr>
        <p:sp>
          <p:nvSpPr>
            <p:cNvPr id="27658" name="Line 31"/>
            <p:cNvSpPr>
              <a:spLocks noChangeShapeType="1"/>
            </p:cNvSpPr>
            <p:nvPr/>
          </p:nvSpPr>
          <p:spPr bwMode="auto">
            <a:xfrm flipV="1">
              <a:off x="1824" y="2496"/>
              <a:ext cx="960" cy="1392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9" name="Group 28"/>
            <p:cNvGrpSpPr>
              <a:grpSpLocks/>
            </p:cNvGrpSpPr>
            <p:nvPr/>
          </p:nvGrpSpPr>
          <p:grpSpPr bwMode="auto">
            <a:xfrm>
              <a:off x="144" y="3648"/>
              <a:ext cx="1728" cy="432"/>
              <a:chOff x="242" y="1616"/>
              <a:chExt cx="5224" cy="408"/>
            </a:xfrm>
          </p:grpSpPr>
          <p:sp>
            <p:nvSpPr>
              <p:cNvPr id="27660" name="AutoShape 2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1" name="Text Box 30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Pubic hair grows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gir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262188"/>
            <a:ext cx="2651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39" descr="bo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6963"/>
            <a:ext cx="233045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Changes in Both Sexes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895600" y="1295400"/>
            <a:ext cx="3352800" cy="609600"/>
            <a:chOff x="295" y="799"/>
            <a:chExt cx="5165" cy="408"/>
          </a:xfrm>
        </p:grpSpPr>
        <p:sp>
          <p:nvSpPr>
            <p:cNvPr id="28692" name="AutoShape 4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Text Box 43"/>
            <p:cNvSpPr txBox="1">
              <a:spLocks noChangeArrowheads="1"/>
            </p:cNvSpPr>
            <p:nvPr/>
          </p:nvSpPr>
          <p:spPr bwMode="auto">
            <a:xfrm>
              <a:off x="440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Growth spurt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895600" y="2209800"/>
            <a:ext cx="3352800" cy="609600"/>
            <a:chOff x="295" y="799"/>
            <a:chExt cx="5165" cy="408"/>
          </a:xfrm>
        </p:grpSpPr>
        <p:sp>
          <p:nvSpPr>
            <p:cNvPr id="28690" name="AutoShape 4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Text Box 46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Perspire more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895600" y="3124200"/>
            <a:ext cx="3352800" cy="609600"/>
            <a:chOff x="295" y="799"/>
            <a:chExt cx="5165" cy="408"/>
          </a:xfrm>
        </p:grpSpPr>
        <p:sp>
          <p:nvSpPr>
            <p:cNvPr id="28688" name="AutoShape 4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49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Body </a:t>
              </a:r>
              <a:r>
                <a:rPr lang="en-GB" sz="3200" b="0" dirty="0" err="1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odor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 (B.O)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895600" y="4038600"/>
            <a:ext cx="3352800" cy="609600"/>
            <a:chOff x="295" y="799"/>
            <a:chExt cx="5165" cy="408"/>
          </a:xfrm>
        </p:grpSpPr>
        <p:sp>
          <p:nvSpPr>
            <p:cNvPr id="28686" name="AutoShape 5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Text Box 52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Oily skin - acne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895600" y="4953000"/>
            <a:ext cx="3352800" cy="609600"/>
            <a:chOff x="295" y="799"/>
            <a:chExt cx="5165" cy="408"/>
          </a:xfrm>
        </p:grpSpPr>
        <p:sp>
          <p:nvSpPr>
            <p:cNvPr id="28684" name="AutoShape 5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Text Box 55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Sexual emotions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95600" y="5867400"/>
            <a:ext cx="3352800" cy="609600"/>
            <a:chOff x="295" y="799"/>
            <a:chExt cx="5165" cy="408"/>
          </a:xfrm>
        </p:grpSpPr>
        <p:sp>
          <p:nvSpPr>
            <p:cNvPr id="28682" name="AutoShape 57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58"/>
            <p:cNvSpPr txBox="1">
              <a:spLocks noChangeArrowheads="1"/>
            </p:cNvSpPr>
            <p:nvPr/>
          </p:nvSpPr>
          <p:spPr bwMode="auto">
            <a:xfrm>
              <a:off x="439" y="816"/>
              <a:ext cx="48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Social changes…</a:t>
              </a:r>
              <a:endParaRPr lang="en-GB" sz="3200" b="0" u="sng">
                <a:solidFill>
                  <a:schemeClr val="bg1"/>
                </a:solidFill>
                <a:latin typeface="Tw Cen MT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2: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Reproductive Organs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reproductive system allows adult                              humans to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produce offspring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82863"/>
            <a:ext cx="8382000" cy="1150937"/>
            <a:chOff x="295" y="799"/>
            <a:chExt cx="5165" cy="408"/>
          </a:xfrm>
        </p:grpSpPr>
        <p:sp>
          <p:nvSpPr>
            <p:cNvPr id="31751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main job of the reproductive system                       is to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create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to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nourish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sex cells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Introduction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0" y="5668963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 </a:t>
            </a:r>
            <a:r>
              <a:rPr lang="en-GB" sz="2800" b="0" u="sng" dirty="0">
                <a:solidFill>
                  <a:srgbClr val="0000CC"/>
                </a:solidFill>
                <a:latin typeface="Tw Cen MT" charset="0"/>
                <a:ea typeface="Tw Cen MT" charset="0"/>
                <a:cs typeface="Tw Cen MT" charset="0"/>
              </a:rPr>
              <a:t>sperm cell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is the </a:t>
            </a:r>
            <a:r>
              <a:rPr lang="en-GB" sz="2800" b="0" dirty="0">
                <a:solidFill>
                  <a:srgbClr val="0000CC"/>
                </a:solidFill>
                <a:latin typeface="Tw Cen MT" charset="0"/>
                <a:ea typeface="Tw Cen MT" charset="0"/>
                <a:cs typeface="Tw Cen MT" charset="0"/>
              </a:rPr>
              <a:t>male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sex cell.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0" y="44196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 </a:t>
            </a:r>
            <a:r>
              <a:rPr lang="en-GB" sz="2800" b="0" u="sng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egg cell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is the </a:t>
            </a:r>
            <a:r>
              <a:rPr lang="en-GB" sz="2800" b="0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female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sex cell. </a:t>
            </a:r>
          </a:p>
        </p:txBody>
      </p:sp>
      <p:pic>
        <p:nvPicPr>
          <p:cNvPr id="18447" name="Picture 15" descr=" 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3525"/>
            <a:ext cx="3352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9" grpId="0" build="p" autoUpdateAnimBg="0"/>
      <p:bldP spid="184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Sometimes when we learn about a subject we have questions that we may not always feel comfortable asking in front of the class.</a:t>
            </a:r>
          </a:p>
          <a:p>
            <a:pPr marL="0" indent="0">
              <a:buNone/>
            </a:pPr>
            <a:r>
              <a:rPr lang="en-US" dirty="0"/>
              <a:t>There will be a question box available and you can write down any serious questions you are wondering about. It will be answered next class.</a:t>
            </a:r>
          </a:p>
        </p:txBody>
      </p:sp>
    </p:spTree>
    <p:extLst>
      <p:ext uri="{BB962C8B-B14F-4D97-AF65-F5344CB8AC3E}">
        <p14:creationId xmlns:p14="http://schemas.microsoft.com/office/powerpoint/2010/main" val="318937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Sperm cells and egg cells are the two sex cells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2133600"/>
            <a:ext cx="3951288" cy="698500"/>
            <a:chOff x="242" y="1616"/>
            <a:chExt cx="5224" cy="408"/>
          </a:xfrm>
        </p:grpSpPr>
        <p:sp>
          <p:nvSpPr>
            <p:cNvPr id="32790" name="AutoShape 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91" name="Text Box 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Egg (ovum)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59338" y="2133600"/>
            <a:ext cx="3951287" cy="698500"/>
            <a:chOff x="242" y="1616"/>
            <a:chExt cx="5224" cy="408"/>
          </a:xfrm>
        </p:grpSpPr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Sperm</a:t>
              </a:r>
            </a:p>
          </p:txBody>
        </p:sp>
      </p:grp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Sex Cells</a:t>
            </a: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55950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6" descr="sper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04800" y="5092700"/>
            <a:ext cx="3951288" cy="698500"/>
            <a:chOff x="242" y="1616"/>
            <a:chExt cx="5224" cy="408"/>
          </a:xfrm>
        </p:grpSpPr>
        <p:sp>
          <p:nvSpPr>
            <p:cNvPr id="32786" name="AutoShape 28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7" name="Text Box 29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Can’t move 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on own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876800" y="5092700"/>
            <a:ext cx="3951288" cy="698500"/>
            <a:chOff x="242" y="1616"/>
            <a:chExt cx="5224" cy="408"/>
          </a:xfrm>
        </p:grpSpPr>
        <p:sp>
          <p:nvSpPr>
            <p:cNvPr id="19487" name="AutoShape 3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5" name="Text Box 32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swimming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cell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04800" y="5930900"/>
            <a:ext cx="3951288" cy="698500"/>
            <a:chOff x="242" y="1616"/>
            <a:chExt cx="5224" cy="408"/>
          </a:xfrm>
        </p:grpSpPr>
        <p:sp>
          <p:nvSpPr>
            <p:cNvPr id="32782" name="AutoShape 3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3" name="Text Box 35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Holds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DNA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5930900"/>
            <a:ext cx="3951288" cy="698500"/>
            <a:chOff x="242" y="1616"/>
            <a:chExt cx="5224" cy="408"/>
          </a:xfrm>
        </p:grpSpPr>
        <p:sp>
          <p:nvSpPr>
            <p:cNvPr id="19493" name="AutoShape 37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2781" name="Text Box 38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Holds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DNA</a:t>
              </a:r>
            </a:p>
          </p:txBody>
        </p:sp>
      </p:grpSp>
      <p:pic>
        <p:nvPicPr>
          <p:cNvPr id="19495" name="Picture 39" descr="sperm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066">
            <a:off x="2968625" y="42640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fertiliz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71675"/>
            <a:ext cx="323691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spers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91440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Sperm and Egg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Both sperm and egg cells contain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genetic material</a:t>
            </a:r>
            <a:r>
              <a:rPr lang="en-GB" sz="280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362200"/>
            <a:ext cx="8382000" cy="1219200"/>
            <a:chOff x="295" y="799"/>
            <a:chExt cx="5165" cy="408"/>
          </a:xfrm>
        </p:grpSpPr>
        <p:sp>
          <p:nvSpPr>
            <p:cNvPr id="35849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5850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genetic material is in the form of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DNA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, which is packaged in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chromosomes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Inside the Sex Cells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" y="4206875"/>
            <a:ext cx="434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DNA is the molecule responsible for passing on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inherited traits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such as                    eye and hair </a:t>
            </a:r>
            <a:r>
              <a:rPr lang="en-GB" sz="2800" b="0" dirty="0" err="1">
                <a:latin typeface="Tw Cen MT" charset="0"/>
                <a:ea typeface="Tw Cen MT" charset="0"/>
                <a:cs typeface="Tw Cen MT" charset="0"/>
              </a:rPr>
              <a:t>color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4038600"/>
            <a:ext cx="2546350" cy="2514600"/>
            <a:chOff x="3744" y="2544"/>
            <a:chExt cx="1604" cy="1584"/>
          </a:xfrm>
        </p:grpSpPr>
        <p:pic>
          <p:nvPicPr>
            <p:cNvPr id="35846" name="Picture 12" descr="chromosomedia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75588">
              <a:off x="4416" y="2544"/>
              <a:ext cx="637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13" descr="chromosomedia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 brigh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010">
              <a:off x="3744" y="3072"/>
              <a:ext cx="40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14" descr="chromosomedia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 brigh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8551">
              <a:off x="5136" y="2736"/>
              <a:ext cx="21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  <p:bldP spid="297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primary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reproductive organs are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testes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33600"/>
            <a:ext cx="8382000" cy="1182688"/>
            <a:chOff x="295" y="799"/>
            <a:chExt cx="5165" cy="408"/>
          </a:xfrm>
        </p:grpSpPr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job of the testes is to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produce sperm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                and the male sex hormone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testosterone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Male Reproductive System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3810000"/>
            <a:ext cx="632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Sperm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can’t form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properly at   temperatures found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inside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the body.</a:t>
            </a: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743200" y="5181600"/>
            <a:ext cx="601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testes are found outside the body    in a sac called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scrotum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pic>
        <p:nvPicPr>
          <p:cNvPr id="30731" name="Picture 11" descr="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3749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  <p:bldP spid="30727" grpId="0" build="p" autoUpdateAnimBg="0"/>
      <p:bldP spid="3073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IC - 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36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4953000"/>
            <a:ext cx="3124200" cy="1343025"/>
            <a:chOff x="1536" y="3120"/>
            <a:chExt cx="1968" cy="846"/>
          </a:xfrm>
        </p:grpSpPr>
        <p:grpSp>
          <p:nvGrpSpPr>
            <p:cNvPr id="37927" name="Group 4"/>
            <p:cNvGrpSpPr>
              <a:grpSpLocks/>
            </p:cNvGrpSpPr>
            <p:nvPr/>
          </p:nvGrpSpPr>
          <p:grpSpPr bwMode="auto">
            <a:xfrm>
              <a:off x="1536" y="3600"/>
              <a:ext cx="1344" cy="366"/>
              <a:chOff x="242" y="1616"/>
              <a:chExt cx="5224" cy="421"/>
            </a:xfrm>
          </p:grpSpPr>
          <p:sp>
            <p:nvSpPr>
              <p:cNvPr id="37929" name="AutoShape 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Text Box 6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testicle</a:t>
                </a:r>
              </a:p>
            </p:txBody>
          </p:sp>
        </p:grpSp>
        <p:sp>
          <p:nvSpPr>
            <p:cNvPr id="37928" name="Line 7"/>
            <p:cNvSpPr>
              <a:spLocks noChangeShapeType="1"/>
            </p:cNvSpPr>
            <p:nvPr/>
          </p:nvSpPr>
          <p:spPr bwMode="auto">
            <a:xfrm flipV="1">
              <a:off x="2880" y="3120"/>
              <a:ext cx="624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667000"/>
            <a:ext cx="3810000" cy="762000"/>
            <a:chOff x="336" y="1680"/>
            <a:chExt cx="2400" cy="480"/>
          </a:xfrm>
        </p:grpSpPr>
        <p:sp>
          <p:nvSpPr>
            <p:cNvPr id="37922" name="Line 14"/>
            <p:cNvSpPr>
              <a:spLocks noChangeShapeType="1"/>
            </p:cNvSpPr>
            <p:nvPr/>
          </p:nvSpPr>
          <p:spPr bwMode="auto">
            <a:xfrm flipV="1">
              <a:off x="1680" y="1680"/>
              <a:ext cx="336" cy="24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15"/>
            <p:cNvSpPr>
              <a:spLocks noChangeShapeType="1"/>
            </p:cNvSpPr>
            <p:nvPr/>
          </p:nvSpPr>
          <p:spPr bwMode="auto">
            <a:xfrm>
              <a:off x="1680" y="1920"/>
              <a:ext cx="1056" cy="24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24" name="Group 16"/>
            <p:cNvGrpSpPr>
              <a:grpSpLocks/>
            </p:cNvGrpSpPr>
            <p:nvPr/>
          </p:nvGrpSpPr>
          <p:grpSpPr bwMode="auto">
            <a:xfrm>
              <a:off x="336" y="1728"/>
              <a:ext cx="1344" cy="366"/>
              <a:chOff x="242" y="1616"/>
              <a:chExt cx="5224" cy="421"/>
            </a:xfrm>
          </p:grpSpPr>
          <p:sp>
            <p:nvSpPr>
              <p:cNvPr id="37925" name="AutoShape 17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Text Box 18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glands</a:t>
                </a:r>
              </a:p>
            </p:txBody>
          </p:sp>
        </p:grp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096000" y="2438400"/>
            <a:ext cx="2514600" cy="1447800"/>
            <a:chOff x="6096000" y="2438400"/>
            <a:chExt cx="2514600" cy="1447800"/>
          </a:xfrm>
        </p:grpSpPr>
        <p:sp>
          <p:nvSpPr>
            <p:cNvPr id="37918" name="Line 20"/>
            <p:cNvSpPr>
              <a:spLocks noChangeShapeType="1"/>
            </p:cNvSpPr>
            <p:nvPr/>
          </p:nvSpPr>
          <p:spPr bwMode="auto">
            <a:xfrm flipV="1">
              <a:off x="6096000" y="2438400"/>
              <a:ext cx="914400" cy="1447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9" name="Group 21"/>
            <p:cNvGrpSpPr>
              <a:grpSpLocks/>
            </p:cNvGrpSpPr>
            <p:nvPr/>
          </p:nvGrpSpPr>
          <p:grpSpPr bwMode="auto">
            <a:xfrm>
              <a:off x="6477000" y="2438400"/>
              <a:ext cx="2133600" cy="581025"/>
              <a:chOff x="242" y="1616"/>
              <a:chExt cx="5224" cy="421"/>
            </a:xfrm>
          </p:grpSpPr>
          <p:sp>
            <p:nvSpPr>
              <p:cNvPr id="37920" name="AutoShape 22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1" name="Text Box 23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urethra</a:t>
                </a: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705600" y="3505200"/>
            <a:ext cx="2133600" cy="1571625"/>
            <a:chOff x="4224" y="1986"/>
            <a:chExt cx="1344" cy="990"/>
          </a:xfrm>
        </p:grpSpPr>
        <p:grpSp>
          <p:nvGrpSpPr>
            <p:cNvPr id="37914" name="Group 25"/>
            <p:cNvGrpSpPr>
              <a:grpSpLocks/>
            </p:cNvGrpSpPr>
            <p:nvPr/>
          </p:nvGrpSpPr>
          <p:grpSpPr bwMode="auto">
            <a:xfrm>
              <a:off x="4224" y="1986"/>
              <a:ext cx="1344" cy="366"/>
              <a:chOff x="242" y="1616"/>
              <a:chExt cx="5224" cy="421"/>
            </a:xfrm>
          </p:grpSpPr>
          <p:sp>
            <p:nvSpPr>
              <p:cNvPr id="37916" name="AutoShape 2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Text Box 27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penis</a:t>
                </a:r>
              </a:p>
            </p:txBody>
          </p:sp>
        </p:grpSp>
        <p:sp>
          <p:nvSpPr>
            <p:cNvPr id="37915" name="Line 28"/>
            <p:cNvSpPr>
              <a:spLocks noChangeShapeType="1"/>
            </p:cNvSpPr>
            <p:nvPr/>
          </p:nvSpPr>
          <p:spPr bwMode="auto">
            <a:xfrm flipV="1">
              <a:off x="4224" y="2352"/>
              <a:ext cx="576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715000" y="5410200"/>
            <a:ext cx="2514600" cy="1038225"/>
            <a:chOff x="3600" y="3408"/>
            <a:chExt cx="1584" cy="654"/>
          </a:xfrm>
        </p:grpSpPr>
        <p:grpSp>
          <p:nvGrpSpPr>
            <p:cNvPr id="37910" name="Group 30"/>
            <p:cNvGrpSpPr>
              <a:grpSpLocks/>
            </p:cNvGrpSpPr>
            <p:nvPr/>
          </p:nvGrpSpPr>
          <p:grpSpPr bwMode="auto">
            <a:xfrm>
              <a:off x="3840" y="3696"/>
              <a:ext cx="1344" cy="366"/>
              <a:chOff x="242" y="1616"/>
              <a:chExt cx="5224" cy="421"/>
            </a:xfrm>
          </p:grpSpPr>
          <p:sp>
            <p:nvSpPr>
              <p:cNvPr id="37912" name="AutoShape 31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Text Box 32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scrotum</a:t>
                </a:r>
              </a:p>
            </p:txBody>
          </p:sp>
        </p:grpSp>
        <p:sp>
          <p:nvSpPr>
            <p:cNvPr id="37911" name="Line 33"/>
            <p:cNvSpPr>
              <a:spLocks noChangeShapeType="1"/>
            </p:cNvSpPr>
            <p:nvPr/>
          </p:nvSpPr>
          <p:spPr bwMode="auto">
            <a:xfrm flipH="1" flipV="1">
              <a:off x="3600" y="3408"/>
              <a:ext cx="288" cy="288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09600" y="1219200"/>
            <a:ext cx="3581400" cy="1295400"/>
            <a:chOff x="384" y="768"/>
            <a:chExt cx="2256" cy="816"/>
          </a:xfrm>
        </p:grpSpPr>
        <p:grpSp>
          <p:nvGrpSpPr>
            <p:cNvPr id="37906" name="Group 37"/>
            <p:cNvGrpSpPr>
              <a:grpSpLocks/>
            </p:cNvGrpSpPr>
            <p:nvPr/>
          </p:nvGrpSpPr>
          <p:grpSpPr bwMode="auto">
            <a:xfrm>
              <a:off x="384" y="768"/>
              <a:ext cx="1344" cy="366"/>
              <a:chOff x="242" y="1616"/>
              <a:chExt cx="5224" cy="421"/>
            </a:xfrm>
          </p:grpSpPr>
          <p:sp>
            <p:nvSpPr>
              <p:cNvPr id="37908" name="AutoShape 38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Text Box 39"/>
              <p:cNvSpPr txBox="1">
                <a:spLocks noChangeArrowheads="1"/>
              </p:cNvSpPr>
              <p:nvPr/>
            </p:nvSpPr>
            <p:spPr bwMode="auto">
              <a:xfrm>
                <a:off x="383" y="1661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i="1" dirty="0">
                    <a:solidFill>
                      <a:schemeClr val="bg1">
                        <a:lumMod val="75000"/>
                      </a:schemeClr>
                    </a:solidFill>
                    <a:latin typeface="Tw Cen MT" charset="0"/>
                    <a:cs typeface="Times New Roman" charset="0"/>
                  </a:rPr>
                  <a:t>bladder</a:t>
                </a:r>
              </a:p>
            </p:txBody>
          </p:sp>
        </p:grpSp>
        <p:sp>
          <p:nvSpPr>
            <p:cNvPr id="37907" name="Line 40"/>
            <p:cNvSpPr>
              <a:spLocks noChangeShapeType="1"/>
            </p:cNvSpPr>
            <p:nvPr/>
          </p:nvSpPr>
          <p:spPr bwMode="auto">
            <a:xfrm>
              <a:off x="1728" y="960"/>
              <a:ext cx="912" cy="624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715000" y="1143000"/>
            <a:ext cx="2362200" cy="1676400"/>
            <a:chOff x="5715000" y="1143000"/>
            <a:chExt cx="2362200" cy="1676400"/>
          </a:xfrm>
        </p:grpSpPr>
        <p:grpSp>
          <p:nvGrpSpPr>
            <p:cNvPr id="37902" name="Group 9"/>
            <p:cNvGrpSpPr>
              <a:grpSpLocks/>
            </p:cNvGrpSpPr>
            <p:nvPr/>
          </p:nvGrpSpPr>
          <p:grpSpPr bwMode="auto">
            <a:xfrm>
              <a:off x="5943600" y="1143000"/>
              <a:ext cx="2133600" cy="581025"/>
              <a:chOff x="242" y="1616"/>
              <a:chExt cx="5224" cy="421"/>
            </a:xfrm>
          </p:grpSpPr>
          <p:sp>
            <p:nvSpPr>
              <p:cNvPr id="37904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Text Box 11"/>
              <p:cNvSpPr txBox="1">
                <a:spLocks noChangeArrowheads="1"/>
              </p:cNvSpPr>
              <p:nvPr/>
            </p:nvSpPr>
            <p:spPr bwMode="auto">
              <a:xfrm>
                <a:off x="382" y="1661"/>
                <a:ext cx="4952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sperm duct</a:t>
                </a:r>
              </a:p>
            </p:txBody>
          </p:sp>
        </p:grp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 flipV="1">
              <a:off x="5715000" y="1676400"/>
              <a:ext cx="1066800" cy="11430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981200" y="4343400"/>
            <a:ext cx="3200400" cy="581025"/>
            <a:chOff x="1981200" y="4343400"/>
            <a:chExt cx="3200400" cy="581025"/>
          </a:xfrm>
        </p:grpSpPr>
        <p:grpSp>
          <p:nvGrpSpPr>
            <p:cNvPr id="37898" name="Group 9"/>
            <p:cNvGrpSpPr>
              <a:grpSpLocks/>
            </p:cNvGrpSpPr>
            <p:nvPr/>
          </p:nvGrpSpPr>
          <p:grpSpPr bwMode="auto">
            <a:xfrm>
              <a:off x="1981200" y="4343400"/>
              <a:ext cx="2133600" cy="581025"/>
              <a:chOff x="242" y="1616"/>
              <a:chExt cx="5224" cy="421"/>
            </a:xfrm>
          </p:grpSpPr>
          <p:sp>
            <p:nvSpPr>
              <p:cNvPr id="37900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Text Box 11"/>
              <p:cNvSpPr txBox="1">
                <a:spLocks noChangeArrowheads="1"/>
              </p:cNvSpPr>
              <p:nvPr/>
            </p:nvSpPr>
            <p:spPr bwMode="auto">
              <a:xfrm>
                <a:off x="382" y="1661"/>
                <a:ext cx="4952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epididymis</a:t>
                </a:r>
              </a:p>
            </p:txBody>
          </p:sp>
        </p:grp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 flipV="1">
              <a:off x="4114800" y="4419600"/>
              <a:ext cx="1066800" cy="304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primary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reproductive organs are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ovaries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GB" sz="3000" b="0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33600"/>
            <a:ext cx="8382000" cy="1182688"/>
            <a:chOff x="295" y="799"/>
            <a:chExt cx="5165" cy="408"/>
          </a:xfrm>
        </p:grpSpPr>
        <p:sp>
          <p:nvSpPr>
            <p:cNvPr id="40967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0968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job of the ovaries is to produce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egg cells (ova)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the female sex hormone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estrogen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Female Reproductive System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90800" y="3810000"/>
            <a:ext cx="6019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Females are born with all the ova      they will ever need…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400,000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!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667000" y="5318125"/>
            <a:ext cx="601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But, only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500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or so ova fully               mature and leave the ovary.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 </a:t>
            </a:r>
            <a:endParaRPr lang="en-GB" sz="3000" b="0" dirty="0">
              <a:solidFill>
                <a:srgbClr val="0000CC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1754" name="Picture 10" descr="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438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  <p:bldP spid="31751" grpId="0" build="p" autoUpdateAnimBg="0"/>
      <p:bldP spid="3175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IC - Fe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"/>
            <a:ext cx="7543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00800" y="3657600"/>
            <a:ext cx="2362200" cy="2133600"/>
            <a:chOff x="4032" y="2304"/>
            <a:chExt cx="1488" cy="1344"/>
          </a:xfrm>
        </p:grpSpPr>
        <p:sp>
          <p:nvSpPr>
            <p:cNvPr id="42007" name="Line 4"/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432" cy="110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8" name="Group 5"/>
            <p:cNvGrpSpPr>
              <a:grpSpLocks/>
            </p:cNvGrpSpPr>
            <p:nvPr/>
          </p:nvGrpSpPr>
          <p:grpSpPr bwMode="auto">
            <a:xfrm>
              <a:off x="4032" y="3264"/>
              <a:ext cx="1488" cy="384"/>
              <a:chOff x="242" y="1616"/>
              <a:chExt cx="5224" cy="408"/>
            </a:xfrm>
          </p:grpSpPr>
          <p:sp>
            <p:nvSpPr>
              <p:cNvPr id="42009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0" name="Text Box 7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ovary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477000" y="990600"/>
            <a:ext cx="2362200" cy="990600"/>
            <a:chOff x="4080" y="624"/>
            <a:chExt cx="1488" cy="624"/>
          </a:xfrm>
        </p:grpSpPr>
        <p:grpSp>
          <p:nvGrpSpPr>
            <p:cNvPr id="42003" name="Group 9"/>
            <p:cNvGrpSpPr>
              <a:grpSpLocks/>
            </p:cNvGrpSpPr>
            <p:nvPr/>
          </p:nvGrpSpPr>
          <p:grpSpPr bwMode="auto">
            <a:xfrm>
              <a:off x="4080" y="624"/>
              <a:ext cx="1488" cy="384"/>
              <a:chOff x="242" y="1616"/>
              <a:chExt cx="5224" cy="408"/>
            </a:xfrm>
          </p:grpSpPr>
          <p:sp>
            <p:nvSpPr>
              <p:cNvPr id="42005" name="AutoShape 1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Text Box 11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700" dirty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fallopian tube</a:t>
                </a:r>
              </a:p>
            </p:txBody>
          </p:sp>
        </p:grpSp>
        <p:sp>
          <p:nvSpPr>
            <p:cNvPr id="42004" name="Line 12"/>
            <p:cNvSpPr>
              <a:spLocks noChangeShapeType="1"/>
            </p:cNvSpPr>
            <p:nvPr/>
          </p:nvSpPr>
          <p:spPr bwMode="auto">
            <a:xfrm flipV="1">
              <a:off x="4608" y="1008"/>
              <a:ext cx="192" cy="240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81000" y="990600"/>
            <a:ext cx="3962400" cy="2209800"/>
            <a:chOff x="240" y="624"/>
            <a:chExt cx="2496" cy="1392"/>
          </a:xfrm>
        </p:grpSpPr>
        <p:grpSp>
          <p:nvGrpSpPr>
            <p:cNvPr id="41999" name="Group 14"/>
            <p:cNvGrpSpPr>
              <a:grpSpLocks/>
            </p:cNvGrpSpPr>
            <p:nvPr/>
          </p:nvGrpSpPr>
          <p:grpSpPr bwMode="auto">
            <a:xfrm>
              <a:off x="240" y="624"/>
              <a:ext cx="1488" cy="384"/>
              <a:chOff x="242" y="1616"/>
              <a:chExt cx="5224" cy="408"/>
            </a:xfrm>
          </p:grpSpPr>
          <p:sp>
            <p:nvSpPr>
              <p:cNvPr id="42001" name="AutoShape 1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2" name="Text Box 16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uterus</a:t>
                </a:r>
              </a:p>
            </p:txBody>
          </p:sp>
        </p:grpSp>
        <p:sp>
          <p:nvSpPr>
            <p:cNvPr id="42000" name="Line 17"/>
            <p:cNvSpPr>
              <a:spLocks noChangeShapeType="1"/>
            </p:cNvSpPr>
            <p:nvPr/>
          </p:nvSpPr>
          <p:spPr bwMode="auto">
            <a:xfrm flipH="1" flipV="1">
              <a:off x="1536" y="1008"/>
              <a:ext cx="1200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447800" y="5638800"/>
            <a:ext cx="3429000" cy="762000"/>
            <a:chOff x="912" y="3552"/>
            <a:chExt cx="2160" cy="480"/>
          </a:xfrm>
        </p:grpSpPr>
        <p:grpSp>
          <p:nvGrpSpPr>
            <p:cNvPr id="41995" name="Group 19"/>
            <p:cNvGrpSpPr>
              <a:grpSpLocks/>
            </p:cNvGrpSpPr>
            <p:nvPr/>
          </p:nvGrpSpPr>
          <p:grpSpPr bwMode="auto">
            <a:xfrm>
              <a:off x="912" y="3648"/>
              <a:ext cx="1488" cy="384"/>
              <a:chOff x="242" y="1616"/>
              <a:chExt cx="5224" cy="408"/>
            </a:xfrm>
          </p:grpSpPr>
          <p:sp>
            <p:nvSpPr>
              <p:cNvPr id="41997" name="AutoShape 20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Text Box 21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vagina</a:t>
                </a:r>
              </a:p>
            </p:txBody>
          </p:sp>
        </p:grpSp>
        <p:sp>
          <p:nvSpPr>
            <p:cNvPr id="41996" name="Line 22"/>
            <p:cNvSpPr>
              <a:spLocks noChangeShapeType="1"/>
            </p:cNvSpPr>
            <p:nvPr/>
          </p:nvSpPr>
          <p:spPr bwMode="auto">
            <a:xfrm flipV="1">
              <a:off x="2400" y="3552"/>
              <a:ext cx="672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219200" y="4724400"/>
            <a:ext cx="3657600" cy="609600"/>
            <a:chOff x="768" y="2976"/>
            <a:chExt cx="2304" cy="384"/>
          </a:xfrm>
        </p:grpSpPr>
        <p:grpSp>
          <p:nvGrpSpPr>
            <p:cNvPr id="41991" name="Group 24"/>
            <p:cNvGrpSpPr>
              <a:grpSpLocks/>
            </p:cNvGrpSpPr>
            <p:nvPr/>
          </p:nvGrpSpPr>
          <p:grpSpPr bwMode="auto">
            <a:xfrm>
              <a:off x="768" y="2976"/>
              <a:ext cx="1488" cy="384"/>
              <a:chOff x="242" y="1616"/>
              <a:chExt cx="5224" cy="408"/>
            </a:xfrm>
          </p:grpSpPr>
          <p:sp>
            <p:nvSpPr>
              <p:cNvPr id="41993" name="AutoShape 25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4" name="Text Box 26"/>
              <p:cNvSpPr txBox="1">
                <a:spLocks noChangeArrowheads="1"/>
              </p:cNvSpPr>
              <p:nvPr/>
            </p:nvSpPr>
            <p:spPr bwMode="auto">
              <a:xfrm>
                <a:off x="386" y="1661"/>
                <a:ext cx="494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cervix</a:t>
                </a:r>
              </a:p>
            </p:txBody>
          </p:sp>
        </p:grpSp>
        <p:sp>
          <p:nvSpPr>
            <p:cNvPr id="41992" name="Line 27"/>
            <p:cNvSpPr>
              <a:spLocks noChangeShapeType="1"/>
            </p:cNvSpPr>
            <p:nvPr/>
          </p:nvSpPr>
          <p:spPr bwMode="auto">
            <a:xfrm flipV="1">
              <a:off x="2256" y="3024"/>
              <a:ext cx="816" cy="14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3: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The Menstrual Cycle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role of the female reproductive system is to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produce ova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nourish offspring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until birth.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779713"/>
            <a:ext cx="8382000" cy="725487"/>
            <a:chOff x="295" y="799"/>
            <a:chExt cx="5165" cy="408"/>
          </a:xfrm>
        </p:grpSpPr>
        <p:sp>
          <p:nvSpPr>
            <p:cNvPr id="9626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6263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ovaries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are the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primary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sexual organ.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Review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4343400" y="3962400"/>
            <a:ext cx="449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Once a female reaches puberty, her ovaries will release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1 egg every 28 days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in a pattern called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menstrual cycle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</a:p>
        </p:txBody>
      </p:sp>
      <p:pic>
        <p:nvPicPr>
          <p:cNvPr id="113677" name="Picture 13" descr="puss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14800"/>
            <a:ext cx="35242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utoUpdateAnimBg="0"/>
      <p:bldP spid="1136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7"/>
          <p:cNvGrpSpPr>
            <a:grpSpLocks/>
          </p:cNvGrpSpPr>
          <p:nvPr/>
        </p:nvGrpSpPr>
        <p:grpSpPr bwMode="auto">
          <a:xfrm>
            <a:off x="2933700" y="2439988"/>
            <a:ext cx="2857500" cy="2284412"/>
            <a:chOff x="1848" y="1537"/>
            <a:chExt cx="1800" cy="1439"/>
          </a:xfrm>
        </p:grpSpPr>
        <p:grpSp>
          <p:nvGrpSpPr>
            <p:cNvPr id="16408" name="Group 43"/>
            <p:cNvGrpSpPr>
              <a:grpSpLocks/>
            </p:cNvGrpSpPr>
            <p:nvPr/>
          </p:nvGrpSpPr>
          <p:grpSpPr bwMode="auto">
            <a:xfrm>
              <a:off x="1968" y="2592"/>
              <a:ext cx="1680" cy="384"/>
              <a:chOff x="242" y="1616"/>
              <a:chExt cx="5224" cy="408"/>
            </a:xfrm>
          </p:grpSpPr>
          <p:sp>
            <p:nvSpPr>
              <p:cNvPr id="16410" name="AutoShape 44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Text Box 45"/>
              <p:cNvSpPr txBox="1">
                <a:spLocks noChangeArrowheads="1"/>
              </p:cNvSpPr>
              <p:nvPr/>
            </p:nvSpPr>
            <p:spPr bwMode="auto">
              <a:xfrm>
                <a:off x="385" y="1661"/>
                <a:ext cx="4944" cy="30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sz="2400" b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w Cen MT" charset="0"/>
                    <a:cs typeface="Times New Roman" charset="0"/>
                  </a:rPr>
                  <a:t>Human Life Cycle</a:t>
                </a:r>
              </a:p>
            </p:txBody>
          </p:sp>
        </p:grpSp>
        <p:pic>
          <p:nvPicPr>
            <p:cNvPr id="16409" name="Picture 46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1537"/>
              <a:ext cx="1800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1" name="Picture 17" descr="lifecycl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7675"/>
            <a:ext cx="3810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3581400" y="928688"/>
            <a:ext cx="223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0-2 yrs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527800" y="13716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2-(12) yrs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6553200" y="3062288"/>
            <a:ext cx="223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12-(15) yrs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604000" y="4662488"/>
            <a:ext cx="223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12-21 yrs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553200" y="3873500"/>
            <a:ext cx="2362200" cy="698500"/>
            <a:chOff x="242" y="1616"/>
            <a:chExt cx="5224" cy="408"/>
          </a:xfrm>
        </p:grpSpPr>
        <p:sp>
          <p:nvSpPr>
            <p:cNvPr id="16406" name="AutoShape 2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00"/>
                </a:gs>
                <a:gs pos="100000">
                  <a:srgbClr val="CC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6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Adolescence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553200" y="2349500"/>
            <a:ext cx="2362200" cy="698500"/>
            <a:chOff x="242" y="1616"/>
            <a:chExt cx="5224" cy="408"/>
          </a:xfrm>
        </p:grpSpPr>
        <p:sp>
          <p:nvSpPr>
            <p:cNvPr id="16404" name="AutoShape 3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Text Box 35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Puberty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477000" y="609600"/>
            <a:ext cx="2362200" cy="698500"/>
            <a:chOff x="242" y="1616"/>
            <a:chExt cx="5224" cy="408"/>
          </a:xfrm>
        </p:grpSpPr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5E00"/>
                </a:gs>
                <a:gs pos="100000">
                  <a:srgbClr val="FFCC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Text Box 29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Childhood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05200" y="228600"/>
            <a:ext cx="2362200" cy="698500"/>
            <a:chOff x="242" y="1616"/>
            <a:chExt cx="5224" cy="408"/>
          </a:xfrm>
        </p:grpSpPr>
        <p:sp>
          <p:nvSpPr>
            <p:cNvPr id="16400" name="AutoShape 3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700"/>
                </a:gs>
                <a:gs pos="100000">
                  <a:srgbClr val="0099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Text Box 32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Infancy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81000" y="5092700"/>
            <a:ext cx="2514600" cy="698500"/>
            <a:chOff x="242" y="1616"/>
            <a:chExt cx="5224" cy="408"/>
          </a:xfrm>
        </p:grpSpPr>
        <p:sp>
          <p:nvSpPr>
            <p:cNvPr id="16398" name="AutoShape 19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76"/>
                </a:gs>
                <a:gs pos="100000">
                  <a:srgbClr val="0000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20"/>
            <p:cNvSpPr txBox="1">
              <a:spLocks noChangeArrowheads="1"/>
            </p:cNvSpPr>
            <p:nvPr/>
          </p:nvSpPr>
          <p:spPr bwMode="auto">
            <a:xfrm>
              <a:off x="385" y="1661"/>
              <a:ext cx="494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cs typeface="Times New Roman" charset="0"/>
                </a:rPr>
                <a:t>Adulthood</a:t>
              </a:r>
            </a:p>
          </p:txBody>
        </p:sp>
      </p:grp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508000" y="58674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cs typeface="Times New Roman" charset="0"/>
              </a:rPr>
              <a:t>21-</a:t>
            </a:r>
            <a:r>
              <a:rPr lang="en-GB" sz="2600" b="0">
                <a:cs typeface="Times New Roman" charset="0"/>
              </a:rPr>
              <a:t>?</a:t>
            </a:r>
            <a:r>
              <a:rPr lang="en-GB" sz="2600" b="0">
                <a:latin typeface="Tw Cen MT" charset="0"/>
                <a:cs typeface="Times New Roman" charset="0"/>
              </a:rPr>
              <a:t> </a:t>
            </a:r>
            <a:r>
              <a:rPr lang="en-GB" sz="2800" b="0">
                <a:latin typeface="Tw Cen MT" charset="0"/>
                <a:cs typeface="Times New Roman" charset="0"/>
              </a:rPr>
              <a:t>yrs</a:t>
            </a:r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 rot="-7539778">
            <a:off x="4914900" y="2171700"/>
            <a:ext cx="533400" cy="1828800"/>
          </a:xfrm>
          <a:prstGeom prst="triangle">
            <a:avLst>
              <a:gd name="adj" fmla="val 50000"/>
            </a:avLst>
          </a:prstGeom>
          <a:solidFill>
            <a:srgbClr val="FF2D2D"/>
          </a:solidFill>
          <a:ln w="190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13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/>
      <p:bldP spid="11303" grpId="0"/>
      <p:bldP spid="11304" grpId="0"/>
      <p:bldP spid="11305" grpId="0"/>
      <p:bldP spid="11306" grpId="0"/>
      <p:bldP spid="11312" grpId="0" animBg="1"/>
      <p:bldP spid="11312" grpId="1" animBg="1"/>
      <p:bldP spid="11312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Why is the menstrual cycle needed?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46313"/>
            <a:ext cx="8382000" cy="1184275"/>
            <a:chOff x="295" y="799"/>
            <a:chExt cx="5165" cy="408"/>
          </a:xfrm>
        </p:grpSpPr>
        <p:sp>
          <p:nvSpPr>
            <p:cNvPr id="97288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7289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goal of the menstrual cycle is to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prepare the uterus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case a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fertilized egg</a:t>
              </a:r>
              <a:r>
                <a:rPr lang="en-GB" sz="32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arrives.</a:t>
              </a:r>
              <a:endParaRPr lang="en-GB" sz="320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Menstrual Cycle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505200" y="39624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How does it do this? 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657600" y="4784725"/>
            <a:ext cx="518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By thickening its walls                   (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the endometrium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) with               new cells and blood vessels. </a:t>
            </a:r>
          </a:p>
        </p:txBody>
      </p:sp>
      <p:pic>
        <p:nvPicPr>
          <p:cNvPr id="117773" name="Picture 13" descr="uter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9850"/>
            <a:ext cx="2057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4" name="Line 14"/>
          <p:cNvSpPr>
            <a:spLocks noChangeShapeType="1"/>
          </p:cNvSpPr>
          <p:nvPr/>
        </p:nvSpPr>
        <p:spPr bwMode="auto">
          <a:xfrm flipH="1" flipV="1">
            <a:off x="2133600" y="5105400"/>
            <a:ext cx="1981200" cy="381000"/>
          </a:xfrm>
          <a:prstGeom prst="line">
            <a:avLst/>
          </a:prstGeom>
          <a:noFill/>
          <a:ln w="1016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  <p:bldP spid="117767" grpId="0" build="p" autoUpdateAnimBg="0"/>
      <p:bldP spid="117770" grpId="0" build="p" autoUpdateAnimBg="0"/>
      <p:bldP spid="1177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32" name="Picture 40" descr="x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19400"/>
            <a:ext cx="347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uterus lining must become thick with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new cells</a:t>
            </a:r>
            <a:r>
              <a:rPr lang="en-GB" sz="280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Making the Bed!</a:t>
            </a:r>
          </a:p>
        </p:txBody>
      </p:sp>
      <p:pic>
        <p:nvPicPr>
          <p:cNvPr id="110620" name="Picture 28" descr="uter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9850"/>
            <a:ext cx="2057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1" name="AutoShape 29"/>
          <p:cNvSpPr>
            <a:spLocks noChangeArrowheads="1"/>
          </p:cNvSpPr>
          <p:nvPr/>
        </p:nvSpPr>
        <p:spPr bwMode="auto">
          <a:xfrm rot="1015650">
            <a:off x="1897063" y="5095875"/>
            <a:ext cx="842962" cy="457200"/>
          </a:xfrm>
          <a:prstGeom prst="flowChartAlternateProcess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23850" y="2295525"/>
            <a:ext cx="4552950" cy="1666875"/>
            <a:chOff x="204" y="1302"/>
            <a:chExt cx="2868" cy="1050"/>
          </a:xfrm>
        </p:grpSpPr>
        <p:sp>
          <p:nvSpPr>
            <p:cNvPr id="99339" name="AutoShape 31"/>
            <p:cNvSpPr>
              <a:spLocks noChangeArrowheads="1"/>
            </p:cNvSpPr>
            <p:nvPr/>
          </p:nvSpPr>
          <p:spPr bwMode="auto">
            <a:xfrm>
              <a:off x="204" y="1302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9340" name="Text Box 32"/>
            <p:cNvSpPr txBox="1">
              <a:spLocks noChangeArrowheads="1"/>
            </p:cNvSpPr>
            <p:nvPr/>
          </p:nvSpPr>
          <p:spPr bwMode="auto">
            <a:xfrm>
              <a:off x="283" y="1344"/>
              <a:ext cx="271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new cells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blood vessels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will nourish the growing embryo.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23850" y="4572000"/>
            <a:ext cx="4552950" cy="1666875"/>
            <a:chOff x="204" y="1302"/>
            <a:chExt cx="2868" cy="1050"/>
          </a:xfrm>
        </p:grpSpPr>
        <p:sp>
          <p:nvSpPr>
            <p:cNvPr id="99337" name="AutoShape 35"/>
            <p:cNvSpPr>
              <a:spLocks noChangeArrowheads="1"/>
            </p:cNvSpPr>
            <p:nvPr/>
          </p:nvSpPr>
          <p:spPr bwMode="auto">
            <a:xfrm>
              <a:off x="204" y="1302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9338" name="Text Box 36"/>
            <p:cNvSpPr txBox="1">
              <a:spLocks noChangeArrowheads="1"/>
            </p:cNvSpPr>
            <p:nvPr/>
          </p:nvSpPr>
          <p:spPr bwMode="auto">
            <a:xfrm>
              <a:off x="283" y="1344"/>
              <a:ext cx="271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“bed” must be made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each month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to ensure it is healthy and new.</a:t>
              </a:r>
            </a:p>
          </p:txBody>
        </p:sp>
      </p:grp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6781800" y="3048000"/>
            <a:ext cx="533400" cy="2133600"/>
          </a:xfrm>
          <a:prstGeom prst="upDown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470047"/>
              </a:gs>
              <a:gs pos="50000">
                <a:srgbClr val="990099"/>
              </a:gs>
              <a:gs pos="100000">
                <a:srgbClr val="470047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autoUpdateAnimBg="0"/>
      <p:bldP spid="110621" grpId="0" animBg="1"/>
      <p:bldP spid="110621" grpId="1" animBg="1"/>
      <p:bldP spid="1106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uterus lining must become thick with cells.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Making the Bed!</a:t>
            </a:r>
          </a:p>
        </p:txBody>
      </p:sp>
      <p:pic>
        <p:nvPicPr>
          <p:cNvPr id="100355" name="Picture 4" descr="x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19400"/>
            <a:ext cx="347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3850" y="2295525"/>
            <a:ext cx="4552950" cy="1666875"/>
            <a:chOff x="204" y="1302"/>
            <a:chExt cx="2868" cy="1050"/>
          </a:xfrm>
        </p:grpSpPr>
        <p:sp>
          <p:nvSpPr>
            <p:cNvPr id="100367" name="AutoShape 15"/>
            <p:cNvSpPr>
              <a:spLocks noChangeArrowheads="1"/>
            </p:cNvSpPr>
            <p:nvPr/>
          </p:nvSpPr>
          <p:spPr bwMode="auto">
            <a:xfrm>
              <a:off x="204" y="1302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283" y="1373"/>
              <a:ext cx="271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But, if a fertilized egg </a:t>
              </a:r>
              <a:r>
                <a:rPr lang="en-GB" sz="30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does not arrive</a:t>
              </a:r>
              <a:r>
                <a:rPr lang="en-GB" sz="30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, it must be </a:t>
              </a:r>
              <a:r>
                <a:rPr lang="en-GB" sz="30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broken down.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04800" y="4568825"/>
            <a:ext cx="4552950" cy="1666875"/>
            <a:chOff x="204" y="1158"/>
            <a:chExt cx="2868" cy="1050"/>
          </a:xfrm>
        </p:grpSpPr>
        <p:sp>
          <p:nvSpPr>
            <p:cNvPr id="100365" name="AutoShape 20"/>
            <p:cNvSpPr>
              <a:spLocks noChangeArrowheads="1"/>
            </p:cNvSpPr>
            <p:nvPr/>
          </p:nvSpPr>
          <p:spPr bwMode="auto">
            <a:xfrm>
              <a:off x="204" y="1158"/>
              <a:ext cx="2868" cy="1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0366" name="Text Box 21"/>
            <p:cNvSpPr txBox="1">
              <a:spLocks noChangeArrowheads="1"/>
            </p:cNvSpPr>
            <p:nvPr/>
          </p:nvSpPr>
          <p:spPr bwMode="auto">
            <a:xfrm>
              <a:off x="216" y="1256"/>
              <a:ext cx="285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excess cells are released from the body during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menstruation</a:t>
              </a:r>
            </a:p>
          </p:txBody>
        </p:sp>
      </p:grpSp>
      <p:sp>
        <p:nvSpPr>
          <p:cNvPr id="100360" name="AutoShape 22"/>
          <p:cNvSpPr>
            <a:spLocks noChangeArrowheads="1"/>
          </p:cNvSpPr>
          <p:nvPr/>
        </p:nvSpPr>
        <p:spPr bwMode="auto">
          <a:xfrm>
            <a:off x="6781800" y="3048000"/>
            <a:ext cx="533400" cy="2133600"/>
          </a:xfrm>
          <a:prstGeom prst="upDown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470047"/>
              </a:gs>
              <a:gs pos="50000">
                <a:srgbClr val="990099"/>
              </a:gs>
              <a:gs pos="100000">
                <a:srgbClr val="470047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2133600"/>
            <a:ext cx="3352800" cy="4724400"/>
            <a:chOff x="3360" y="1344"/>
            <a:chExt cx="2112" cy="2976"/>
          </a:xfrm>
        </p:grpSpPr>
        <p:pic>
          <p:nvPicPr>
            <p:cNvPr id="100363" name="Picture 18" descr="xsection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304"/>
              <a:ext cx="2104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4" name="Rectangle 24"/>
            <p:cNvSpPr>
              <a:spLocks noChangeArrowheads="1"/>
            </p:cNvSpPr>
            <p:nvPr/>
          </p:nvSpPr>
          <p:spPr bwMode="auto">
            <a:xfrm>
              <a:off x="3360" y="1344"/>
              <a:ext cx="211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8807" name="AutoShape 23"/>
          <p:cNvSpPr>
            <a:spLocks noChangeArrowheads="1"/>
          </p:cNvSpPr>
          <p:nvPr/>
        </p:nvSpPr>
        <p:spPr bwMode="auto">
          <a:xfrm>
            <a:off x="5257800" y="3352800"/>
            <a:ext cx="3581400" cy="1676400"/>
          </a:xfrm>
          <a:prstGeom prst="flowChartAlternateProcess">
            <a:avLst/>
          </a:prstGeom>
          <a:noFill/>
          <a:ln w="1143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menstrual cycle has several key events.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70113"/>
            <a:ext cx="8382000" cy="725487"/>
            <a:chOff x="295" y="799"/>
            <a:chExt cx="5165" cy="408"/>
          </a:xfrm>
        </p:grpSpPr>
        <p:sp>
          <p:nvSpPr>
            <p:cNvPr id="101389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90" name="Text Box 5"/>
            <p:cNvSpPr txBox="1">
              <a:spLocks noChangeArrowheads="1"/>
            </p:cNvSpPr>
            <p:nvPr/>
          </p:nvSpPr>
          <p:spPr bwMode="auto">
            <a:xfrm>
              <a:off x="441" y="870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maturing of an egg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the ovary.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Menstrual Cycle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3200400"/>
            <a:ext cx="8382000" cy="725488"/>
            <a:chOff x="295" y="799"/>
            <a:chExt cx="5165" cy="408"/>
          </a:xfrm>
        </p:grpSpPr>
        <p:sp>
          <p:nvSpPr>
            <p:cNvPr id="101387" name="AutoShape 1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88" name="Text Box 11"/>
            <p:cNvSpPr txBox="1">
              <a:spLocks noChangeArrowheads="1"/>
            </p:cNvSpPr>
            <p:nvPr/>
          </p:nvSpPr>
          <p:spPr bwMode="auto">
            <a:xfrm>
              <a:off x="441" y="848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release of the egg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4227513"/>
            <a:ext cx="8382000" cy="725487"/>
            <a:chOff x="295" y="799"/>
            <a:chExt cx="5165" cy="408"/>
          </a:xfrm>
        </p:grpSpPr>
        <p:sp>
          <p:nvSpPr>
            <p:cNvPr id="101385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86" name="Text Box 14"/>
            <p:cNvSpPr txBox="1">
              <a:spLocks noChangeArrowheads="1"/>
            </p:cNvSpPr>
            <p:nvPr/>
          </p:nvSpPr>
          <p:spPr bwMode="auto">
            <a:xfrm>
              <a:off x="441" y="870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build up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of 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uterus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lining.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1000" y="5300663"/>
            <a:ext cx="8382000" cy="1252537"/>
            <a:chOff x="295" y="799"/>
            <a:chExt cx="5165" cy="408"/>
          </a:xfrm>
        </p:grpSpPr>
        <p:sp>
          <p:nvSpPr>
            <p:cNvPr id="101383" name="AutoShape 1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1384" name="Text Box 17"/>
            <p:cNvSpPr txBox="1">
              <a:spLocks noChangeArrowheads="1"/>
            </p:cNvSpPr>
            <p:nvPr/>
          </p:nvSpPr>
          <p:spPr bwMode="auto">
            <a:xfrm>
              <a:off x="441" y="846"/>
              <a:ext cx="488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breakdown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of the egg and uterus lining                if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no fertilization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has taken place.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7800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6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builds up in preparation for a fertilized ovum.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400" y="4876800"/>
            <a:ext cx="2514600" cy="1752600"/>
          </a:xfrm>
          <a:prstGeom prst="round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 14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Egg released by ovary (ovulation)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builds up in preparation for a fertilized ovum.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8" descr="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228600"/>
            <a:ext cx="2819400" cy="175260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15 - 28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remains ready for a fertilized egg.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breaks down. Blood and other tissues flow from the vagina.  </a:t>
            </a:r>
            <a:r>
              <a:rPr lang="en-US" sz="2200" spc="-50" dirty="0">
                <a:solidFill>
                  <a:schemeClr val="bg1"/>
                </a:solidFill>
                <a:latin typeface="Tw Cen MT" pitchFamily="34" charset="0"/>
              </a:rPr>
              <a:t>This is called </a:t>
            </a:r>
            <a:r>
              <a:rPr lang="en-US" sz="2200" u="sng" dirty="0">
                <a:solidFill>
                  <a:schemeClr val="bg1"/>
                </a:solidFill>
                <a:latin typeface="Tw Cen MT" pitchFamily="34" charset="0"/>
              </a:rPr>
              <a:t>menstruation.</a:t>
            </a: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Uterus lining builds up in preparation for a fertilized ovum.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4876800"/>
            <a:ext cx="2514600" cy="1752600"/>
          </a:xfrm>
          <a:prstGeom prst="round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chemeClr val="bg1"/>
                </a:solidFill>
                <a:latin typeface="Tw Cen MT" pitchFamily="34" charset="0"/>
              </a:rPr>
              <a:t>DAY 14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w Cen MT" pitchFamily="34" charset="0"/>
              </a:rPr>
              <a:t>Egg released by ovary (ovulation)</a:t>
            </a:r>
            <a:endParaRPr lang="en-US" sz="2200" u="sng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n-US" sz="2000" u="sng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7" descr="m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447800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Picture 44" descr="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6" descr="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8" descr="m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10" descr="m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44625"/>
            <a:ext cx="3644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riangl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5280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172200" y="4876800"/>
            <a:ext cx="2819400" cy="1752600"/>
          </a:xfrm>
          <a:prstGeom prst="roundRect">
            <a:avLst/>
          </a:prstGeom>
          <a:solidFill>
            <a:srgbClr val="D6009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DAYS 6 - 13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Uterus lining builds up in preparation for a fertilized ovum.</a:t>
            </a:r>
            <a:endParaRPr lang="en-US" sz="22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>
              <a:defRPr/>
            </a:pPr>
            <a:endParaRPr lang="en-US" sz="20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4876800"/>
            <a:ext cx="2514600" cy="1752600"/>
          </a:xfrm>
          <a:prstGeom prst="round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DAY 14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Egg released by ovary by the process of </a:t>
            </a:r>
            <a:r>
              <a:rPr lang="en-US" sz="2200" b="0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ovulation.</a:t>
            </a:r>
            <a:endParaRPr lang="en-US" sz="2000" b="0" u="sng" dirty="0">
              <a:solidFill>
                <a:srgbClr val="FFFF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228600"/>
            <a:ext cx="2819400" cy="175260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DAYS 15 - 28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Uterus lining     remains ready       for a fertilized egg.</a:t>
            </a:r>
            <a:endParaRPr lang="en-US" sz="22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algn="ctr">
              <a:defRPr/>
            </a:pPr>
            <a:endParaRPr lang="en-US" sz="20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7400" y="228600"/>
            <a:ext cx="3124200" cy="23622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DAYS 1 – 6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200" b="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Uterus lining breaks down. Blood and other tissues flow from the vagina.  </a:t>
            </a:r>
            <a:r>
              <a:rPr lang="en-US" sz="2200" b="0" spc="-5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This is called </a:t>
            </a:r>
            <a:r>
              <a:rPr lang="en-US" sz="2200" b="0" u="sng" dirty="0">
                <a:solidFill>
                  <a:srgbClr val="FFFF00"/>
                </a:solidFill>
                <a:latin typeface="Tw Cen MT" charset="0"/>
                <a:ea typeface="Tw Cen MT" charset="0"/>
                <a:cs typeface="Tw Cen MT" charset="0"/>
              </a:rPr>
              <a:t>menstruation.</a:t>
            </a:r>
          </a:p>
          <a:p>
            <a:pPr algn="ctr">
              <a:defRPr/>
            </a:pPr>
            <a:endParaRPr lang="en-US" sz="2000" b="0" u="sng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80" name="Picture 48" descr="menstru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4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304800"/>
            <a:ext cx="1600200" cy="590550"/>
            <a:chOff x="295" y="799"/>
            <a:chExt cx="5165" cy="408"/>
          </a:xfrm>
        </p:grpSpPr>
        <p:sp>
          <p:nvSpPr>
            <p:cNvPr id="107551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52" name="Text Box 15"/>
            <p:cNvSpPr txBox="1">
              <a:spLocks noChangeArrowheads="1"/>
            </p:cNvSpPr>
            <p:nvPr/>
          </p:nvSpPr>
          <p:spPr bwMode="auto">
            <a:xfrm>
              <a:off x="440" y="817"/>
              <a:ext cx="489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Days 1-6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05000" y="304800"/>
            <a:ext cx="2209800" cy="608013"/>
            <a:chOff x="295" y="799"/>
            <a:chExt cx="5165" cy="408"/>
          </a:xfrm>
        </p:grpSpPr>
        <p:sp>
          <p:nvSpPr>
            <p:cNvPr id="107549" name="AutoShape 17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50" name="Text Box 18"/>
            <p:cNvSpPr txBox="1">
              <a:spLocks noChangeArrowheads="1"/>
            </p:cNvSpPr>
            <p:nvPr/>
          </p:nvSpPr>
          <p:spPr bwMode="auto">
            <a:xfrm>
              <a:off x="442" y="816"/>
              <a:ext cx="48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 6-13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67200" y="304800"/>
            <a:ext cx="1143000" cy="608013"/>
            <a:chOff x="295" y="799"/>
            <a:chExt cx="5165" cy="408"/>
          </a:xfrm>
        </p:grpSpPr>
        <p:sp>
          <p:nvSpPr>
            <p:cNvPr id="107547" name="AutoShape 2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E00"/>
                </a:gs>
                <a:gs pos="100000">
                  <a:srgbClr val="00CC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8" name="Text Box 21"/>
            <p:cNvSpPr txBox="1">
              <a:spLocks noChangeArrowheads="1"/>
            </p:cNvSpPr>
            <p:nvPr/>
          </p:nvSpPr>
          <p:spPr bwMode="auto">
            <a:xfrm>
              <a:off x="442" y="889"/>
              <a:ext cx="488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 14</a:t>
              </a:r>
              <a:endParaRPr lang="en-GB" sz="20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943600" y="306388"/>
            <a:ext cx="2895600" cy="608012"/>
            <a:chOff x="295" y="799"/>
            <a:chExt cx="5165" cy="408"/>
          </a:xfrm>
        </p:grpSpPr>
        <p:sp>
          <p:nvSpPr>
            <p:cNvPr id="107545" name="AutoShape 2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75E"/>
                </a:gs>
                <a:gs pos="100000">
                  <a:srgbClr val="0099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6" name="Text Box 27"/>
            <p:cNvSpPr txBox="1">
              <a:spLocks noChangeArrowheads="1"/>
            </p:cNvSpPr>
            <p:nvPr/>
          </p:nvSpPr>
          <p:spPr bwMode="auto">
            <a:xfrm>
              <a:off x="446" y="816"/>
              <a:ext cx="488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Day 15-28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52400" y="1019175"/>
            <a:ext cx="1600200" cy="2667000"/>
            <a:chOff x="295" y="799"/>
            <a:chExt cx="5165" cy="408"/>
          </a:xfrm>
        </p:grpSpPr>
        <p:sp>
          <p:nvSpPr>
            <p:cNvPr id="107543" name="AutoShape 2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4" name="Text Box 30"/>
            <p:cNvSpPr txBox="1">
              <a:spLocks noChangeArrowheads="1"/>
            </p:cNvSpPr>
            <p:nvPr/>
          </p:nvSpPr>
          <p:spPr bwMode="auto">
            <a:xfrm>
              <a:off x="438" y="817"/>
              <a:ext cx="489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Lining breaks down during a “period”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828800" y="1020763"/>
            <a:ext cx="2286000" cy="2665412"/>
            <a:chOff x="295" y="799"/>
            <a:chExt cx="5165" cy="408"/>
          </a:xfrm>
        </p:grpSpPr>
        <p:sp>
          <p:nvSpPr>
            <p:cNvPr id="107541" name="AutoShape 3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2" name="Text Box 33"/>
            <p:cNvSpPr txBox="1">
              <a:spLocks noChangeArrowheads="1"/>
            </p:cNvSpPr>
            <p:nvPr/>
          </p:nvSpPr>
          <p:spPr bwMode="auto">
            <a:xfrm>
              <a:off x="444" y="855"/>
              <a:ext cx="48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Lining builds up again to prepare for ovum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267200" y="1019175"/>
            <a:ext cx="1143000" cy="2667000"/>
            <a:chOff x="295" y="799"/>
            <a:chExt cx="5165" cy="408"/>
          </a:xfrm>
        </p:grpSpPr>
        <p:sp>
          <p:nvSpPr>
            <p:cNvPr id="107539" name="AutoShape 3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E00"/>
                </a:gs>
                <a:gs pos="100000">
                  <a:srgbClr val="00CC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40" name="Text Box 36"/>
            <p:cNvSpPr txBox="1">
              <a:spLocks noChangeArrowheads="1"/>
            </p:cNvSpPr>
            <p:nvPr/>
          </p:nvSpPr>
          <p:spPr bwMode="auto">
            <a:xfrm>
              <a:off x="442" y="855"/>
              <a:ext cx="48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Egg leaves the ovary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5867400" y="1020763"/>
            <a:ext cx="2971800" cy="2665412"/>
            <a:chOff x="295" y="799"/>
            <a:chExt cx="5165" cy="408"/>
          </a:xfrm>
        </p:grpSpPr>
        <p:sp>
          <p:nvSpPr>
            <p:cNvPr id="107537" name="AutoShape 3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475E"/>
                </a:gs>
                <a:gs pos="100000">
                  <a:srgbClr val="0099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07538" name="Text Box 39"/>
            <p:cNvSpPr txBox="1">
              <a:spLocks noChangeArrowheads="1"/>
            </p:cNvSpPr>
            <p:nvPr/>
          </p:nvSpPr>
          <p:spPr bwMode="auto">
            <a:xfrm>
              <a:off x="444" y="816"/>
              <a:ext cx="488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Lining stays prepared for fertilized egg.  Near day 28, it breaks down</a:t>
              </a:r>
              <a:endParaRPr lang="en-GB" sz="28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20875" name="AutoShape 43"/>
          <p:cNvSpPr>
            <a:spLocks noChangeArrowheads="1"/>
          </p:cNvSpPr>
          <p:nvPr/>
        </p:nvSpPr>
        <p:spPr bwMode="auto">
          <a:xfrm>
            <a:off x="76200" y="4495800"/>
            <a:ext cx="1676400" cy="2286000"/>
          </a:xfrm>
          <a:prstGeom prst="flowChartAlternateProcess">
            <a:avLst/>
          </a:prstGeom>
          <a:solidFill>
            <a:srgbClr val="FF0000">
              <a:alpha val="41176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0876" name="AutoShape 44"/>
          <p:cNvSpPr>
            <a:spLocks noChangeArrowheads="1"/>
          </p:cNvSpPr>
          <p:nvPr/>
        </p:nvSpPr>
        <p:spPr bwMode="auto">
          <a:xfrm>
            <a:off x="1828800" y="4495800"/>
            <a:ext cx="2667000" cy="2286000"/>
          </a:xfrm>
          <a:prstGeom prst="flowChartAlternateProcess">
            <a:avLst/>
          </a:prstGeom>
          <a:solidFill>
            <a:srgbClr val="D60093">
              <a:alpha val="39999"/>
            </a:srgbClr>
          </a:solidFill>
          <a:ln w="254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0877" name="AutoShape 45"/>
          <p:cNvSpPr>
            <a:spLocks noChangeArrowheads="1"/>
          </p:cNvSpPr>
          <p:nvPr/>
        </p:nvSpPr>
        <p:spPr bwMode="auto">
          <a:xfrm>
            <a:off x="4572000" y="4495800"/>
            <a:ext cx="762000" cy="2286000"/>
          </a:xfrm>
          <a:prstGeom prst="flowChartAlternateProcess">
            <a:avLst/>
          </a:prstGeom>
          <a:solidFill>
            <a:srgbClr val="00CC00">
              <a:alpha val="39999"/>
            </a:srgbClr>
          </a:solidFill>
          <a:ln w="254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0878" name="AutoShape 46"/>
          <p:cNvSpPr>
            <a:spLocks noChangeArrowheads="1"/>
          </p:cNvSpPr>
          <p:nvPr/>
        </p:nvSpPr>
        <p:spPr bwMode="auto">
          <a:xfrm>
            <a:off x="5410200" y="4495800"/>
            <a:ext cx="3581400" cy="2286000"/>
          </a:xfrm>
          <a:prstGeom prst="flowChartAlternateProcess">
            <a:avLst/>
          </a:prstGeom>
          <a:solidFill>
            <a:srgbClr val="0099CC">
              <a:alpha val="39999"/>
            </a:srgbClr>
          </a:solidFill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24400" y="3962400"/>
            <a:ext cx="457200" cy="39188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5" grpId="0" animBg="1"/>
      <p:bldP spid="120876" grpId="0" animBg="1"/>
      <p:bldP spid="120877" grpId="0" animBg="1"/>
      <p:bldP spid="1208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Adolescence</a:t>
            </a:r>
            <a:r>
              <a:rPr lang="en-GB" sz="3200" b="0">
                <a:latin typeface="Tw Cen MT" charset="0"/>
                <a:ea typeface="Tw Cen MT" charset="0"/>
                <a:cs typeface="Tw Cen MT" charset="0"/>
              </a:rPr>
              <a:t> is a time of incredible change.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133600"/>
            <a:ext cx="8382000" cy="1731963"/>
            <a:chOff x="295" y="799"/>
            <a:chExt cx="5165" cy="408"/>
          </a:xfrm>
        </p:grpSpPr>
        <p:sp>
          <p:nvSpPr>
            <p:cNvPr id="17415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Adolescence is the stage of human   development when children become                  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adults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, both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physically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mentally</a:t>
              </a: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</a:p>
          </p:txBody>
        </p:sp>
      </p:grp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Adolescence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19600" y="419100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0" b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3000" b="0" u="sng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body </a:t>
            </a:r>
            <a:r>
              <a:rPr lang="en-GB" sz="3000" b="0">
                <a:latin typeface="Tw Cen MT" charset="0"/>
                <a:ea typeface="Tw Cen MT" charset="0"/>
                <a:cs typeface="Tw Cen MT" charset="0"/>
              </a:rPr>
              <a:t>undergoes                           major </a:t>
            </a:r>
            <a:r>
              <a:rPr lang="en-GB" sz="3000" b="0" u="sng">
                <a:latin typeface="Tw Cen MT" charset="0"/>
                <a:ea typeface="Tw Cen MT" charset="0"/>
                <a:cs typeface="Tw Cen MT" charset="0"/>
              </a:rPr>
              <a:t>physical</a:t>
            </a:r>
            <a:r>
              <a:rPr lang="en-GB" sz="3000" b="0">
                <a:latin typeface="Tw Cen MT" charset="0"/>
                <a:ea typeface="Tw Cen MT" charset="0"/>
                <a:cs typeface="Tw Cen MT" charset="0"/>
              </a:rPr>
              <a:t> changes.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495800" y="541020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And the </a:t>
            </a:r>
            <a:r>
              <a:rPr lang="en-GB" sz="32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brain</a:t>
            </a: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 undergoes                   major </a:t>
            </a:r>
            <a:r>
              <a:rPr lang="en-GB" sz="3200" b="0" u="sng" dirty="0">
                <a:latin typeface="Tw Cen MT" charset="0"/>
                <a:ea typeface="Tw Cen MT" charset="0"/>
                <a:cs typeface="Tw Cen MT" charset="0"/>
              </a:rPr>
              <a:t>mental</a:t>
            </a:r>
            <a:r>
              <a:rPr lang="en-GB" sz="3200" b="0" dirty="0">
                <a:latin typeface="Tw Cen MT" charset="0"/>
                <a:ea typeface="Tw Cen MT" charset="0"/>
                <a:cs typeface="Tw Cen MT" charset="0"/>
              </a:rPr>
              <a:t> changes. </a:t>
            </a:r>
          </a:p>
        </p:txBody>
      </p:sp>
      <p:pic>
        <p:nvPicPr>
          <p:cNvPr id="4107" name="Picture 11" descr="pu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388"/>
            <a:ext cx="35814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103" grpId="0" build="p" autoUpdateAnimBg="0"/>
      <p:bldP spid="410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During a woman’s “period” she will release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blood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uterus lining cells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through her vagina.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90800"/>
            <a:ext cx="8382000" cy="725488"/>
            <a:chOff x="295" y="799"/>
            <a:chExt cx="5165" cy="408"/>
          </a:xfrm>
        </p:grpSpPr>
        <p:sp>
          <p:nvSpPr>
            <p:cNvPr id="46093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6094" name="Text Box 5"/>
            <p:cNvSpPr txBox="1">
              <a:spLocks noChangeArrowheads="1"/>
            </p:cNvSpPr>
            <p:nvPr/>
          </p:nvSpPr>
          <p:spPr bwMode="auto">
            <a:xfrm>
              <a:off x="441" y="848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blood can be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absorbed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several ways.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Menstruation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657600" y="4044315"/>
            <a:ext cx="5105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solidFill>
                  <a:srgbClr val="D60093"/>
                </a:solidFill>
                <a:latin typeface="Tw Cen MT" charset="0"/>
                <a:ea typeface="Tw Cen MT" charset="0"/>
                <a:cs typeface="Tw Cen MT" charset="0"/>
              </a:rPr>
              <a:t>Sanitary pads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can be worn     inside her underwear. 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3657600" y="5394325"/>
            <a:ext cx="495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Absorbent</a:t>
            </a:r>
            <a:r>
              <a:rPr lang="en-GB" sz="2800" b="0" dirty="0">
                <a:solidFill>
                  <a:srgbClr val="D60093"/>
                </a:solidFill>
                <a:latin typeface="Tw Cen MT" charset="0"/>
                <a:ea typeface="Tw Cen MT" charset="0"/>
                <a:cs typeface="Tw Cen MT" charset="0"/>
              </a:rPr>
              <a:t> tampons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can be placed inside her vagina.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000" y="3733800"/>
            <a:ext cx="2082800" cy="1295400"/>
            <a:chOff x="848" y="2400"/>
            <a:chExt cx="1312" cy="816"/>
          </a:xfrm>
        </p:grpSpPr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848" y="2821"/>
            <a:ext cx="19" cy="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5400" imgH="25400" progId="PBrush">
                    <p:embed/>
                  </p:oleObj>
                </mc:Choice>
                <mc:Fallback>
                  <p:oleObj name="Bitmap Image" r:id="rId2" imgW="25400" imgH="25400" progId="PBrush">
                    <p:embed/>
                    <p:pic>
                      <p:nvPicPr>
                        <p:cNvPr id="4609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" y="2821"/>
                          <a:ext cx="19" cy="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6092" name="Picture 18" descr="org_maxi_s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" y="2400"/>
              <a:ext cx="64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2000" y="5181600"/>
            <a:ext cx="2743200" cy="1600200"/>
            <a:chOff x="384" y="3312"/>
            <a:chExt cx="1728" cy="1008"/>
          </a:xfrm>
        </p:grpSpPr>
        <p:pic>
          <p:nvPicPr>
            <p:cNvPr id="46089" name="Picture 16" descr="038004137300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20" descr="tampo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65452">
              <a:off x="1508" y="3619"/>
              <a:ext cx="76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  <p:bldP spid="121863" grpId="0" build="p" autoUpdateAnimBg="0"/>
      <p:bldP spid="121863" grpId="1" build="allAtOnce"/>
      <p:bldP spid="121873" grpId="0" build="p" autoUpdateAnimBg="0"/>
      <p:bldP spid="121873" grpI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During a woman’s “period” she will release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blood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uterus lining cells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through her vagina.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90800"/>
            <a:ext cx="8382000" cy="725488"/>
            <a:chOff x="295" y="799"/>
            <a:chExt cx="5165" cy="408"/>
          </a:xfrm>
        </p:grpSpPr>
        <p:sp>
          <p:nvSpPr>
            <p:cNvPr id="46093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6094" name="Text Box 5"/>
            <p:cNvSpPr txBox="1">
              <a:spLocks noChangeArrowheads="1"/>
            </p:cNvSpPr>
            <p:nvPr/>
          </p:nvSpPr>
          <p:spPr bwMode="auto">
            <a:xfrm>
              <a:off x="441" y="848"/>
              <a:ext cx="48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blood can be </a:t>
              </a:r>
              <a:r>
                <a:rPr lang="en-GB" sz="28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absorbed</a:t>
              </a:r>
              <a:r>
                <a:rPr lang="en-GB" sz="28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several ways.</a:t>
              </a:r>
              <a:endParaRPr lang="en-GB" sz="28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Menstruation</a:t>
            </a:r>
          </a:p>
        </p:txBody>
      </p:sp>
      <p:pic>
        <p:nvPicPr>
          <p:cNvPr id="121879" name="Picture 23" descr="Untitled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2484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4: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Fertilization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Reproduction involves the joining of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sperm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egg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49158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441" y="839"/>
              <a:ext cx="488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To do this, humans must engage in </a:t>
              </a:r>
              <a:r>
                <a:rPr lang="en-GB" sz="28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sexual intercourse</a:t>
              </a:r>
              <a:r>
                <a:rPr lang="en-GB" sz="28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  to bring sperm to the egg cell.</a:t>
              </a:r>
              <a:endParaRPr lang="en-GB" sz="28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Introduction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505200" y="4016276"/>
            <a:ext cx="518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Before sexual intercourse,             two adults will have decided that they are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ready to have a baby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are able to provide for their child throughout its life.</a:t>
            </a:r>
          </a:p>
        </p:txBody>
      </p:sp>
      <p:pic>
        <p:nvPicPr>
          <p:cNvPr id="65546" name="Picture 10" descr="war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743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  <p:bldP spid="655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When a man is sexually aroused, changes in                        his genitals prepare him for sexual intercourse.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703513"/>
            <a:ext cx="8382000" cy="1182687"/>
            <a:chOff x="295" y="799"/>
            <a:chExt cx="5165" cy="408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0185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501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96875" indent="-39687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1. The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penis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fills with blood, causing it to increase in size and stiffness, forming an </a:t>
              </a:r>
              <a:r>
                <a:rPr lang="en-GB" sz="30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erection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0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Before Intercourse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57200" y="4175125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 erection is necessary to allow the penis                           to insert properly into the female’s vagina.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410200"/>
            <a:ext cx="8382000" cy="1182688"/>
            <a:chOff x="295" y="799"/>
            <a:chExt cx="5165" cy="408"/>
          </a:xfrm>
        </p:grpSpPr>
        <p:sp>
          <p:nvSpPr>
            <p:cNvPr id="66572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0183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96875" indent="-39687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2. The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testicles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are pulled towards the man’s  body to greater protect them.</a:t>
              </a:r>
              <a:endParaRPr lang="en-GB" sz="30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70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819400"/>
            <a:ext cx="8382000" cy="685800"/>
            <a:chOff x="295" y="799"/>
            <a:chExt cx="5165" cy="408"/>
          </a:xfrm>
        </p:grpSpPr>
        <p:sp>
          <p:nvSpPr>
            <p:cNvPr id="51210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1211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1. Muscles surrounding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vagina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relax.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Before Intercourse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0" y="12795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Changes also occur in the female to                            prepare her genitals for sexual intercourse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3835400"/>
            <a:ext cx="8382000" cy="1117600"/>
            <a:chOff x="295" y="799"/>
            <a:chExt cx="5165" cy="408"/>
          </a:xfrm>
        </p:grpSpPr>
        <p:sp>
          <p:nvSpPr>
            <p:cNvPr id="51208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1209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2. The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layers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outside the (labia) vagina fill with blood and swell, making the vagina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wider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5283200"/>
            <a:ext cx="8382000" cy="1117600"/>
            <a:chOff x="295" y="799"/>
            <a:chExt cx="5165" cy="408"/>
          </a:xfrm>
        </p:grpSpPr>
        <p:sp>
          <p:nvSpPr>
            <p:cNvPr id="51206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1207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96875" indent="-39687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3. The vagina releases a clear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fluid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inside to              </a:t>
              </a:r>
              <a:r>
                <a:rPr lang="en-GB" sz="30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lubricate</a:t>
              </a:r>
              <a:r>
                <a:rPr lang="en-GB" sz="30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it in preparation for intercourse.</a:t>
              </a:r>
              <a:endParaRPr lang="en-GB" sz="30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During sexual intercourse, the male’s                                 erect penis enters the female’s vagina.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659063"/>
            <a:ext cx="8382000" cy="1150937"/>
            <a:chOff x="295" y="799"/>
            <a:chExt cx="5165" cy="408"/>
          </a:xfrm>
        </p:grpSpPr>
        <p:sp>
          <p:nvSpPr>
            <p:cNvPr id="6861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2235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Stimulation during intercourse causes                   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sperm to be released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from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epidymis.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4191000"/>
            <a:ext cx="8382000" cy="1150938"/>
            <a:chOff x="295" y="799"/>
            <a:chExt cx="5165" cy="408"/>
          </a:xfrm>
        </p:grpSpPr>
        <p:sp>
          <p:nvSpPr>
            <p:cNvPr id="68618" name="AutoShape 1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2233" name="Text Box 11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sperm then mix with fluids from the other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glands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to produce a mixture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semen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     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5715000"/>
            <a:ext cx="8382000" cy="685800"/>
            <a:chOff x="295" y="799"/>
            <a:chExt cx="5165" cy="408"/>
          </a:xfrm>
        </p:grpSpPr>
        <p:sp>
          <p:nvSpPr>
            <p:cNvPr id="68621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2231" name="Text Box 1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Semen exits the penis during an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ejaculation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     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CC">
                  <a:gamma/>
                  <a:shade val="46275"/>
                  <a:invGamma/>
                </a:srgbClr>
              </a:gs>
              <a:gs pos="100000">
                <a:srgbClr val="0000CC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Sexual Intercourse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ale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313"/>
            <a:ext cx="70866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sper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04800"/>
            <a:ext cx="8048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sper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55 C 0.0217 -0.01598 0.0434 -0.02917 0.075 -0.0338 C 0.10659 -0.03866 0.15486 -0.03982 0.18958 -0.03125 C 0.2243 -0.02269 0.25 -0.00602 0.28333 0.01805 C 0.31666 0.04236 0.36007 0.07453 0.38958 0.11435 C 0.41909 0.15439 0.43993 0.20463 0.46041 0.2574 C 0.4809 0.31041 0.50347 0.39838 0.5125 0.43171 C 0.52152 0.46527 0.51805 0.46157 0.51458 0.45787 " pathEditMode="relative" rAng="0" ptsTypes="aaaaaaaA">
                                      <p:cBhvr>
                                        <p:cTn id="23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2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0.01666 -0.01505 0.03333 -0.03056 0.07083 -0.03426 C 0.10833 -0.03819 0.17534 -0.03935 0.225 -0.02292 C 0.27465 -0.00625 0.32847 0.0287 0.36875 0.06597 C 0.40902 0.10324 0.44375 0.15509 0.46666 0.20046 C 0.48958 0.24607 0.49722 0.29792 0.50625 0.33796 C 0.51527 0.37801 0.5184 0.41111 0.52083 0.44097 C 0.52326 0.4713 0.52083 0.49884 0.52083 0.51852 C 0.52083 0.53819 0.52083 0.54838 0.52083 0.5588 " pathEditMode="relative" rAng="0" ptsTypes="aaaaaaaaA">
                                      <p:cBhvr>
                                        <p:cTn id="2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259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98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98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58 0.45787 C 0.50086 0.45926 0.48715 0.46065 0.47916 0.44398 C 0.47117 0.42731 0.46076 0.39352 0.46666 0.35787 C 0.47256 0.32222 0.50034 0.26852 0.51458 0.23009 C 0.52881 0.19166 0.54826 0.15463 0.55208 0.12731 C 0.5559 0.1 0.55104 0.08518 0.53749 0.0662 C 0.52395 0.04722 0.49305 0.02639 0.47083 0.01342 C 0.4486 0.00046 0.42465 -0.00741 0.40416 -0.01158 C 0.38367 -0.01574 0.36701 -0.01667 0.34791 -0.01158 C 0.32881 -0.00648 0.29965 0.00324 0.28958 0.01898 C 0.27951 0.03472 0.28055 0.05972 0.28749 0.08287 C 0.29444 0.10602 0.31805 0.1412 0.33124 0.15787 C 0.34444 0.17453 0.35242 0.17407 0.36666 0.18287 C 0.3809 0.19166 0.40381 0.19722 0.41666 0.21065 C 0.42951 0.22407 0.42812 0.25324 0.44374 0.26342 C 0.45937 0.27361 0.49097 0.27361 0.51041 0.27176 C 0.52985 0.2699 0.54617 0.24629 0.56041 0.25231 C 0.57465 0.25833 0.58541 0.28287 0.59583 0.30787 C 0.60624 0.33287 0.6118 0.3662 0.62291 0.40231 C 0.63402 0.43842 0.6427 0.48981 0.66249 0.52453 C 0.68229 0.55926 0.71874 0.5875 0.74166 0.61065 C 0.76458 0.63379 0.77673 0.6287 0.79999 0.66342 C 0.82326 0.69815 0.85225 0.75856 0.88124 0.81898 " pathEditMode="relative" ptsTypes="aaaaaaaaaaaaaaaaaaaaaaA">
                                      <p:cBhvr>
                                        <p:cTn id="37" dur="5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0.5588 C 0.51424 0.56899 0.50764 0.57917 0.5 0.58103 C 0.49236 0.58288 0.47674 0.58519 0.475 0.56991 C 0.47326 0.55464 0.4809 0.51806 0.48958 0.48936 C 0.49826 0.46066 0.51632 0.42593 0.52708 0.39769 C 0.53785 0.36945 0.55208 0.34584 0.55417 0.31991 C 0.55625 0.29399 0.54861 0.26482 0.53958 0.24214 C 0.53056 0.21945 0.52083 0.19677 0.5 0.1838 C 0.47917 0.17084 0.4375 0.16806 0.41458 0.16436 C 0.39167 0.16066 0.38021 0.15973 0.3625 0.16158 C 0.34479 0.16343 0.31979 0.16297 0.30833 0.17547 C 0.29688 0.18797 0.28924 0.21251 0.29375 0.23658 C 0.29826 0.26066 0.32465 0.30186 0.33542 0.31991 C 0.34618 0.33797 0.34583 0.33473 0.35833 0.34491 C 0.37083 0.3551 0.39722 0.37454 0.41042 0.38103 C 0.42361 0.38751 0.42986 0.37408 0.4375 0.3838 C 0.44514 0.39353 0.44271 0.42964 0.45625 0.43936 C 0.46979 0.44908 0.50035 0.44399 0.51875 0.44214 C 0.53715 0.44028 0.55069 0.42177 0.56667 0.42825 C 0.58264 0.43473 0.6059 0.46066 0.61458 0.48103 C 0.62326 0.5014 0.61458 0.52362 0.61875 0.55047 C 0.62292 0.57732 0.62917 0.61899 0.63958 0.64214 C 0.65 0.66528 0.66181 0.66945 0.68125 0.68936 C 0.70069 0.70927 0.73403 0.72316 0.75625 0.76158 C 0.77847 0.80001 0.80382 0.86806 0.81458 0.91991 C 0.82535 0.97177 0.82309 1.02223 0.82083 1.07269 " pathEditMode="relative" ptsTypes="aaaaaaaaaaaaaaaaaaaaaaaaaA">
                                      <p:cBhvr>
                                        <p:cTn id="39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After Intercourse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0" y="1279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After being released inside the vagina during              ejaculation, sperm swim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towards the egg</a:t>
            </a:r>
            <a:r>
              <a:rPr lang="en-GB" sz="30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4237038"/>
            <a:ext cx="8382000" cy="639762"/>
            <a:chOff x="295" y="799"/>
            <a:chExt cx="5165" cy="408"/>
          </a:xfrm>
        </p:grpSpPr>
        <p:sp>
          <p:nvSpPr>
            <p:cNvPr id="55306" name="AutoShape 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5307" name="Text Box 9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There, they hope to meet an egg to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fertilize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it.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5283199"/>
            <a:ext cx="8382000" cy="1123078"/>
            <a:chOff x="295" y="799"/>
            <a:chExt cx="5165" cy="410"/>
          </a:xfrm>
        </p:grpSpPr>
        <p:sp>
          <p:nvSpPr>
            <p:cNvPr id="55304" name="AutoShape 1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5305" name="Text Box 12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Only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one sperm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can penetrate the egg.                      All other sperm die off.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692401"/>
            <a:ext cx="8382000" cy="1125101"/>
            <a:chOff x="295" y="799"/>
            <a:chExt cx="5165" cy="411"/>
          </a:xfrm>
        </p:grpSpPr>
        <p:sp>
          <p:nvSpPr>
            <p:cNvPr id="55302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5303" name="Text Box 1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sperm swim up the vagina, through the cervix and uterus to reach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fallopian tubes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bo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1749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gir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044950"/>
            <a:ext cx="1892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Adolescence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begins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with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puberty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3810000"/>
            <a:ext cx="6019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Puberty usually begins around                  the age of </a:t>
            </a:r>
            <a:r>
              <a:rPr lang="en-GB" sz="2800" b="0" u="sng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9-13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in </a:t>
            </a:r>
            <a:r>
              <a:rPr lang="en-GB" sz="2800" b="0" u="sng" dirty="0">
                <a:solidFill>
                  <a:srgbClr val="CC0099"/>
                </a:solidFill>
                <a:latin typeface="Tw Cen MT" charset="0"/>
                <a:ea typeface="Tw Cen MT" charset="0"/>
                <a:cs typeface="Tw Cen MT" charset="0"/>
              </a:rPr>
              <a:t>girls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Puberty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133600"/>
            <a:ext cx="8382000" cy="1219200"/>
            <a:chOff x="295" y="799"/>
            <a:chExt cx="5165" cy="408"/>
          </a:xfrm>
        </p:grpSpPr>
        <p:sp>
          <p:nvSpPr>
            <p:cNvPr id="18441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8442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Puberty is a time of development where the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body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becomes </a:t>
              </a:r>
              <a:r>
                <a:rPr lang="en-GB" sz="320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physically able to reproduce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600200" y="50292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It begins around </a:t>
            </a:r>
            <a:r>
              <a:rPr lang="en-GB" sz="2800" b="0" u="sng" dirty="0">
                <a:solidFill>
                  <a:srgbClr val="3333CC"/>
                </a:solidFill>
                <a:latin typeface="Tw Cen MT" charset="0"/>
                <a:ea typeface="Tw Cen MT" charset="0"/>
                <a:cs typeface="Tw Cen MT" charset="0"/>
              </a:rPr>
              <a:t>10-15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in </a:t>
            </a:r>
            <a:r>
              <a:rPr lang="en-GB" sz="2800" b="0" u="sng" dirty="0">
                <a:solidFill>
                  <a:srgbClr val="3333CC"/>
                </a:solidFill>
                <a:latin typeface="Tw Cen MT" charset="0"/>
                <a:ea typeface="Tw Cen MT" charset="0"/>
                <a:cs typeface="Tw Cen MT" charset="0"/>
              </a:rPr>
              <a:t>boys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600200" y="5897563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usually lasts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3-7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years in both.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9" grpId="0" build="p" autoUpdateAnimBg="0"/>
      <p:bldP spid="13326" grpId="0" build="p" autoUpdateAnimBg="0"/>
      <p:bldP spid="1332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female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04800"/>
            <a:ext cx="7099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sper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781550"/>
            <a:ext cx="8048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sper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6763"/>
            <a:ext cx="9144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0.01267 -0.05857 0.02534 -0.11713 0.04583 -0.16389 C 0.06632 -0.21065 0.09687 -0.25324 0.12291 -0.28056 C 0.14896 -0.30787 0.17257 -0.32037 0.20208 -0.32778 C 0.23159 -0.33519 0.27604 -0.33009 0.3 -0.325 C 0.32396 -0.31991 0.32569 -0.32176 0.34583 -0.29722 C 0.36597 -0.27269 0.39791 -0.22361 0.42083 -0.17778 C 0.44375 -0.13195 0.47152 -0.05417 0.48333 -0.02222 C 0.49514 0.00972 0.49097 0.00046 0.49166 0.01389 C 0.49236 0.02731 0.48993 0.04282 0.48732 0.05833 " pathEditMode="relative" ptsTypes="aaaaaaaaaA">
                                      <p:cBhvr>
                                        <p:cTn id="23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C -0.01042 -0.03658 -0.02083 -0.07315 -0.01667 -0.125 C -0.0125 -0.17686 0.00382 -0.25648 0.025 -0.31111 C 0.04618 -0.36574 0.06944 -0.42037 0.11042 -0.45278 C 0.15139 -0.48519 0.22986 -0.50186 0.27083 -0.50556 C 0.31181 -0.50926 0.33229 -0.49723 0.35625 -0.475 C 0.38021 -0.45278 0.40104 -0.40926 0.41458 -0.37223 C 0.42813 -0.33519 0.43056 -0.29491 0.4375 -0.25278 C 0.44444 -0.21065 0.45104 -0.15741 0.45625 -0.11945 C 0.46146 -0.08148 0.4651 -0.05324 0.46875 -0.025 " pathEditMode="relative" ptsTypes="aaaaaaaaaA">
                                      <p:cBhvr>
                                        <p:cTn id="25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27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27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75 -0.025 C 0.47864 -0.06204 0.48854 -0.09908 0.49166 -0.125 C 0.49479 -0.15093 0.49514 -0.15926 0.4875 -0.18056 C 0.47986 -0.20185 0.45243 -0.22037 0.44583 -0.25278 C 0.43923 -0.28519 0.4434 -0.34445 0.44791 -0.375 C 0.45243 -0.40556 0.47014 -0.41065 0.47291 -0.43611 C 0.47569 -0.46158 0.47743 -0.50278 0.46458 -0.52778 C 0.45173 -0.55278 0.41944 -0.57315 0.39583 -0.58611 C 0.37222 -0.59908 0.34548 -0.60139 0.32291 -0.60556 C 0.30034 -0.60972 0.27986 -0.61158 0.26041 -0.61111 C 0.24097 -0.61065 0.22361 -0.60672 0.20625 -0.60278 " pathEditMode="relative" ptsTypes="aaaaaaaaaaA">
                                      <p:cBhvr>
                                        <p:cTn id="37" dur="5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32 0.05834 C 0.47604 0.04375 0.46475 0.02917 0.45816 0.00972 C 0.45156 -0.00995 0.44392 -0.03472 0.44774 -0.05903 C 0.45156 -0.08333 0.47274 -0.11088 0.48107 -0.13611 C 0.48941 -0.16134 0.49566 -0.19282 0.49774 -0.21041 C 0.49982 -0.22801 0.49878 -0.22523 0.49357 -0.2419 C 0.48836 -0.25856 0.471 -0.29051 0.46649 -0.31041 C 0.46198 -0.33055 0.46267 -0.34815 0.46649 -0.3618 C 0.47031 -0.37569 0.47656 -0.38102 0.48941 -0.39328 C 0.50225 -0.40578 0.52204 -0.4243 0.54357 -0.43611 C 0.5651 -0.44815 0.59704 -0.45903 0.61857 -0.46481 C 0.6401 -0.47037 0.65295 -0.47083 0.67274 -0.47037 C 0.69253 -0.46991 0.71493 -0.46597 0.73732 -0.4618 " pathEditMode="relative" rAng="0" ptsTypes="aaaaaaaaaaaaA">
                                      <p:cBhvr>
                                        <p:cTn id="39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goal of sexual intercourse is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fertilization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5735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7353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During fertilization, a single                               sperm cell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joins 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with an ovum.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Fertilization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276600" y="40386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nuclei of both cells join together to create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one cell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276600" y="55626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This new cell is called a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zygote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  <a:endParaRPr lang="en-GB" sz="3000" b="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8383" name="Picture 15" descr="a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5781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828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  <p:bldP spid="58375" grpId="0" build="p" autoUpdateAnimBg="0"/>
      <p:bldP spid="5837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5" name="Picture 27" descr="fallop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2054225" y="1554163"/>
            <a:ext cx="5232400" cy="0"/>
            <a:chOff x="0" y="0"/>
            <a:chExt cx="3296" cy="0"/>
          </a:xfrm>
        </p:grpSpPr>
        <p:sp>
          <p:nvSpPr>
            <p:cNvPr id="5837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9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8379" name="Group 5"/>
            <p:cNvGrpSpPr>
              <a:grpSpLocks/>
            </p:cNvGrpSpPr>
            <p:nvPr/>
          </p:nvGrpSpPr>
          <p:grpSpPr bwMode="auto">
            <a:xfrm>
              <a:off x="0" y="0"/>
              <a:ext cx="2987" cy="0"/>
              <a:chOff x="0" y="0"/>
              <a:chExt cx="2987" cy="0"/>
            </a:xfrm>
          </p:grpSpPr>
          <p:sp>
            <p:nvSpPr>
              <p:cNvPr id="5838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87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38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987" cy="0"/>
                <a:chOff x="0" y="0"/>
                <a:chExt cx="2987" cy="0"/>
              </a:xfrm>
            </p:grpSpPr>
            <p:sp>
              <p:nvSpPr>
                <p:cNvPr id="5838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7" cy="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838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87" cy="0"/>
                  <a:chOff x="0" y="0"/>
                  <a:chExt cx="2987" cy="0"/>
                </a:xfrm>
              </p:grpSpPr>
              <p:sp>
                <p:nvSpPr>
                  <p:cNvPr id="5838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87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838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87" cy="0"/>
                    <a:chOff x="0" y="0"/>
                    <a:chExt cx="2987" cy="0"/>
                  </a:xfrm>
                </p:grpSpPr>
                <p:sp>
                  <p:nvSpPr>
                    <p:cNvPr id="5838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6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8387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987" cy="0"/>
                      <a:chOff x="0" y="0"/>
                      <a:chExt cx="2987" cy="0"/>
                    </a:xfrm>
                  </p:grpSpPr>
                  <p:sp>
                    <p:nvSpPr>
                      <p:cNvPr id="5838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987" cy="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838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987" cy="0"/>
                        <a:chOff x="0" y="0"/>
                        <a:chExt cx="2987" cy="0"/>
                      </a:xfrm>
                    </p:grpSpPr>
                    <p:sp>
                      <p:nvSpPr>
                        <p:cNvPr id="5839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987" cy="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58391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987" cy="0"/>
                          <a:chOff x="0" y="0"/>
                          <a:chExt cx="2987" cy="0"/>
                        </a:xfrm>
                      </p:grpSpPr>
                      <p:sp>
                        <p:nvSpPr>
                          <p:cNvPr id="5839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39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Fertilization</a:t>
            </a:r>
          </a:p>
        </p:txBody>
      </p:sp>
      <p:pic>
        <p:nvPicPr>
          <p:cNvPr id="73757" name="Picture 29" descr="eg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888" y="4419600"/>
            <a:ext cx="20208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Picture 26" descr="sper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5752">
            <a:off x="9525000" y="35052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743200" y="1981200"/>
            <a:ext cx="2362200" cy="990600"/>
            <a:chOff x="336" y="1008"/>
            <a:chExt cx="2064" cy="624"/>
          </a:xfrm>
        </p:grpSpPr>
        <p:sp>
          <p:nvSpPr>
            <p:cNvPr id="58376" name="AutoShape 21"/>
            <p:cNvSpPr>
              <a:spLocks noChangeArrowheads="1"/>
            </p:cNvSpPr>
            <p:nvPr/>
          </p:nvSpPr>
          <p:spPr bwMode="auto">
            <a:xfrm>
              <a:off x="336" y="1008"/>
              <a:ext cx="2064" cy="624"/>
            </a:xfrm>
            <a:prstGeom prst="wedgeRoundRectCallout">
              <a:avLst>
                <a:gd name="adj1" fmla="val 60949"/>
                <a:gd name="adj2" fmla="val 128528"/>
                <a:gd name="adj3" fmla="val 16667"/>
              </a:avLst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8377" name="Text Box 22"/>
            <p:cNvSpPr txBox="1">
              <a:spLocks noChangeArrowheads="1"/>
            </p:cNvSpPr>
            <p:nvPr/>
          </p:nvSpPr>
          <p:spPr bwMode="auto">
            <a:xfrm>
              <a:off x="384" y="1123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latin typeface="Century Gothic" charset="0"/>
                  <a:cs typeface="Times New Roman" charset="0"/>
                </a:rPr>
                <a:t>I WON!</a:t>
              </a:r>
            </a:p>
          </p:txBody>
        </p:sp>
      </p:grp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429000" y="52260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Century Gothic" charset="0"/>
                <a:cs typeface="Times New Roman" charset="0"/>
              </a:rPr>
              <a:t>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4444E-6 C 0.03837 -0.02615 0.07674 -0.05231 0.11233 -0.07777 C 0.1481 -0.10324 0.17761 -0.13009 0.21459 -0.15277 C 0.2514 -0.17546 0.2856 -0.20416 0.33317 -0.21388 C 0.38091 -0.22361 0.44827 -0.21527 0.49983 -0.21111 C 0.55157 -0.20694 0.59758 -0.19791 0.64358 -0.18888 " pathEditMode="relative" ptsTypes="aaaaaA">
                                      <p:cBhvr>
                                        <p:cTn id="13" dur="3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0.04027 C -0.07726 0.06296 -0.09375 0.08564 -0.12066 0.10138 C -0.14723 0.11713 -0.18716 0.13796 -0.22118 0.13472 C -0.25539 0.13148 -0.28768 0.09953 -0.32431 0.08194 C -0.36111 0.06435 -0.40139 0.04675 -0.44167 0.02916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After fertilization, huge changes to the zygote begin.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5940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9403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new zygote releases chemicals to                         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block all other sperm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from entering.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After Fertilization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000" y="3802063"/>
            <a:ext cx="8382000" cy="1150937"/>
            <a:chOff x="295" y="799"/>
            <a:chExt cx="5165" cy="408"/>
          </a:xfrm>
        </p:grpSpPr>
        <p:sp>
          <p:nvSpPr>
            <p:cNvPr id="59400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9401" name="Text Box 1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zygote begins to travel down the                  fallopian tube towards the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uterus.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5334000"/>
            <a:ext cx="8382000" cy="1150938"/>
            <a:chOff x="295" y="799"/>
            <a:chExt cx="5165" cy="408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59399" name="Text Box 17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On its way, it begins to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divide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and quickly forms a growing mass of cells.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fallop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2054225" y="1554163"/>
            <a:ext cx="5232400" cy="0"/>
            <a:chOff x="0" y="0"/>
            <a:chExt cx="3296" cy="0"/>
          </a:xfrm>
        </p:grpSpPr>
        <p:sp>
          <p:nvSpPr>
            <p:cNvPr id="6042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9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0426" name="Group 5"/>
            <p:cNvGrpSpPr>
              <a:grpSpLocks/>
            </p:cNvGrpSpPr>
            <p:nvPr/>
          </p:nvGrpSpPr>
          <p:grpSpPr bwMode="auto">
            <a:xfrm>
              <a:off x="0" y="0"/>
              <a:ext cx="2987" cy="0"/>
              <a:chOff x="0" y="0"/>
              <a:chExt cx="2987" cy="0"/>
            </a:xfrm>
          </p:grpSpPr>
          <p:sp>
            <p:nvSpPr>
              <p:cNvPr id="60427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87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2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987" cy="0"/>
                <a:chOff x="0" y="0"/>
                <a:chExt cx="2987" cy="0"/>
              </a:xfrm>
            </p:grpSpPr>
            <p:sp>
              <p:nvSpPr>
                <p:cNvPr id="6042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7" cy="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043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87" cy="0"/>
                  <a:chOff x="0" y="0"/>
                  <a:chExt cx="2987" cy="0"/>
                </a:xfrm>
              </p:grpSpPr>
              <p:sp>
                <p:nvSpPr>
                  <p:cNvPr id="6043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87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043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87" cy="0"/>
                    <a:chOff x="0" y="0"/>
                    <a:chExt cx="2987" cy="0"/>
                  </a:xfrm>
                </p:grpSpPr>
                <p:sp>
                  <p:nvSpPr>
                    <p:cNvPr id="6043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6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0434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987" cy="0"/>
                      <a:chOff x="0" y="0"/>
                      <a:chExt cx="2987" cy="0"/>
                    </a:xfrm>
                  </p:grpSpPr>
                  <p:sp>
                    <p:nvSpPr>
                      <p:cNvPr id="60435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987" cy="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043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987" cy="0"/>
                        <a:chOff x="0" y="0"/>
                        <a:chExt cx="2987" cy="0"/>
                      </a:xfrm>
                    </p:grpSpPr>
                    <p:sp>
                      <p:nvSpPr>
                        <p:cNvPr id="60437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987" cy="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0438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987" cy="0"/>
                          <a:chOff x="0" y="0"/>
                          <a:chExt cx="2987" cy="0"/>
                        </a:xfrm>
                      </p:grpSpPr>
                      <p:sp>
                        <p:nvSpPr>
                          <p:cNvPr id="6043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044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77845" name="Picture 21" descr="eg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0208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219200" y="1981200"/>
            <a:ext cx="3352800" cy="990600"/>
            <a:chOff x="336" y="1008"/>
            <a:chExt cx="2064" cy="624"/>
          </a:xfrm>
        </p:grpSpPr>
        <p:sp>
          <p:nvSpPr>
            <p:cNvPr id="60423" name="AutoShape 27"/>
            <p:cNvSpPr>
              <a:spLocks noChangeArrowheads="1"/>
            </p:cNvSpPr>
            <p:nvPr/>
          </p:nvSpPr>
          <p:spPr bwMode="auto">
            <a:xfrm>
              <a:off x="336" y="1008"/>
              <a:ext cx="2064" cy="624"/>
            </a:xfrm>
            <a:prstGeom prst="wedgeRoundRectCallout">
              <a:avLst>
                <a:gd name="adj1" fmla="val 60949"/>
                <a:gd name="adj2" fmla="val 128528"/>
                <a:gd name="adj3" fmla="val 16667"/>
              </a:avLst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0424" name="Text Box 28"/>
            <p:cNvSpPr txBox="1">
              <a:spLocks noChangeArrowheads="1"/>
            </p:cNvSpPr>
            <p:nvPr/>
          </p:nvSpPr>
          <p:spPr bwMode="auto">
            <a:xfrm>
              <a:off x="384" y="1123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latin typeface="Tahoma" charset="0"/>
                  <a:cs typeface="Times New Roman" charset="0"/>
                </a:rPr>
                <a:t>To the uterus!</a:t>
              </a:r>
            </a:p>
          </p:txBody>
        </p:sp>
      </p:grp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0" y="990600"/>
            <a:ext cx="9144000" cy="59436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After Fertilization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6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5209 0.03032 0.10417 0.06065 0.16459 0.06667 C 0.225 0.07268 0.30417 0.0537 0.3625 0.03611 C 0.42084 0.01852 0.45764 -0.0375 0.51459 -0.03889 C 0.57153 -0.04028 0.63785 -0.00625 0.70417 0.02778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3"/>
          <p:cNvGrpSpPr>
            <a:grpSpLocks/>
          </p:cNvGrpSpPr>
          <p:nvPr/>
        </p:nvGrpSpPr>
        <p:grpSpPr bwMode="auto">
          <a:xfrm>
            <a:off x="2054225" y="1554163"/>
            <a:ext cx="5232400" cy="0"/>
            <a:chOff x="0" y="0"/>
            <a:chExt cx="3296" cy="0"/>
          </a:xfrm>
        </p:grpSpPr>
        <p:sp>
          <p:nvSpPr>
            <p:cNvPr id="6145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9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1452" name="Group 5"/>
            <p:cNvGrpSpPr>
              <a:grpSpLocks/>
            </p:cNvGrpSpPr>
            <p:nvPr/>
          </p:nvGrpSpPr>
          <p:grpSpPr bwMode="auto">
            <a:xfrm>
              <a:off x="0" y="0"/>
              <a:ext cx="2987" cy="0"/>
              <a:chOff x="0" y="0"/>
              <a:chExt cx="2987" cy="0"/>
            </a:xfrm>
          </p:grpSpPr>
          <p:sp>
            <p:nvSpPr>
              <p:cNvPr id="61453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87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45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987" cy="0"/>
                <a:chOff x="0" y="0"/>
                <a:chExt cx="2987" cy="0"/>
              </a:xfrm>
            </p:grpSpPr>
            <p:sp>
              <p:nvSpPr>
                <p:cNvPr id="6145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87" cy="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145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87" cy="0"/>
                  <a:chOff x="0" y="0"/>
                  <a:chExt cx="2987" cy="0"/>
                </a:xfrm>
              </p:grpSpPr>
              <p:sp>
                <p:nvSpPr>
                  <p:cNvPr id="6145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87" cy="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145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87" cy="0"/>
                    <a:chOff x="0" y="0"/>
                    <a:chExt cx="2987" cy="0"/>
                  </a:xfrm>
                </p:grpSpPr>
                <p:sp>
                  <p:nvSpPr>
                    <p:cNvPr id="6145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6" cy="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46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987" cy="0"/>
                      <a:chOff x="0" y="0"/>
                      <a:chExt cx="2987" cy="0"/>
                    </a:xfrm>
                  </p:grpSpPr>
                  <p:sp>
                    <p:nvSpPr>
                      <p:cNvPr id="6146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987" cy="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1462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987" cy="0"/>
                        <a:chOff x="0" y="0"/>
                        <a:chExt cx="2987" cy="0"/>
                      </a:xfrm>
                    </p:grpSpPr>
                    <p:sp>
                      <p:nvSpPr>
                        <p:cNvPr id="6146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987" cy="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61464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987" cy="0"/>
                          <a:chOff x="0" y="0"/>
                          <a:chExt cx="2987" cy="0"/>
                        </a:xfrm>
                      </p:grpSpPr>
                      <p:sp>
                        <p:nvSpPr>
                          <p:cNvPr id="61465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466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987" cy="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51233" name="Picture 3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4" name="Picture 3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9" name="Picture 39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6" name="Picture 36" descr="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7" name="Picture 37" descr="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8" name="Picture 38" descr="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After Fertilization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The Dividing 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journey to the uterus takes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4-7 days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86000"/>
            <a:ext cx="8382000" cy="1150938"/>
            <a:chOff x="295" y="799"/>
            <a:chExt cx="5165" cy="408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By that time, the zygote divides to become a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ball of cells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that is now called an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embryo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Implantation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76600" y="38862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Once the embryo reaches the      uterus, it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implants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itself.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276600" y="52578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There, it will receive          nourishment and grow! </a:t>
            </a:r>
          </a:p>
        </p:txBody>
      </p:sp>
      <p:pic>
        <p:nvPicPr>
          <p:cNvPr id="5" name="Picture 12" descr="embry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2098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  <p:bldP spid="63495" grpId="0" build="p" autoUpdateAnimBg="0"/>
      <p:bldP spid="6349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Implantation</a:t>
            </a:r>
          </a:p>
        </p:txBody>
      </p:sp>
      <p:pic>
        <p:nvPicPr>
          <p:cNvPr id="55303" name="Picture 7" descr="implant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63613"/>
            <a:ext cx="8991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gallery_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Part 5: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Development and Birth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Puberty actually begins in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brain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!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Puberty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133600"/>
            <a:ext cx="8382000" cy="1219200"/>
            <a:chOff x="295" y="799"/>
            <a:chExt cx="5165" cy="408"/>
          </a:xfrm>
        </p:grpSpPr>
        <p:sp>
          <p:nvSpPr>
            <p:cNvPr id="19463" name="AutoShape 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tiny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pituitary gland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in the brain begins               to release chemicals called </a:t>
              </a:r>
              <a:r>
                <a:rPr lang="en-GB" sz="320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hormones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04800" y="371792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pituitary hormones are called </a:t>
            </a:r>
            <a:r>
              <a:rPr lang="en-GB" sz="2800" b="0" u="sng" dirty="0" err="1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gonadotrophins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and they stimulate the sex organs to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mature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</a:t>
            </a:r>
          </a:p>
        </p:txBody>
      </p:sp>
      <p:pic>
        <p:nvPicPr>
          <p:cNvPr id="21518" name="Picture 14" descr="bra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191000"/>
            <a:ext cx="2838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" y="5486400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Then, the maturing sex 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organs start to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produce their </a:t>
            </a:r>
            <a:r>
              <a:rPr lang="en-GB" sz="2800" b="0" u="sng" dirty="0">
                <a:solidFill>
                  <a:srgbClr val="FF2D2D"/>
                </a:solidFill>
                <a:latin typeface="Tw Cen MT" charset="0"/>
                <a:ea typeface="Tw Cen MT" charset="0"/>
                <a:cs typeface="Tw Cen MT" charset="0"/>
              </a:rPr>
              <a:t>own hormones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16" grpId="0" build="p" autoUpdateAnimBg="0"/>
      <p:bldP spid="2151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 sperm and egg fuse to form a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zygote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Review</a:t>
            </a:r>
          </a:p>
        </p:txBody>
      </p:sp>
      <p:pic>
        <p:nvPicPr>
          <p:cNvPr id="18445" name="Picture 13" descr="wht1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892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wht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562600"/>
            <a:ext cx="9413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wht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410200"/>
            <a:ext cx="12255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wht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5181600"/>
            <a:ext cx="15081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wht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1608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28600" y="208756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zygote divides as it journeys to 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uterus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28600" y="300196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In 4-7 days the ball of cells is called an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embryo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28600" y="399256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When it reaches the uterus, the embryo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implants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50" grpId="0" build="p" autoUpdateAnimBg="0"/>
      <p:bldP spid="18451" grpId="0" build="p" autoUpdateAnimBg="0"/>
      <p:bldP spid="1845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+mn-cs"/>
              </a:rPr>
              <a:t>Review</a:t>
            </a:r>
          </a:p>
        </p:txBody>
      </p:sp>
      <p:pic>
        <p:nvPicPr>
          <p:cNvPr id="4" name="Picture 7" descr="implant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63613"/>
            <a:ext cx="8991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Soon after the embryo implants in the uterus                      wall,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new structures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form around it.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582863"/>
            <a:ext cx="8382000" cy="1150937"/>
            <a:chOff x="295" y="799"/>
            <a:chExt cx="5165" cy="408"/>
          </a:xfrm>
        </p:grpSpPr>
        <p:sp>
          <p:nvSpPr>
            <p:cNvPr id="69647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8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 structures are designed to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protect and nourish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the developing embryo as it grows.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After Implantation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24200" y="40386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They include: </a:t>
            </a:r>
          </a:p>
        </p:txBody>
      </p:sp>
      <p:pic>
        <p:nvPicPr>
          <p:cNvPr id="69637" name="Picture 10" descr="11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0F3"/>
              </a:clrFrom>
              <a:clrTo>
                <a:srgbClr val="FF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 bwMode="auto">
          <a:xfrm>
            <a:off x="0" y="4114800"/>
            <a:ext cx="2832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71800" y="4800600"/>
            <a:ext cx="2819400" cy="685800"/>
            <a:chOff x="295" y="799"/>
            <a:chExt cx="5165" cy="408"/>
          </a:xfrm>
        </p:grpSpPr>
        <p:sp>
          <p:nvSpPr>
            <p:cNvPr id="69645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6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amniotic sac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96000" y="4800600"/>
            <a:ext cx="2819400" cy="685800"/>
            <a:chOff x="295" y="799"/>
            <a:chExt cx="5165" cy="408"/>
          </a:xfrm>
        </p:grpSpPr>
        <p:sp>
          <p:nvSpPr>
            <p:cNvPr id="69643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4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placenta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343400" y="5791200"/>
            <a:ext cx="3124200" cy="685800"/>
            <a:chOff x="295" y="799"/>
            <a:chExt cx="5165" cy="408"/>
          </a:xfrm>
        </p:grpSpPr>
        <p:sp>
          <p:nvSpPr>
            <p:cNvPr id="69641" name="AutoShape 1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69642" name="Text Box 19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umbilical cord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Fetus in the Uterus</a:t>
            </a:r>
          </a:p>
        </p:txBody>
      </p:sp>
      <p:pic>
        <p:nvPicPr>
          <p:cNvPr id="47108" name="Picture 4" descr="Repro - Fetus"/>
          <p:cNvPicPr>
            <a:picLocks noChangeAspect="1" noChangeArrowheads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876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1905000"/>
            <a:ext cx="2743200" cy="1066800"/>
            <a:chOff x="144" y="1392"/>
            <a:chExt cx="1728" cy="672"/>
          </a:xfrm>
        </p:grpSpPr>
        <p:grpSp>
          <p:nvGrpSpPr>
            <p:cNvPr id="70680" name="Group 14"/>
            <p:cNvGrpSpPr>
              <a:grpSpLocks/>
            </p:cNvGrpSpPr>
            <p:nvPr/>
          </p:nvGrpSpPr>
          <p:grpSpPr bwMode="auto">
            <a:xfrm>
              <a:off x="144" y="1392"/>
              <a:ext cx="1392" cy="378"/>
              <a:chOff x="295" y="799"/>
              <a:chExt cx="5165" cy="408"/>
            </a:xfrm>
          </p:grpSpPr>
          <p:sp>
            <p:nvSpPr>
              <p:cNvPr id="70682" name="AutoShape 1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83" name="Text Box 16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sac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81" name="Line 26"/>
            <p:cNvSpPr>
              <a:spLocks noChangeShapeType="1"/>
            </p:cNvSpPr>
            <p:nvPr/>
          </p:nvSpPr>
          <p:spPr bwMode="auto">
            <a:xfrm>
              <a:off x="1488" y="1728"/>
              <a:ext cx="384" cy="336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4191000"/>
            <a:ext cx="3200400" cy="609600"/>
            <a:chOff x="336" y="2640"/>
            <a:chExt cx="2016" cy="384"/>
          </a:xfrm>
        </p:grpSpPr>
        <p:grpSp>
          <p:nvGrpSpPr>
            <p:cNvPr id="70676" name="Group 20"/>
            <p:cNvGrpSpPr>
              <a:grpSpLocks/>
            </p:cNvGrpSpPr>
            <p:nvPr/>
          </p:nvGrpSpPr>
          <p:grpSpPr bwMode="auto">
            <a:xfrm>
              <a:off x="336" y="2646"/>
              <a:ext cx="1392" cy="378"/>
              <a:chOff x="295" y="799"/>
              <a:chExt cx="5165" cy="408"/>
            </a:xfrm>
          </p:grpSpPr>
          <p:sp>
            <p:nvSpPr>
              <p:cNvPr id="70678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79" name="Text Box 22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fluid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77" name="Line 27"/>
            <p:cNvSpPr>
              <a:spLocks noChangeShapeType="1"/>
            </p:cNvSpPr>
            <p:nvPr/>
          </p:nvSpPr>
          <p:spPr bwMode="auto">
            <a:xfrm flipV="1">
              <a:off x="1728" y="2640"/>
              <a:ext cx="624" cy="192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19200" y="4343400"/>
            <a:ext cx="3962400" cy="1895475"/>
            <a:chOff x="768" y="2736"/>
            <a:chExt cx="2496" cy="1194"/>
          </a:xfrm>
        </p:grpSpPr>
        <p:grpSp>
          <p:nvGrpSpPr>
            <p:cNvPr id="70672" name="Group 17"/>
            <p:cNvGrpSpPr>
              <a:grpSpLocks/>
            </p:cNvGrpSpPr>
            <p:nvPr/>
          </p:nvGrpSpPr>
          <p:grpSpPr bwMode="auto">
            <a:xfrm>
              <a:off x="768" y="3552"/>
              <a:ext cx="1440" cy="378"/>
              <a:chOff x="295" y="799"/>
              <a:chExt cx="5165" cy="408"/>
            </a:xfrm>
          </p:grpSpPr>
          <p:sp>
            <p:nvSpPr>
              <p:cNvPr id="70674" name="AutoShape 18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75" name="Text Box 19"/>
              <p:cNvSpPr txBox="1">
                <a:spLocks noChangeArrowheads="1"/>
              </p:cNvSpPr>
              <p:nvPr/>
            </p:nvSpPr>
            <p:spPr bwMode="auto">
              <a:xfrm>
                <a:off x="438" y="816"/>
                <a:ext cx="4896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umbilical cord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73" name="Line 28"/>
            <p:cNvSpPr>
              <a:spLocks noChangeShapeType="1"/>
            </p:cNvSpPr>
            <p:nvPr/>
          </p:nvSpPr>
          <p:spPr bwMode="auto">
            <a:xfrm flipV="1">
              <a:off x="2208" y="2736"/>
              <a:ext cx="1056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324600" y="2743200"/>
            <a:ext cx="2514600" cy="990600"/>
            <a:chOff x="3936" y="1680"/>
            <a:chExt cx="1584" cy="624"/>
          </a:xfrm>
        </p:grpSpPr>
        <p:grpSp>
          <p:nvGrpSpPr>
            <p:cNvPr id="70668" name="Group 8"/>
            <p:cNvGrpSpPr>
              <a:grpSpLocks/>
            </p:cNvGrpSpPr>
            <p:nvPr/>
          </p:nvGrpSpPr>
          <p:grpSpPr bwMode="auto">
            <a:xfrm>
              <a:off x="4128" y="1680"/>
              <a:ext cx="1392" cy="378"/>
              <a:chOff x="295" y="799"/>
              <a:chExt cx="5165" cy="408"/>
            </a:xfrm>
          </p:grpSpPr>
          <p:sp>
            <p:nvSpPr>
              <p:cNvPr id="70670" name="AutoShape 9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71" name="Text Box 10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placenta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69" name="Line 29"/>
            <p:cNvSpPr>
              <a:spLocks noChangeShapeType="1"/>
            </p:cNvSpPr>
            <p:nvPr/>
          </p:nvSpPr>
          <p:spPr bwMode="auto">
            <a:xfrm flipV="1">
              <a:off x="3936" y="2016"/>
              <a:ext cx="240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486400" y="1371600"/>
            <a:ext cx="3200400" cy="1066800"/>
            <a:chOff x="3408" y="864"/>
            <a:chExt cx="2016" cy="672"/>
          </a:xfrm>
        </p:grpSpPr>
        <p:grpSp>
          <p:nvGrpSpPr>
            <p:cNvPr id="70664" name="Group 23"/>
            <p:cNvGrpSpPr>
              <a:grpSpLocks/>
            </p:cNvGrpSpPr>
            <p:nvPr/>
          </p:nvGrpSpPr>
          <p:grpSpPr bwMode="auto">
            <a:xfrm>
              <a:off x="3888" y="864"/>
              <a:ext cx="1536" cy="378"/>
              <a:chOff x="295" y="799"/>
              <a:chExt cx="5165" cy="408"/>
            </a:xfrm>
          </p:grpSpPr>
          <p:sp>
            <p:nvSpPr>
              <p:cNvPr id="70666" name="AutoShape 24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0667" name="Text Box 25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6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mother’s blood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0665" name="Line 30"/>
            <p:cNvSpPr>
              <a:spLocks noChangeShapeType="1"/>
            </p:cNvSpPr>
            <p:nvPr/>
          </p:nvSpPr>
          <p:spPr bwMode="auto">
            <a:xfrm flipV="1">
              <a:off x="3408" y="1248"/>
              <a:ext cx="576" cy="28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5943600" y="3419475"/>
            <a:ext cx="2971800" cy="3055939"/>
            <a:chOff x="3552" y="-691"/>
            <a:chExt cx="1872" cy="1925"/>
          </a:xfrm>
        </p:grpSpPr>
        <p:grpSp>
          <p:nvGrpSpPr>
            <p:cNvPr id="30" name="Group 23"/>
            <p:cNvGrpSpPr>
              <a:grpSpLocks/>
            </p:cNvGrpSpPr>
            <p:nvPr/>
          </p:nvGrpSpPr>
          <p:grpSpPr bwMode="auto">
            <a:xfrm>
              <a:off x="3888" y="857"/>
              <a:ext cx="1536" cy="377"/>
              <a:chOff x="295" y="794"/>
              <a:chExt cx="5165" cy="408"/>
            </a:xfrm>
          </p:grpSpPr>
          <p:sp>
            <p:nvSpPr>
              <p:cNvPr id="32" name="AutoShape 24"/>
              <p:cNvSpPr>
                <a:spLocks noChangeArrowheads="1"/>
              </p:cNvSpPr>
              <p:nvPr/>
            </p:nvSpPr>
            <p:spPr bwMode="auto">
              <a:xfrm>
                <a:off x="295" y="794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6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 dirty="0" err="1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fetus</a:t>
                </a:r>
                <a:r>
                  <a:rPr lang="en-GB" sz="2800" b="0" dirty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’ blood</a:t>
                </a:r>
                <a:endParaRPr lang="en-GB" sz="2800" b="0" u="sng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552" y="-691"/>
              <a:ext cx="630" cy="1555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r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00200"/>
            <a:ext cx="2743200" cy="1066800"/>
            <a:chOff x="144" y="1392"/>
            <a:chExt cx="1728" cy="672"/>
          </a:xfrm>
        </p:grpSpPr>
        <p:grpSp>
          <p:nvGrpSpPr>
            <p:cNvPr id="71703" name="Group 4"/>
            <p:cNvGrpSpPr>
              <a:grpSpLocks/>
            </p:cNvGrpSpPr>
            <p:nvPr/>
          </p:nvGrpSpPr>
          <p:grpSpPr bwMode="auto">
            <a:xfrm>
              <a:off x="144" y="1392"/>
              <a:ext cx="1392" cy="378"/>
              <a:chOff x="295" y="799"/>
              <a:chExt cx="5165" cy="408"/>
            </a:xfrm>
          </p:grpSpPr>
          <p:sp>
            <p:nvSpPr>
              <p:cNvPr id="71705" name="AutoShape 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706" name="Text Box 6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sac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704" name="Line 7"/>
            <p:cNvSpPr>
              <a:spLocks noChangeShapeType="1"/>
            </p:cNvSpPr>
            <p:nvPr/>
          </p:nvSpPr>
          <p:spPr bwMode="auto">
            <a:xfrm>
              <a:off x="1488" y="1728"/>
              <a:ext cx="384" cy="336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" y="6019800"/>
            <a:ext cx="3200400" cy="600075"/>
            <a:chOff x="192" y="3792"/>
            <a:chExt cx="2016" cy="378"/>
          </a:xfrm>
        </p:grpSpPr>
        <p:grpSp>
          <p:nvGrpSpPr>
            <p:cNvPr id="71699" name="Group 9"/>
            <p:cNvGrpSpPr>
              <a:grpSpLocks/>
            </p:cNvGrpSpPr>
            <p:nvPr/>
          </p:nvGrpSpPr>
          <p:grpSpPr bwMode="auto">
            <a:xfrm>
              <a:off x="192" y="3792"/>
              <a:ext cx="1392" cy="378"/>
              <a:chOff x="295" y="799"/>
              <a:chExt cx="5165" cy="408"/>
            </a:xfrm>
          </p:grpSpPr>
          <p:sp>
            <p:nvSpPr>
              <p:cNvPr id="71701" name="AutoShape 10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702" name="Text Box 11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0" dirty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amniotic fluid</a:t>
                </a:r>
                <a:endParaRPr lang="en-GB" sz="2800" b="0" u="sng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700" name="Line 12"/>
            <p:cNvSpPr>
              <a:spLocks noChangeShapeType="1"/>
            </p:cNvSpPr>
            <p:nvPr/>
          </p:nvSpPr>
          <p:spPr bwMode="auto">
            <a:xfrm>
              <a:off x="1584" y="4080"/>
              <a:ext cx="624" cy="4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791200" y="3962400"/>
            <a:ext cx="3200400" cy="2209800"/>
            <a:chOff x="3648" y="2496"/>
            <a:chExt cx="2016" cy="1392"/>
          </a:xfrm>
        </p:grpSpPr>
        <p:grpSp>
          <p:nvGrpSpPr>
            <p:cNvPr id="71695" name="Group 14"/>
            <p:cNvGrpSpPr>
              <a:grpSpLocks/>
            </p:cNvGrpSpPr>
            <p:nvPr/>
          </p:nvGrpSpPr>
          <p:grpSpPr bwMode="auto">
            <a:xfrm>
              <a:off x="4224" y="3510"/>
              <a:ext cx="1440" cy="378"/>
              <a:chOff x="295" y="799"/>
              <a:chExt cx="5165" cy="408"/>
            </a:xfrm>
          </p:grpSpPr>
          <p:sp>
            <p:nvSpPr>
              <p:cNvPr id="71697" name="AutoShape 1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698" name="Text Box 16"/>
              <p:cNvSpPr txBox="1">
                <a:spLocks noChangeArrowheads="1"/>
              </p:cNvSpPr>
              <p:nvPr/>
            </p:nvSpPr>
            <p:spPr bwMode="auto">
              <a:xfrm>
                <a:off x="438" y="816"/>
                <a:ext cx="4896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b="0" dirty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umbilical cord</a:t>
                </a:r>
                <a:endParaRPr lang="en-GB" b="0" u="sng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696" name="Line 17"/>
            <p:cNvSpPr>
              <a:spLocks noChangeShapeType="1"/>
            </p:cNvSpPr>
            <p:nvPr/>
          </p:nvSpPr>
          <p:spPr bwMode="auto">
            <a:xfrm flipH="1" flipV="1">
              <a:off x="3648" y="2496"/>
              <a:ext cx="672" cy="1008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943600" y="609600"/>
            <a:ext cx="3200400" cy="1285875"/>
            <a:chOff x="3744" y="384"/>
            <a:chExt cx="2016" cy="810"/>
          </a:xfrm>
        </p:grpSpPr>
        <p:grpSp>
          <p:nvGrpSpPr>
            <p:cNvPr id="71691" name="Group 19"/>
            <p:cNvGrpSpPr>
              <a:grpSpLocks/>
            </p:cNvGrpSpPr>
            <p:nvPr/>
          </p:nvGrpSpPr>
          <p:grpSpPr bwMode="auto">
            <a:xfrm>
              <a:off x="4368" y="816"/>
              <a:ext cx="1392" cy="378"/>
              <a:chOff x="295" y="799"/>
              <a:chExt cx="5165" cy="408"/>
            </a:xfrm>
          </p:grpSpPr>
          <p:sp>
            <p:nvSpPr>
              <p:cNvPr id="71693" name="AutoShape 20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1847"/>
                  </a:gs>
                  <a:gs pos="100000">
                    <a:srgbClr val="CC33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694" name="Text Box 21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4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placenta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692" name="Line 22"/>
            <p:cNvSpPr>
              <a:spLocks noChangeShapeType="1"/>
            </p:cNvSpPr>
            <p:nvPr/>
          </p:nvSpPr>
          <p:spPr bwMode="auto">
            <a:xfrm>
              <a:off x="3744" y="384"/>
              <a:ext cx="624" cy="624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858000" y="2971800"/>
            <a:ext cx="2057400" cy="1066800"/>
            <a:chOff x="3480" y="864"/>
            <a:chExt cx="1944" cy="672"/>
          </a:xfrm>
        </p:grpSpPr>
        <p:grpSp>
          <p:nvGrpSpPr>
            <p:cNvPr id="71687" name="Group 24"/>
            <p:cNvGrpSpPr>
              <a:grpSpLocks/>
            </p:cNvGrpSpPr>
            <p:nvPr/>
          </p:nvGrpSpPr>
          <p:grpSpPr bwMode="auto">
            <a:xfrm>
              <a:off x="3888" y="864"/>
              <a:ext cx="1536" cy="378"/>
              <a:chOff x="295" y="799"/>
              <a:chExt cx="5165" cy="408"/>
            </a:xfrm>
          </p:grpSpPr>
          <p:sp>
            <p:nvSpPr>
              <p:cNvPr id="71689" name="AutoShape 2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1690" name="Text Box 26"/>
              <p:cNvSpPr txBox="1">
                <a:spLocks noChangeArrowheads="1"/>
              </p:cNvSpPr>
              <p:nvPr/>
            </p:nvSpPr>
            <p:spPr bwMode="auto">
              <a:xfrm>
                <a:off x="440" y="816"/>
                <a:ext cx="4896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BOY!</a:t>
                </a:r>
                <a:endParaRPr lang="en-GB" sz="28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sp>
          <p:nvSpPr>
            <p:cNvPr id="71688" name="Line 27"/>
            <p:cNvSpPr>
              <a:spLocks noChangeShapeType="1"/>
            </p:cNvSpPr>
            <p:nvPr/>
          </p:nvSpPr>
          <p:spPr bwMode="auto">
            <a:xfrm flipV="1">
              <a:off x="3480" y="1248"/>
              <a:ext cx="576" cy="288"/>
            </a:xfrm>
            <a:prstGeom prst="line">
              <a:avLst/>
            </a:prstGeom>
            <a:noFill/>
            <a:ln w="508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amniotic sac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is a fluid-filled bag.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2438400"/>
            <a:ext cx="4495800" cy="2209800"/>
            <a:chOff x="295" y="799"/>
            <a:chExt cx="5165" cy="408"/>
          </a:xfrm>
        </p:grpSpPr>
        <p:sp>
          <p:nvSpPr>
            <p:cNvPr id="72710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2711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Amniotic fluid 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in             the sac cushions and protects the developing </a:t>
              </a:r>
              <a:r>
                <a:rPr lang="en-GB" sz="3200" b="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Amniotic Sac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267200" y="5029200"/>
            <a:ext cx="449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It acts like a giant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shock absorber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!</a:t>
            </a:r>
          </a:p>
        </p:txBody>
      </p:sp>
      <p:pic>
        <p:nvPicPr>
          <p:cNvPr id="21515" name="Picture 11" descr="amnioticsa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2200"/>
            <a:ext cx="32813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  <p:bldP spid="2151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placenta</a:t>
            </a:r>
            <a:r>
              <a:rPr lang="en-GB" sz="2800" b="0" dirty="0">
                <a:solidFill>
                  <a:srgbClr val="6600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links the embryo to its mother.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362200"/>
            <a:ext cx="4800600" cy="1294279"/>
            <a:chOff x="295" y="799"/>
            <a:chExt cx="5165" cy="330"/>
          </a:xfrm>
        </p:grpSpPr>
        <p:sp>
          <p:nvSpPr>
            <p:cNvPr id="73741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3742" name="Text Box 5"/>
            <p:cNvSpPr txBox="1">
              <a:spLocks noChangeArrowheads="1"/>
            </p:cNvSpPr>
            <p:nvPr/>
          </p:nvSpPr>
          <p:spPr bwMode="auto">
            <a:xfrm>
              <a:off x="443" y="831"/>
              <a:ext cx="477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It brings the </a:t>
              </a:r>
              <a:r>
                <a:rPr lang="en-GB" sz="3000" b="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fetal</a:t>
              </a:r>
              <a:r>
                <a:rPr lang="en-GB" sz="30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blood next to the mother’s blood</a:t>
              </a:r>
              <a:endParaRPr lang="en-GB" sz="30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Placenta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3840163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But they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DO NOT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mix!</a:t>
            </a:r>
          </a:p>
        </p:txBody>
      </p:sp>
      <p:graphicFrame>
        <p:nvGraphicFramePr>
          <p:cNvPr id="22537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02592961"/>
              </p:ext>
            </p:extLst>
          </p:nvPr>
        </p:nvGraphicFramePr>
        <p:xfrm>
          <a:off x="5867400" y="3060700"/>
          <a:ext cx="316547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692063" imgH="3034921" progId="Photoshop.Image.8">
                  <p:embed/>
                </p:oleObj>
              </mc:Choice>
              <mc:Fallback>
                <p:oleObj name="Image" r:id="rId2" imgW="2692063" imgH="3034921" progId="Photoshop.Image.8">
                  <p:embed/>
                  <p:pic>
                    <p:nvPicPr>
                      <p:cNvPr id="22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60700"/>
                        <a:ext cx="316547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800600"/>
            <a:ext cx="4876800" cy="685800"/>
            <a:chOff x="295" y="799"/>
            <a:chExt cx="5165" cy="408"/>
          </a:xfrm>
        </p:grpSpPr>
        <p:sp>
          <p:nvSpPr>
            <p:cNvPr id="73739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3740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IN:    food, water, O</a:t>
              </a:r>
              <a:r>
                <a:rPr lang="en-GB" sz="3200" b="0" baseline="-250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5791200"/>
            <a:ext cx="4876800" cy="685800"/>
            <a:chOff x="295" y="799"/>
            <a:chExt cx="5165" cy="408"/>
          </a:xfrm>
        </p:grpSpPr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3738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OUT:  wastes, CO</a:t>
              </a:r>
              <a:r>
                <a:rPr lang="en-GB" sz="3200" b="0" baseline="-2500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22545" name="AutoShape 17"/>
          <p:cNvSpPr>
            <a:spLocks noChangeArrowheads="1"/>
          </p:cNvSpPr>
          <p:nvPr/>
        </p:nvSpPr>
        <p:spPr bwMode="auto">
          <a:xfrm rot="-3376874">
            <a:off x="5357813" y="3505200"/>
            <a:ext cx="2438400" cy="914400"/>
          </a:xfrm>
          <a:prstGeom prst="flowChartAlternateProcess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0" grpId="1" build="allAtOnce"/>
      <p:bldP spid="22535" grpId="0" build="p" autoUpdateAnimBg="0"/>
      <p:bldP spid="22535" grpId="1" build="allAtOnce"/>
      <p:bldP spid="22545" grpId="0" animBg="1"/>
      <p:bldP spid="22545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umbilical cord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connects                                                 the embryo to the placenta.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743200"/>
            <a:ext cx="4800600" cy="1219200"/>
            <a:chOff x="295" y="799"/>
            <a:chExt cx="5165" cy="408"/>
          </a:xfrm>
        </p:grpSpPr>
        <p:sp>
          <p:nvSpPr>
            <p:cNvPr id="74760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4761" name="Text Box 5"/>
            <p:cNvSpPr txBox="1">
              <a:spLocks noChangeArrowheads="1"/>
            </p:cNvSpPr>
            <p:nvPr/>
          </p:nvSpPr>
          <p:spPr bwMode="auto">
            <a:xfrm>
              <a:off x="440" y="850"/>
              <a:ext cx="489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It is simply a tube that   contains </a:t>
              </a:r>
              <a:r>
                <a:rPr lang="en-GB" sz="28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blood vessels</a:t>
              </a:r>
            </a:p>
          </p:txBody>
        </p:sp>
      </p:grp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Placenta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When a baby is born, the cord must be cut off.</a:t>
            </a:r>
          </a:p>
        </p:txBody>
      </p:sp>
      <p:graphicFrame>
        <p:nvGraphicFramePr>
          <p:cNvPr id="74757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92215491"/>
              </p:ext>
            </p:extLst>
          </p:nvPr>
        </p:nvGraphicFramePr>
        <p:xfrm>
          <a:off x="5867400" y="3060700"/>
          <a:ext cx="316547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692063" imgH="3034921" progId="Photoshop.Image.8">
                  <p:embed/>
                </p:oleObj>
              </mc:Choice>
              <mc:Fallback>
                <p:oleObj name="Image" r:id="rId2" imgW="2692063" imgH="3034921" progId="Photoshop.Image.8">
                  <p:embed/>
                  <p:pic>
                    <p:nvPicPr>
                      <p:cNvPr id="747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60700"/>
                        <a:ext cx="316547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81000" y="54864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base of the cord forms   your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belly button</a:t>
            </a:r>
            <a:r>
              <a:rPr lang="en-GB" sz="2800" b="0" dirty="0">
                <a:solidFill>
                  <a:srgbClr val="660066"/>
                </a:solidFill>
                <a:latin typeface="Tw Cen MT" charset="0"/>
                <a:ea typeface="Tw Cen MT" charset="0"/>
                <a:cs typeface="Tw Cen MT" charset="0"/>
              </a:rPr>
              <a:t>!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 rot="1412294">
            <a:off x="6477000" y="3886200"/>
            <a:ext cx="1524000" cy="914400"/>
          </a:xfrm>
          <a:prstGeom prst="flowChartAlternateProcess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 b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07" grpId="0" build="p" autoUpdateAnimBg="0"/>
      <p:bldP spid="25615" grpId="0" build="p" autoUpdateAnimBg="0"/>
      <p:bldP spid="256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bellybutt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3810000"/>
            <a:ext cx="4114800" cy="1676400"/>
            <a:chOff x="624" y="2400"/>
            <a:chExt cx="2592" cy="1056"/>
          </a:xfrm>
        </p:grpSpPr>
        <p:sp>
          <p:nvSpPr>
            <p:cNvPr id="75779" name="Line 8"/>
            <p:cNvSpPr>
              <a:spLocks noChangeShapeType="1"/>
            </p:cNvSpPr>
            <p:nvPr/>
          </p:nvSpPr>
          <p:spPr bwMode="auto">
            <a:xfrm flipV="1">
              <a:off x="2592" y="2400"/>
              <a:ext cx="432" cy="624"/>
            </a:xfrm>
            <a:prstGeom prst="line">
              <a:avLst/>
            </a:prstGeom>
            <a:noFill/>
            <a:ln w="127000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624" y="3024"/>
              <a:ext cx="2592" cy="432"/>
              <a:chOff x="295" y="799"/>
              <a:chExt cx="5165" cy="408"/>
            </a:xfrm>
          </p:grpSpPr>
          <p:sp>
            <p:nvSpPr>
              <p:cNvPr id="75781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5782" name="Text Box 7"/>
              <p:cNvSpPr txBox="1">
                <a:spLocks noChangeArrowheads="1"/>
              </p:cNvSpPr>
              <p:nvPr/>
            </p:nvSpPr>
            <p:spPr bwMode="auto">
              <a:xfrm>
                <a:off x="442" y="816"/>
                <a:ext cx="48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former umbilical cord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ball of cells takes roughly                  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nine months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to develop into a baby.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667000"/>
            <a:ext cx="8229600" cy="1219200"/>
            <a:chOff x="295" y="799"/>
            <a:chExt cx="5165" cy="408"/>
          </a:xfrm>
        </p:grpSpPr>
        <p:sp>
          <p:nvSpPr>
            <p:cNvPr id="76832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6833" name="Text Box 5"/>
            <p:cNvSpPr txBox="1">
              <a:spLocks noChangeArrowheads="1"/>
            </p:cNvSpPr>
            <p:nvPr/>
          </p:nvSpPr>
          <p:spPr bwMode="auto">
            <a:xfrm>
              <a:off x="440" y="816"/>
              <a:ext cx="489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Pregnancy is usually divided up into                     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3-month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sections –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trimesters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.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Fetal Development</a:t>
            </a:r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228600" y="4419600"/>
            <a:ext cx="8534400" cy="762000"/>
            <a:chOff x="144" y="2784"/>
            <a:chExt cx="5376" cy="480"/>
          </a:xfrm>
        </p:grpSpPr>
        <p:grpSp>
          <p:nvGrpSpPr>
            <p:cNvPr id="76805" name="Group 24"/>
            <p:cNvGrpSpPr>
              <a:grpSpLocks/>
            </p:cNvGrpSpPr>
            <p:nvPr/>
          </p:nvGrpSpPr>
          <p:grpSpPr bwMode="auto">
            <a:xfrm>
              <a:off x="144" y="2784"/>
              <a:ext cx="576" cy="480"/>
              <a:chOff x="288" y="2784"/>
              <a:chExt cx="576" cy="480"/>
            </a:xfrm>
          </p:grpSpPr>
          <p:sp>
            <p:nvSpPr>
              <p:cNvPr id="76830" name="Oval 22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31" name="Text Box 23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</a:t>
                </a:r>
              </a:p>
            </p:txBody>
          </p:sp>
        </p:grpSp>
        <p:grpSp>
          <p:nvGrpSpPr>
            <p:cNvPr id="76806" name="Group 25"/>
            <p:cNvGrpSpPr>
              <a:grpSpLocks/>
            </p:cNvGrpSpPr>
            <p:nvPr/>
          </p:nvGrpSpPr>
          <p:grpSpPr bwMode="auto">
            <a:xfrm>
              <a:off x="720" y="2784"/>
              <a:ext cx="576" cy="480"/>
              <a:chOff x="288" y="2784"/>
              <a:chExt cx="576" cy="480"/>
            </a:xfrm>
          </p:grpSpPr>
          <p:sp>
            <p:nvSpPr>
              <p:cNvPr id="76828" name="Oval 26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9" name="Text Box 27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</a:t>
                </a:r>
              </a:p>
            </p:txBody>
          </p:sp>
        </p:grpSp>
        <p:grpSp>
          <p:nvGrpSpPr>
            <p:cNvPr id="76807" name="Group 28"/>
            <p:cNvGrpSpPr>
              <a:grpSpLocks/>
            </p:cNvGrpSpPr>
            <p:nvPr/>
          </p:nvGrpSpPr>
          <p:grpSpPr bwMode="auto">
            <a:xfrm>
              <a:off x="1296" y="2784"/>
              <a:ext cx="576" cy="480"/>
              <a:chOff x="288" y="2784"/>
              <a:chExt cx="576" cy="480"/>
            </a:xfrm>
          </p:grpSpPr>
          <p:sp>
            <p:nvSpPr>
              <p:cNvPr id="76826" name="Oval 29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7" name="Text Box 30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</a:t>
                </a:r>
              </a:p>
            </p:txBody>
          </p:sp>
        </p:grpSp>
        <p:grpSp>
          <p:nvGrpSpPr>
            <p:cNvPr id="76808" name="Group 31"/>
            <p:cNvGrpSpPr>
              <a:grpSpLocks/>
            </p:cNvGrpSpPr>
            <p:nvPr/>
          </p:nvGrpSpPr>
          <p:grpSpPr bwMode="auto">
            <a:xfrm>
              <a:off x="1968" y="2784"/>
              <a:ext cx="576" cy="480"/>
              <a:chOff x="288" y="2784"/>
              <a:chExt cx="576" cy="480"/>
            </a:xfrm>
          </p:grpSpPr>
          <p:sp>
            <p:nvSpPr>
              <p:cNvPr id="76824" name="Oval 32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5" name="Text Box 33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</a:t>
                </a:r>
              </a:p>
            </p:txBody>
          </p:sp>
        </p:grpSp>
        <p:grpSp>
          <p:nvGrpSpPr>
            <p:cNvPr id="76809" name="Group 34"/>
            <p:cNvGrpSpPr>
              <a:grpSpLocks/>
            </p:cNvGrpSpPr>
            <p:nvPr/>
          </p:nvGrpSpPr>
          <p:grpSpPr bwMode="auto">
            <a:xfrm>
              <a:off x="2544" y="2784"/>
              <a:ext cx="576" cy="480"/>
              <a:chOff x="288" y="2784"/>
              <a:chExt cx="576" cy="480"/>
            </a:xfrm>
          </p:grpSpPr>
          <p:sp>
            <p:nvSpPr>
              <p:cNvPr id="76822" name="Oval 35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3" name="Text Box 36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</a:t>
                </a:r>
              </a:p>
            </p:txBody>
          </p:sp>
        </p:grpSp>
        <p:grpSp>
          <p:nvGrpSpPr>
            <p:cNvPr id="76810" name="Group 37"/>
            <p:cNvGrpSpPr>
              <a:grpSpLocks/>
            </p:cNvGrpSpPr>
            <p:nvPr/>
          </p:nvGrpSpPr>
          <p:grpSpPr bwMode="auto">
            <a:xfrm>
              <a:off x="3120" y="2784"/>
              <a:ext cx="576" cy="480"/>
              <a:chOff x="288" y="2784"/>
              <a:chExt cx="576" cy="480"/>
            </a:xfrm>
          </p:grpSpPr>
          <p:sp>
            <p:nvSpPr>
              <p:cNvPr id="76820" name="Oval 38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21" name="Text Box 39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</a:t>
                </a:r>
              </a:p>
            </p:txBody>
          </p:sp>
        </p:grpSp>
        <p:grpSp>
          <p:nvGrpSpPr>
            <p:cNvPr id="76811" name="Group 40"/>
            <p:cNvGrpSpPr>
              <a:grpSpLocks/>
            </p:cNvGrpSpPr>
            <p:nvPr/>
          </p:nvGrpSpPr>
          <p:grpSpPr bwMode="auto">
            <a:xfrm>
              <a:off x="3792" y="2784"/>
              <a:ext cx="576" cy="480"/>
              <a:chOff x="288" y="2784"/>
              <a:chExt cx="576" cy="480"/>
            </a:xfrm>
          </p:grpSpPr>
          <p:sp>
            <p:nvSpPr>
              <p:cNvPr id="76818" name="Oval 41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19" name="Text Box 42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</a:t>
                </a:r>
              </a:p>
            </p:txBody>
          </p:sp>
        </p:grpSp>
        <p:grpSp>
          <p:nvGrpSpPr>
            <p:cNvPr id="76812" name="Group 43"/>
            <p:cNvGrpSpPr>
              <a:grpSpLocks/>
            </p:cNvGrpSpPr>
            <p:nvPr/>
          </p:nvGrpSpPr>
          <p:grpSpPr bwMode="auto">
            <a:xfrm>
              <a:off x="4368" y="2784"/>
              <a:ext cx="576" cy="480"/>
              <a:chOff x="288" y="2784"/>
              <a:chExt cx="576" cy="480"/>
            </a:xfrm>
          </p:grpSpPr>
          <p:sp>
            <p:nvSpPr>
              <p:cNvPr id="76816" name="Oval 44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17" name="Text Box 45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</a:t>
                </a:r>
              </a:p>
            </p:txBody>
          </p:sp>
        </p:grpSp>
        <p:grpSp>
          <p:nvGrpSpPr>
            <p:cNvPr id="76813" name="Group 46"/>
            <p:cNvGrpSpPr>
              <a:grpSpLocks/>
            </p:cNvGrpSpPr>
            <p:nvPr/>
          </p:nvGrpSpPr>
          <p:grpSpPr bwMode="auto">
            <a:xfrm>
              <a:off x="4944" y="2784"/>
              <a:ext cx="576" cy="480"/>
              <a:chOff x="288" y="2784"/>
              <a:chExt cx="576" cy="480"/>
            </a:xfrm>
          </p:grpSpPr>
          <p:sp>
            <p:nvSpPr>
              <p:cNvPr id="76814" name="Oval 4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6815" name="Text Box 4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9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5" name="Picture 27" descr="n2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2390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cs typeface="Times New Roman" charset="0"/>
              </a:rPr>
              <a:t>Pituitary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ball of cells takes roughly                   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nine months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to develop into a baby.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Fetal Development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" y="2743200"/>
            <a:ext cx="2743200" cy="762000"/>
            <a:chOff x="240" y="3456"/>
            <a:chExt cx="1728" cy="480"/>
          </a:xfrm>
        </p:grpSpPr>
        <p:grpSp>
          <p:nvGrpSpPr>
            <p:cNvPr id="77878" name="Group 36"/>
            <p:cNvGrpSpPr>
              <a:grpSpLocks/>
            </p:cNvGrpSpPr>
            <p:nvPr/>
          </p:nvGrpSpPr>
          <p:grpSpPr bwMode="auto">
            <a:xfrm>
              <a:off x="240" y="3456"/>
              <a:ext cx="576" cy="480"/>
              <a:chOff x="288" y="2784"/>
              <a:chExt cx="576" cy="480"/>
            </a:xfrm>
          </p:grpSpPr>
          <p:sp>
            <p:nvSpPr>
              <p:cNvPr id="77885" name="Oval 3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86" name="Text Box 3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</a:t>
                </a:r>
              </a:p>
            </p:txBody>
          </p:sp>
        </p:grpSp>
        <p:grpSp>
          <p:nvGrpSpPr>
            <p:cNvPr id="77879" name="Group 39"/>
            <p:cNvGrpSpPr>
              <a:grpSpLocks/>
            </p:cNvGrpSpPr>
            <p:nvPr/>
          </p:nvGrpSpPr>
          <p:grpSpPr bwMode="auto">
            <a:xfrm>
              <a:off x="816" y="3456"/>
              <a:ext cx="576" cy="480"/>
              <a:chOff x="288" y="2784"/>
              <a:chExt cx="576" cy="480"/>
            </a:xfrm>
          </p:grpSpPr>
          <p:sp>
            <p:nvSpPr>
              <p:cNvPr id="77883" name="Oval 4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84" name="Text Box 41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</a:t>
                </a:r>
              </a:p>
            </p:txBody>
          </p:sp>
        </p:grpSp>
        <p:grpSp>
          <p:nvGrpSpPr>
            <p:cNvPr id="77880" name="Group 42"/>
            <p:cNvGrpSpPr>
              <a:grpSpLocks/>
            </p:cNvGrpSpPr>
            <p:nvPr/>
          </p:nvGrpSpPr>
          <p:grpSpPr bwMode="auto">
            <a:xfrm>
              <a:off x="1392" y="3456"/>
              <a:ext cx="576" cy="480"/>
              <a:chOff x="288" y="2784"/>
              <a:chExt cx="576" cy="480"/>
            </a:xfrm>
          </p:grpSpPr>
          <p:sp>
            <p:nvSpPr>
              <p:cNvPr id="77881" name="Oval 4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82" name="Text Box 44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</a:t>
                </a:r>
              </a:p>
            </p:txBody>
          </p:sp>
        </p:grp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124200" y="2743200"/>
            <a:ext cx="2743200" cy="762000"/>
            <a:chOff x="240" y="3456"/>
            <a:chExt cx="1728" cy="480"/>
          </a:xfrm>
        </p:grpSpPr>
        <p:grpSp>
          <p:nvGrpSpPr>
            <p:cNvPr id="77869" name="Group 46"/>
            <p:cNvGrpSpPr>
              <a:grpSpLocks/>
            </p:cNvGrpSpPr>
            <p:nvPr/>
          </p:nvGrpSpPr>
          <p:grpSpPr bwMode="auto">
            <a:xfrm>
              <a:off x="240" y="3456"/>
              <a:ext cx="576" cy="480"/>
              <a:chOff x="288" y="2784"/>
              <a:chExt cx="576" cy="480"/>
            </a:xfrm>
          </p:grpSpPr>
          <p:sp>
            <p:nvSpPr>
              <p:cNvPr id="77876" name="Oval 4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77" name="Text Box 4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</a:t>
                </a:r>
              </a:p>
            </p:txBody>
          </p:sp>
        </p:grpSp>
        <p:grpSp>
          <p:nvGrpSpPr>
            <p:cNvPr id="77870" name="Group 49"/>
            <p:cNvGrpSpPr>
              <a:grpSpLocks/>
            </p:cNvGrpSpPr>
            <p:nvPr/>
          </p:nvGrpSpPr>
          <p:grpSpPr bwMode="auto">
            <a:xfrm>
              <a:off x="816" y="3456"/>
              <a:ext cx="576" cy="480"/>
              <a:chOff x="288" y="2784"/>
              <a:chExt cx="576" cy="480"/>
            </a:xfrm>
          </p:grpSpPr>
          <p:sp>
            <p:nvSpPr>
              <p:cNvPr id="77874" name="Oval 5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75" name="Text Box 51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</a:t>
                </a:r>
              </a:p>
            </p:txBody>
          </p:sp>
        </p:grpSp>
        <p:grpSp>
          <p:nvGrpSpPr>
            <p:cNvPr id="77871" name="Group 52"/>
            <p:cNvGrpSpPr>
              <a:grpSpLocks/>
            </p:cNvGrpSpPr>
            <p:nvPr/>
          </p:nvGrpSpPr>
          <p:grpSpPr bwMode="auto">
            <a:xfrm>
              <a:off x="1392" y="3456"/>
              <a:ext cx="576" cy="480"/>
              <a:chOff x="288" y="2784"/>
              <a:chExt cx="576" cy="480"/>
            </a:xfrm>
          </p:grpSpPr>
          <p:sp>
            <p:nvSpPr>
              <p:cNvPr id="77872" name="Oval 5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73" name="Text Box 54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</a:t>
                </a:r>
              </a:p>
            </p:txBody>
          </p:sp>
        </p:grp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6019800" y="2743200"/>
            <a:ext cx="2743200" cy="762000"/>
            <a:chOff x="240" y="3456"/>
            <a:chExt cx="1728" cy="480"/>
          </a:xfrm>
        </p:grpSpPr>
        <p:grpSp>
          <p:nvGrpSpPr>
            <p:cNvPr id="77860" name="Group 56"/>
            <p:cNvGrpSpPr>
              <a:grpSpLocks/>
            </p:cNvGrpSpPr>
            <p:nvPr/>
          </p:nvGrpSpPr>
          <p:grpSpPr bwMode="auto">
            <a:xfrm>
              <a:off x="240" y="3456"/>
              <a:ext cx="576" cy="480"/>
              <a:chOff x="288" y="2784"/>
              <a:chExt cx="576" cy="480"/>
            </a:xfrm>
          </p:grpSpPr>
          <p:sp>
            <p:nvSpPr>
              <p:cNvPr id="77867" name="Oval 57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2F002F"/>
                  </a:gs>
                  <a:gs pos="100000">
                    <a:srgbClr val="660066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68" name="Text Box 58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</a:t>
                </a:r>
              </a:p>
            </p:txBody>
          </p:sp>
        </p:grpSp>
        <p:grpSp>
          <p:nvGrpSpPr>
            <p:cNvPr id="77861" name="Group 59"/>
            <p:cNvGrpSpPr>
              <a:grpSpLocks/>
            </p:cNvGrpSpPr>
            <p:nvPr/>
          </p:nvGrpSpPr>
          <p:grpSpPr bwMode="auto">
            <a:xfrm>
              <a:off x="816" y="3456"/>
              <a:ext cx="576" cy="480"/>
              <a:chOff x="288" y="2784"/>
              <a:chExt cx="576" cy="480"/>
            </a:xfrm>
          </p:grpSpPr>
          <p:sp>
            <p:nvSpPr>
              <p:cNvPr id="77865" name="Oval 60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2F002F"/>
                  </a:gs>
                  <a:gs pos="100000">
                    <a:srgbClr val="660066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66" name="Text Box 61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</a:t>
                </a:r>
              </a:p>
            </p:txBody>
          </p:sp>
        </p:grpSp>
        <p:grpSp>
          <p:nvGrpSpPr>
            <p:cNvPr id="77862" name="Group 62"/>
            <p:cNvGrpSpPr>
              <a:grpSpLocks/>
            </p:cNvGrpSpPr>
            <p:nvPr/>
          </p:nvGrpSpPr>
          <p:grpSpPr bwMode="auto">
            <a:xfrm>
              <a:off x="1392" y="3456"/>
              <a:ext cx="576" cy="480"/>
              <a:chOff x="288" y="2784"/>
              <a:chExt cx="576" cy="480"/>
            </a:xfrm>
          </p:grpSpPr>
          <p:sp>
            <p:nvSpPr>
              <p:cNvPr id="77863" name="Oval 6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576" cy="480"/>
              </a:xfrm>
              <a:prstGeom prst="ellipse">
                <a:avLst/>
              </a:prstGeom>
              <a:gradFill rotWithShape="1">
                <a:gsLst>
                  <a:gs pos="0">
                    <a:srgbClr val="2F002F"/>
                  </a:gs>
                  <a:gs pos="100000">
                    <a:srgbClr val="660066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64" name="Text Box 64"/>
              <p:cNvSpPr txBox="1">
                <a:spLocks noChangeArrowheads="1"/>
              </p:cNvSpPr>
              <p:nvPr/>
            </p:nvSpPr>
            <p:spPr bwMode="auto">
              <a:xfrm>
                <a:off x="384" y="2832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9</a:t>
                </a:r>
              </a:p>
            </p:txBody>
          </p:sp>
        </p:grp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3124200" y="3962400"/>
            <a:ext cx="2743200" cy="609600"/>
            <a:chOff x="295" y="799"/>
            <a:chExt cx="5165" cy="408"/>
          </a:xfrm>
        </p:grpSpPr>
        <p:sp>
          <p:nvSpPr>
            <p:cNvPr id="77858" name="AutoShape 6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7859" name="Text Box 67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7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second trimester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6019800" y="3962400"/>
            <a:ext cx="2667000" cy="609600"/>
            <a:chOff x="295" y="799"/>
            <a:chExt cx="5165" cy="408"/>
          </a:xfrm>
        </p:grpSpPr>
        <p:sp>
          <p:nvSpPr>
            <p:cNvPr id="77856" name="AutoShape 6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F002F"/>
                </a:gs>
                <a:gs pos="100000">
                  <a:srgbClr val="660066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7857" name="Text Box 70"/>
            <p:cNvSpPr txBox="1">
              <a:spLocks noChangeArrowheads="1"/>
            </p:cNvSpPr>
            <p:nvPr/>
          </p:nvSpPr>
          <p:spPr bwMode="auto">
            <a:xfrm>
              <a:off x="439" y="816"/>
              <a:ext cx="489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7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third trimester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304800" y="3962400"/>
            <a:ext cx="2667000" cy="609600"/>
            <a:chOff x="295" y="799"/>
            <a:chExt cx="5165" cy="408"/>
          </a:xfrm>
        </p:grpSpPr>
        <p:sp>
          <p:nvSpPr>
            <p:cNvPr id="77854" name="AutoShape 7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7855" name="Text Box 73"/>
            <p:cNvSpPr txBox="1">
              <a:spLocks noChangeArrowheads="1"/>
            </p:cNvSpPr>
            <p:nvPr/>
          </p:nvSpPr>
          <p:spPr bwMode="auto">
            <a:xfrm>
              <a:off x="439" y="816"/>
              <a:ext cx="489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70000"/>
                </a:spcBef>
              </a:pPr>
              <a:r>
                <a:rPr lang="en-GB" sz="28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first trimester</a:t>
              </a:r>
              <a:endParaRPr lang="en-GB" sz="28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304800" y="5029200"/>
            <a:ext cx="2667000" cy="1371600"/>
            <a:chOff x="192" y="3168"/>
            <a:chExt cx="1680" cy="864"/>
          </a:xfrm>
        </p:grpSpPr>
        <p:grpSp>
          <p:nvGrpSpPr>
            <p:cNvPr id="77848" name="Group 75"/>
            <p:cNvGrpSpPr>
              <a:grpSpLocks/>
            </p:cNvGrpSpPr>
            <p:nvPr/>
          </p:nvGrpSpPr>
          <p:grpSpPr bwMode="auto">
            <a:xfrm>
              <a:off x="192" y="3168"/>
              <a:ext cx="1680" cy="384"/>
              <a:chOff x="295" y="799"/>
              <a:chExt cx="5165" cy="408"/>
            </a:xfrm>
          </p:grpSpPr>
          <p:sp>
            <p:nvSpPr>
              <p:cNvPr id="77852" name="AutoShape 7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3399">
                      <a:alpha val="60001"/>
                    </a:srgbClr>
                  </a:gs>
                  <a:gs pos="100000">
                    <a:srgbClr val="F7DFE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53" name="Text Box 77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cell division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grpSp>
          <p:nvGrpSpPr>
            <p:cNvPr id="77849" name="Group 78"/>
            <p:cNvGrpSpPr>
              <a:grpSpLocks/>
            </p:cNvGrpSpPr>
            <p:nvPr/>
          </p:nvGrpSpPr>
          <p:grpSpPr bwMode="auto">
            <a:xfrm>
              <a:off x="192" y="3648"/>
              <a:ext cx="1680" cy="384"/>
              <a:chOff x="295" y="799"/>
              <a:chExt cx="5165" cy="408"/>
            </a:xfrm>
          </p:grpSpPr>
          <p:sp>
            <p:nvSpPr>
              <p:cNvPr id="77850" name="AutoShape 79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3399">
                      <a:alpha val="60001"/>
                    </a:srgbClr>
                  </a:gs>
                  <a:gs pos="100000">
                    <a:srgbClr val="F7DFE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51" name="Text Box 80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organs forming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3124200" y="5029200"/>
            <a:ext cx="2667000" cy="1371600"/>
            <a:chOff x="1968" y="3168"/>
            <a:chExt cx="1680" cy="864"/>
          </a:xfrm>
        </p:grpSpPr>
        <p:grpSp>
          <p:nvGrpSpPr>
            <p:cNvPr id="77842" name="Group 82"/>
            <p:cNvGrpSpPr>
              <a:grpSpLocks/>
            </p:cNvGrpSpPr>
            <p:nvPr/>
          </p:nvGrpSpPr>
          <p:grpSpPr bwMode="auto">
            <a:xfrm>
              <a:off x="1968" y="3168"/>
              <a:ext cx="1680" cy="384"/>
              <a:chOff x="295" y="799"/>
              <a:chExt cx="5165" cy="408"/>
            </a:xfrm>
          </p:grpSpPr>
          <p:sp>
            <p:nvSpPr>
              <p:cNvPr id="77846" name="AutoShape 83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alpha val="60001"/>
                    </a:srgbClr>
                  </a:gs>
                  <a:gs pos="100000">
                    <a:srgbClr val="EFDFF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47" name="Text Box 84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organs formed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grpSp>
          <p:nvGrpSpPr>
            <p:cNvPr id="77843" name="Group 85"/>
            <p:cNvGrpSpPr>
              <a:grpSpLocks/>
            </p:cNvGrpSpPr>
            <p:nvPr/>
          </p:nvGrpSpPr>
          <p:grpSpPr bwMode="auto">
            <a:xfrm>
              <a:off x="1968" y="3648"/>
              <a:ext cx="1680" cy="384"/>
              <a:chOff x="295" y="799"/>
              <a:chExt cx="5165" cy="408"/>
            </a:xfrm>
          </p:grpSpPr>
          <p:sp>
            <p:nvSpPr>
              <p:cNvPr id="77844" name="AutoShape 8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33FF">
                      <a:alpha val="60001"/>
                    </a:srgbClr>
                  </a:gs>
                  <a:gs pos="100000">
                    <a:srgbClr val="EFDFFF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99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45" name="Text Box 87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brain growth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6019800" y="5029200"/>
            <a:ext cx="2667000" cy="1371600"/>
            <a:chOff x="3792" y="3168"/>
            <a:chExt cx="1680" cy="864"/>
          </a:xfrm>
        </p:grpSpPr>
        <p:grpSp>
          <p:nvGrpSpPr>
            <p:cNvPr id="77836" name="Group 89"/>
            <p:cNvGrpSpPr>
              <a:grpSpLocks/>
            </p:cNvGrpSpPr>
            <p:nvPr/>
          </p:nvGrpSpPr>
          <p:grpSpPr bwMode="auto">
            <a:xfrm>
              <a:off x="3792" y="3168"/>
              <a:ext cx="1680" cy="384"/>
              <a:chOff x="295" y="799"/>
              <a:chExt cx="5165" cy="408"/>
            </a:xfrm>
          </p:grpSpPr>
          <p:sp>
            <p:nvSpPr>
              <p:cNvPr id="77840" name="AutoShape 90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E7D7E7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41" name="Text Box 91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major growth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  <p:grpSp>
          <p:nvGrpSpPr>
            <p:cNvPr id="77837" name="Group 92"/>
            <p:cNvGrpSpPr>
              <a:grpSpLocks/>
            </p:cNvGrpSpPr>
            <p:nvPr/>
          </p:nvGrpSpPr>
          <p:grpSpPr bwMode="auto">
            <a:xfrm>
              <a:off x="3792" y="3648"/>
              <a:ext cx="1680" cy="384"/>
              <a:chOff x="295" y="799"/>
              <a:chExt cx="5165" cy="408"/>
            </a:xfrm>
          </p:grpSpPr>
          <p:sp>
            <p:nvSpPr>
              <p:cNvPr id="77838" name="AutoShape 93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E7D7E7">
                      <a:alpha val="46001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7839" name="Text Box 94"/>
              <p:cNvSpPr txBox="1">
                <a:spLocks noChangeArrowheads="1"/>
              </p:cNvSpPr>
              <p:nvPr/>
            </p:nvSpPr>
            <p:spPr bwMode="auto">
              <a:xfrm>
                <a:off x="439" y="816"/>
                <a:ext cx="489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70000"/>
                  </a:spcBef>
                </a:pPr>
                <a:r>
                  <a:rPr lang="en-GB" sz="2800" b="0">
                    <a:latin typeface="Tw Cen MT" charset="0"/>
                    <a:ea typeface="Tw Cen MT" charset="0"/>
                    <a:cs typeface="Tw Cen MT" charset="0"/>
                  </a:rPr>
                  <a:t>birth!</a:t>
                </a:r>
                <a:endParaRPr lang="en-GB" sz="2800" b="0" u="sng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First Trimester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78863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64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78865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0047"/>
                  </a:gs>
                  <a:gs pos="100000">
                    <a:srgbClr val="CC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8866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" y="1295400"/>
            <a:ext cx="4343400" cy="1200150"/>
            <a:chOff x="295" y="799"/>
            <a:chExt cx="5165" cy="408"/>
          </a:xfrm>
        </p:grpSpPr>
        <p:sp>
          <p:nvSpPr>
            <p:cNvPr id="78861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62" name="Text Box 15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 small collection of cells early on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2743200"/>
            <a:ext cx="4343400" cy="762000"/>
            <a:chOff x="295" y="799"/>
            <a:chExt cx="5165" cy="408"/>
          </a:xfrm>
        </p:grpSpPr>
        <p:sp>
          <p:nvSpPr>
            <p:cNvPr id="78859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60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Heart and nerves form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04800" y="5200650"/>
            <a:ext cx="4343400" cy="1200150"/>
            <a:chOff x="295" y="799"/>
            <a:chExt cx="5165" cy="408"/>
          </a:xfrm>
        </p:grpSpPr>
        <p:sp>
          <p:nvSpPr>
            <p:cNvPr id="78857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58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Not all organs                  have developed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78855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8856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Respiratory system forming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First Trimester</a:t>
            </a:r>
          </a:p>
        </p:txBody>
      </p:sp>
      <p:grpSp>
        <p:nvGrpSpPr>
          <p:cNvPr id="79874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79892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93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79894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9895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79888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89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79890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0047"/>
                  </a:gs>
                  <a:gs pos="100000">
                    <a:srgbClr val="CC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79891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04800" y="1295400"/>
            <a:ext cx="4343400" cy="685800"/>
            <a:chOff x="295" y="799"/>
            <a:chExt cx="5165" cy="408"/>
          </a:xfrm>
        </p:grpSpPr>
        <p:sp>
          <p:nvSpPr>
            <p:cNvPr id="79886" name="AutoShape 6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7" name="Text Box 62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Embryo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is ½ inch long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04800" y="2286000"/>
            <a:ext cx="4343400" cy="1158875"/>
            <a:chOff x="295" y="799"/>
            <a:chExt cx="5165" cy="408"/>
          </a:xfrm>
        </p:grpSpPr>
        <p:sp>
          <p:nvSpPr>
            <p:cNvPr id="79884" name="AutoShape 6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5" name="Text Box 65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Muscles are               developing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304800" y="5200650"/>
            <a:ext cx="4343400" cy="1200150"/>
            <a:chOff x="295" y="799"/>
            <a:chExt cx="5165" cy="408"/>
          </a:xfrm>
        </p:grpSpPr>
        <p:sp>
          <p:nvSpPr>
            <p:cNvPr id="79882" name="AutoShape 67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3" name="Text Box 68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Squinting, swallowing and tongue moving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79880" name="AutoShape 7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79881" name="Text Box 71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Fingers, toes and                 teeth forming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100000">
                <a:srgbClr val="CC0099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First Trimester</a:t>
            </a:r>
          </a:p>
        </p:txBody>
      </p:sp>
      <p:grpSp>
        <p:nvGrpSpPr>
          <p:cNvPr id="80898" name="Group 76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0921" name="Picture 12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22" name="Group 17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0923" name="AutoShape 18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0924" name="Text Box 19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0899" name="Group 2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0917" name="Picture 14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18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0919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0920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0913" name="Picture 33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14" name="Group 34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0915" name="AutoShape 35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0047"/>
                  </a:gs>
                  <a:gs pos="100000">
                    <a:srgbClr val="CC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0916" name="Text Box 36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304800" y="1447800"/>
            <a:ext cx="4343400" cy="685800"/>
            <a:chOff x="295" y="799"/>
            <a:chExt cx="5165" cy="408"/>
          </a:xfrm>
        </p:grpSpPr>
        <p:sp>
          <p:nvSpPr>
            <p:cNvPr id="80911" name="AutoShape 9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12" name="Text Box 91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Embryo called a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fetus</a:t>
              </a: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304800" y="2438400"/>
            <a:ext cx="4343400" cy="1158875"/>
            <a:chOff x="295" y="799"/>
            <a:chExt cx="5165" cy="408"/>
          </a:xfrm>
        </p:grpSpPr>
        <p:sp>
          <p:nvSpPr>
            <p:cNvPr id="80909" name="AutoShape 9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10" name="Text Box 94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All major organs                  have formed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304800" y="5029200"/>
            <a:ext cx="4343400" cy="1200150"/>
            <a:chOff x="295" y="799"/>
            <a:chExt cx="5165" cy="408"/>
          </a:xfrm>
        </p:grpSpPr>
        <p:sp>
          <p:nvSpPr>
            <p:cNvPr id="80907" name="AutoShape 9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08" name="Text Box 97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Stretching, kicking and “womb-jumping”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304800" y="3962400"/>
            <a:ext cx="4343400" cy="685800"/>
            <a:chOff x="295" y="799"/>
            <a:chExt cx="5165" cy="408"/>
          </a:xfrm>
        </p:grpSpPr>
        <p:sp>
          <p:nvSpPr>
            <p:cNvPr id="80905" name="AutoShape 9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0047"/>
                </a:gs>
                <a:gs pos="100000">
                  <a:srgbClr val="CC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0906" name="Text Box 10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Dreaming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 Trimester</a:t>
            </a:r>
          </a:p>
        </p:txBody>
      </p:sp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1950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51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52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53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1946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7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48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49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1924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1942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3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44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45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1938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39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1940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1941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04800" y="1295400"/>
            <a:ext cx="4343400" cy="685800"/>
            <a:chOff x="295" y="799"/>
            <a:chExt cx="5165" cy="408"/>
          </a:xfrm>
        </p:grpSpPr>
        <p:sp>
          <p:nvSpPr>
            <p:cNvPr id="81936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7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 6 inches long</a:t>
              </a: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304800" y="2286000"/>
            <a:ext cx="4343400" cy="1158875"/>
            <a:chOff x="295" y="799"/>
            <a:chExt cx="5165" cy="408"/>
          </a:xfrm>
        </p:grpSpPr>
        <p:sp>
          <p:nvSpPr>
            <p:cNvPr id="81934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5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Covered in soft hair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lanugo</a:t>
              </a: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04800" y="5200650"/>
            <a:ext cx="4343400" cy="1200150"/>
            <a:chOff x="295" y="799"/>
            <a:chExt cx="5165" cy="408"/>
          </a:xfrm>
        </p:grpSpPr>
        <p:sp>
          <p:nvSpPr>
            <p:cNvPr id="81932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3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Very active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 moves             50 times per hour 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81930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1931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Hair, eyelashes                     and fingerprints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 Trimester</a:t>
            </a:r>
          </a:p>
        </p:txBody>
      </p:sp>
      <p:grpSp>
        <p:nvGrpSpPr>
          <p:cNvPr id="82946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2976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77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78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79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2947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2972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73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74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75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2948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2968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9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70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71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2949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2964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5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66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67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2960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61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2962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2963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04800" y="1295400"/>
            <a:ext cx="4343400" cy="685800"/>
            <a:chOff x="295" y="799"/>
            <a:chExt cx="5165" cy="408"/>
          </a:xfrm>
        </p:grpSpPr>
        <p:sp>
          <p:nvSpPr>
            <p:cNvPr id="82958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2959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</a:t>
              </a: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now 1 pound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04800" y="2286000"/>
            <a:ext cx="4343400" cy="1158875"/>
            <a:chOff x="295" y="799"/>
            <a:chExt cx="5165" cy="408"/>
          </a:xfrm>
        </p:grpSpPr>
        <p:sp>
          <p:nvSpPr>
            <p:cNvPr id="82956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2957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Hears and recognizes mother’s voice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3733800"/>
            <a:ext cx="4343400" cy="1158875"/>
            <a:chOff x="295" y="799"/>
            <a:chExt cx="5165" cy="408"/>
          </a:xfrm>
        </p:grpSpPr>
        <p:sp>
          <p:nvSpPr>
            <p:cNvPr id="82954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2955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Can open their                eyes slightly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Second Trimester</a:t>
            </a:r>
          </a:p>
        </p:txBody>
      </p:sp>
      <p:grpSp>
        <p:nvGrpSpPr>
          <p:cNvPr id="83970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4005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006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4007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4008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1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4001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002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4003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4004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2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3997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8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99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4000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3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3993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4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95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3996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3974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3989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0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91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3992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3985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86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3987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1876"/>
                  </a:gs>
                  <a:gs pos="100000">
                    <a:srgbClr val="9933FF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3988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04800" y="1295400"/>
            <a:ext cx="4343400" cy="1122363"/>
            <a:chOff x="295" y="799"/>
            <a:chExt cx="5165" cy="410"/>
          </a:xfrm>
        </p:grpSpPr>
        <p:sp>
          <p:nvSpPr>
            <p:cNvPr id="83983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3984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Skin covered in waxy layer called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vernix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304800" y="2819400"/>
            <a:ext cx="4343400" cy="666750"/>
            <a:chOff x="295" y="799"/>
            <a:chExt cx="5165" cy="408"/>
          </a:xfrm>
        </p:grpSpPr>
        <p:sp>
          <p:nvSpPr>
            <p:cNvPr id="83981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3982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Learning constantly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04800" y="3905250"/>
            <a:ext cx="4343400" cy="1200150"/>
            <a:chOff x="295" y="799"/>
            <a:chExt cx="5165" cy="408"/>
          </a:xfrm>
        </p:grpSpPr>
        <p:sp>
          <p:nvSpPr>
            <p:cNvPr id="83979" name="AutoShape 6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1876"/>
                </a:gs>
                <a:gs pos="100000">
                  <a:srgbClr val="9933FF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3980" name="Text Box 62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Smiling, crying, scratching, hiccupping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Third Trimester</a:t>
            </a:r>
          </a:p>
        </p:txBody>
      </p:sp>
      <p:grpSp>
        <p:nvGrpSpPr>
          <p:cNvPr id="84994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5037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38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39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40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5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5033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34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35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36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6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5029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30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31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32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7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5025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26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27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28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8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5021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22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23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24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4999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5017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8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5019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20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816" y="1104"/>
            <a:chExt cx="2160" cy="2928"/>
          </a:xfrm>
        </p:grpSpPr>
        <p:pic>
          <p:nvPicPr>
            <p:cNvPr id="85013" name="Picture 34" descr="month7_co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4" name="Group 35"/>
            <p:cNvGrpSpPr>
              <a:grpSpLocks/>
            </p:cNvGrpSpPr>
            <p:nvPr/>
          </p:nvGrpSpPr>
          <p:grpSpPr bwMode="auto">
            <a:xfrm>
              <a:off x="816" y="3600"/>
              <a:ext cx="2160" cy="432"/>
              <a:chOff x="295" y="799"/>
              <a:chExt cx="5165" cy="408"/>
            </a:xfrm>
          </p:grpSpPr>
          <p:sp>
            <p:nvSpPr>
              <p:cNvPr id="85015" name="AutoShape 3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5016" name="Text Box 3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304800" y="1371600"/>
            <a:ext cx="4343400" cy="685800"/>
            <a:chOff x="295" y="799"/>
            <a:chExt cx="5165" cy="408"/>
          </a:xfrm>
        </p:grpSpPr>
        <p:sp>
          <p:nvSpPr>
            <p:cNvPr id="85011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12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Fetus now 2-4 lbs.</a:t>
              </a:r>
              <a:endParaRPr lang="en-GB" sz="3200" b="0" i="1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304800" y="3776663"/>
            <a:ext cx="4343400" cy="1176337"/>
            <a:chOff x="295" y="799"/>
            <a:chExt cx="5165" cy="408"/>
          </a:xfrm>
        </p:grpSpPr>
        <p:sp>
          <p:nvSpPr>
            <p:cNvPr id="85009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10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Fat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 is being created and deposited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04800" y="2346325"/>
            <a:ext cx="4343400" cy="1158875"/>
            <a:chOff x="295" y="799"/>
            <a:chExt cx="5165" cy="408"/>
          </a:xfrm>
        </p:grpSpPr>
        <p:sp>
          <p:nvSpPr>
            <p:cNvPr id="85007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08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All major organs maturing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304800" y="5257800"/>
            <a:ext cx="4343400" cy="1200150"/>
            <a:chOff x="295" y="799"/>
            <a:chExt cx="5165" cy="408"/>
          </a:xfrm>
        </p:grpSpPr>
        <p:sp>
          <p:nvSpPr>
            <p:cNvPr id="85005" name="AutoShape 61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5006" name="Text Box 62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Can survive if born, but will be </a:t>
              </a:r>
              <a:r>
                <a:rPr lang="en-GB" sz="3200" b="0" u="sng" dirty="0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premature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Third Trimester</a:t>
            </a:r>
          </a:p>
        </p:txBody>
      </p:sp>
      <p:grpSp>
        <p:nvGrpSpPr>
          <p:cNvPr id="86018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6066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67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68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69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19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6062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63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64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65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0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6058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59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60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61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1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6054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55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56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57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2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6050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51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52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53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3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6046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47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48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49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6024" name="Group 33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816" y="1104"/>
            <a:chExt cx="2160" cy="2928"/>
          </a:xfrm>
        </p:grpSpPr>
        <p:pic>
          <p:nvPicPr>
            <p:cNvPr id="86042" name="Picture 34" descr="month7_co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43" name="Group 35"/>
            <p:cNvGrpSpPr>
              <a:grpSpLocks/>
            </p:cNvGrpSpPr>
            <p:nvPr/>
          </p:nvGrpSpPr>
          <p:grpSpPr bwMode="auto">
            <a:xfrm>
              <a:off x="816" y="3600"/>
              <a:ext cx="2160" cy="432"/>
              <a:chOff x="295" y="799"/>
              <a:chExt cx="5165" cy="408"/>
            </a:xfrm>
          </p:grpSpPr>
          <p:sp>
            <p:nvSpPr>
              <p:cNvPr id="86044" name="AutoShape 3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45" name="Text Box 3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6038" name="Picture 39" descr="human fetus 32 weeks developme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039" name="Group 4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6040" name="AutoShape 4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6041" name="Text Box 4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304800" y="1295400"/>
            <a:ext cx="4343400" cy="1122363"/>
            <a:chOff x="295" y="799"/>
            <a:chExt cx="5165" cy="410"/>
          </a:xfrm>
        </p:grpSpPr>
        <p:sp>
          <p:nvSpPr>
            <p:cNvPr id="86036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7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Rapid growth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                 gains ½ lb. per week</a:t>
              </a:r>
              <a:endParaRPr lang="en-GB" sz="3200" b="0" i="1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304800" y="4133850"/>
            <a:ext cx="4343400" cy="666750"/>
            <a:chOff x="295" y="799"/>
            <a:chExt cx="5165" cy="408"/>
          </a:xfrm>
        </p:grpSpPr>
        <p:sp>
          <p:nvSpPr>
            <p:cNvPr id="86034" name="AutoShape 5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5" name="Text Box 53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Rapid brain growth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04800" y="2667000"/>
            <a:ext cx="4343400" cy="1158875"/>
            <a:chOff x="295" y="799"/>
            <a:chExt cx="5165" cy="408"/>
          </a:xfrm>
        </p:grpSpPr>
        <p:sp>
          <p:nvSpPr>
            <p:cNvPr id="86032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3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Organs fully mature,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except for lungs</a:t>
              </a: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304800" y="5124450"/>
            <a:ext cx="4343400" cy="1200150"/>
            <a:chOff x="295" y="799"/>
            <a:chExt cx="5165" cy="408"/>
          </a:xfrm>
        </p:grpSpPr>
        <p:sp>
          <p:nvSpPr>
            <p:cNvPr id="86030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6031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Start to turn                      head downward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Third Trimester</a:t>
            </a:r>
          </a:p>
        </p:txBody>
      </p:sp>
      <p:grpSp>
        <p:nvGrpSpPr>
          <p:cNvPr id="87042" name="Group 3"/>
          <p:cNvGrpSpPr>
            <a:grpSpLocks/>
          </p:cNvGrpSpPr>
          <p:nvPr/>
        </p:nvGrpSpPr>
        <p:grpSpPr bwMode="auto">
          <a:xfrm>
            <a:off x="5410200" y="2028825"/>
            <a:ext cx="3429000" cy="4524375"/>
            <a:chOff x="1872" y="1182"/>
            <a:chExt cx="2160" cy="2850"/>
          </a:xfrm>
        </p:grpSpPr>
        <p:pic>
          <p:nvPicPr>
            <p:cNvPr id="87092" name="Picture 4" descr="human embryo 4 week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82"/>
              <a:ext cx="192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93" name="Group 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94" name="AutoShape 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95" name="Text Box 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1 month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3" name="Group 8"/>
          <p:cNvGrpSpPr>
            <a:grpSpLocks/>
          </p:cNvGrpSpPr>
          <p:nvPr/>
        </p:nvGrpSpPr>
        <p:grpSpPr bwMode="auto">
          <a:xfrm>
            <a:off x="5410200" y="2085975"/>
            <a:ext cx="3429000" cy="4467225"/>
            <a:chOff x="1872" y="1218"/>
            <a:chExt cx="2160" cy="2814"/>
          </a:xfrm>
        </p:grpSpPr>
        <p:pic>
          <p:nvPicPr>
            <p:cNvPr id="87088" name="Picture 9" descr="month2_co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18"/>
              <a:ext cx="1920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89" name="Group 1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90" name="AutoShape 1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91" name="Text Box 1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2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4" name="Group 13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7084" name="Picture 14" descr="month3_co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85" name="Group 1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86" name="AutoShape 1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87" name="Text Box 1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3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5" name="Group 18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1872" y="1104"/>
            <a:chExt cx="2160" cy="2928"/>
          </a:xfrm>
        </p:grpSpPr>
        <p:pic>
          <p:nvPicPr>
            <p:cNvPr id="87080" name="Picture 19" descr="month4_co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81" name="Group 2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82" name="AutoShape 2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83" name="Text Box 2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4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6" name="Group 23"/>
          <p:cNvGrpSpPr>
            <a:grpSpLocks/>
          </p:cNvGrpSpPr>
          <p:nvPr/>
        </p:nvGrpSpPr>
        <p:grpSpPr bwMode="auto">
          <a:xfrm>
            <a:off x="5410200" y="1847850"/>
            <a:ext cx="3429000" cy="4705350"/>
            <a:chOff x="1872" y="1068"/>
            <a:chExt cx="2160" cy="2964"/>
          </a:xfrm>
        </p:grpSpPr>
        <p:pic>
          <p:nvPicPr>
            <p:cNvPr id="87076" name="Picture 24" descr="month5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68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77" name="Group 2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78" name="AutoShape 2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79" name="Text Box 2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5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7" name="Group 2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7072" name="Picture 29" descr="month6_co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73" name="Group 3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74" name="AutoShape 3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75" name="Text Box 3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6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8" name="Group 33"/>
          <p:cNvGrpSpPr>
            <a:grpSpLocks/>
          </p:cNvGrpSpPr>
          <p:nvPr/>
        </p:nvGrpSpPr>
        <p:grpSpPr bwMode="auto">
          <a:xfrm>
            <a:off x="5410200" y="1905000"/>
            <a:ext cx="3429000" cy="4648200"/>
            <a:chOff x="816" y="1104"/>
            <a:chExt cx="2160" cy="2928"/>
          </a:xfrm>
        </p:grpSpPr>
        <p:pic>
          <p:nvPicPr>
            <p:cNvPr id="87068" name="Picture 34" descr="month7_co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04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69" name="Group 35"/>
            <p:cNvGrpSpPr>
              <a:grpSpLocks/>
            </p:cNvGrpSpPr>
            <p:nvPr/>
          </p:nvGrpSpPr>
          <p:grpSpPr bwMode="auto">
            <a:xfrm>
              <a:off x="816" y="3600"/>
              <a:ext cx="2160" cy="432"/>
              <a:chOff x="295" y="799"/>
              <a:chExt cx="5165" cy="408"/>
            </a:xfrm>
          </p:grpSpPr>
          <p:sp>
            <p:nvSpPr>
              <p:cNvPr id="87070" name="AutoShape 3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71" name="Text Box 3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7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87049" name="Group 38"/>
          <p:cNvGrpSpPr>
            <a:grpSpLocks/>
          </p:cNvGrpSpPr>
          <p:nvPr/>
        </p:nvGrpSpPr>
        <p:grpSpPr bwMode="auto">
          <a:xfrm>
            <a:off x="5410200" y="1924050"/>
            <a:ext cx="3429000" cy="4629150"/>
            <a:chOff x="1872" y="1116"/>
            <a:chExt cx="2160" cy="2916"/>
          </a:xfrm>
        </p:grpSpPr>
        <p:pic>
          <p:nvPicPr>
            <p:cNvPr id="87064" name="Picture 39" descr="human fetus 32 weeks developmen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16"/>
              <a:ext cx="19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65" name="Group 40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66" name="AutoShape 41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67" name="Text Box 42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8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5410200" y="1219200"/>
            <a:ext cx="3429000" cy="5334000"/>
            <a:chOff x="1872" y="672"/>
            <a:chExt cx="2160" cy="3360"/>
          </a:xfrm>
        </p:grpSpPr>
        <p:pic>
          <p:nvPicPr>
            <p:cNvPr id="87060" name="Picture 44" descr="human fetus 32 week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672"/>
              <a:ext cx="192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61" name="Group 45"/>
            <p:cNvGrpSpPr>
              <a:grpSpLocks/>
            </p:cNvGrpSpPr>
            <p:nvPr/>
          </p:nvGrpSpPr>
          <p:grpSpPr bwMode="auto">
            <a:xfrm>
              <a:off x="1872" y="3600"/>
              <a:ext cx="2160" cy="432"/>
              <a:chOff x="295" y="799"/>
              <a:chExt cx="5165" cy="408"/>
            </a:xfrm>
          </p:grpSpPr>
          <p:sp>
            <p:nvSpPr>
              <p:cNvPr id="87062" name="AutoShape 46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5165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70047"/>
                  </a:gs>
                  <a:gs pos="100000">
                    <a:srgbClr val="990099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  <p:sp>
            <p:nvSpPr>
              <p:cNvPr id="87063" name="Text Box 47"/>
              <p:cNvSpPr txBox="1">
                <a:spLocks noChangeArrowheads="1"/>
              </p:cNvSpPr>
              <p:nvPr/>
            </p:nvSpPr>
            <p:spPr bwMode="auto">
              <a:xfrm>
                <a:off x="441" y="816"/>
                <a:ext cx="48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3200" b="0">
                    <a:solidFill>
                      <a:schemeClr val="bg1"/>
                    </a:solidFill>
                    <a:latin typeface="Tw Cen MT" charset="0"/>
                    <a:ea typeface="Tw Cen MT" charset="0"/>
                    <a:cs typeface="Tw Cen MT" charset="0"/>
                  </a:rPr>
                  <a:t>9 months</a:t>
                </a:r>
                <a:endParaRPr lang="en-GB" sz="3200" b="0" u="sng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p:grp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304800" y="1295399"/>
            <a:ext cx="4343400" cy="1123078"/>
            <a:chOff x="295" y="799"/>
            <a:chExt cx="5165" cy="410"/>
          </a:xfrm>
        </p:grpSpPr>
        <p:sp>
          <p:nvSpPr>
            <p:cNvPr id="87058" name="AutoShape 4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7059" name="Text Box 50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Most bones hardened but skull still soft</a:t>
              </a:r>
              <a:endParaRPr lang="en-GB" sz="3200" b="0" i="1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304800" y="2667000"/>
            <a:ext cx="4343400" cy="1158875"/>
            <a:chOff x="295" y="799"/>
            <a:chExt cx="5165" cy="408"/>
          </a:xfrm>
        </p:grpSpPr>
        <p:sp>
          <p:nvSpPr>
            <p:cNvPr id="87056" name="AutoShape 5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7057" name="Text Box 56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Shedding hair and waxy </a:t>
              </a:r>
              <a:r>
                <a:rPr lang="en-GB" sz="3200" b="0" i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vernix</a:t>
              </a:r>
              <a:endParaRPr lang="en-GB" sz="3200" b="0" i="1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304800" y="4210050"/>
            <a:ext cx="4343400" cy="1200150"/>
            <a:chOff x="295" y="799"/>
            <a:chExt cx="5165" cy="408"/>
          </a:xfrm>
        </p:grpSpPr>
        <p:sp>
          <p:nvSpPr>
            <p:cNvPr id="87054" name="AutoShape 5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7055" name="Text Box 59"/>
            <p:cNvSpPr txBox="1">
              <a:spLocks noChangeArrowheads="1"/>
            </p:cNvSpPr>
            <p:nvPr/>
          </p:nvSpPr>
          <p:spPr bwMode="auto">
            <a:xfrm>
              <a:off x="440" y="816"/>
              <a:ext cx="48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Lungs mature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                   ready to be born!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PIC - 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36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705600" y="3457575"/>
            <a:ext cx="2133600" cy="1266825"/>
            <a:chOff x="6705600" y="3457575"/>
            <a:chExt cx="2133600" cy="1266825"/>
          </a:xfrm>
        </p:grpSpPr>
        <p:sp>
          <p:nvSpPr>
            <p:cNvPr id="21520" name="AutoShape 19"/>
            <p:cNvSpPr>
              <a:spLocks noChangeArrowheads="1"/>
            </p:cNvSpPr>
            <p:nvPr/>
          </p:nvSpPr>
          <p:spPr bwMode="auto">
            <a:xfrm>
              <a:off x="6705600" y="3457575"/>
              <a:ext cx="2133600" cy="5630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185E"/>
                </a:gs>
                <a:gs pos="100000">
                  <a:srgbClr val="33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25"/>
            <p:cNvSpPr>
              <a:spLocks noChangeShapeType="1"/>
            </p:cNvSpPr>
            <p:nvPr/>
          </p:nvSpPr>
          <p:spPr bwMode="auto">
            <a:xfrm flipV="1">
              <a:off x="6705600" y="4038600"/>
              <a:ext cx="914400" cy="685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715000" y="5410200"/>
            <a:ext cx="2667000" cy="1020286"/>
            <a:chOff x="5715000" y="5410200"/>
            <a:chExt cx="2667000" cy="1020286"/>
          </a:xfrm>
        </p:grpSpPr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6248400" y="5867402"/>
              <a:ext cx="2133600" cy="563084"/>
              <a:chOff x="242" y="1616"/>
              <a:chExt cx="5224" cy="408"/>
            </a:xfrm>
          </p:grpSpPr>
          <p:sp>
            <p:nvSpPr>
              <p:cNvPr id="21516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 flipH="1" flipV="1">
              <a:off x="5715000" y="5410200"/>
              <a:ext cx="1066800" cy="4572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133600" y="5334000"/>
            <a:ext cx="3200400" cy="639286"/>
            <a:chOff x="1981200" y="4343400"/>
            <a:chExt cx="3200400" cy="63928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1981200" y="4419602"/>
              <a:ext cx="2133600" cy="563084"/>
              <a:chOff x="242" y="1616"/>
              <a:chExt cx="5224" cy="408"/>
            </a:xfrm>
          </p:grpSpPr>
          <p:sp>
            <p:nvSpPr>
              <p:cNvPr id="21512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3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GB" sz="2800" b="0" dirty="0">
                  <a:solidFill>
                    <a:schemeClr val="bg1"/>
                  </a:solidFill>
                  <a:latin typeface="Tw Cen MT" charset="0"/>
                  <a:cs typeface="Times New Roman" charset="0"/>
                </a:endParaRPr>
              </a:p>
            </p:txBody>
          </p:sp>
        </p:grp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 flipV="1">
              <a:off x="4114800" y="4343400"/>
              <a:ext cx="1066800" cy="3810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2795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After 9 months, the </a:t>
            </a:r>
            <a:r>
              <a:rPr lang="en-GB" sz="2800" b="0" dirty="0" err="1">
                <a:latin typeface="Tw Cen MT" charset="0"/>
                <a:ea typeface="Tw Cen MT" charset="0"/>
                <a:cs typeface="Tw Cen MT" charset="0"/>
              </a:rPr>
              <a:t>fetus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is ready to be born.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09800"/>
            <a:ext cx="8382000" cy="609600"/>
            <a:chOff x="295" y="799"/>
            <a:chExt cx="5165" cy="408"/>
          </a:xfrm>
        </p:grpSpPr>
        <p:sp>
          <p:nvSpPr>
            <p:cNvPr id="88078" name="AutoShape 4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9" name="Text Box 5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Birth takes place in </a:t>
              </a:r>
              <a:r>
                <a:rPr lang="en-GB" sz="3200" b="0" u="sng">
                  <a:solidFill>
                    <a:srgbClr val="FFFF00"/>
                  </a:solidFill>
                  <a:latin typeface="Tw Cen MT" charset="0"/>
                  <a:ea typeface="Tw Cen MT" charset="0"/>
                  <a:cs typeface="Tw Cen MT" charset="0"/>
                </a:rPr>
                <a:t>3 stages</a:t>
              </a: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: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Birth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2971800"/>
            <a:ext cx="2667000" cy="685800"/>
            <a:chOff x="295" y="799"/>
            <a:chExt cx="5165" cy="408"/>
          </a:xfrm>
        </p:grpSpPr>
        <p:sp>
          <p:nvSpPr>
            <p:cNvPr id="88076" name="AutoShape 10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7" name="Text Box 11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labor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96000" y="2971800"/>
            <a:ext cx="2667000" cy="685800"/>
            <a:chOff x="295" y="799"/>
            <a:chExt cx="5165" cy="408"/>
          </a:xfrm>
        </p:grpSpPr>
        <p:sp>
          <p:nvSpPr>
            <p:cNvPr id="88074" name="AutoShape 2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5" name="Text Box 29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afterbirth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pic>
        <p:nvPicPr>
          <p:cNvPr id="42014" name="Picture 30" descr="Untitled-1 cop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0611">
            <a:off x="3913188" y="3962400"/>
            <a:ext cx="2019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276600" y="2971800"/>
            <a:ext cx="2667000" cy="685800"/>
            <a:chOff x="295" y="799"/>
            <a:chExt cx="5165" cy="408"/>
          </a:xfrm>
        </p:grpSpPr>
        <p:sp>
          <p:nvSpPr>
            <p:cNvPr id="88072" name="AutoShape 2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8073" name="Text Box 26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delivery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914400"/>
            <a:ext cx="8382000" cy="1219200"/>
            <a:chOff x="295" y="799"/>
            <a:chExt cx="5165" cy="408"/>
          </a:xfrm>
        </p:grpSpPr>
        <p:sp>
          <p:nvSpPr>
            <p:cNvPr id="89105" name="AutoShape 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CC">
                    <a:alpha val="43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6" name="Text Box 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Strong </a:t>
              </a:r>
              <a:r>
                <a:rPr lang="en-GB" sz="3200" b="0" u="sng">
                  <a:solidFill>
                    <a:srgbClr val="FF0000"/>
                  </a:solidFill>
                  <a:latin typeface="Tw Cen MT" charset="0"/>
                  <a:ea typeface="Tw Cen MT" charset="0"/>
                  <a:cs typeface="Tw Cen MT" charset="0"/>
                </a:rPr>
                <a:t>muscle contractions </a:t>
              </a: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of                                 the uterus make the cervix enlarge</a:t>
              </a:r>
              <a:endParaRPr lang="en-GB" sz="3200" b="0" u="sng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81000" y="304800"/>
            <a:ext cx="8382000" cy="609600"/>
            <a:chOff x="295" y="799"/>
            <a:chExt cx="5165" cy="408"/>
          </a:xfrm>
        </p:grpSpPr>
        <p:sp>
          <p:nvSpPr>
            <p:cNvPr id="89103" name="AutoShape 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185E"/>
                </a:gs>
                <a:gs pos="100000">
                  <a:srgbClr val="FF33CC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4" name="Text Box 7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1. </a:t>
              </a:r>
              <a:r>
                <a:rPr lang="en-GB" sz="3200" dirty="0" err="1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Labor</a:t>
              </a:r>
              <a:endParaRPr lang="en-GB" sz="32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" y="3124200"/>
            <a:ext cx="8382000" cy="1219200"/>
            <a:chOff x="295" y="799"/>
            <a:chExt cx="5165" cy="408"/>
          </a:xfrm>
        </p:grpSpPr>
        <p:sp>
          <p:nvSpPr>
            <p:cNvPr id="89101" name="AutoShape 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57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2" name="Text Box 10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The fetus </a:t>
              </a:r>
              <a:r>
                <a:rPr lang="en-GB" sz="3200" b="0" u="sng">
                  <a:solidFill>
                    <a:srgbClr val="FF0000"/>
                  </a:solidFill>
                  <a:latin typeface="Tw Cen MT" charset="0"/>
                  <a:ea typeface="Tw Cen MT" charset="0"/>
                  <a:cs typeface="Tw Cen MT" charset="0"/>
                </a:rPr>
                <a:t>pushed out of the uterus </a:t>
              </a: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through            the vagina. First breath with its lungs.</a:t>
              </a:r>
              <a:endParaRPr lang="en-GB" sz="3200" b="0" u="sng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81000" y="5410200"/>
            <a:ext cx="8382000" cy="1219200"/>
            <a:chOff x="295" y="799"/>
            <a:chExt cx="5165" cy="408"/>
          </a:xfrm>
        </p:grpSpPr>
        <p:sp>
          <p:nvSpPr>
            <p:cNvPr id="89099" name="AutoShape 1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0099">
                    <a:alpha val="49001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100" name="Text Box 13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Final contractions push the </a:t>
              </a:r>
              <a:r>
                <a:rPr lang="en-GB" sz="3200" b="0" u="sng">
                  <a:solidFill>
                    <a:srgbClr val="FF0000"/>
                  </a:solidFill>
                  <a:latin typeface="Tw Cen MT" charset="0"/>
                  <a:ea typeface="Tw Cen MT" charset="0"/>
                  <a:cs typeface="Tw Cen MT" charset="0"/>
                </a:rPr>
                <a:t>placenta</a:t>
              </a:r>
              <a:r>
                <a:rPr lang="en-GB" sz="3200" b="0">
                  <a:latin typeface="Tw Cen MT" charset="0"/>
                  <a:ea typeface="Tw Cen MT" charset="0"/>
                  <a:cs typeface="Tw Cen MT" charset="0"/>
                </a:rPr>
                <a:t> and other structures out of the uterus and vagina.</a:t>
              </a:r>
              <a:endParaRPr lang="en-GB" sz="3200" b="0" u="sng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1000" y="2514600"/>
            <a:ext cx="8382000" cy="609600"/>
            <a:chOff x="295" y="799"/>
            <a:chExt cx="5165" cy="408"/>
          </a:xfrm>
        </p:grpSpPr>
        <p:sp>
          <p:nvSpPr>
            <p:cNvPr id="45071" name="AutoShape 15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508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098" name="Text Box 16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2. Delivery</a:t>
              </a:r>
              <a:endParaRPr lang="en-GB" sz="32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81000" y="4800600"/>
            <a:ext cx="8382000" cy="609600"/>
            <a:chOff x="295" y="799"/>
            <a:chExt cx="5165" cy="408"/>
          </a:xfrm>
        </p:grpSpPr>
        <p:sp>
          <p:nvSpPr>
            <p:cNvPr id="89095" name="AutoShape 18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89096" name="Text Box 19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3. Afterbirth</a:t>
              </a:r>
              <a:endParaRPr lang="en-GB" sz="320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gallery_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The Reproductive System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>
                <a:solidFill>
                  <a:srgbClr val="FFFF00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Special Topic: </a:t>
            </a:r>
            <a:r>
              <a:rPr lang="en-GB" sz="3600" i="1" dirty="0">
                <a:solidFill>
                  <a:schemeClr val="bg1"/>
                </a:solidFill>
                <a:latin typeface="Century Gothic" pitchFamily="34" charset="0"/>
                <a:ea typeface="+mn-ea"/>
                <a:cs typeface="Times New Roman" pitchFamily="18" charset="0"/>
              </a:rPr>
              <a:t>Twins!</a:t>
            </a:r>
            <a:endParaRPr lang="en-CA" sz="3600" dirty="0">
              <a:solidFill>
                <a:schemeClr val="bg1"/>
              </a:solidFill>
              <a:latin typeface="Century Gothic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205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Twins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can be formed in a few different ways.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Twins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2209800"/>
            <a:ext cx="8382000" cy="609600"/>
            <a:chOff x="295" y="799"/>
            <a:chExt cx="5165" cy="408"/>
          </a:xfrm>
        </p:grpSpPr>
        <p:sp>
          <p:nvSpPr>
            <p:cNvPr id="90126" name="AutoShape 13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70047"/>
                </a:gs>
                <a:gs pos="100000">
                  <a:srgbClr val="9900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7" name="Text Box 14"/>
            <p:cNvSpPr txBox="1">
              <a:spLocks noChangeArrowheads="1"/>
            </p:cNvSpPr>
            <p:nvPr/>
          </p:nvSpPr>
          <p:spPr bwMode="auto">
            <a:xfrm>
              <a:off x="441" y="816"/>
              <a:ext cx="488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There are 3 different types of twins: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2971800"/>
            <a:ext cx="2667000" cy="685800"/>
            <a:chOff x="295" y="799"/>
            <a:chExt cx="5165" cy="408"/>
          </a:xfrm>
        </p:grpSpPr>
        <p:sp>
          <p:nvSpPr>
            <p:cNvPr id="90124" name="AutoShape 16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5" name="Text Box 17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fraternal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96000" y="2971800"/>
            <a:ext cx="2667000" cy="685800"/>
            <a:chOff x="295" y="799"/>
            <a:chExt cx="5165" cy="408"/>
          </a:xfrm>
        </p:grpSpPr>
        <p:sp>
          <p:nvSpPr>
            <p:cNvPr id="90122" name="AutoShape 19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3" name="Text Box 20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 dirty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conjoined</a:t>
              </a:r>
              <a:endParaRPr lang="en-GB" sz="3200" b="0" u="sng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76600" y="2971800"/>
            <a:ext cx="2667000" cy="685800"/>
            <a:chOff x="295" y="799"/>
            <a:chExt cx="5165" cy="408"/>
          </a:xfrm>
        </p:grpSpPr>
        <p:sp>
          <p:nvSpPr>
            <p:cNvPr id="90120" name="AutoShape 22"/>
            <p:cNvSpPr>
              <a:spLocks noChangeArrowheads="1"/>
            </p:cNvSpPr>
            <p:nvPr/>
          </p:nvSpPr>
          <p:spPr bwMode="auto">
            <a:xfrm>
              <a:off x="295" y="799"/>
              <a:ext cx="516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1847"/>
                </a:gs>
                <a:gs pos="100000">
                  <a:srgbClr val="CC3399">
                    <a:alpha val="96999"/>
                  </a:srgbClr>
                </a:gs>
              </a:gsLst>
              <a:lin ang="5400000" scaled="1"/>
            </a:gradFill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  <p:sp>
          <p:nvSpPr>
            <p:cNvPr id="90121" name="Text Box 23"/>
            <p:cNvSpPr txBox="1">
              <a:spLocks noChangeArrowheads="1"/>
            </p:cNvSpPr>
            <p:nvPr/>
          </p:nvSpPr>
          <p:spPr bwMode="auto">
            <a:xfrm>
              <a:off x="441" y="816"/>
              <a:ext cx="489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0">
                  <a:solidFill>
                    <a:schemeClr val="bg1"/>
                  </a:solidFill>
                  <a:latin typeface="Tw Cen MT" charset="0"/>
                  <a:ea typeface="Tw Cen MT" charset="0"/>
                  <a:cs typeface="Tw Cen MT" charset="0"/>
                </a:rPr>
                <a:t>identical</a:t>
              </a:r>
              <a:endParaRPr lang="en-GB" sz="3200" b="0" u="sng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pic>
        <p:nvPicPr>
          <p:cNvPr id="52250" name="Picture 26" descr="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038600"/>
            <a:ext cx="2638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419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 dirty="0">
                <a:solidFill>
                  <a:srgbClr val="990099"/>
                </a:solidFill>
                <a:latin typeface="Tw Cen MT" charset="0"/>
                <a:ea typeface="Tw Cen MT" charset="0"/>
                <a:cs typeface="Tw Cen MT" charset="0"/>
              </a:rPr>
              <a:t>Fraternal twins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                are formed when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two different ova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                 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are fertilized by       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two different sperm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28600" y="4014788"/>
            <a:ext cx="502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Since the cells involved are totally different, so are the twins!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They can be </a:t>
            </a:r>
            <a:r>
              <a:rPr lang="en-GB" sz="2800" b="0" dirty="0">
                <a:solidFill>
                  <a:srgbClr val="FF33CC"/>
                </a:solidFill>
                <a:latin typeface="Tw Cen MT" charset="0"/>
                <a:ea typeface="Tw Cen MT" charset="0"/>
                <a:cs typeface="Tw Cen MT" charset="0"/>
              </a:rPr>
              <a:t>girl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-</a:t>
            </a:r>
            <a:r>
              <a:rPr lang="en-GB" sz="2800" b="0" dirty="0">
                <a:solidFill>
                  <a:srgbClr val="FF33CC"/>
                </a:solidFill>
                <a:latin typeface="Tw Cen MT" charset="0"/>
                <a:ea typeface="Tw Cen MT" charset="0"/>
                <a:cs typeface="Tw Cen MT" charset="0"/>
              </a:rPr>
              <a:t>girl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,              </a:t>
            </a:r>
            <a:r>
              <a:rPr lang="en-GB" sz="2800" b="0" dirty="0">
                <a:solidFill>
                  <a:srgbClr val="3399FF"/>
                </a:solidFill>
                <a:latin typeface="Tw Cen MT" charset="0"/>
                <a:ea typeface="Tw Cen MT" charset="0"/>
                <a:cs typeface="Tw Cen MT" charset="0"/>
              </a:rPr>
              <a:t>boy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-</a:t>
            </a:r>
            <a:r>
              <a:rPr lang="en-GB" sz="2800" b="0" dirty="0">
                <a:solidFill>
                  <a:srgbClr val="FF33CC"/>
                </a:solidFill>
                <a:latin typeface="Tw Cen MT" charset="0"/>
                <a:ea typeface="Tw Cen MT" charset="0"/>
                <a:cs typeface="Tw Cen MT" charset="0"/>
              </a:rPr>
              <a:t>girl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or </a:t>
            </a:r>
            <a:r>
              <a:rPr lang="en-GB" sz="2800" b="0" dirty="0">
                <a:solidFill>
                  <a:srgbClr val="3399FF"/>
                </a:solidFill>
                <a:latin typeface="Tw Cen MT" charset="0"/>
                <a:ea typeface="Tw Cen MT" charset="0"/>
                <a:cs typeface="Tw Cen MT" charset="0"/>
              </a:rPr>
              <a:t>boy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-</a:t>
            </a:r>
            <a:r>
              <a:rPr lang="en-GB" sz="2800" b="0" dirty="0">
                <a:solidFill>
                  <a:srgbClr val="3399FF"/>
                </a:solidFill>
                <a:latin typeface="Tw Cen MT" charset="0"/>
                <a:ea typeface="Tw Cen MT" charset="0"/>
                <a:cs typeface="Tw Cen MT" charset="0"/>
              </a:rPr>
              <a:t>boy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pic>
        <p:nvPicPr>
          <p:cNvPr id="53265" name="Picture 17" descr="Twins - Fratern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81000"/>
            <a:ext cx="3582987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Fraternal Twins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/>
      <p:bldP spid="53264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9600" y="533400"/>
            <a:ext cx="4640263" cy="6248400"/>
            <a:chOff x="2784" y="336"/>
            <a:chExt cx="2923" cy="3936"/>
          </a:xfrm>
        </p:grpSpPr>
        <p:pic>
          <p:nvPicPr>
            <p:cNvPr id="92165" name="Picture 7" descr="Twins - Identica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36"/>
              <a:ext cx="2923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6" name="Rectangle 8"/>
            <p:cNvSpPr>
              <a:spLocks noChangeArrowheads="1"/>
            </p:cNvSpPr>
            <p:nvPr/>
          </p:nvSpPr>
          <p:spPr bwMode="auto">
            <a:xfrm>
              <a:off x="3504" y="528"/>
              <a:ext cx="148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latin typeface="Tw Cen MT" charset="0"/>
                <a:ea typeface="Tw Cen MT" charset="0"/>
                <a:cs typeface="Tw Cen MT" charset="0"/>
              </a:endParaRPr>
            </a:p>
          </p:txBody>
        </p:sp>
      </p:grp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4191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 dirty="0">
                <a:solidFill>
                  <a:srgbClr val="990099"/>
                </a:solidFill>
                <a:latin typeface="Tw Cen MT" charset="0"/>
                <a:ea typeface="Tw Cen MT" charset="0"/>
                <a:cs typeface="Tw Cen MT" charset="0"/>
              </a:rPr>
              <a:t>Identical twins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 form when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one ovum</a:t>
            </a:r>
            <a:r>
              <a:rPr lang="en-GB" sz="2800" b="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is fertilized        by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one sperm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.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The dividing zygote then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splits in two 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and both cells develop into babies.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1000" y="4433887"/>
            <a:ext cx="40386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Since both babies came from the exact                    </a:t>
            </a:r>
            <a:r>
              <a:rPr lang="en-GB" sz="2800" b="0" u="sng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same sperm and ovum</a:t>
            </a:r>
            <a:r>
              <a:rPr lang="en-GB" sz="2800" b="0" dirty="0">
                <a:latin typeface="Tw Cen MT" charset="0"/>
                <a:ea typeface="Tw Cen MT" charset="0"/>
                <a:cs typeface="Tw Cen MT" charset="0"/>
              </a:rPr>
              <a:t>, they are identical!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Identical Twins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  <p:bldP spid="54278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wht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0525"/>
            <a:ext cx="2063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" y="1279525"/>
            <a:ext cx="441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 u="sng">
                <a:solidFill>
                  <a:srgbClr val="990099"/>
                </a:solidFill>
                <a:latin typeface="Tw Cen MT" charset="0"/>
                <a:ea typeface="Tw Cen MT" charset="0"/>
                <a:cs typeface="Tw Cen MT" charset="0"/>
              </a:rPr>
              <a:t>Conjoined twins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              (also called </a:t>
            </a:r>
            <a:r>
              <a:rPr lang="en-GB" sz="28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Siamese twins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) form like identical twins, but the zygote </a:t>
            </a:r>
            <a:r>
              <a:rPr lang="en-GB" sz="28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did not split 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completely</a:t>
            </a:r>
            <a:r>
              <a:rPr lang="en-GB" sz="3200" b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4359275"/>
            <a:ext cx="4191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The fetuses develop on their own, but they are still  </a:t>
            </a:r>
            <a:r>
              <a:rPr lang="en-GB" sz="2800" b="0" u="sng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attached</a:t>
            </a:r>
            <a:r>
              <a:rPr lang="en-GB" sz="2800" b="0">
                <a:latin typeface="Tw Cen MT" charset="0"/>
                <a:ea typeface="Tw Cen MT" charset="0"/>
                <a:cs typeface="Tw Cen MT" charset="0"/>
              </a:rPr>
              <a:t> at some location on their bodies</a:t>
            </a:r>
            <a:r>
              <a:rPr lang="en-GB" sz="3200" b="0">
                <a:latin typeface="Tw Cen MT" charset="0"/>
                <a:ea typeface="Tw Cen MT" charset="0"/>
                <a:cs typeface="Tw Cen MT" charset="0"/>
              </a:rPr>
              <a:t>.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Conjoined Twins</a:t>
            </a:r>
          </a:p>
        </p:txBody>
      </p:sp>
      <p:pic>
        <p:nvPicPr>
          <p:cNvPr id="55305" name="Picture 9" descr="twi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43000"/>
            <a:ext cx="29416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  <p:bldP spid="55299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/>
          <a:stretch/>
        </p:blipFill>
        <p:spPr bwMode="auto">
          <a:xfrm>
            <a:off x="381000" y="1181958"/>
            <a:ext cx="3684588" cy="4914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22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87338">
              <a:defRPr/>
            </a:pPr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The Original “Siamese Twins”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44">
            <a:off x="4933950" y="1531938"/>
            <a:ext cx="3452813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304800" y="6181725"/>
            <a:ext cx="384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0" dirty="0" err="1">
                <a:latin typeface="Tw Cen MT" charset="0"/>
                <a:ea typeface="Tw Cen MT" charset="0"/>
                <a:cs typeface="Tw Cen MT" charset="0"/>
              </a:rPr>
              <a:t>Eng</a:t>
            </a:r>
            <a:r>
              <a:rPr lang="en-GB" b="0" dirty="0">
                <a:latin typeface="Tw Cen MT" charset="0"/>
                <a:ea typeface="Tw Cen MT" charset="0"/>
                <a:cs typeface="Tw Cen MT" charset="0"/>
              </a:rPr>
              <a:t> and Chang Bunker</a:t>
            </a:r>
            <a:endParaRPr lang="en-GB" sz="2800" b="0" dirty="0">
              <a:latin typeface="Tw Cen MT" charset="0"/>
              <a:ea typeface="Tw Cen MT" charset="0"/>
              <a:cs typeface="Tw Cen MT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gallery_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34" charset="0"/>
                <a:ea typeface="+mn-ea"/>
                <a:cs typeface="Times New Roman" pitchFamily="18" charset="0"/>
              </a:rPr>
              <a:t>Any Questions?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PIC - Male Repro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36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705600" y="3428593"/>
            <a:ext cx="2133600" cy="1295807"/>
            <a:chOff x="6705600" y="3428593"/>
            <a:chExt cx="2133600" cy="1295807"/>
          </a:xfrm>
        </p:grpSpPr>
        <p:grpSp>
          <p:nvGrpSpPr>
            <p:cNvPr id="21518" name="Group 18"/>
            <p:cNvGrpSpPr>
              <a:grpSpLocks/>
            </p:cNvGrpSpPr>
            <p:nvPr/>
          </p:nvGrpSpPr>
          <p:grpSpPr bwMode="auto">
            <a:xfrm>
              <a:off x="6705600" y="3428593"/>
              <a:ext cx="2133600" cy="592066"/>
              <a:chOff x="242" y="1595"/>
              <a:chExt cx="5224" cy="429"/>
            </a:xfrm>
          </p:grpSpPr>
          <p:sp>
            <p:nvSpPr>
              <p:cNvPr id="21520" name="AutoShape 19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Text Box 20"/>
              <p:cNvSpPr txBox="1">
                <a:spLocks noChangeArrowheads="1"/>
              </p:cNvSpPr>
              <p:nvPr/>
            </p:nvSpPr>
            <p:spPr bwMode="auto">
              <a:xfrm>
                <a:off x="383" y="1595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penis</a:t>
                </a:r>
              </a:p>
            </p:txBody>
          </p:sp>
        </p:grpSp>
        <p:sp>
          <p:nvSpPr>
            <p:cNvPr id="21519" name="Line 25"/>
            <p:cNvSpPr>
              <a:spLocks noChangeShapeType="1"/>
            </p:cNvSpPr>
            <p:nvPr/>
          </p:nvSpPr>
          <p:spPr bwMode="auto">
            <a:xfrm flipV="1">
              <a:off x="6705600" y="4038600"/>
              <a:ext cx="914400" cy="6858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715000" y="5410200"/>
            <a:ext cx="2667000" cy="1020286"/>
            <a:chOff x="5715000" y="5410200"/>
            <a:chExt cx="2667000" cy="1020286"/>
          </a:xfrm>
        </p:grpSpPr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6248400" y="5867402"/>
              <a:ext cx="2133600" cy="563084"/>
              <a:chOff x="242" y="1616"/>
              <a:chExt cx="5224" cy="408"/>
            </a:xfrm>
          </p:grpSpPr>
          <p:sp>
            <p:nvSpPr>
              <p:cNvPr id="21516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scrotum</a:t>
                </a:r>
              </a:p>
            </p:txBody>
          </p:sp>
        </p:grp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 flipH="1" flipV="1">
              <a:off x="5715000" y="5410200"/>
              <a:ext cx="1066800" cy="4572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133600" y="5334000"/>
            <a:ext cx="3200400" cy="639286"/>
            <a:chOff x="1981200" y="4343400"/>
            <a:chExt cx="3200400" cy="63928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1981200" y="4419602"/>
              <a:ext cx="2133600" cy="563084"/>
              <a:chOff x="242" y="1616"/>
              <a:chExt cx="5224" cy="408"/>
            </a:xfrm>
          </p:grpSpPr>
          <p:sp>
            <p:nvSpPr>
              <p:cNvPr id="21512" name="AutoShape 6"/>
              <p:cNvSpPr>
                <a:spLocks noChangeArrowheads="1"/>
              </p:cNvSpPr>
              <p:nvPr/>
            </p:nvSpPr>
            <p:spPr bwMode="auto">
              <a:xfrm>
                <a:off x="242" y="1616"/>
                <a:ext cx="5224" cy="4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8185E"/>
                  </a:gs>
                  <a:gs pos="100000">
                    <a:srgbClr val="3333CC">
                      <a:alpha val="96999"/>
                    </a:srgbClr>
                  </a:gs>
                </a:gsLst>
                <a:lin ang="5400000" scaled="1"/>
              </a:gradFill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3" name="Text Box 7"/>
              <p:cNvSpPr txBox="1">
                <a:spLocks noChangeArrowheads="1"/>
              </p:cNvSpPr>
              <p:nvPr/>
            </p:nvSpPr>
            <p:spPr bwMode="auto">
              <a:xfrm>
                <a:off x="383" y="1616"/>
                <a:ext cx="494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800" b="0">
                    <a:solidFill>
                      <a:schemeClr val="bg1"/>
                    </a:solidFill>
                    <a:latin typeface="Tw Cen MT" charset="0"/>
                    <a:cs typeface="Times New Roman" charset="0"/>
                  </a:rPr>
                  <a:t>testicle</a:t>
                </a:r>
              </a:p>
            </p:txBody>
          </p:sp>
        </p:grp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 flipV="1">
              <a:off x="4114800" y="4343400"/>
              <a:ext cx="1066800" cy="381000"/>
            </a:xfrm>
            <a:prstGeom prst="line">
              <a:avLst/>
            </a:prstGeom>
            <a:noFill/>
            <a:ln w="508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38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76EA4EC2244A8B5D52536D1D3A5B" ma:contentTypeVersion="7" ma:contentTypeDescription="Create a new document." ma:contentTypeScope="" ma:versionID="264641aa8f264f020ff41bb1eac0e8da">
  <xsd:schema xmlns:xsd="http://www.w3.org/2001/XMLSchema" xmlns:xs="http://www.w3.org/2001/XMLSchema" xmlns:p="http://schemas.microsoft.com/office/2006/metadata/properties" xmlns:ns1="http://schemas.microsoft.com/sharepoint/v3" xmlns:ns2="9286e07b-db1b-4987-a2f5-4ca9ad1f9a57" targetNamespace="http://schemas.microsoft.com/office/2006/metadata/properties" ma:root="true" ma:fieldsID="3beab101a12587940f0b830b6f988822" ns1:_="" ns2:_="">
    <xsd:import namespace="http://schemas.microsoft.com/sharepoint/v3"/>
    <xsd:import namespace="9286e07b-db1b-4987-a2f5-4ca9ad1f9a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6e07b-db1b-4987-a2f5-4ca9ad1f9a5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f968c3bf-8060-4b10-a572-f6dc9fa0bf2b}" ma:internalName="Blog_x0020_Category" ma:readOnly="false" ma:showField="Title" ma:web="9286e07b-db1b-4987-a2f5-4ca9ad1f9a5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9286e07b-db1b-4987-a2f5-4ca9ad1f9a57">47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84EBE1-EEF8-4FD9-A615-78C411180FBE}"/>
</file>

<file path=customXml/itemProps2.xml><?xml version="1.0" encoding="utf-8"?>
<ds:datastoreItem xmlns:ds="http://schemas.openxmlformats.org/officeDocument/2006/customXml" ds:itemID="{FCD7A887-54D0-4985-B61B-86B59D2A6BAB}"/>
</file>

<file path=customXml/itemProps3.xml><?xml version="1.0" encoding="utf-8"?>
<ds:datastoreItem xmlns:ds="http://schemas.openxmlformats.org/officeDocument/2006/customXml" ds:itemID="{FF65375E-652A-4815-B811-AF382AF70A40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2557</Words>
  <Application>Microsoft Office PowerPoint</Application>
  <PresentationFormat>On-screen Show (4:3)</PresentationFormat>
  <Paragraphs>440</Paragraphs>
  <Slides>88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Century Gothic</vt:lpstr>
      <vt:lpstr>Tahoma</vt:lpstr>
      <vt:lpstr>Times New Roman</vt:lpstr>
      <vt:lpstr>Tw Cen MT</vt:lpstr>
      <vt:lpstr>Default Design</vt:lpstr>
      <vt:lpstr>Bitmap Image</vt:lpstr>
      <vt:lpstr>Image</vt:lpstr>
      <vt:lpstr>PowerPoint Presentation</vt:lpstr>
      <vt:lpstr>Question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 International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Ouellette, André (ASD-W)</cp:lastModifiedBy>
  <cp:revision>59</cp:revision>
  <dcterms:created xsi:type="dcterms:W3CDTF">2006-05-25T21:55:26Z</dcterms:created>
  <dcterms:modified xsi:type="dcterms:W3CDTF">2021-03-23T17:28:03Z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0x0101009F2076EA4EC2244A8B5D52536D1D3A5B</vt:lpwstr>
  </property>
</Properties>
</file>