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8"/>
  </p:notesMasterIdLst>
  <p:sldIdLst>
    <p:sldId id="367" r:id="rId2"/>
    <p:sldId id="282" r:id="rId3"/>
    <p:sldId id="368" r:id="rId4"/>
    <p:sldId id="287" r:id="rId5"/>
    <p:sldId id="364" r:id="rId6"/>
    <p:sldId id="365" r:id="rId7"/>
    <p:sldId id="316" r:id="rId8"/>
    <p:sldId id="347" r:id="rId9"/>
    <p:sldId id="291" r:id="rId10"/>
    <p:sldId id="285" r:id="rId11"/>
    <p:sldId id="360" r:id="rId12"/>
    <p:sldId id="284" r:id="rId13"/>
    <p:sldId id="289" r:id="rId14"/>
    <p:sldId id="348" r:id="rId15"/>
    <p:sldId id="349" r:id="rId16"/>
    <p:sldId id="350" r:id="rId17"/>
  </p:sldIdLst>
  <p:sldSz cx="9144000" cy="6858000" type="screen4x3"/>
  <p:notesSz cx="7010400" cy="9296400"/>
  <p:defaultTextStyle>
    <a:defPPr>
      <a:defRPr lang="en-US"/>
    </a:defPPr>
    <a:lvl1pPr algn="l" rtl="0" fontAlgn="base">
      <a:lnSpc>
        <a:spcPct val="90000"/>
      </a:lnSpc>
      <a:spcBef>
        <a:spcPct val="20000"/>
      </a:spcBef>
      <a:spcAft>
        <a:spcPct val="0"/>
      </a:spcAft>
      <a:defRPr sz="2600" b="1" kern="1200">
        <a:solidFill>
          <a:schemeClr val="tx1"/>
        </a:solidFill>
        <a:latin typeface="Myriad Pro Cond" pitchFamily="34" charset="0"/>
        <a:ea typeface="ヒラギノ角ゴ Pro W3" charset="-128"/>
        <a:cs typeface="+mn-cs"/>
      </a:defRPr>
    </a:lvl1pPr>
    <a:lvl2pPr marL="457200" algn="l" rtl="0" fontAlgn="base">
      <a:lnSpc>
        <a:spcPct val="90000"/>
      </a:lnSpc>
      <a:spcBef>
        <a:spcPct val="20000"/>
      </a:spcBef>
      <a:spcAft>
        <a:spcPct val="0"/>
      </a:spcAft>
      <a:defRPr sz="2600" b="1" kern="1200">
        <a:solidFill>
          <a:schemeClr val="tx1"/>
        </a:solidFill>
        <a:latin typeface="Myriad Pro Cond" pitchFamily="34" charset="0"/>
        <a:ea typeface="ヒラギノ角ゴ Pro W3" charset="-128"/>
        <a:cs typeface="+mn-cs"/>
      </a:defRPr>
    </a:lvl2pPr>
    <a:lvl3pPr marL="914400" algn="l" rtl="0" fontAlgn="base">
      <a:lnSpc>
        <a:spcPct val="90000"/>
      </a:lnSpc>
      <a:spcBef>
        <a:spcPct val="20000"/>
      </a:spcBef>
      <a:spcAft>
        <a:spcPct val="0"/>
      </a:spcAft>
      <a:defRPr sz="2600" b="1" kern="1200">
        <a:solidFill>
          <a:schemeClr val="tx1"/>
        </a:solidFill>
        <a:latin typeface="Myriad Pro Cond" pitchFamily="34" charset="0"/>
        <a:ea typeface="ヒラギノ角ゴ Pro W3" charset="-128"/>
        <a:cs typeface="+mn-cs"/>
      </a:defRPr>
    </a:lvl3pPr>
    <a:lvl4pPr marL="1371600" algn="l" rtl="0" fontAlgn="base">
      <a:lnSpc>
        <a:spcPct val="90000"/>
      </a:lnSpc>
      <a:spcBef>
        <a:spcPct val="20000"/>
      </a:spcBef>
      <a:spcAft>
        <a:spcPct val="0"/>
      </a:spcAft>
      <a:defRPr sz="2600" b="1" kern="1200">
        <a:solidFill>
          <a:schemeClr val="tx1"/>
        </a:solidFill>
        <a:latin typeface="Myriad Pro Cond" pitchFamily="34" charset="0"/>
        <a:ea typeface="ヒラギノ角ゴ Pro W3" charset="-128"/>
        <a:cs typeface="+mn-cs"/>
      </a:defRPr>
    </a:lvl4pPr>
    <a:lvl5pPr marL="1828800" algn="l" rtl="0" fontAlgn="base">
      <a:lnSpc>
        <a:spcPct val="90000"/>
      </a:lnSpc>
      <a:spcBef>
        <a:spcPct val="20000"/>
      </a:spcBef>
      <a:spcAft>
        <a:spcPct val="0"/>
      </a:spcAft>
      <a:defRPr sz="2600" b="1" kern="1200">
        <a:solidFill>
          <a:schemeClr val="tx1"/>
        </a:solidFill>
        <a:latin typeface="Myriad Pro Cond" pitchFamily="34" charset="0"/>
        <a:ea typeface="ヒラギノ角ゴ Pro W3" charset="-128"/>
        <a:cs typeface="+mn-cs"/>
      </a:defRPr>
    </a:lvl5pPr>
    <a:lvl6pPr marL="2286000" algn="l" defTabSz="914400" rtl="0" eaLnBrk="1" latinLnBrk="0" hangingPunct="1">
      <a:defRPr sz="2600" b="1" kern="1200">
        <a:solidFill>
          <a:schemeClr val="tx1"/>
        </a:solidFill>
        <a:latin typeface="Myriad Pro Cond" pitchFamily="34" charset="0"/>
        <a:ea typeface="ヒラギノ角ゴ Pro W3" charset="-128"/>
        <a:cs typeface="+mn-cs"/>
      </a:defRPr>
    </a:lvl6pPr>
    <a:lvl7pPr marL="2743200" algn="l" defTabSz="914400" rtl="0" eaLnBrk="1" latinLnBrk="0" hangingPunct="1">
      <a:defRPr sz="2600" b="1" kern="1200">
        <a:solidFill>
          <a:schemeClr val="tx1"/>
        </a:solidFill>
        <a:latin typeface="Myriad Pro Cond" pitchFamily="34" charset="0"/>
        <a:ea typeface="ヒラギノ角ゴ Pro W3" charset="-128"/>
        <a:cs typeface="+mn-cs"/>
      </a:defRPr>
    </a:lvl7pPr>
    <a:lvl8pPr marL="3200400" algn="l" defTabSz="914400" rtl="0" eaLnBrk="1" latinLnBrk="0" hangingPunct="1">
      <a:defRPr sz="2600" b="1" kern="1200">
        <a:solidFill>
          <a:schemeClr val="tx1"/>
        </a:solidFill>
        <a:latin typeface="Myriad Pro Cond" pitchFamily="34" charset="0"/>
        <a:ea typeface="ヒラギノ角ゴ Pro W3" charset="-128"/>
        <a:cs typeface="+mn-cs"/>
      </a:defRPr>
    </a:lvl8pPr>
    <a:lvl9pPr marL="3657600" algn="l" defTabSz="914400" rtl="0" eaLnBrk="1" latinLnBrk="0" hangingPunct="1">
      <a:defRPr sz="2600" b="1" kern="1200">
        <a:solidFill>
          <a:schemeClr val="tx1"/>
        </a:solidFill>
        <a:latin typeface="Myriad Pro Cond" pitchFamily="34"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58EA"/>
    <a:srgbClr val="0069AA"/>
    <a:srgbClr val="FF9900"/>
    <a:srgbClr val="FF0000"/>
    <a:srgbClr val="E5EB03"/>
    <a:srgbClr val="0044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C89022-C1D5-4BEB-9550-3FC299917772}" v="7" dt="2022-05-25T11:46:21.8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2004" autoAdjust="0"/>
  </p:normalViewPr>
  <p:slideViewPr>
    <p:cSldViewPr>
      <p:cViewPr varScale="1">
        <p:scale>
          <a:sx n="91" d="100"/>
          <a:sy n="91" d="100"/>
        </p:scale>
        <p:origin x="2202" y="120"/>
      </p:cViewPr>
      <p:guideLst>
        <p:guide orient="horz" pos="2160"/>
        <p:guide pos="2880"/>
      </p:guideLst>
    </p:cSldViewPr>
  </p:slideViewPr>
  <p:outlineViewPr>
    <p:cViewPr>
      <p:scale>
        <a:sx n="33" d="100"/>
        <a:sy n="33" d="100"/>
      </p:scale>
      <p:origin x="0" y="0"/>
    </p:cViewPr>
  </p:outlineViewPr>
  <p:notesTextViewPr>
    <p:cViewPr>
      <p:scale>
        <a:sx n="33" d="100"/>
        <a:sy n="33" d="100"/>
      </p:scale>
      <p:origin x="0" y="0"/>
    </p:cViewPr>
  </p:notesTextViewPr>
  <p:sorterViewPr>
    <p:cViewPr>
      <p:scale>
        <a:sx n="100" d="100"/>
        <a:sy n="100" d="100"/>
      </p:scale>
      <p:origin x="0" y="2844"/>
    </p:cViewPr>
  </p:sorterViewPr>
  <p:notesViewPr>
    <p:cSldViewPr>
      <p:cViewPr varScale="1">
        <p:scale>
          <a:sx n="85" d="100"/>
          <a:sy n="85" d="100"/>
        </p:scale>
        <p:origin x="-1896" y="-7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9231A8-695D-4D6A-8E16-C8EE52F86944}"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1E58FDF2-D00A-4F20-839E-BDF0DDA9DA7F}">
      <dgm:prSet/>
      <dgm:spPr>
        <a:noFill/>
      </dgm:spPr>
      <dgm:t>
        <a:bodyPr/>
        <a:lstStyle/>
        <a:p>
          <a:pPr algn="ctr"/>
          <a:r>
            <a:rPr lang="en-US" dirty="0">
              <a:solidFill>
                <a:schemeClr val="tx1"/>
              </a:solidFill>
            </a:rPr>
            <a:t>Bussing Information</a:t>
          </a:r>
        </a:p>
        <a:p>
          <a:pPr algn="ctr"/>
          <a:r>
            <a:rPr lang="en-US" dirty="0">
              <a:solidFill>
                <a:schemeClr val="tx1"/>
              </a:solidFill>
            </a:rPr>
            <a:t>453-5454 </a:t>
          </a:r>
        </a:p>
        <a:p>
          <a:pPr algn="ctr"/>
          <a:r>
            <a:rPr lang="en-US" dirty="0">
              <a:solidFill>
                <a:schemeClr val="tx1"/>
              </a:solidFill>
            </a:rPr>
            <a:t>Or</a:t>
          </a:r>
        </a:p>
        <a:p>
          <a:pPr algn="ctr"/>
          <a:r>
            <a:rPr lang="en-US" dirty="0">
              <a:solidFill>
                <a:schemeClr val="tx1"/>
              </a:solidFill>
            </a:rPr>
            <a:t>Anglophone West Website</a:t>
          </a:r>
        </a:p>
      </dgm:t>
    </dgm:pt>
    <dgm:pt modelId="{19DB0A14-E2DF-4B30-AF4B-1ABED64B3EB0}" type="parTrans" cxnId="{EC4750E8-4862-4CA2-936D-6ADCB0E6177D}">
      <dgm:prSet/>
      <dgm:spPr/>
      <dgm:t>
        <a:bodyPr/>
        <a:lstStyle/>
        <a:p>
          <a:endParaRPr lang="en-US"/>
        </a:p>
      </dgm:t>
    </dgm:pt>
    <dgm:pt modelId="{2BF166C6-F57D-46D0-8193-4EEBB9D958D5}" type="sibTrans" cxnId="{EC4750E8-4862-4CA2-936D-6ADCB0E6177D}">
      <dgm:prSet/>
      <dgm:spPr/>
      <dgm:t>
        <a:bodyPr/>
        <a:lstStyle/>
        <a:p>
          <a:endParaRPr lang="en-US"/>
        </a:p>
      </dgm:t>
    </dgm:pt>
    <dgm:pt modelId="{C059AB52-472B-4CA1-8F5B-19A7D77D3B71}" type="pres">
      <dgm:prSet presAssocID="{009231A8-695D-4D6A-8E16-C8EE52F86944}" presName="linear" presStyleCnt="0">
        <dgm:presLayoutVars>
          <dgm:animLvl val="lvl"/>
          <dgm:resizeHandles val="exact"/>
        </dgm:presLayoutVars>
      </dgm:prSet>
      <dgm:spPr/>
    </dgm:pt>
    <dgm:pt modelId="{A4CB11FF-C7A6-495E-AE67-435A8E90DAD1}" type="pres">
      <dgm:prSet presAssocID="{1E58FDF2-D00A-4F20-839E-BDF0DDA9DA7F}" presName="parentText" presStyleLbl="node1" presStyleIdx="0" presStyleCnt="1">
        <dgm:presLayoutVars>
          <dgm:chMax val="0"/>
          <dgm:bulletEnabled val="1"/>
        </dgm:presLayoutVars>
      </dgm:prSet>
      <dgm:spPr/>
    </dgm:pt>
  </dgm:ptLst>
  <dgm:cxnLst>
    <dgm:cxn modelId="{0581F804-F4D8-47DC-A641-9E2F3DE21304}" type="presOf" srcId="{009231A8-695D-4D6A-8E16-C8EE52F86944}" destId="{C059AB52-472B-4CA1-8F5B-19A7D77D3B71}" srcOrd="0" destOrd="0" presId="urn:microsoft.com/office/officeart/2005/8/layout/vList2"/>
    <dgm:cxn modelId="{DB518DA9-E7A7-4372-B0C6-E8BEDA9C12C7}" type="presOf" srcId="{1E58FDF2-D00A-4F20-839E-BDF0DDA9DA7F}" destId="{A4CB11FF-C7A6-495E-AE67-435A8E90DAD1}" srcOrd="0" destOrd="0" presId="urn:microsoft.com/office/officeart/2005/8/layout/vList2"/>
    <dgm:cxn modelId="{EC4750E8-4862-4CA2-936D-6ADCB0E6177D}" srcId="{009231A8-695D-4D6A-8E16-C8EE52F86944}" destId="{1E58FDF2-D00A-4F20-839E-BDF0DDA9DA7F}" srcOrd="0" destOrd="0" parTransId="{19DB0A14-E2DF-4B30-AF4B-1ABED64B3EB0}" sibTransId="{2BF166C6-F57D-46D0-8193-4EEBB9D958D5}"/>
    <dgm:cxn modelId="{97BA4283-D4FE-4A15-9007-E26D788C058B}" type="presParOf" srcId="{C059AB52-472B-4CA1-8F5B-19A7D77D3B71}" destId="{A4CB11FF-C7A6-495E-AE67-435A8E90DAD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B11FF-C7A6-495E-AE67-435A8E90DAD1}">
      <dsp:nvSpPr>
        <dsp:cNvPr id="0" name=""/>
        <dsp:cNvSpPr/>
      </dsp:nvSpPr>
      <dsp:spPr>
        <a:xfrm>
          <a:off x="0" y="199101"/>
          <a:ext cx="8229600" cy="4127760"/>
        </a:xfrm>
        <a:prstGeom prst="roundRect">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solidFill>
                <a:schemeClr val="tx1"/>
              </a:solidFill>
            </a:rPr>
            <a:t>Bussing Information</a:t>
          </a:r>
        </a:p>
        <a:p>
          <a:pPr marL="0" lvl="0" indent="0" algn="ctr" defTabSz="2178050">
            <a:lnSpc>
              <a:spcPct val="90000"/>
            </a:lnSpc>
            <a:spcBef>
              <a:spcPct val="0"/>
            </a:spcBef>
            <a:spcAft>
              <a:spcPct val="35000"/>
            </a:spcAft>
            <a:buNone/>
          </a:pPr>
          <a:r>
            <a:rPr lang="en-US" sz="4900" kern="1200" dirty="0">
              <a:solidFill>
                <a:schemeClr val="tx1"/>
              </a:solidFill>
            </a:rPr>
            <a:t>453-5454 </a:t>
          </a:r>
        </a:p>
        <a:p>
          <a:pPr marL="0" lvl="0" indent="0" algn="ctr" defTabSz="2178050">
            <a:lnSpc>
              <a:spcPct val="90000"/>
            </a:lnSpc>
            <a:spcBef>
              <a:spcPct val="0"/>
            </a:spcBef>
            <a:spcAft>
              <a:spcPct val="35000"/>
            </a:spcAft>
            <a:buNone/>
          </a:pPr>
          <a:r>
            <a:rPr lang="en-US" sz="4900" kern="1200" dirty="0">
              <a:solidFill>
                <a:schemeClr val="tx1"/>
              </a:solidFill>
            </a:rPr>
            <a:t>Or</a:t>
          </a:r>
        </a:p>
        <a:p>
          <a:pPr marL="0" lvl="0" indent="0" algn="ctr" defTabSz="2178050">
            <a:lnSpc>
              <a:spcPct val="90000"/>
            </a:lnSpc>
            <a:spcBef>
              <a:spcPct val="0"/>
            </a:spcBef>
            <a:spcAft>
              <a:spcPct val="35000"/>
            </a:spcAft>
            <a:buNone/>
          </a:pPr>
          <a:r>
            <a:rPr lang="en-US" sz="4900" kern="1200" dirty="0">
              <a:solidFill>
                <a:schemeClr val="tx1"/>
              </a:solidFill>
            </a:rPr>
            <a:t>Anglophone West Website</a:t>
          </a:r>
        </a:p>
      </dsp:txBody>
      <dsp:txXfrm>
        <a:off x="201501" y="400602"/>
        <a:ext cx="7826598" cy="37247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lnSpc>
                <a:spcPct val="100000"/>
              </a:lnSpc>
              <a:spcBef>
                <a:spcPct val="0"/>
              </a:spcBef>
              <a:defRPr sz="1200" b="0">
                <a:latin typeface="Arial" charset="0"/>
                <a:ea typeface="ヒラギノ角ゴ Pro W3" pitchFamily="48" charset="-128"/>
                <a:cs typeface="Arial" charset="0"/>
              </a:defRPr>
            </a:lvl1pPr>
          </a:lstStyle>
          <a:p>
            <a:pPr>
              <a:defRPr/>
            </a:pPr>
            <a:endParaRPr lang="en-US"/>
          </a:p>
        </p:txBody>
      </p:sp>
      <p:sp>
        <p:nvSpPr>
          <p:cNvPr id="92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lnSpc>
                <a:spcPct val="100000"/>
              </a:lnSpc>
              <a:spcBef>
                <a:spcPct val="0"/>
              </a:spcBef>
              <a:defRPr sz="1200" b="0">
                <a:latin typeface="Arial" charset="0"/>
                <a:ea typeface="ヒラギノ角ゴ Pro W3" pitchFamily="48" charset="-128"/>
                <a:cs typeface="Arial"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lnSpc>
                <a:spcPct val="100000"/>
              </a:lnSpc>
              <a:spcBef>
                <a:spcPct val="0"/>
              </a:spcBef>
              <a:defRPr sz="1200" b="0">
                <a:latin typeface="Arial" charset="0"/>
                <a:ea typeface="ヒラギノ角ゴ Pro W3" pitchFamily="48" charset="-128"/>
                <a:cs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lnSpc>
                <a:spcPct val="100000"/>
              </a:lnSpc>
              <a:spcBef>
                <a:spcPct val="0"/>
              </a:spcBef>
              <a:defRPr sz="1200" b="0">
                <a:latin typeface="Arial" charset="0"/>
              </a:defRPr>
            </a:lvl1pPr>
          </a:lstStyle>
          <a:p>
            <a:pPr>
              <a:defRPr/>
            </a:pPr>
            <a:fld id="{41B2F5FE-7A1A-4865-8E05-AD045426678B}" type="slidenum">
              <a:rPr lang="en-US"/>
              <a:pPr>
                <a:defRPr/>
              </a:pPr>
              <a:t>‹#›</a:t>
            </a:fld>
            <a:endParaRPr lang="en-US"/>
          </a:p>
        </p:txBody>
      </p:sp>
    </p:spTree>
    <p:extLst>
      <p:ext uri="{BB962C8B-B14F-4D97-AF65-F5344CB8AC3E}">
        <p14:creationId xmlns:p14="http://schemas.microsoft.com/office/powerpoint/2010/main" val="29841041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r>
              <a:rPr lang="en-US" baseline="0" dirty="0"/>
              <a:t>Who here this is your first child off to school raise hands. Second child or have a child in school. Make friends with them. </a:t>
            </a:r>
          </a:p>
          <a:p>
            <a:endParaRPr lang="en-US" baseline="0" dirty="0"/>
          </a:p>
          <a:p>
            <a:r>
              <a:rPr lang="en-US" baseline="0" dirty="0"/>
              <a:t>Folders- go through. </a:t>
            </a:r>
          </a:p>
          <a:p>
            <a:endParaRPr lang="en-US" baseline="0" dirty="0"/>
          </a:p>
        </p:txBody>
      </p:sp>
      <p:sp>
        <p:nvSpPr>
          <p:cNvPr id="4" name="Slide Number Placeholder 3"/>
          <p:cNvSpPr>
            <a:spLocks noGrp="1"/>
          </p:cNvSpPr>
          <p:nvPr>
            <p:ph type="sldNum" sz="quarter" idx="10"/>
          </p:nvPr>
        </p:nvSpPr>
        <p:spPr/>
        <p:txBody>
          <a:bodyPr/>
          <a:lstStyle/>
          <a:p>
            <a:pPr>
              <a:defRPr/>
            </a:pPr>
            <a:fld id="{41B2F5FE-7A1A-4865-8E05-AD045426678B}" type="slidenum">
              <a:rPr lang="en-US" smtClean="0"/>
              <a:pPr>
                <a:defRPr/>
              </a:pPr>
              <a:t>2</a:t>
            </a:fld>
            <a:endParaRPr lang="en-US"/>
          </a:p>
        </p:txBody>
      </p:sp>
    </p:spTree>
    <p:extLst>
      <p:ext uri="{BB962C8B-B14F-4D97-AF65-F5344CB8AC3E}">
        <p14:creationId xmlns:p14="http://schemas.microsoft.com/office/powerpoint/2010/main" val="91017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B2F5FE-7A1A-4865-8E05-AD045426678B}" type="slidenum">
              <a:rPr lang="en-US" smtClean="0"/>
              <a:pPr>
                <a:defRPr/>
              </a:pPr>
              <a:t>13</a:t>
            </a:fld>
            <a:endParaRPr lang="en-US"/>
          </a:p>
        </p:txBody>
      </p:sp>
    </p:spTree>
    <p:extLst>
      <p:ext uri="{BB962C8B-B14F-4D97-AF65-F5344CB8AC3E}">
        <p14:creationId xmlns:p14="http://schemas.microsoft.com/office/powerpoint/2010/main" val="3136235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B2F5FE-7A1A-4865-8E05-AD045426678B}" type="slidenum">
              <a:rPr lang="en-US" smtClean="0"/>
              <a:pPr>
                <a:defRPr/>
              </a:pPr>
              <a:t>14</a:t>
            </a:fld>
            <a:endParaRPr lang="en-US"/>
          </a:p>
        </p:txBody>
      </p:sp>
    </p:spTree>
    <p:extLst>
      <p:ext uri="{BB962C8B-B14F-4D97-AF65-F5344CB8AC3E}">
        <p14:creationId xmlns:p14="http://schemas.microsoft.com/office/powerpoint/2010/main" val="860196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Staggered entry……</a:t>
            </a:r>
          </a:p>
          <a:p>
            <a:endParaRPr lang="en-US" dirty="0"/>
          </a:p>
          <a:p>
            <a:r>
              <a:rPr lang="en-US" dirty="0"/>
              <a:t>Sign up today before you leave for one of the days. Once the boxes are full there is no more space. </a:t>
            </a:r>
            <a:br>
              <a:rPr lang="en-US" dirty="0"/>
            </a:br>
            <a:endParaRPr lang="en-US" dirty="0"/>
          </a:p>
          <a:p>
            <a:r>
              <a:rPr lang="en-US" dirty="0"/>
              <a:t>We</a:t>
            </a:r>
            <a:r>
              <a:rPr lang="en-US" baseline="0" dirty="0"/>
              <a:t> will call and email remind  you of your start date in August. </a:t>
            </a:r>
            <a:endParaRPr lang="en-US" dirty="0"/>
          </a:p>
          <a:p>
            <a:endParaRPr lang="en-US" dirty="0"/>
          </a:p>
          <a:p>
            <a:r>
              <a:rPr lang="en-US" dirty="0"/>
              <a:t>Meet teacher night </a:t>
            </a:r>
          </a:p>
        </p:txBody>
      </p:sp>
      <p:sp>
        <p:nvSpPr>
          <p:cNvPr id="4" name="Slide Number Placeholder 3"/>
          <p:cNvSpPr>
            <a:spLocks noGrp="1"/>
          </p:cNvSpPr>
          <p:nvPr>
            <p:ph type="sldNum" sz="quarter" idx="10"/>
          </p:nvPr>
        </p:nvSpPr>
        <p:spPr/>
        <p:txBody>
          <a:bodyPr/>
          <a:lstStyle/>
          <a:p>
            <a:pPr>
              <a:defRPr/>
            </a:pPr>
            <a:fld id="{41B2F5FE-7A1A-4865-8E05-AD045426678B}" type="slidenum">
              <a:rPr lang="en-US" smtClean="0"/>
              <a:pPr>
                <a:defRPr/>
              </a:pPr>
              <a:t>15</a:t>
            </a:fld>
            <a:endParaRPr lang="en-US"/>
          </a:p>
        </p:txBody>
      </p:sp>
    </p:spTree>
    <p:extLst>
      <p:ext uri="{BB962C8B-B14F-4D97-AF65-F5344CB8AC3E}">
        <p14:creationId xmlns:p14="http://schemas.microsoft.com/office/powerpoint/2010/main" val="1894106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B2F5FE-7A1A-4865-8E05-AD045426678B}" type="slidenum">
              <a:rPr lang="en-US" smtClean="0"/>
              <a:pPr>
                <a:defRPr/>
              </a:pPr>
              <a:t>16</a:t>
            </a:fld>
            <a:endParaRPr lang="en-US"/>
          </a:p>
        </p:txBody>
      </p:sp>
    </p:spTree>
    <p:extLst>
      <p:ext uri="{BB962C8B-B14F-4D97-AF65-F5344CB8AC3E}">
        <p14:creationId xmlns:p14="http://schemas.microsoft.com/office/powerpoint/2010/main" val="4057749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have the option to enroll their child into Grade 1 French Immersion or have them remain in the English Prime Program. This decision and registration process for French Immersion usually happens in February of the child’s Kindergarten year. All students remain at Forest Hill School for Grade 1 whether they remain in the English Program or move into the French Immersion Program</a:t>
            </a:r>
          </a:p>
        </p:txBody>
      </p:sp>
      <p:sp>
        <p:nvSpPr>
          <p:cNvPr id="4" name="Slide Number Placeholder 3"/>
          <p:cNvSpPr>
            <a:spLocks noGrp="1"/>
          </p:cNvSpPr>
          <p:nvPr>
            <p:ph type="sldNum" sz="quarter" idx="5"/>
          </p:nvPr>
        </p:nvSpPr>
        <p:spPr/>
        <p:txBody>
          <a:bodyPr/>
          <a:lstStyle/>
          <a:p>
            <a:pPr>
              <a:defRPr/>
            </a:pPr>
            <a:fld id="{41B2F5FE-7A1A-4865-8E05-AD045426678B}" type="slidenum">
              <a:rPr lang="en-US" smtClean="0"/>
              <a:pPr>
                <a:defRPr/>
              </a:pPr>
              <a:t>3</a:t>
            </a:fld>
            <a:endParaRPr lang="en-US"/>
          </a:p>
        </p:txBody>
      </p:sp>
    </p:spTree>
    <p:extLst>
      <p:ext uri="{BB962C8B-B14F-4D97-AF65-F5344CB8AC3E}">
        <p14:creationId xmlns:p14="http://schemas.microsoft.com/office/powerpoint/2010/main" val="3786921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Play before lunch as it gives them a chance to eat and finish up. </a:t>
            </a:r>
          </a:p>
        </p:txBody>
      </p:sp>
      <p:sp>
        <p:nvSpPr>
          <p:cNvPr id="4" name="Slide Number Placeholder 3"/>
          <p:cNvSpPr>
            <a:spLocks noGrp="1"/>
          </p:cNvSpPr>
          <p:nvPr>
            <p:ph type="sldNum" sz="quarter" idx="10"/>
          </p:nvPr>
        </p:nvSpPr>
        <p:spPr/>
        <p:txBody>
          <a:bodyPr/>
          <a:lstStyle/>
          <a:p>
            <a:pPr>
              <a:defRPr/>
            </a:pPr>
            <a:fld id="{41B2F5FE-7A1A-4865-8E05-AD045426678B}" type="slidenum">
              <a:rPr lang="en-US" smtClean="0"/>
              <a:pPr>
                <a:defRPr/>
              </a:pPr>
              <a:t>4</a:t>
            </a:fld>
            <a:endParaRPr lang="en-US"/>
          </a:p>
        </p:txBody>
      </p:sp>
    </p:spTree>
    <p:extLst>
      <p:ext uri="{BB962C8B-B14F-4D97-AF65-F5344CB8AC3E}">
        <p14:creationId xmlns:p14="http://schemas.microsoft.com/office/powerpoint/2010/main" val="2269126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Absent call or download app and input in school messenger. </a:t>
            </a:r>
          </a:p>
        </p:txBody>
      </p:sp>
      <p:sp>
        <p:nvSpPr>
          <p:cNvPr id="4" name="Slide Number Placeholder 3"/>
          <p:cNvSpPr>
            <a:spLocks noGrp="1"/>
          </p:cNvSpPr>
          <p:nvPr>
            <p:ph type="sldNum" sz="quarter" idx="10"/>
          </p:nvPr>
        </p:nvSpPr>
        <p:spPr/>
        <p:txBody>
          <a:bodyPr/>
          <a:lstStyle/>
          <a:p>
            <a:pPr>
              <a:defRPr/>
            </a:pPr>
            <a:fld id="{41B2F5FE-7A1A-4865-8E05-AD045426678B}" type="slidenum">
              <a:rPr lang="en-US" smtClean="0"/>
              <a:pPr>
                <a:defRPr/>
              </a:pPr>
              <a:t>7</a:t>
            </a:fld>
            <a:endParaRPr lang="en-US"/>
          </a:p>
        </p:txBody>
      </p:sp>
    </p:spTree>
    <p:extLst>
      <p:ext uri="{BB962C8B-B14F-4D97-AF65-F5344CB8AC3E}">
        <p14:creationId xmlns:p14="http://schemas.microsoft.com/office/powerpoint/2010/main" val="88443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p>
        </p:txBody>
      </p:sp>
      <p:sp>
        <p:nvSpPr>
          <p:cNvPr id="4" name="Slide Number Placeholder 3"/>
          <p:cNvSpPr>
            <a:spLocks noGrp="1"/>
          </p:cNvSpPr>
          <p:nvPr>
            <p:ph type="sldNum" sz="quarter" idx="10"/>
          </p:nvPr>
        </p:nvSpPr>
        <p:spPr/>
        <p:txBody>
          <a:bodyPr/>
          <a:lstStyle/>
          <a:p>
            <a:pPr>
              <a:defRPr/>
            </a:pPr>
            <a:fld id="{41B2F5FE-7A1A-4865-8E05-AD045426678B}" type="slidenum">
              <a:rPr lang="en-US" smtClean="0"/>
              <a:pPr>
                <a:defRPr/>
              </a:pPr>
              <a:t>8</a:t>
            </a:fld>
            <a:endParaRPr lang="en-US"/>
          </a:p>
        </p:txBody>
      </p:sp>
    </p:spTree>
    <p:extLst>
      <p:ext uri="{BB962C8B-B14F-4D97-AF65-F5344CB8AC3E}">
        <p14:creationId xmlns:p14="http://schemas.microsoft.com/office/powerpoint/2010/main" val="3079715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1B2F5FE-7A1A-4865-8E05-AD045426678B}" type="slidenum">
              <a:rPr lang="en-US" smtClean="0"/>
              <a:pPr>
                <a:defRPr/>
              </a:pPr>
              <a:t>9</a:t>
            </a:fld>
            <a:endParaRPr lang="en-US"/>
          </a:p>
        </p:txBody>
      </p:sp>
    </p:spTree>
    <p:extLst>
      <p:ext uri="{BB962C8B-B14F-4D97-AF65-F5344CB8AC3E}">
        <p14:creationId xmlns:p14="http://schemas.microsoft.com/office/powerpoint/2010/main" val="3835687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All students are on playground together.</a:t>
            </a:r>
            <a:r>
              <a:rPr lang="en-US" baseline="0" dirty="0"/>
              <a:t> </a:t>
            </a:r>
          </a:p>
          <a:p>
            <a:endParaRPr lang="en-US" baseline="0" dirty="0"/>
          </a:p>
          <a:p>
            <a:r>
              <a:rPr lang="en-US" baseline="0" dirty="0"/>
              <a:t>Come play over the summer. </a:t>
            </a:r>
          </a:p>
          <a:p>
            <a:endParaRPr lang="en-US" dirty="0"/>
          </a:p>
        </p:txBody>
      </p:sp>
      <p:sp>
        <p:nvSpPr>
          <p:cNvPr id="4" name="Slide Number Placeholder 3"/>
          <p:cNvSpPr>
            <a:spLocks noGrp="1"/>
          </p:cNvSpPr>
          <p:nvPr>
            <p:ph type="sldNum" sz="quarter" idx="10"/>
          </p:nvPr>
        </p:nvSpPr>
        <p:spPr/>
        <p:txBody>
          <a:bodyPr/>
          <a:lstStyle/>
          <a:p>
            <a:pPr>
              <a:defRPr/>
            </a:pPr>
            <a:fld id="{41B2F5FE-7A1A-4865-8E05-AD045426678B}" type="slidenum">
              <a:rPr lang="en-US" smtClean="0"/>
              <a:pPr>
                <a:defRPr/>
              </a:pPr>
              <a:t>10</a:t>
            </a:fld>
            <a:endParaRPr lang="en-US"/>
          </a:p>
        </p:txBody>
      </p:sp>
    </p:spTree>
    <p:extLst>
      <p:ext uri="{BB962C8B-B14F-4D97-AF65-F5344CB8AC3E}">
        <p14:creationId xmlns:p14="http://schemas.microsoft.com/office/powerpoint/2010/main" val="1970399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SeeSaw</a:t>
            </a:r>
            <a:r>
              <a:rPr lang="en-US" dirty="0"/>
              <a:t> </a:t>
            </a:r>
          </a:p>
        </p:txBody>
      </p:sp>
      <p:sp>
        <p:nvSpPr>
          <p:cNvPr id="4" name="Slide Number Placeholder 3"/>
          <p:cNvSpPr>
            <a:spLocks noGrp="1"/>
          </p:cNvSpPr>
          <p:nvPr>
            <p:ph type="sldNum" sz="quarter" idx="10"/>
          </p:nvPr>
        </p:nvSpPr>
        <p:spPr/>
        <p:txBody>
          <a:bodyPr/>
          <a:lstStyle/>
          <a:p>
            <a:pPr>
              <a:defRPr/>
            </a:pPr>
            <a:fld id="{41B2F5FE-7A1A-4865-8E05-AD045426678B}" type="slidenum">
              <a:rPr lang="en-US" smtClean="0"/>
              <a:pPr>
                <a:defRPr/>
              </a:pPr>
              <a:t>11</a:t>
            </a:fld>
            <a:endParaRPr lang="en-US"/>
          </a:p>
        </p:txBody>
      </p:sp>
    </p:spTree>
    <p:extLst>
      <p:ext uri="{BB962C8B-B14F-4D97-AF65-F5344CB8AC3E}">
        <p14:creationId xmlns:p14="http://schemas.microsoft.com/office/powerpoint/2010/main" val="1199918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3600" dirty="0">
                <a:latin typeface="+mn-lt"/>
              </a:rPr>
              <a:t>Look for a backpack book bag that is the right size for your child. It should be able to fit their lunch bag and some items / books from school.</a:t>
            </a:r>
          </a:p>
          <a:p>
            <a:endParaRPr lang="en-US" sz="2000" baseline="0" dirty="0">
              <a:latin typeface="+mn-lt"/>
            </a:endParaRPr>
          </a:p>
          <a:p>
            <a:endParaRPr lang="en-US" sz="2000" baseline="0" dirty="0">
              <a:latin typeface="+mn-lt"/>
            </a:endParaRPr>
          </a:p>
          <a:p>
            <a:r>
              <a:rPr lang="en-US" dirty="0"/>
              <a:t>Look for indoor shoes that your child can put on and wear independently. No laces unless children can tie them themselves.  Velcro sneakers with non-marking soles are the best option as they are active in the gym numerous times each week. No crocs or sandals for inside. </a:t>
            </a:r>
          </a:p>
          <a:p>
            <a:endParaRPr lang="en-US" dirty="0"/>
          </a:p>
        </p:txBody>
      </p:sp>
      <p:sp>
        <p:nvSpPr>
          <p:cNvPr id="4" name="Slide Number Placeholder 3"/>
          <p:cNvSpPr>
            <a:spLocks noGrp="1"/>
          </p:cNvSpPr>
          <p:nvPr>
            <p:ph type="sldNum" sz="quarter" idx="10"/>
          </p:nvPr>
        </p:nvSpPr>
        <p:spPr/>
        <p:txBody>
          <a:bodyPr/>
          <a:lstStyle/>
          <a:p>
            <a:pPr>
              <a:defRPr/>
            </a:pPr>
            <a:fld id="{41B2F5FE-7A1A-4865-8E05-AD045426678B}" type="slidenum">
              <a:rPr lang="en-US" smtClean="0"/>
              <a:pPr>
                <a:defRPr/>
              </a:pPr>
              <a:t>12</a:t>
            </a:fld>
            <a:endParaRPr lang="en-US"/>
          </a:p>
        </p:txBody>
      </p:sp>
    </p:spTree>
    <p:extLst>
      <p:ext uri="{BB962C8B-B14F-4D97-AF65-F5344CB8AC3E}">
        <p14:creationId xmlns:p14="http://schemas.microsoft.com/office/powerpoint/2010/main" val="1569463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s://depositphotos.com/123777002/stock-photo-kid-girl-with-question-mark.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ixy.org/950365/"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ww.freepngimg.com/png/47294-school-bus-png-image-high-qualit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592A7-0C09-82B6-4026-F6E0EC5DEC46}"/>
              </a:ext>
            </a:extLst>
          </p:cNvPr>
          <p:cNvSpPr>
            <a:spLocks noGrp="1"/>
          </p:cNvSpPr>
          <p:nvPr>
            <p:ph type="title"/>
          </p:nvPr>
        </p:nvSpPr>
        <p:spPr>
          <a:xfrm>
            <a:off x="457200" y="274638"/>
            <a:ext cx="8229600" cy="1426170"/>
          </a:xfrm>
        </p:spPr>
        <p:txBody>
          <a:bodyPr/>
          <a:lstStyle/>
          <a:p>
            <a:r>
              <a:rPr lang="en-US" sz="4000" b="1" dirty="0">
                <a:solidFill>
                  <a:srgbClr val="1658EA"/>
                </a:solidFill>
              </a:rPr>
              <a:t>Welcome to Royal Road  Elementary School</a:t>
            </a:r>
          </a:p>
        </p:txBody>
      </p:sp>
      <p:pic>
        <p:nvPicPr>
          <p:cNvPr id="4" name="Picture 3" descr="A sign on a brick wall&#10;&#10;Description automatically generated with medium confidence">
            <a:extLst>
              <a:ext uri="{FF2B5EF4-FFF2-40B4-BE49-F238E27FC236}">
                <a16:creationId xmlns:a16="http://schemas.microsoft.com/office/drawing/2014/main" id="{0FC20988-639D-8CBE-B7AB-9B1A12E592D3}"/>
              </a:ext>
            </a:extLst>
          </p:cNvPr>
          <p:cNvPicPr>
            <a:picLocks noChangeAspect="1"/>
          </p:cNvPicPr>
          <p:nvPr/>
        </p:nvPicPr>
        <p:blipFill rotWithShape="1">
          <a:blip r:embed="rId2">
            <a:extLst>
              <a:ext uri="{28A0092B-C50C-407E-A947-70E740481C1C}">
                <a14:useLocalDpi xmlns:a14="http://schemas.microsoft.com/office/drawing/2010/main" val="0"/>
              </a:ext>
            </a:extLst>
          </a:blip>
          <a:srcRect b="11564"/>
          <a:stretch/>
        </p:blipFill>
        <p:spPr>
          <a:xfrm>
            <a:off x="1331640" y="1844824"/>
            <a:ext cx="6480720" cy="4298466"/>
          </a:xfrm>
          <a:prstGeom prst="rect">
            <a:avLst/>
          </a:prstGeom>
        </p:spPr>
      </p:pic>
    </p:spTree>
    <p:extLst>
      <p:ext uri="{BB962C8B-B14F-4D97-AF65-F5344CB8AC3E}">
        <p14:creationId xmlns:p14="http://schemas.microsoft.com/office/powerpoint/2010/main" val="117087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slide8"/>
          <p:cNvPicPr>
            <a:picLocks noChangeAspect="1" noChangeArrowheads="1"/>
          </p:cNvPicPr>
          <p:nvPr/>
        </p:nvPicPr>
        <p:blipFill>
          <a:blip r:embed="rId3" cstate="print"/>
          <a:srcRect/>
          <a:stretch>
            <a:fillRect/>
          </a:stretch>
        </p:blipFill>
        <p:spPr bwMode="auto">
          <a:xfrm>
            <a:off x="0" y="3713163"/>
            <a:ext cx="9144000" cy="3144837"/>
          </a:xfrm>
          <a:prstGeom prst="rect">
            <a:avLst/>
          </a:prstGeom>
          <a:noFill/>
          <a:ln w="9525">
            <a:noFill/>
            <a:miter lim="800000"/>
            <a:headEnd/>
            <a:tailEnd/>
          </a:ln>
        </p:spPr>
      </p:pic>
      <p:sp>
        <p:nvSpPr>
          <p:cNvPr id="7171" name="Text Box 6"/>
          <p:cNvSpPr txBox="1">
            <a:spLocks noChangeArrowheads="1"/>
          </p:cNvSpPr>
          <p:nvPr/>
        </p:nvSpPr>
        <p:spPr bwMode="auto">
          <a:xfrm>
            <a:off x="827088" y="549275"/>
            <a:ext cx="7416800" cy="5399088"/>
          </a:xfrm>
          <a:prstGeom prst="rect">
            <a:avLst/>
          </a:prstGeom>
          <a:noFill/>
          <a:ln w="9525">
            <a:noFill/>
            <a:miter lim="800000"/>
            <a:headEnd/>
            <a:tailEnd/>
          </a:ln>
        </p:spPr>
        <p:txBody>
          <a:bodyPr/>
          <a:lstStyle/>
          <a:p>
            <a:pPr marL="180975" indent="-180975" algn="ctr" defTabSz="179388">
              <a:lnSpc>
                <a:spcPct val="110000"/>
              </a:lnSpc>
              <a:spcBef>
                <a:spcPct val="0"/>
              </a:spcBef>
            </a:pPr>
            <a:r>
              <a:rPr lang="en-US" sz="4000" dirty="0">
                <a:solidFill>
                  <a:srgbClr val="1658EA"/>
                </a:solidFill>
                <a:latin typeface="Arial" pitchFamily="34" charset="0"/>
              </a:rPr>
              <a:t>Playground</a:t>
            </a:r>
          </a:p>
          <a:p>
            <a:pPr marL="180975" indent="-180975" defTabSz="179388">
              <a:lnSpc>
                <a:spcPct val="110000"/>
              </a:lnSpc>
              <a:spcBef>
                <a:spcPct val="0"/>
              </a:spcBef>
            </a:pPr>
            <a:endParaRPr lang="en-US" sz="3000" b="0" dirty="0">
              <a:latin typeface="Arial" pitchFamily="34" charset="0"/>
            </a:endParaRPr>
          </a:p>
          <a:p>
            <a:pPr marL="180975" indent="-180975" algn="ctr" defTabSz="179388"/>
            <a:r>
              <a:rPr lang="en-US" b="0" dirty="0">
                <a:latin typeface="Arial" pitchFamily="34" charset="0"/>
              </a:rPr>
              <a:t> </a:t>
            </a:r>
            <a:r>
              <a:rPr lang="en-US" sz="4000" b="0" dirty="0">
                <a:latin typeface="Arial" pitchFamily="34" charset="0"/>
              </a:rPr>
              <a:t>Morning/Recess/Lunch </a:t>
            </a:r>
          </a:p>
          <a:p>
            <a:pPr marL="180975" indent="-180975" defTabSz="179388">
              <a:lnSpc>
                <a:spcPct val="110000"/>
              </a:lnSpc>
              <a:spcBef>
                <a:spcPct val="0"/>
              </a:spcBef>
              <a:buFontTx/>
              <a:buChar char="•"/>
            </a:pPr>
            <a:endParaRPr lang="en-US" b="0" dirty="0">
              <a:latin typeface="Arial" pitchFamily="34" charset="0"/>
            </a:endParaRPr>
          </a:p>
          <a:p>
            <a:pPr marL="180975" indent="-180975" defTabSz="179388">
              <a:lnSpc>
                <a:spcPct val="110000"/>
              </a:lnSpc>
              <a:spcBef>
                <a:spcPct val="0"/>
              </a:spcBef>
              <a:buFontTx/>
              <a:buChar char="•"/>
            </a:pPr>
            <a:endParaRPr lang="en-US" sz="2800" b="0" dirty="0">
              <a:latin typeface="Arial" pitchFamily="34" charset="0"/>
            </a:endParaRPr>
          </a:p>
          <a:p>
            <a:pPr marL="180975" indent="-180975" defTabSz="179388">
              <a:buFontTx/>
              <a:buChar char="•"/>
            </a:pPr>
            <a:endParaRPr lang="en-US" sz="2800" b="0" dirty="0">
              <a:latin typeface="Arial" pitchFamily="34" charset="0"/>
            </a:endParaRPr>
          </a:p>
          <a:p>
            <a:pPr marL="180975" indent="-180975" defTabSz="179388">
              <a:lnSpc>
                <a:spcPct val="80000"/>
              </a:lnSpc>
            </a:pPr>
            <a:endParaRPr lang="en-US" sz="2400" b="0" dirty="0">
              <a:latin typeface="Arial" pitchFamily="34" charset="0"/>
            </a:endParaRPr>
          </a:p>
        </p:txBody>
      </p:sp>
      <p:pic>
        <p:nvPicPr>
          <p:cNvPr id="2" name="Picture 1"/>
          <p:cNvPicPr>
            <a:picLocks noChangeAspect="1"/>
          </p:cNvPicPr>
          <p:nvPr/>
        </p:nvPicPr>
        <p:blipFill>
          <a:blip r:embed="rId4"/>
          <a:stretch>
            <a:fillRect/>
          </a:stretch>
        </p:blipFill>
        <p:spPr>
          <a:xfrm>
            <a:off x="5888112" y="4797152"/>
            <a:ext cx="3255888" cy="2085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slide8"/>
          <p:cNvPicPr>
            <a:picLocks noChangeAspect="1" noChangeArrowheads="1"/>
          </p:cNvPicPr>
          <p:nvPr/>
        </p:nvPicPr>
        <p:blipFill>
          <a:blip r:embed="rId3" cstate="print"/>
          <a:srcRect/>
          <a:stretch>
            <a:fillRect/>
          </a:stretch>
        </p:blipFill>
        <p:spPr bwMode="auto">
          <a:xfrm>
            <a:off x="0" y="3713163"/>
            <a:ext cx="9144000" cy="3144837"/>
          </a:xfrm>
          <a:prstGeom prst="rect">
            <a:avLst/>
          </a:prstGeom>
          <a:noFill/>
          <a:ln w="9525">
            <a:noFill/>
            <a:miter lim="800000"/>
            <a:headEnd/>
            <a:tailEnd/>
          </a:ln>
        </p:spPr>
      </p:pic>
      <p:sp>
        <p:nvSpPr>
          <p:cNvPr id="7171" name="Text Box 6"/>
          <p:cNvSpPr txBox="1">
            <a:spLocks noChangeArrowheads="1"/>
          </p:cNvSpPr>
          <p:nvPr/>
        </p:nvSpPr>
        <p:spPr bwMode="auto">
          <a:xfrm>
            <a:off x="827088" y="549275"/>
            <a:ext cx="7849368" cy="5399088"/>
          </a:xfrm>
          <a:prstGeom prst="rect">
            <a:avLst/>
          </a:prstGeom>
          <a:noFill/>
          <a:ln w="9525">
            <a:noFill/>
            <a:miter lim="800000"/>
            <a:headEnd/>
            <a:tailEnd/>
          </a:ln>
        </p:spPr>
        <p:txBody>
          <a:bodyPr/>
          <a:lstStyle/>
          <a:p>
            <a:pPr marL="180975" indent="-180975" algn="ctr" defTabSz="179388">
              <a:lnSpc>
                <a:spcPct val="110000"/>
              </a:lnSpc>
              <a:spcBef>
                <a:spcPct val="0"/>
              </a:spcBef>
            </a:pPr>
            <a:r>
              <a:rPr lang="en-US" sz="4000" dirty="0">
                <a:solidFill>
                  <a:srgbClr val="1658EA"/>
                </a:solidFill>
                <a:latin typeface="Arial" pitchFamily="34" charset="0"/>
              </a:rPr>
              <a:t>Communication</a:t>
            </a:r>
          </a:p>
          <a:p>
            <a:pPr marL="571500" indent="-571500" defTabSz="179388">
              <a:buFont typeface="Arial" panose="020B0604020202020204" pitchFamily="34" charset="0"/>
              <a:buChar char="•"/>
            </a:pPr>
            <a:r>
              <a:rPr lang="en-US" sz="4000" b="0" dirty="0">
                <a:latin typeface="Arial" pitchFamily="34" charset="0"/>
              </a:rPr>
              <a:t>School Messenger</a:t>
            </a:r>
          </a:p>
          <a:p>
            <a:pPr marL="571500" indent="-571500" defTabSz="179388">
              <a:buFont typeface="Arial" panose="020B0604020202020204" pitchFamily="34" charset="0"/>
              <a:buChar char="•"/>
            </a:pPr>
            <a:r>
              <a:rPr lang="en-US" sz="4000" b="0" dirty="0">
                <a:latin typeface="Arial" pitchFamily="34" charset="0"/>
              </a:rPr>
              <a:t>Classroom </a:t>
            </a:r>
            <a:r>
              <a:rPr lang="en-US" sz="4000" b="0" dirty="0" err="1">
                <a:latin typeface="Arial" pitchFamily="34" charset="0"/>
              </a:rPr>
              <a:t>SeeSaw</a:t>
            </a:r>
            <a:endParaRPr lang="en-US" sz="4000" b="0" dirty="0">
              <a:latin typeface="Arial" pitchFamily="34" charset="0"/>
            </a:endParaRPr>
          </a:p>
          <a:p>
            <a:pPr marL="571500" indent="-571500" defTabSz="179388">
              <a:buFont typeface="Arial" panose="020B0604020202020204" pitchFamily="34" charset="0"/>
              <a:buChar char="•"/>
            </a:pPr>
            <a:r>
              <a:rPr lang="en-US" sz="4000" b="0" dirty="0">
                <a:latin typeface="Arial" pitchFamily="34" charset="0"/>
              </a:rPr>
              <a:t>School Website </a:t>
            </a:r>
          </a:p>
          <a:p>
            <a:pPr marL="571500" indent="-571500" defTabSz="179388">
              <a:buFont typeface="Arial" panose="020B0604020202020204" pitchFamily="34" charset="0"/>
              <a:buChar char="•"/>
            </a:pPr>
            <a:r>
              <a:rPr lang="en-US" sz="4000" b="0" dirty="0">
                <a:latin typeface="Arial" pitchFamily="34" charset="0"/>
              </a:rPr>
              <a:t>Email</a:t>
            </a:r>
          </a:p>
          <a:p>
            <a:pPr marL="571500" indent="-571500" defTabSz="179388">
              <a:buFont typeface="Arial" panose="020B0604020202020204" pitchFamily="34" charset="0"/>
              <a:buChar char="•"/>
            </a:pPr>
            <a:r>
              <a:rPr lang="en-US" sz="4000" b="0" dirty="0">
                <a:latin typeface="Arial" pitchFamily="34" charset="0"/>
              </a:rPr>
              <a:t>Phone Calls </a:t>
            </a:r>
          </a:p>
          <a:p>
            <a:pPr marL="180975" indent="-180975" defTabSz="179388">
              <a:lnSpc>
                <a:spcPct val="110000"/>
              </a:lnSpc>
              <a:spcBef>
                <a:spcPct val="0"/>
              </a:spcBef>
              <a:buFontTx/>
              <a:buChar char="•"/>
            </a:pPr>
            <a:endParaRPr lang="en-US" b="0" dirty="0">
              <a:latin typeface="Arial" pitchFamily="34" charset="0"/>
            </a:endParaRPr>
          </a:p>
          <a:p>
            <a:pPr marL="180975" indent="-180975" defTabSz="179388">
              <a:lnSpc>
                <a:spcPct val="110000"/>
              </a:lnSpc>
              <a:spcBef>
                <a:spcPct val="0"/>
              </a:spcBef>
              <a:buFontTx/>
              <a:buChar char="•"/>
            </a:pPr>
            <a:endParaRPr lang="en-US" sz="2800" b="0" dirty="0">
              <a:latin typeface="Arial" pitchFamily="34" charset="0"/>
            </a:endParaRPr>
          </a:p>
          <a:p>
            <a:pPr marL="180975" indent="-180975" defTabSz="179388">
              <a:buFontTx/>
              <a:buChar char="•"/>
            </a:pPr>
            <a:endParaRPr lang="en-US" sz="2800" b="0" dirty="0">
              <a:latin typeface="Arial" pitchFamily="34" charset="0"/>
            </a:endParaRPr>
          </a:p>
          <a:p>
            <a:pPr marL="180975" indent="-180975" defTabSz="179388">
              <a:lnSpc>
                <a:spcPct val="80000"/>
              </a:lnSpc>
            </a:pPr>
            <a:endParaRPr lang="en-US" sz="2400" b="0" dirty="0">
              <a:latin typeface="Arial" pitchFamily="34" charset="0"/>
            </a:endParaRPr>
          </a:p>
        </p:txBody>
      </p:sp>
      <p:pic>
        <p:nvPicPr>
          <p:cNvPr id="2" name="Picture 1"/>
          <p:cNvPicPr>
            <a:picLocks noChangeAspect="1"/>
          </p:cNvPicPr>
          <p:nvPr/>
        </p:nvPicPr>
        <p:blipFill>
          <a:blip r:embed="rId4"/>
          <a:stretch>
            <a:fillRect/>
          </a:stretch>
        </p:blipFill>
        <p:spPr>
          <a:xfrm>
            <a:off x="5888112" y="4797152"/>
            <a:ext cx="3255888" cy="2085400"/>
          </a:xfrm>
          <a:prstGeom prst="rect">
            <a:avLst/>
          </a:prstGeom>
        </p:spPr>
      </p:pic>
    </p:spTree>
    <p:extLst>
      <p:ext uri="{BB962C8B-B14F-4D97-AF65-F5344CB8AC3E}">
        <p14:creationId xmlns:p14="http://schemas.microsoft.com/office/powerpoint/2010/main" val="2432950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slide7"/>
          <p:cNvPicPr>
            <a:picLocks noChangeAspect="1" noChangeArrowheads="1"/>
          </p:cNvPicPr>
          <p:nvPr/>
        </p:nvPicPr>
        <p:blipFill>
          <a:blip r:embed="rId3" cstate="print"/>
          <a:srcRect/>
          <a:stretch>
            <a:fillRect/>
          </a:stretch>
        </p:blipFill>
        <p:spPr bwMode="auto">
          <a:xfrm>
            <a:off x="0" y="3676650"/>
            <a:ext cx="9144000" cy="3181350"/>
          </a:xfrm>
          <a:prstGeom prst="rect">
            <a:avLst/>
          </a:prstGeom>
          <a:noFill/>
          <a:ln w="9525">
            <a:noFill/>
            <a:miter lim="800000"/>
            <a:headEnd/>
            <a:tailEnd/>
          </a:ln>
        </p:spPr>
      </p:pic>
      <p:sp>
        <p:nvSpPr>
          <p:cNvPr id="6147" name="Text Box 6"/>
          <p:cNvSpPr txBox="1">
            <a:spLocks noChangeArrowheads="1"/>
          </p:cNvSpPr>
          <p:nvPr/>
        </p:nvSpPr>
        <p:spPr bwMode="auto">
          <a:xfrm>
            <a:off x="1043608" y="27184"/>
            <a:ext cx="7416800" cy="5399088"/>
          </a:xfrm>
          <a:prstGeom prst="rect">
            <a:avLst/>
          </a:prstGeom>
          <a:noFill/>
          <a:ln w="9525">
            <a:noFill/>
            <a:miter lim="800000"/>
            <a:headEnd/>
            <a:tailEnd/>
          </a:ln>
        </p:spPr>
        <p:txBody>
          <a:bodyPr/>
          <a:lstStyle/>
          <a:p>
            <a:pPr marL="180975" indent="-180975" algn="ctr">
              <a:lnSpc>
                <a:spcPct val="110000"/>
              </a:lnSpc>
              <a:spcBef>
                <a:spcPct val="0"/>
              </a:spcBef>
            </a:pPr>
            <a:r>
              <a:rPr lang="en-US" sz="4000" dirty="0">
                <a:solidFill>
                  <a:srgbClr val="1658EA"/>
                </a:solidFill>
                <a:latin typeface="Arial" pitchFamily="34" charset="0"/>
              </a:rPr>
              <a:t>Helpful Hints</a:t>
            </a:r>
            <a:endParaRPr lang="en-US" sz="3000" i="1" dirty="0">
              <a:solidFill>
                <a:srgbClr val="1658EA"/>
              </a:solidFill>
              <a:latin typeface="Arial" pitchFamily="34" charset="0"/>
            </a:endParaRPr>
          </a:p>
          <a:p>
            <a:pPr marL="180975" indent="-180975">
              <a:lnSpc>
                <a:spcPct val="110000"/>
              </a:lnSpc>
              <a:spcBef>
                <a:spcPct val="0"/>
              </a:spcBef>
              <a:buFontTx/>
              <a:buChar char="•"/>
            </a:pPr>
            <a:r>
              <a:rPr lang="en-US" sz="3000" b="0" dirty="0">
                <a:latin typeface="Arial" pitchFamily="34" charset="0"/>
              </a:rPr>
              <a:t> Book Bag</a:t>
            </a:r>
          </a:p>
          <a:p>
            <a:pPr marL="180975" indent="-180975">
              <a:lnSpc>
                <a:spcPct val="110000"/>
              </a:lnSpc>
              <a:spcBef>
                <a:spcPct val="0"/>
              </a:spcBef>
              <a:buFontTx/>
              <a:buChar char="•"/>
            </a:pPr>
            <a:r>
              <a:rPr lang="en-US" sz="3000" b="0" dirty="0">
                <a:latin typeface="Arial" pitchFamily="34" charset="0"/>
              </a:rPr>
              <a:t> Indoor/Outdoor Footwear</a:t>
            </a:r>
          </a:p>
          <a:p>
            <a:pPr marL="180975" indent="-180975">
              <a:lnSpc>
                <a:spcPct val="110000"/>
              </a:lnSpc>
              <a:spcBef>
                <a:spcPct val="0"/>
              </a:spcBef>
              <a:buFontTx/>
              <a:buChar char="•"/>
            </a:pPr>
            <a:r>
              <a:rPr lang="en-US" sz="3000" b="0" dirty="0">
                <a:latin typeface="Arial" pitchFamily="34" charset="0"/>
              </a:rPr>
              <a:t> Weather </a:t>
            </a:r>
          </a:p>
          <a:p>
            <a:pPr marL="180975" indent="-180975">
              <a:lnSpc>
                <a:spcPct val="110000"/>
              </a:lnSpc>
              <a:spcBef>
                <a:spcPct val="0"/>
              </a:spcBef>
              <a:buFontTx/>
              <a:buChar char="•"/>
            </a:pPr>
            <a:r>
              <a:rPr lang="en-US" sz="3000" b="0" dirty="0">
                <a:latin typeface="Arial" pitchFamily="34" charset="0"/>
              </a:rPr>
              <a:t> Extra Clothing</a:t>
            </a:r>
          </a:p>
          <a:p>
            <a:pPr marL="180975" indent="-180975">
              <a:lnSpc>
                <a:spcPct val="110000"/>
              </a:lnSpc>
              <a:spcBef>
                <a:spcPct val="0"/>
              </a:spcBef>
              <a:buFontTx/>
              <a:buChar char="•"/>
            </a:pPr>
            <a:r>
              <a:rPr lang="en-US" sz="3000" b="0" dirty="0">
                <a:latin typeface="Arial" pitchFamily="34" charset="0"/>
              </a:rPr>
              <a:t> Toys/electronics/cell phones</a:t>
            </a:r>
          </a:p>
          <a:p>
            <a:pPr marL="180975" indent="-180975">
              <a:lnSpc>
                <a:spcPct val="110000"/>
              </a:lnSpc>
              <a:spcBef>
                <a:spcPct val="0"/>
              </a:spcBef>
              <a:buFontTx/>
              <a:buChar char="•"/>
            </a:pPr>
            <a:r>
              <a:rPr lang="en-US" sz="3000" b="0" dirty="0">
                <a:latin typeface="Arial" pitchFamily="34" charset="0"/>
              </a:rPr>
              <a:t> Snacks/Lunches (Opening/Allergy Alert)</a:t>
            </a:r>
          </a:p>
          <a:p>
            <a:pPr marL="180975" indent="-180975">
              <a:lnSpc>
                <a:spcPct val="110000"/>
              </a:lnSpc>
              <a:spcBef>
                <a:spcPct val="0"/>
              </a:spcBef>
              <a:buFontTx/>
              <a:buChar char="•"/>
            </a:pPr>
            <a:r>
              <a:rPr lang="en-US" sz="3000" b="0" dirty="0">
                <a:latin typeface="Arial" pitchFamily="34" charset="0"/>
              </a:rPr>
              <a:t> Jobs Unlimited (Hot Lunch)</a:t>
            </a:r>
          </a:p>
          <a:p>
            <a:pPr marL="180975" indent="-180975">
              <a:lnSpc>
                <a:spcPct val="110000"/>
              </a:lnSpc>
              <a:spcBef>
                <a:spcPct val="0"/>
              </a:spcBef>
              <a:buFontTx/>
              <a:buChar char="•"/>
            </a:pPr>
            <a:r>
              <a:rPr lang="en-US" sz="3000" b="0" dirty="0">
                <a:latin typeface="Arial" pitchFamily="34" charset="0"/>
              </a:rPr>
              <a:t>Breakfast Program</a:t>
            </a:r>
          </a:p>
        </p:txBody>
      </p:sp>
      <p:pic>
        <p:nvPicPr>
          <p:cNvPr id="2" name="Picture 1">
            <a:extLst>
              <a:ext uri="{FF2B5EF4-FFF2-40B4-BE49-F238E27FC236}">
                <a16:creationId xmlns:a16="http://schemas.microsoft.com/office/drawing/2014/main" id="{D017BB45-7154-A1F5-0C52-B7003DE2E659}"/>
              </a:ext>
            </a:extLst>
          </p:cNvPr>
          <p:cNvPicPr>
            <a:picLocks noChangeAspect="1"/>
          </p:cNvPicPr>
          <p:nvPr/>
        </p:nvPicPr>
        <p:blipFill>
          <a:blip r:embed="rId4"/>
          <a:stretch>
            <a:fillRect/>
          </a:stretch>
        </p:blipFill>
        <p:spPr>
          <a:xfrm>
            <a:off x="6558682" y="483206"/>
            <a:ext cx="2243522" cy="224352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descr="slide16"/>
          <p:cNvPicPr>
            <a:picLocks noChangeAspect="1" noChangeArrowheads="1"/>
          </p:cNvPicPr>
          <p:nvPr/>
        </p:nvPicPr>
        <p:blipFill>
          <a:blip r:embed="rId3" cstate="print"/>
          <a:srcRect/>
          <a:stretch>
            <a:fillRect/>
          </a:stretch>
        </p:blipFill>
        <p:spPr bwMode="auto">
          <a:xfrm>
            <a:off x="0" y="3824741"/>
            <a:ext cx="9144000" cy="3163887"/>
          </a:xfrm>
          <a:prstGeom prst="rect">
            <a:avLst/>
          </a:prstGeom>
          <a:noFill/>
          <a:ln w="9525">
            <a:noFill/>
            <a:miter lim="800000"/>
            <a:headEnd/>
            <a:tailEnd/>
          </a:ln>
        </p:spPr>
      </p:pic>
      <p:sp>
        <p:nvSpPr>
          <p:cNvPr id="12291" name="Text Box 7"/>
          <p:cNvSpPr txBox="1">
            <a:spLocks noChangeArrowheads="1"/>
          </p:cNvSpPr>
          <p:nvPr/>
        </p:nvSpPr>
        <p:spPr bwMode="auto">
          <a:xfrm>
            <a:off x="827088" y="404813"/>
            <a:ext cx="7993062" cy="3672259"/>
          </a:xfrm>
          <a:prstGeom prst="rect">
            <a:avLst/>
          </a:prstGeom>
          <a:noFill/>
          <a:ln w="9525">
            <a:noFill/>
            <a:miter lim="800000"/>
            <a:headEnd/>
            <a:tailEnd/>
          </a:ln>
        </p:spPr>
        <p:txBody>
          <a:bodyPr/>
          <a:lstStyle/>
          <a:p>
            <a:pPr marL="180975" indent="-180975" algn="ctr">
              <a:lnSpc>
                <a:spcPct val="70000"/>
              </a:lnSpc>
              <a:spcBef>
                <a:spcPct val="50000"/>
              </a:spcBef>
            </a:pPr>
            <a:r>
              <a:rPr lang="en-US" sz="4000" dirty="0">
                <a:solidFill>
                  <a:srgbClr val="1658EA"/>
                </a:solidFill>
                <a:latin typeface="Arial" pitchFamily="34" charset="0"/>
              </a:rPr>
              <a:t>Other Information</a:t>
            </a:r>
          </a:p>
          <a:p>
            <a:pPr marL="180975" indent="-180975" algn="ctr">
              <a:lnSpc>
                <a:spcPct val="70000"/>
              </a:lnSpc>
              <a:spcBef>
                <a:spcPct val="50000"/>
              </a:spcBef>
            </a:pPr>
            <a:endParaRPr lang="en-US" sz="4000" b="0" dirty="0">
              <a:solidFill>
                <a:srgbClr val="0069AA"/>
              </a:solidFill>
              <a:latin typeface="Arial" pitchFamily="34" charset="0"/>
            </a:endParaRPr>
          </a:p>
          <a:p>
            <a:pPr marL="180975" indent="-180975">
              <a:lnSpc>
                <a:spcPct val="110000"/>
              </a:lnSpc>
              <a:spcBef>
                <a:spcPct val="0"/>
              </a:spcBef>
              <a:buFontTx/>
              <a:buChar char="•"/>
            </a:pPr>
            <a:r>
              <a:rPr lang="en-US" b="0" dirty="0">
                <a:solidFill>
                  <a:schemeClr val="tx2"/>
                </a:solidFill>
                <a:latin typeface="Arial" pitchFamily="34" charset="0"/>
              </a:rPr>
              <a:t>Student Fee (</a:t>
            </a:r>
            <a:r>
              <a:rPr lang="en-US" b="0" dirty="0" err="1">
                <a:solidFill>
                  <a:schemeClr val="tx2"/>
                </a:solidFill>
                <a:latin typeface="Arial" pitchFamily="34" charset="0"/>
              </a:rPr>
              <a:t>schoolcashonline</a:t>
            </a:r>
            <a:r>
              <a:rPr lang="en-US" b="0" dirty="0">
                <a:solidFill>
                  <a:schemeClr val="tx2"/>
                </a:solidFill>
                <a:latin typeface="Arial" pitchFamily="34" charset="0"/>
              </a:rPr>
              <a:t>) $32</a:t>
            </a:r>
          </a:p>
          <a:p>
            <a:pPr marL="180975" indent="-180975">
              <a:lnSpc>
                <a:spcPct val="110000"/>
              </a:lnSpc>
              <a:spcBef>
                <a:spcPct val="0"/>
              </a:spcBef>
              <a:buFontTx/>
              <a:buChar char="•"/>
            </a:pPr>
            <a:r>
              <a:rPr lang="en-US" b="0" dirty="0">
                <a:solidFill>
                  <a:schemeClr val="tx2"/>
                </a:solidFill>
                <a:latin typeface="Arial" pitchFamily="34" charset="0"/>
              </a:rPr>
              <a:t>Immunization Records Updated </a:t>
            </a:r>
          </a:p>
          <a:p>
            <a:pPr marL="180975" indent="-180975">
              <a:lnSpc>
                <a:spcPct val="110000"/>
              </a:lnSpc>
              <a:spcBef>
                <a:spcPct val="0"/>
              </a:spcBef>
              <a:buFontTx/>
              <a:buChar char="•"/>
            </a:pPr>
            <a:r>
              <a:rPr lang="en-US" b="0" dirty="0">
                <a:solidFill>
                  <a:schemeClr val="tx2"/>
                </a:solidFill>
                <a:latin typeface="Arial" pitchFamily="34" charset="0"/>
              </a:rPr>
              <a:t>Legal Custody</a:t>
            </a:r>
          </a:p>
          <a:p>
            <a:pPr marL="180975" indent="-180975">
              <a:lnSpc>
                <a:spcPct val="110000"/>
              </a:lnSpc>
              <a:spcBef>
                <a:spcPct val="0"/>
              </a:spcBef>
              <a:buFontTx/>
              <a:buChar char="•"/>
            </a:pPr>
            <a:r>
              <a:rPr lang="en-US" b="0" dirty="0">
                <a:solidFill>
                  <a:schemeClr val="tx2"/>
                </a:solidFill>
                <a:latin typeface="Arial" pitchFamily="34" charset="0"/>
              </a:rPr>
              <a:t>Health Concerns</a:t>
            </a:r>
          </a:p>
          <a:p>
            <a:pPr marL="180975" indent="-180975">
              <a:lnSpc>
                <a:spcPct val="110000"/>
              </a:lnSpc>
              <a:spcBef>
                <a:spcPct val="0"/>
              </a:spcBef>
              <a:buFontTx/>
              <a:buChar char="•"/>
            </a:pPr>
            <a:r>
              <a:rPr lang="en-US" b="0" dirty="0">
                <a:solidFill>
                  <a:schemeClr val="tx2"/>
                </a:solidFill>
                <a:latin typeface="Arial" pitchFamily="34" charset="0"/>
              </a:rPr>
              <a:t>Ways to get involved- Home and School &amp; PSSC</a:t>
            </a:r>
          </a:p>
          <a:p>
            <a:pPr marL="180975" indent="-180975">
              <a:lnSpc>
                <a:spcPct val="110000"/>
              </a:lnSpc>
              <a:spcBef>
                <a:spcPct val="0"/>
              </a:spcBef>
              <a:buFontTx/>
              <a:buChar char="•"/>
            </a:pPr>
            <a:endParaRPr lang="en-US" b="0" dirty="0">
              <a:solidFill>
                <a:schemeClr val="tx2"/>
              </a:solidFill>
              <a:latin typeface="Arial" pitchFamily="34" charset="0"/>
            </a:endParaRPr>
          </a:p>
          <a:p>
            <a:pPr marL="180975" indent="-180975">
              <a:lnSpc>
                <a:spcPct val="110000"/>
              </a:lnSpc>
              <a:spcBef>
                <a:spcPct val="0"/>
              </a:spcBef>
              <a:buFontTx/>
              <a:buChar char="•"/>
            </a:pPr>
            <a:endParaRPr lang="en-US" b="0" dirty="0">
              <a:solidFill>
                <a:schemeClr val="tx2"/>
              </a:solidFill>
              <a:latin typeface="Arial" pitchFamily="34" charset="0"/>
            </a:endParaRPr>
          </a:p>
          <a:p>
            <a:pPr>
              <a:lnSpc>
                <a:spcPct val="110000"/>
              </a:lnSpc>
              <a:spcBef>
                <a:spcPct val="0"/>
              </a:spcBef>
            </a:pPr>
            <a:endParaRPr lang="en-US" b="0" dirty="0">
              <a:solidFill>
                <a:schemeClr val="tx2"/>
              </a:solidFill>
              <a:latin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572" y="332656"/>
            <a:ext cx="9124428" cy="5184576"/>
          </a:xfrm>
          <a:prstGeom prst="rect">
            <a:avLst/>
          </a:prstGeom>
        </p:spPr>
      </p:pic>
    </p:spTree>
    <p:extLst>
      <p:ext uri="{BB962C8B-B14F-4D97-AF65-F5344CB8AC3E}">
        <p14:creationId xmlns:p14="http://schemas.microsoft.com/office/powerpoint/2010/main" val="4039798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slide9"/>
          <p:cNvPicPr>
            <a:picLocks noChangeAspect="1" noChangeArrowheads="1"/>
          </p:cNvPicPr>
          <p:nvPr/>
        </p:nvPicPr>
        <p:blipFill>
          <a:blip r:embed="rId3" cstate="print"/>
          <a:srcRect/>
          <a:stretch>
            <a:fillRect/>
          </a:stretch>
        </p:blipFill>
        <p:spPr bwMode="auto">
          <a:xfrm>
            <a:off x="0" y="3694113"/>
            <a:ext cx="9144000" cy="3163887"/>
          </a:xfrm>
          <a:prstGeom prst="rect">
            <a:avLst/>
          </a:prstGeom>
          <a:noFill/>
          <a:ln w="9525">
            <a:noFill/>
            <a:miter lim="800000"/>
            <a:headEnd/>
            <a:tailEnd/>
          </a:ln>
        </p:spPr>
      </p:pic>
      <p:sp>
        <p:nvSpPr>
          <p:cNvPr id="8195" name="Rectangle 3"/>
          <p:cNvSpPr>
            <a:spLocks noGrp="1" noChangeArrowheads="1"/>
          </p:cNvSpPr>
          <p:nvPr>
            <p:ph type="body" idx="1"/>
          </p:nvPr>
        </p:nvSpPr>
        <p:spPr bwMode="auto">
          <a:xfrm>
            <a:off x="863600" y="332656"/>
            <a:ext cx="7380808" cy="5287023"/>
          </a:xfrm>
          <a:noFill/>
          <a:ln>
            <a:miter lim="800000"/>
            <a:headEnd/>
            <a:tailEnd/>
          </a:ln>
        </p:spPr>
        <p:txBody>
          <a:bodyPr vert="horz" wrap="square" lIns="91440" tIns="45720" rIns="91440" bIns="45720" numCol="1" anchor="t" anchorCtr="0" compatLnSpc="1">
            <a:prstTxWarp prst="textNoShape">
              <a:avLst/>
            </a:prstTxWarp>
          </a:bodyPr>
          <a:lstStyle/>
          <a:p>
            <a:pPr marL="180975" indent="-180975" algn="ctr" eaLnBrk="1" hangingPunct="1">
              <a:lnSpc>
                <a:spcPct val="90000"/>
              </a:lnSpc>
              <a:buFontTx/>
              <a:buNone/>
            </a:pPr>
            <a:r>
              <a:rPr lang="en-US" sz="4000" b="1" dirty="0">
                <a:solidFill>
                  <a:srgbClr val="1658EA"/>
                </a:solidFill>
                <a:latin typeface="Arial" pitchFamily="34" charset="0"/>
              </a:rPr>
              <a:t>The First Days of School</a:t>
            </a:r>
          </a:p>
          <a:p>
            <a:pPr marL="180975" indent="-180975" algn="ctr" eaLnBrk="1" hangingPunct="1">
              <a:lnSpc>
                <a:spcPct val="90000"/>
              </a:lnSpc>
              <a:buFontTx/>
              <a:buNone/>
            </a:pPr>
            <a:br>
              <a:rPr lang="en-US" sz="4000" dirty="0">
                <a:solidFill>
                  <a:srgbClr val="0069AA"/>
                </a:solidFill>
                <a:latin typeface="Arial" pitchFamily="34" charset="0"/>
              </a:rPr>
            </a:br>
            <a:r>
              <a:rPr lang="en-US" sz="4000" dirty="0">
                <a:solidFill>
                  <a:srgbClr val="1658EA"/>
                </a:solidFill>
                <a:latin typeface="Arial" pitchFamily="34" charset="0"/>
              </a:rPr>
              <a:t>September 6</a:t>
            </a:r>
            <a:r>
              <a:rPr lang="en-US" sz="4000" baseline="30000" dirty="0">
                <a:solidFill>
                  <a:srgbClr val="1658EA"/>
                </a:solidFill>
                <a:latin typeface="Arial" pitchFamily="34" charset="0"/>
              </a:rPr>
              <a:t>th</a:t>
            </a:r>
            <a:r>
              <a:rPr lang="en-US" sz="4000" dirty="0">
                <a:solidFill>
                  <a:srgbClr val="1658EA"/>
                </a:solidFill>
                <a:latin typeface="Arial" pitchFamily="34" charset="0"/>
              </a:rPr>
              <a:t> and 7</a:t>
            </a:r>
            <a:r>
              <a:rPr lang="en-US" sz="4000" baseline="30000" dirty="0">
                <a:solidFill>
                  <a:srgbClr val="1658EA"/>
                </a:solidFill>
                <a:latin typeface="Arial" pitchFamily="34" charset="0"/>
              </a:rPr>
              <a:t>th</a:t>
            </a:r>
            <a:endParaRPr lang="en-US" sz="4000" dirty="0">
              <a:solidFill>
                <a:srgbClr val="1658EA"/>
              </a:solidFill>
              <a:latin typeface="Arial" pitchFamily="34" charset="0"/>
            </a:endParaRPr>
          </a:p>
          <a:p>
            <a:pPr marL="180975" indent="-180975" algn="ctr" eaLnBrk="1" hangingPunct="1">
              <a:lnSpc>
                <a:spcPct val="90000"/>
              </a:lnSpc>
              <a:buFontTx/>
              <a:buNone/>
            </a:pPr>
            <a:r>
              <a:rPr lang="en-US" sz="4000" dirty="0">
                <a:solidFill>
                  <a:srgbClr val="1658EA"/>
                </a:solidFill>
                <a:latin typeface="Arial" pitchFamily="34" charset="0"/>
              </a:rPr>
              <a:t>9:00-11:00am</a:t>
            </a:r>
          </a:p>
          <a:p>
            <a:pPr marL="180975" indent="-180975" algn="ctr" eaLnBrk="1" hangingPunct="1">
              <a:lnSpc>
                <a:spcPct val="90000"/>
              </a:lnSpc>
              <a:buFontTx/>
              <a:buNone/>
            </a:pPr>
            <a:r>
              <a:rPr lang="en-US" sz="4000" dirty="0">
                <a:solidFill>
                  <a:srgbClr val="1658EA"/>
                </a:solidFill>
                <a:latin typeface="Arial" pitchFamily="34" charset="0"/>
              </a:rPr>
              <a:t>September 8</a:t>
            </a:r>
            <a:r>
              <a:rPr lang="en-US" sz="4000" baseline="30000" dirty="0">
                <a:solidFill>
                  <a:srgbClr val="1658EA"/>
                </a:solidFill>
                <a:latin typeface="Arial" pitchFamily="34" charset="0"/>
              </a:rPr>
              <a:t>th</a:t>
            </a:r>
            <a:r>
              <a:rPr lang="en-US" sz="4000" dirty="0">
                <a:solidFill>
                  <a:srgbClr val="1658EA"/>
                </a:solidFill>
                <a:latin typeface="Arial" pitchFamily="34" charset="0"/>
              </a:rPr>
              <a:t> Full day</a:t>
            </a:r>
          </a:p>
          <a:p>
            <a:pPr marL="180975" indent="-180975" algn="ctr" eaLnBrk="1" hangingPunct="1">
              <a:lnSpc>
                <a:spcPct val="90000"/>
              </a:lnSpc>
              <a:buFontTx/>
              <a:buNone/>
            </a:pPr>
            <a:endParaRPr lang="en-US" sz="4000" dirty="0">
              <a:solidFill>
                <a:srgbClr val="0069AA"/>
              </a:solidFill>
              <a:latin typeface="Arial" pitchFamily="34" charset="0"/>
            </a:endParaRPr>
          </a:p>
          <a:p>
            <a:pPr marL="180975" indent="-180975" algn="ctr" eaLnBrk="1" hangingPunct="1">
              <a:lnSpc>
                <a:spcPct val="90000"/>
              </a:lnSpc>
              <a:buFontTx/>
              <a:buNone/>
            </a:pPr>
            <a:r>
              <a:rPr lang="en-US" sz="2800" dirty="0">
                <a:solidFill>
                  <a:srgbClr val="1658EA"/>
                </a:solidFill>
                <a:latin typeface="Arial" pitchFamily="34" charset="0"/>
              </a:rPr>
              <a:t>Bring the Backpack Back</a:t>
            </a:r>
          </a:p>
          <a:p>
            <a:pPr marL="180975" indent="-180975" algn="ctr" eaLnBrk="1" hangingPunct="1">
              <a:lnSpc>
                <a:spcPct val="90000"/>
              </a:lnSpc>
              <a:buFontTx/>
              <a:buNone/>
            </a:pPr>
            <a:endParaRPr lang="en-US" sz="4000" dirty="0">
              <a:solidFill>
                <a:srgbClr val="0069AA"/>
              </a:solidFill>
              <a:latin typeface="Arial" pitchFamily="34" charset="0"/>
            </a:endParaRPr>
          </a:p>
          <a:p>
            <a:pPr marL="180975" indent="-180975" eaLnBrk="1" hangingPunct="1">
              <a:lnSpc>
                <a:spcPct val="90000"/>
              </a:lnSpc>
            </a:pPr>
            <a:endParaRPr lang="en-US" sz="2800" dirty="0">
              <a:latin typeface="Arial" pitchFamily="34" charset="0"/>
              <a:ea typeface="ヒラギノ角ゴ Pro W3" charset="-128"/>
            </a:endParaRPr>
          </a:p>
        </p:txBody>
      </p:sp>
    </p:spTree>
    <p:extLst>
      <p:ext uri="{BB962C8B-B14F-4D97-AF65-F5344CB8AC3E}">
        <p14:creationId xmlns:p14="http://schemas.microsoft.com/office/powerpoint/2010/main" val="971833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b="1" dirty="0">
                <a:solidFill>
                  <a:srgbClr val="1658EA"/>
                </a:solidFill>
              </a:rPr>
              <a:t>Questions???</a:t>
            </a:r>
          </a:p>
        </p:txBody>
      </p:sp>
      <p:pic>
        <p:nvPicPr>
          <p:cNvPr id="7" name="Picture 6" descr="A picture containing icon&#10;&#10;Description automatically generated">
            <a:extLst>
              <a:ext uri="{FF2B5EF4-FFF2-40B4-BE49-F238E27FC236}">
                <a16:creationId xmlns:a16="http://schemas.microsoft.com/office/drawing/2014/main" id="{091A7130-DB9D-400A-AAEA-D1332AE4E49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0060" y="1600200"/>
            <a:ext cx="3552880" cy="4525963"/>
          </a:xfrm>
          <a:prstGeom prst="rect">
            <a:avLst/>
          </a:prstGeom>
          <a:noFill/>
        </p:spPr>
      </p:pic>
      <p:sp>
        <p:nvSpPr>
          <p:cNvPr id="3" name="Subtitle 2"/>
          <p:cNvSpPr>
            <a:spLocks noGrp="1"/>
          </p:cNvSpPr>
          <p:nvPr>
            <p:ph type="body" sz="half" idx="2"/>
          </p:nvPr>
        </p:nvSpPr>
        <p:spPr>
          <a:xfrm>
            <a:off x="4648200" y="1600200"/>
            <a:ext cx="4038600" cy="4525963"/>
          </a:xfrm>
        </p:spPr>
        <p:txBody>
          <a:bodyPr>
            <a:normAutofit/>
          </a:bodyPr>
          <a:lstStyle/>
          <a:p>
            <a:endParaRPr lang="en-US" dirty="0"/>
          </a:p>
          <a:p>
            <a:r>
              <a:rPr lang="en-US" dirty="0"/>
              <a:t>Contact us at anytime 453-5438 </a:t>
            </a:r>
          </a:p>
        </p:txBody>
      </p:sp>
    </p:spTree>
    <p:extLst>
      <p:ext uri="{BB962C8B-B14F-4D97-AF65-F5344CB8AC3E}">
        <p14:creationId xmlns:p14="http://schemas.microsoft.com/office/powerpoint/2010/main" val="975102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bwMode="auto">
          <a:xfrm>
            <a:off x="0" y="836613"/>
            <a:ext cx="9144000" cy="1470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200" b="1" dirty="0">
                <a:solidFill>
                  <a:srgbClr val="1658EA"/>
                </a:solidFill>
                <a:latin typeface="Arial" pitchFamily="34" charset="0"/>
              </a:rPr>
              <a:t>Ready Set Go: Off to School</a:t>
            </a:r>
            <a:br>
              <a:rPr lang="en-US" sz="4200" dirty="0">
                <a:solidFill>
                  <a:srgbClr val="0069AA"/>
                </a:solidFill>
                <a:latin typeface="Arial" pitchFamily="34" charset="0"/>
              </a:rPr>
            </a:br>
            <a:endParaRPr lang="en-US" sz="4200" dirty="0">
              <a:solidFill>
                <a:srgbClr val="0069AA"/>
              </a:solidFill>
              <a:latin typeface="Arial" pitchFamily="34" charset="0"/>
            </a:endParaRPr>
          </a:p>
        </p:txBody>
      </p:sp>
      <p:pic>
        <p:nvPicPr>
          <p:cNvPr id="2" name="Picture 1">
            <a:extLst>
              <a:ext uri="{FF2B5EF4-FFF2-40B4-BE49-F238E27FC236}">
                <a16:creationId xmlns:a16="http://schemas.microsoft.com/office/drawing/2014/main" id="{EF2B9F67-3D56-AE34-4FA0-8CFD2895D324}"/>
              </a:ext>
            </a:extLst>
          </p:cNvPr>
          <p:cNvPicPr>
            <a:picLocks noChangeAspect="1"/>
          </p:cNvPicPr>
          <p:nvPr/>
        </p:nvPicPr>
        <p:blipFill>
          <a:blip r:embed="rId3"/>
          <a:stretch>
            <a:fillRect/>
          </a:stretch>
        </p:blipFill>
        <p:spPr>
          <a:xfrm rot="21190160">
            <a:off x="487070" y="1850350"/>
            <a:ext cx="4797968" cy="1859441"/>
          </a:xfrm>
          <a:prstGeom prst="rect">
            <a:avLst/>
          </a:prstGeom>
        </p:spPr>
      </p:pic>
      <p:pic>
        <p:nvPicPr>
          <p:cNvPr id="3" name="Picture 2">
            <a:extLst>
              <a:ext uri="{FF2B5EF4-FFF2-40B4-BE49-F238E27FC236}">
                <a16:creationId xmlns:a16="http://schemas.microsoft.com/office/drawing/2014/main" id="{CF0AA1DE-3498-2AF3-3CBC-0515E3C3AC80}"/>
              </a:ext>
            </a:extLst>
          </p:cNvPr>
          <p:cNvPicPr>
            <a:picLocks noChangeAspect="1"/>
          </p:cNvPicPr>
          <p:nvPr/>
        </p:nvPicPr>
        <p:blipFill>
          <a:blip r:embed="rId4"/>
          <a:stretch>
            <a:fillRect/>
          </a:stretch>
        </p:blipFill>
        <p:spPr>
          <a:xfrm>
            <a:off x="4950233" y="3645024"/>
            <a:ext cx="3800246" cy="28202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05CE5-49D2-1833-EE5F-D49446E8C88B}"/>
              </a:ext>
            </a:extLst>
          </p:cNvPr>
          <p:cNvSpPr>
            <a:spLocks noGrp="1"/>
          </p:cNvSpPr>
          <p:nvPr>
            <p:ph type="title"/>
          </p:nvPr>
        </p:nvSpPr>
        <p:spPr>
          <a:xfrm>
            <a:off x="457200" y="274638"/>
            <a:ext cx="8229600" cy="1143000"/>
          </a:xfrm>
        </p:spPr>
        <p:txBody>
          <a:bodyPr>
            <a:normAutofit/>
          </a:bodyPr>
          <a:lstStyle/>
          <a:p>
            <a:pPr>
              <a:lnSpc>
                <a:spcPct val="90000"/>
              </a:lnSpc>
            </a:pPr>
            <a:r>
              <a:rPr lang="en-US" sz="3700" b="1" dirty="0">
                <a:solidFill>
                  <a:srgbClr val="1658EA"/>
                </a:solidFill>
              </a:rPr>
              <a:t>QUICK FACTS ABOUT Royal Road Elementary School</a:t>
            </a:r>
          </a:p>
        </p:txBody>
      </p:sp>
      <p:pic>
        <p:nvPicPr>
          <p:cNvPr id="5" name="Picture 4" descr="A picture containing indoor&#10;&#10;Description automatically generated">
            <a:extLst>
              <a:ext uri="{FF2B5EF4-FFF2-40B4-BE49-F238E27FC236}">
                <a16:creationId xmlns:a16="http://schemas.microsoft.com/office/drawing/2014/main" id="{9DD43F08-9F88-52E0-C33F-DBEE3B963E95}"/>
              </a:ext>
            </a:extLst>
          </p:cNvPr>
          <p:cNvPicPr>
            <a:picLocks noChangeAspect="1"/>
          </p:cNvPicPr>
          <p:nvPr/>
        </p:nvPicPr>
        <p:blipFill rotWithShape="1">
          <a:blip r:embed="rId3">
            <a:extLst>
              <a:ext uri="{28A0092B-C50C-407E-A947-70E740481C1C}">
                <a14:useLocalDpi xmlns:a14="http://schemas.microsoft.com/office/drawing/2010/main" val="0"/>
              </a:ext>
            </a:extLst>
          </a:blip>
          <a:srcRect l="5584" r="5185" b="1"/>
          <a:stretch/>
        </p:blipFill>
        <p:spPr>
          <a:xfrm>
            <a:off x="457200" y="1600200"/>
            <a:ext cx="4038600" cy="4525963"/>
          </a:xfrm>
          <a:prstGeom prst="rect">
            <a:avLst/>
          </a:prstGeom>
          <a:noFill/>
        </p:spPr>
      </p:pic>
      <p:sp>
        <p:nvSpPr>
          <p:cNvPr id="3" name="Content Placeholder 2">
            <a:extLst>
              <a:ext uri="{FF2B5EF4-FFF2-40B4-BE49-F238E27FC236}">
                <a16:creationId xmlns:a16="http://schemas.microsoft.com/office/drawing/2014/main" id="{38E0D60D-C9AD-B738-1D17-0A836DFB6850}"/>
              </a:ext>
            </a:extLst>
          </p:cNvPr>
          <p:cNvSpPr>
            <a:spLocks noGrp="1"/>
          </p:cNvSpPr>
          <p:nvPr>
            <p:ph sz="half" idx="2"/>
          </p:nvPr>
        </p:nvSpPr>
        <p:spPr>
          <a:xfrm>
            <a:off x="4648200" y="1600200"/>
            <a:ext cx="4038600" cy="4525963"/>
          </a:xfrm>
        </p:spPr>
        <p:txBody>
          <a:bodyPr>
            <a:normAutofit/>
          </a:bodyPr>
          <a:lstStyle/>
          <a:p>
            <a:r>
              <a:rPr lang="en-US" sz="2600" dirty="0"/>
              <a:t>Our school mascot is “Roy the Bear”</a:t>
            </a:r>
          </a:p>
          <a:p>
            <a:r>
              <a:rPr lang="en-US" sz="2600" dirty="0"/>
              <a:t>Our school motto is “To Learn, To Grow, To Lead” </a:t>
            </a:r>
          </a:p>
          <a:p>
            <a:r>
              <a:rPr lang="en-US" sz="2600" dirty="0"/>
              <a:t>We are a Kindergarten to Grade 5 school. </a:t>
            </a:r>
          </a:p>
          <a:p>
            <a:r>
              <a:rPr lang="en-US" sz="2600" dirty="0"/>
              <a:t>Principal is Ms. Legere and Vice-Principal is Madame Brophy.</a:t>
            </a:r>
          </a:p>
          <a:p>
            <a:pPr marL="0" indent="0">
              <a:buNone/>
            </a:pPr>
            <a:endParaRPr lang="en-US" sz="2600" dirty="0"/>
          </a:p>
        </p:txBody>
      </p:sp>
    </p:spTree>
    <p:extLst>
      <p:ext uri="{BB962C8B-B14F-4D97-AF65-F5344CB8AC3E}">
        <p14:creationId xmlns:p14="http://schemas.microsoft.com/office/powerpoint/2010/main" val="1990501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bwMode="auto">
          <a:xfrm>
            <a:off x="1253536" y="398552"/>
            <a:ext cx="6192837" cy="53990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80975" indent="-180975" algn="ctr" eaLnBrk="1" hangingPunct="1">
              <a:lnSpc>
                <a:spcPct val="80000"/>
              </a:lnSpc>
              <a:buFontTx/>
              <a:buNone/>
              <a:defRPr/>
            </a:pPr>
            <a:r>
              <a:rPr lang="en-US" sz="4000" b="1" dirty="0">
                <a:solidFill>
                  <a:srgbClr val="1658EA"/>
                </a:solidFill>
                <a:latin typeface="Arial" pitchFamily="34" charset="0"/>
              </a:rPr>
              <a:t>Hours of Operation</a:t>
            </a:r>
          </a:p>
          <a:p>
            <a:pPr marL="180975" indent="-180975" algn="ctr" eaLnBrk="1" hangingPunct="1">
              <a:lnSpc>
                <a:spcPct val="80000"/>
              </a:lnSpc>
              <a:buFontTx/>
              <a:buNone/>
              <a:defRPr/>
            </a:pPr>
            <a:endParaRPr lang="en-US" sz="3000" dirty="0">
              <a:solidFill>
                <a:srgbClr val="0069AA"/>
              </a:solidFill>
              <a:latin typeface="Arial" pitchFamily="34" charset="0"/>
              <a:ea typeface="ヒラギノ角ゴ Pro W3" charset="-128"/>
            </a:endParaRPr>
          </a:p>
          <a:p>
            <a:pPr marL="180975" indent="-180975" algn="ctr" eaLnBrk="1" hangingPunct="1">
              <a:lnSpc>
                <a:spcPct val="80000"/>
              </a:lnSpc>
              <a:buFontTx/>
              <a:buNone/>
              <a:defRPr/>
            </a:pPr>
            <a:endParaRPr lang="en-US" sz="3000" dirty="0">
              <a:solidFill>
                <a:srgbClr val="0069AA"/>
              </a:solidFill>
              <a:latin typeface="Arial" pitchFamily="34" charset="0"/>
              <a:ea typeface="ヒラギノ角ゴ Pro W3" charset="-128"/>
            </a:endParaRPr>
          </a:p>
        </p:txBody>
      </p:sp>
      <p:sp>
        <p:nvSpPr>
          <p:cNvPr id="2" name="TextBox 1">
            <a:extLst>
              <a:ext uri="{FF2B5EF4-FFF2-40B4-BE49-F238E27FC236}">
                <a16:creationId xmlns:a16="http://schemas.microsoft.com/office/drawing/2014/main" id="{D9A9FADB-E009-7A74-9C38-9C1B3BB9BA24}"/>
              </a:ext>
            </a:extLst>
          </p:cNvPr>
          <p:cNvSpPr txBox="1"/>
          <p:nvPr/>
        </p:nvSpPr>
        <p:spPr>
          <a:xfrm>
            <a:off x="1253536" y="1222242"/>
            <a:ext cx="6480720" cy="4413516"/>
          </a:xfrm>
          <a:prstGeom prst="rect">
            <a:avLst/>
          </a:prstGeom>
          <a:noFill/>
        </p:spPr>
        <p:txBody>
          <a:bodyPr wrap="square" rtlCol="0">
            <a:spAutoFit/>
          </a:bodyPr>
          <a:lstStyle/>
          <a:p>
            <a:r>
              <a:rPr lang="en-US" dirty="0"/>
              <a:t>Drop Off- 		</a:t>
            </a:r>
            <a:r>
              <a:rPr lang="en-US" b="0" dirty="0"/>
              <a:t>7:45 am - 8:00 am </a:t>
            </a:r>
          </a:p>
          <a:p>
            <a:r>
              <a:rPr lang="en-US" dirty="0"/>
              <a:t>Bell Rings- 		</a:t>
            </a:r>
            <a:r>
              <a:rPr lang="en-US" b="0" dirty="0"/>
              <a:t>8:00 am</a:t>
            </a:r>
          </a:p>
          <a:p>
            <a:r>
              <a:rPr lang="en-US" dirty="0"/>
              <a:t>Classes Begin- 	</a:t>
            </a:r>
            <a:r>
              <a:rPr lang="en-US" b="0" dirty="0"/>
              <a:t>8:05 am</a:t>
            </a:r>
          </a:p>
          <a:p>
            <a:r>
              <a:rPr lang="en-US" dirty="0"/>
              <a:t>Recess- 		</a:t>
            </a:r>
            <a:r>
              <a:rPr lang="en-US" b="0" dirty="0"/>
              <a:t>10:05 am - 10:20 am</a:t>
            </a:r>
          </a:p>
          <a:p>
            <a:r>
              <a:rPr lang="en-US" dirty="0"/>
              <a:t>Lunch  - 		</a:t>
            </a:r>
            <a:r>
              <a:rPr lang="en-US" b="0" dirty="0"/>
              <a:t>12:00 pm - 12:20 pm</a:t>
            </a:r>
          </a:p>
          <a:p>
            <a:r>
              <a:rPr lang="en-US" dirty="0"/>
              <a:t>Lunch Recess- 	</a:t>
            </a:r>
            <a:r>
              <a:rPr lang="en-US" b="0" dirty="0"/>
              <a:t>12:20 pm - 12:55 pm</a:t>
            </a:r>
          </a:p>
          <a:p>
            <a:r>
              <a:rPr lang="en-US" dirty="0"/>
              <a:t>K-2 </a:t>
            </a:r>
            <a:r>
              <a:rPr lang="en-US" b="0" dirty="0"/>
              <a:t>– 			12:55 pm – 1:40 pm</a:t>
            </a:r>
          </a:p>
          <a:p>
            <a:r>
              <a:rPr lang="en-US" dirty="0"/>
              <a:t>3-5 </a:t>
            </a:r>
            <a:r>
              <a:rPr lang="en-US" b="0" dirty="0"/>
              <a:t>– 			12:55 pm – 2:55 pm</a:t>
            </a:r>
          </a:p>
          <a:p>
            <a:endParaRPr lang="en-US" dirty="0"/>
          </a:p>
          <a:p>
            <a:r>
              <a:rPr lang="en-US" dirty="0"/>
              <a:t>Wednesday Dismissal- </a:t>
            </a:r>
            <a:r>
              <a:rPr lang="en-US" b="0" dirty="0"/>
              <a:t>11:50 am</a:t>
            </a:r>
            <a:endParaRPr lang="en-US" dirty="0"/>
          </a:p>
        </p:txBody>
      </p:sp>
      <p:pic>
        <p:nvPicPr>
          <p:cNvPr id="4" name="Picture 3" descr="A picture containing diagram&#10;&#10;Description automatically generated">
            <a:extLst>
              <a:ext uri="{FF2B5EF4-FFF2-40B4-BE49-F238E27FC236}">
                <a16:creationId xmlns:a16="http://schemas.microsoft.com/office/drawing/2014/main" id="{5392A774-A35F-ECC5-89FB-14D246A63F1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76863" y="368025"/>
            <a:ext cx="1827201" cy="170843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0F6554-C509-419D-AA41-ECCF733EB4BC}"/>
              </a:ext>
            </a:extLst>
          </p:cNvPr>
          <p:cNvPicPr>
            <a:picLocks noChangeAspect="1"/>
          </p:cNvPicPr>
          <p:nvPr/>
        </p:nvPicPr>
        <p:blipFill>
          <a:blip r:embed="rId2"/>
          <a:stretch>
            <a:fillRect/>
          </a:stretch>
        </p:blipFill>
        <p:spPr>
          <a:xfrm>
            <a:off x="357187" y="476672"/>
            <a:ext cx="8429625" cy="4972050"/>
          </a:xfrm>
          <a:prstGeom prst="rect">
            <a:avLst/>
          </a:prstGeom>
        </p:spPr>
      </p:pic>
    </p:spTree>
    <p:extLst>
      <p:ext uri="{BB962C8B-B14F-4D97-AF65-F5344CB8AC3E}">
        <p14:creationId xmlns:p14="http://schemas.microsoft.com/office/powerpoint/2010/main" val="634934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ABE855-6D13-48AB-A59E-6DC9928BC2C6}"/>
              </a:ext>
            </a:extLst>
          </p:cNvPr>
          <p:cNvPicPr>
            <a:picLocks noChangeAspect="1"/>
          </p:cNvPicPr>
          <p:nvPr/>
        </p:nvPicPr>
        <p:blipFill>
          <a:blip r:embed="rId2"/>
          <a:stretch>
            <a:fillRect/>
          </a:stretch>
        </p:blipFill>
        <p:spPr>
          <a:xfrm>
            <a:off x="594796" y="68263"/>
            <a:ext cx="7954409" cy="6721475"/>
          </a:xfrm>
          <a:prstGeom prst="rect">
            <a:avLst/>
          </a:prstGeom>
          <a:noFill/>
        </p:spPr>
      </p:pic>
    </p:spTree>
    <p:extLst>
      <p:ext uri="{BB962C8B-B14F-4D97-AF65-F5344CB8AC3E}">
        <p14:creationId xmlns:p14="http://schemas.microsoft.com/office/powerpoint/2010/main" val="1430949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1658EA"/>
                </a:solidFill>
                <a:latin typeface="Arial" pitchFamily="34" charset="0"/>
              </a:rPr>
              <a:t>Safe Arrival</a:t>
            </a:r>
            <a:br>
              <a:rPr lang="en-US" dirty="0">
                <a:solidFill>
                  <a:srgbClr val="0069AA"/>
                </a:solidFill>
                <a:latin typeface="Arial" pitchFamily="34" charset="0"/>
              </a:rPr>
            </a:br>
            <a:endParaRPr lang="en-US" sz="1800" dirty="0"/>
          </a:p>
        </p:txBody>
      </p:sp>
      <p:sp>
        <p:nvSpPr>
          <p:cNvPr id="3" name="Content Placeholder 2"/>
          <p:cNvSpPr>
            <a:spLocks noGrp="1"/>
          </p:cNvSpPr>
          <p:nvPr>
            <p:ph idx="1"/>
          </p:nvPr>
        </p:nvSpPr>
        <p:spPr>
          <a:xfrm>
            <a:off x="750007" y="1417638"/>
            <a:ext cx="7643192" cy="3523530"/>
          </a:xfrm>
        </p:spPr>
        <p:txBody>
          <a:bodyPr/>
          <a:lstStyle/>
          <a:p>
            <a:pPr marL="180975" indent="-180975" eaLnBrk="1" hangingPunct="1">
              <a:lnSpc>
                <a:spcPct val="80000"/>
              </a:lnSpc>
              <a:defRPr/>
            </a:pPr>
            <a:r>
              <a:rPr lang="en-US" sz="2800" dirty="0">
                <a:latin typeface="Arial" pitchFamily="34" charset="0"/>
              </a:rPr>
              <a:t> </a:t>
            </a:r>
            <a:r>
              <a:rPr lang="en-US" sz="2800" dirty="0" err="1">
                <a:latin typeface="Arial" pitchFamily="34" charset="0"/>
              </a:rPr>
              <a:t>SafeArrival</a:t>
            </a:r>
            <a:r>
              <a:rPr lang="en-US" sz="2800" dirty="0">
                <a:latin typeface="Arial" pitchFamily="34" charset="0"/>
              </a:rPr>
              <a:t> through </a:t>
            </a:r>
            <a:r>
              <a:rPr lang="en-US" sz="2800" dirty="0" err="1">
                <a:latin typeface="Arial" pitchFamily="34" charset="0"/>
              </a:rPr>
              <a:t>SchoolMessenger</a:t>
            </a:r>
            <a:endParaRPr lang="en-US" sz="2800" dirty="0">
              <a:latin typeface="Arial" pitchFamily="34" charset="0"/>
            </a:endParaRPr>
          </a:p>
          <a:p>
            <a:pPr marL="180975" indent="-180975" eaLnBrk="1" hangingPunct="1">
              <a:lnSpc>
                <a:spcPct val="80000"/>
              </a:lnSpc>
              <a:defRPr/>
            </a:pPr>
            <a:endParaRPr lang="en-US" sz="2800" dirty="0">
              <a:latin typeface="Arial" pitchFamily="34" charset="0"/>
            </a:endParaRPr>
          </a:p>
          <a:p>
            <a:pPr eaLnBrk="1" hangingPunct="1">
              <a:lnSpc>
                <a:spcPct val="80000"/>
              </a:lnSpc>
              <a:defRPr/>
            </a:pPr>
            <a:r>
              <a:rPr lang="en-US" sz="2800" dirty="0">
                <a:latin typeface="Arial" pitchFamily="34" charset="0"/>
              </a:rPr>
              <a:t>Call from </a:t>
            </a:r>
            <a:r>
              <a:rPr lang="en-US" sz="2800" dirty="0" err="1">
                <a:latin typeface="Arial" pitchFamily="34" charset="0"/>
              </a:rPr>
              <a:t>SafeArrival</a:t>
            </a:r>
            <a:r>
              <a:rPr lang="en-US" sz="2800" dirty="0">
                <a:latin typeface="Arial" pitchFamily="34" charset="0"/>
              </a:rPr>
              <a:t> goes out at 8:30 am, if your child is not here and we have not been notified. </a:t>
            </a:r>
          </a:p>
          <a:p>
            <a:pPr marL="0" indent="0" eaLnBrk="1" hangingPunct="1">
              <a:lnSpc>
                <a:spcPct val="80000"/>
              </a:lnSpc>
              <a:buNone/>
              <a:defRPr/>
            </a:pPr>
            <a:endParaRPr lang="en-US" sz="2800" dirty="0">
              <a:latin typeface="Arial" pitchFamily="34" charset="0"/>
            </a:endParaRPr>
          </a:p>
          <a:p>
            <a:pPr eaLnBrk="1" hangingPunct="1">
              <a:lnSpc>
                <a:spcPct val="80000"/>
              </a:lnSpc>
              <a:defRPr/>
            </a:pPr>
            <a:r>
              <a:rPr lang="en-US" sz="2800" dirty="0">
                <a:latin typeface="Arial" pitchFamily="34" charset="0"/>
              </a:rPr>
              <a:t>To report your child’s absence, you can call the school and leave a message or call       1-833-294-4838. </a:t>
            </a:r>
          </a:p>
          <a:p>
            <a:pPr eaLnBrk="1" hangingPunct="1">
              <a:lnSpc>
                <a:spcPct val="80000"/>
              </a:lnSpc>
              <a:defRPr/>
            </a:pPr>
            <a:endParaRPr lang="en-US" sz="2800" dirty="0">
              <a:latin typeface="Arial" pitchFamily="34" charset="0"/>
            </a:endParaRPr>
          </a:p>
          <a:p>
            <a:pPr eaLnBrk="1" hangingPunct="1">
              <a:lnSpc>
                <a:spcPct val="80000"/>
              </a:lnSpc>
              <a:defRPr/>
            </a:pPr>
            <a:endParaRPr lang="en-US" sz="2800" dirty="0">
              <a:latin typeface="Arial" pitchFamily="34" charset="0"/>
            </a:endParaRPr>
          </a:p>
          <a:p>
            <a:pPr eaLnBrk="1" hangingPunct="1">
              <a:lnSpc>
                <a:spcPct val="80000"/>
              </a:lnSpc>
              <a:defRPr/>
            </a:pPr>
            <a:endParaRPr lang="en-US" sz="2800" dirty="0">
              <a:latin typeface="Arial" pitchFamily="34" charset="0"/>
            </a:endParaRPr>
          </a:p>
          <a:p>
            <a:pPr>
              <a:defRPr/>
            </a:pPr>
            <a:endParaRPr lang="en-US" dirty="0"/>
          </a:p>
        </p:txBody>
      </p:sp>
      <p:pic>
        <p:nvPicPr>
          <p:cNvPr id="2" name="Picture 1"/>
          <p:cNvPicPr>
            <a:picLocks noChangeAspect="1"/>
          </p:cNvPicPr>
          <p:nvPr/>
        </p:nvPicPr>
        <p:blipFill>
          <a:blip r:embed="rId3"/>
          <a:stretch>
            <a:fillRect/>
          </a:stretch>
        </p:blipFill>
        <p:spPr>
          <a:xfrm>
            <a:off x="-793" y="4941168"/>
            <a:ext cx="9144793" cy="191743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74638"/>
            <a:ext cx="8229600" cy="1143000"/>
          </a:xfrm>
          <a:prstGeom prst="rect">
            <a:avLst/>
          </a:prstGeom>
        </p:spPr>
        <p:txBody>
          <a:bodyPr>
            <a:normAutofit/>
          </a:bodyPr>
          <a:lstStyle/>
          <a:p>
            <a:pPr marL="180975" lvl="0" indent="-180975" algn="ctr" eaLnBrk="0" hangingPunct="0">
              <a:spcBef>
                <a:spcPct val="0"/>
              </a:spcBef>
              <a:spcAft>
                <a:spcPts val="600"/>
              </a:spcAft>
            </a:pPr>
            <a:r>
              <a:rPr lang="en-US" sz="4400" kern="0" dirty="0">
                <a:solidFill>
                  <a:srgbClr val="1658EA"/>
                </a:solidFill>
                <a:latin typeface="+mj-lt"/>
                <a:cs typeface="+mj-cs"/>
              </a:rPr>
              <a:t>Transportation</a:t>
            </a:r>
          </a:p>
        </p:txBody>
      </p:sp>
      <p:graphicFrame>
        <p:nvGraphicFramePr>
          <p:cNvPr id="6" name="TextBox 3">
            <a:extLst>
              <a:ext uri="{FF2B5EF4-FFF2-40B4-BE49-F238E27FC236}">
                <a16:creationId xmlns:a16="http://schemas.microsoft.com/office/drawing/2014/main" id="{00C103D9-AFFC-AFA1-42A4-53F3BB0A42E3}"/>
              </a:ext>
            </a:extLst>
          </p:cNvPr>
          <p:cNvGraphicFramePr/>
          <p:nvPr>
            <p:extLst>
              <p:ext uri="{D42A27DB-BD31-4B8C-83A1-F6EECF244321}">
                <p14:modId xmlns:p14="http://schemas.microsoft.com/office/powerpoint/2010/main" val="337091043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B2720733-8733-E135-F66B-2232BD8EB20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660232" y="-395684"/>
            <a:ext cx="2312523" cy="2255041"/>
          </a:xfrm>
          <a:prstGeom prst="rect">
            <a:avLst/>
          </a:prstGeom>
        </p:spPr>
      </p:pic>
    </p:spTree>
    <p:extLst>
      <p:ext uri="{BB962C8B-B14F-4D97-AF65-F5344CB8AC3E}">
        <p14:creationId xmlns:p14="http://schemas.microsoft.com/office/powerpoint/2010/main" val="2194027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slide12"/>
          <p:cNvPicPr>
            <a:picLocks noChangeAspect="1" noChangeArrowheads="1"/>
          </p:cNvPicPr>
          <p:nvPr/>
        </p:nvPicPr>
        <p:blipFill>
          <a:blip r:embed="rId3" cstate="print"/>
          <a:srcRect/>
          <a:stretch>
            <a:fillRect/>
          </a:stretch>
        </p:blipFill>
        <p:spPr bwMode="auto">
          <a:xfrm>
            <a:off x="0" y="3721100"/>
            <a:ext cx="9144000" cy="3136900"/>
          </a:xfrm>
          <a:prstGeom prst="rect">
            <a:avLst/>
          </a:prstGeom>
          <a:noFill/>
          <a:ln w="9525">
            <a:noFill/>
            <a:miter lim="800000"/>
            <a:headEnd/>
            <a:tailEnd/>
          </a:ln>
        </p:spPr>
      </p:pic>
      <p:sp>
        <p:nvSpPr>
          <p:cNvPr id="14339" name="Text Box 6"/>
          <p:cNvSpPr txBox="1">
            <a:spLocks noChangeArrowheads="1"/>
          </p:cNvSpPr>
          <p:nvPr/>
        </p:nvSpPr>
        <p:spPr bwMode="auto">
          <a:xfrm>
            <a:off x="683568" y="1768748"/>
            <a:ext cx="7416800" cy="1368152"/>
          </a:xfrm>
          <a:prstGeom prst="rect">
            <a:avLst/>
          </a:prstGeom>
          <a:noFill/>
          <a:ln w="9525">
            <a:noFill/>
            <a:miter lim="800000"/>
            <a:headEnd/>
            <a:tailEnd/>
          </a:ln>
        </p:spPr>
        <p:txBody>
          <a:bodyPr/>
          <a:lstStyle/>
          <a:p>
            <a:pPr marL="180975" indent="-180975" algn="ctr">
              <a:lnSpc>
                <a:spcPct val="110000"/>
              </a:lnSpc>
              <a:spcBef>
                <a:spcPct val="0"/>
              </a:spcBef>
            </a:pPr>
            <a:r>
              <a:rPr lang="en-US" sz="5400" dirty="0">
                <a:solidFill>
                  <a:srgbClr val="1658EA"/>
                </a:solidFill>
                <a:latin typeface="Arial" pitchFamily="34" charset="0"/>
              </a:rPr>
              <a:t>Drop off and Pick Up</a:t>
            </a:r>
          </a:p>
          <a:p>
            <a:pPr marL="180975" indent="-180975" algn="ctr">
              <a:lnSpc>
                <a:spcPct val="110000"/>
              </a:lnSpc>
              <a:spcBef>
                <a:spcPct val="0"/>
              </a:spcBef>
            </a:pPr>
            <a:endParaRPr lang="en-US" sz="4000" b="0" dirty="0">
              <a:solidFill>
                <a:srgbClr val="0069AA"/>
              </a:solidFill>
              <a:latin typeface="Arial" pitchFamily="34" charset="0"/>
            </a:endParaRPr>
          </a:p>
          <a:p>
            <a:pPr marL="180975" indent="-180975">
              <a:lnSpc>
                <a:spcPct val="110000"/>
              </a:lnSpc>
              <a:spcBef>
                <a:spcPct val="0"/>
              </a:spcBef>
            </a:pPr>
            <a:endParaRPr lang="en-US" sz="4000" b="0" dirty="0">
              <a:latin typeface="Arial" pitchFamily="34" charset="0"/>
            </a:endParaRPr>
          </a:p>
        </p:txBody>
      </p:sp>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20000"/>
          </a:spcBef>
          <a:spcAft>
            <a:spcPct val="0"/>
          </a:spcAft>
          <a:buClrTx/>
          <a:buSzTx/>
          <a:buFontTx/>
          <a:buNone/>
          <a:tabLst/>
          <a:defRPr kumimoji="0" lang="en-US" sz="2600" b="1" i="0" u="none" strike="noStrike" cap="none" normalizeH="0" baseline="0" smtClean="0">
            <a:ln>
              <a:noFill/>
            </a:ln>
            <a:solidFill>
              <a:schemeClr val="tx1"/>
            </a:solidFill>
            <a:effectLst/>
            <a:latin typeface="Myriad Pro Cond" pitchFamily="34" charset="0"/>
            <a:ea typeface="ヒラギノ角ゴ Pro W3" pitchFamily="48"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20000"/>
          </a:spcBef>
          <a:spcAft>
            <a:spcPct val="0"/>
          </a:spcAft>
          <a:buClrTx/>
          <a:buSzTx/>
          <a:buFontTx/>
          <a:buNone/>
          <a:tabLst/>
          <a:defRPr kumimoji="0" lang="en-US" sz="2600" b="1" i="0" u="none" strike="noStrike" cap="none" normalizeH="0" baseline="0" smtClean="0">
            <a:ln>
              <a:noFill/>
            </a:ln>
            <a:solidFill>
              <a:schemeClr val="tx1"/>
            </a:solidFill>
            <a:effectLst/>
            <a:latin typeface="Myriad Pro Cond" pitchFamily="34" charset="0"/>
            <a:ea typeface="ヒラギノ角ゴ Pro W3" pitchFamily="48" charset="-128"/>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81B1EB44CE73489756F3571FAAC1AC" ma:contentTypeVersion="8" ma:contentTypeDescription="Create a new document." ma:contentTypeScope="" ma:versionID="6e3de8c6f9b05163667bd83491e9af19">
  <xsd:schema xmlns:xsd="http://www.w3.org/2001/XMLSchema" xmlns:xs="http://www.w3.org/2001/XMLSchema" xmlns:p="http://schemas.microsoft.com/office/2006/metadata/properties" xmlns:ns1="http://schemas.microsoft.com/sharepoint/v3" targetNamespace="http://schemas.microsoft.com/office/2006/metadata/properties" ma:root="true" ma:fieldsID="a209b4beba4889cdb183628946e2919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hidden="true" ma:internalName="PublishingStartDate">
      <xsd:simpleType>
        <xsd:restriction base="dms:Unknown"/>
      </xsd:simpleType>
    </xsd:element>
    <xsd:element name="PublishingExpirationDate" ma:index="5"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F4C20A1-B306-43C5-95DD-A336F3FD8104}"/>
</file>

<file path=customXml/itemProps2.xml><?xml version="1.0" encoding="utf-8"?>
<ds:datastoreItem xmlns:ds="http://schemas.openxmlformats.org/officeDocument/2006/customXml" ds:itemID="{6A997566-D089-4ED7-BB16-5922E971516A}"/>
</file>

<file path=customXml/itemProps3.xml><?xml version="1.0" encoding="utf-8"?>
<ds:datastoreItem xmlns:ds="http://schemas.openxmlformats.org/officeDocument/2006/customXml" ds:itemID="{07F1F9CA-4861-47D6-9D27-51E7B6D07496}"/>
</file>

<file path=docProps/app.xml><?xml version="1.0" encoding="utf-8"?>
<Properties xmlns="http://schemas.openxmlformats.org/officeDocument/2006/extended-properties" xmlns:vt="http://schemas.openxmlformats.org/officeDocument/2006/docPropsVTypes">
  <Template/>
  <TotalTime>3643</TotalTime>
  <Words>583</Words>
  <Application>Microsoft Office PowerPoint</Application>
  <PresentationFormat>On-screen Show (4:3)</PresentationFormat>
  <Paragraphs>106</Paragraphs>
  <Slides>16</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Myriad Pro Cond</vt:lpstr>
      <vt:lpstr>Custom Design</vt:lpstr>
      <vt:lpstr>Welcome to Royal Road  Elementary School</vt:lpstr>
      <vt:lpstr>Ready Set Go: Off to School </vt:lpstr>
      <vt:lpstr>QUICK FACTS ABOUT Royal Road Elementary School</vt:lpstr>
      <vt:lpstr>PowerPoint Presentation</vt:lpstr>
      <vt:lpstr>PowerPoint Presentation</vt:lpstr>
      <vt:lpstr>PowerPoint Presentation</vt:lpstr>
      <vt:lpstr>Safe Arrival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NBDOE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Information System School Requirements Workshop</dc:title>
  <dc:creator>NBDOE</dc:creator>
  <cp:lastModifiedBy>Dalling, Letitia (ASD-W)</cp:lastModifiedBy>
  <cp:revision>171</cp:revision>
  <cp:lastPrinted>2020-06-09T18:14:03Z</cp:lastPrinted>
  <dcterms:created xsi:type="dcterms:W3CDTF">2010-10-18T18:28:35Z</dcterms:created>
  <dcterms:modified xsi:type="dcterms:W3CDTF">2022-06-02T11:32:09Z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Status">
    <vt:lpwstr>Draft</vt:lpwstr>
  </property>
  <property fmtid="{D5CDD505-2E9C-101B-9397-08002B2CF9AE}" pid="3" name="ContentType">
    <vt:lpwstr>Document</vt:lpwstr>
  </property>
  <property fmtid="{D5CDD505-2E9C-101B-9397-08002B2CF9AE}" pid="4" name="ContentTypeId">
    <vt:lpwstr>0x010100CA81B1EB44CE73489756F3571FAAC1AC</vt:lpwstr>
  </property>
</Properties>
</file>