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21"/>
  </p:notesMasterIdLst>
  <p:sldIdLst>
    <p:sldId id="256" r:id="rId5"/>
    <p:sldId id="259" r:id="rId6"/>
    <p:sldId id="258" r:id="rId7"/>
    <p:sldId id="257" r:id="rId8"/>
    <p:sldId id="260" r:id="rId9"/>
    <p:sldId id="268" r:id="rId10"/>
    <p:sldId id="262" r:id="rId11"/>
    <p:sldId id="263" r:id="rId12"/>
    <p:sldId id="264" r:id="rId13"/>
    <p:sldId id="265" r:id="rId14"/>
    <p:sldId id="267" r:id="rId15"/>
    <p:sldId id="272" r:id="rId16"/>
    <p:sldId id="266" r:id="rId17"/>
    <p:sldId id="269" r:id="rId18"/>
    <p:sldId id="270"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B0FE05-7A2B-4001-9771-6C672C1DDAD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BC83836-63C5-452F-9A97-0919D7EBBD3D}">
      <dgm:prSet/>
      <dgm:spPr/>
      <dgm:t>
        <a:bodyPr/>
        <a:lstStyle/>
        <a:p>
          <a:r>
            <a:rPr lang="en-US" baseline="0"/>
            <a:t>Principal – Lori Jones Clark</a:t>
          </a:r>
          <a:endParaRPr lang="en-US"/>
        </a:p>
      </dgm:t>
    </dgm:pt>
    <dgm:pt modelId="{B551C5C0-83A8-440E-806C-9FC7CCD2601F}" type="parTrans" cxnId="{00F59981-A690-4F9F-896F-097440469D4B}">
      <dgm:prSet/>
      <dgm:spPr/>
      <dgm:t>
        <a:bodyPr/>
        <a:lstStyle/>
        <a:p>
          <a:endParaRPr lang="en-US"/>
        </a:p>
      </dgm:t>
    </dgm:pt>
    <dgm:pt modelId="{E2FA7936-E103-4A7D-92B8-645C9AADEC88}" type="sibTrans" cxnId="{00F59981-A690-4F9F-896F-097440469D4B}">
      <dgm:prSet/>
      <dgm:spPr/>
      <dgm:t>
        <a:bodyPr/>
        <a:lstStyle/>
        <a:p>
          <a:endParaRPr lang="en-US"/>
        </a:p>
      </dgm:t>
    </dgm:pt>
    <dgm:pt modelId="{68B4ECD0-B725-46D6-99A0-7C466A18C169}">
      <dgm:prSet/>
      <dgm:spPr/>
      <dgm:t>
        <a:bodyPr/>
        <a:lstStyle/>
        <a:p>
          <a:r>
            <a:rPr lang="en-US" baseline="0"/>
            <a:t>Vice Principal – Sara MacKay</a:t>
          </a:r>
          <a:endParaRPr lang="en-US"/>
        </a:p>
      </dgm:t>
    </dgm:pt>
    <dgm:pt modelId="{C6021AE6-02F5-49F5-80FF-9E14D3801BAD}" type="parTrans" cxnId="{F3C53CD7-4933-436F-911C-92A7D5C8E949}">
      <dgm:prSet/>
      <dgm:spPr/>
      <dgm:t>
        <a:bodyPr/>
        <a:lstStyle/>
        <a:p>
          <a:endParaRPr lang="en-US"/>
        </a:p>
      </dgm:t>
    </dgm:pt>
    <dgm:pt modelId="{780DF191-CCDF-4F04-9035-1EF6C5937FE2}" type="sibTrans" cxnId="{F3C53CD7-4933-436F-911C-92A7D5C8E949}">
      <dgm:prSet/>
      <dgm:spPr/>
      <dgm:t>
        <a:bodyPr/>
        <a:lstStyle/>
        <a:p>
          <a:endParaRPr lang="en-US"/>
        </a:p>
      </dgm:t>
    </dgm:pt>
    <dgm:pt modelId="{B24F0B8C-6708-4465-94D4-33BF5C4BF0FB}">
      <dgm:prSet/>
      <dgm:spPr/>
      <dgm:t>
        <a:bodyPr/>
        <a:lstStyle/>
        <a:p>
          <a:r>
            <a:rPr lang="en-US" baseline="0"/>
            <a:t>Administrative Assistant – Jennifer Howe</a:t>
          </a:r>
          <a:endParaRPr lang="en-US"/>
        </a:p>
      </dgm:t>
    </dgm:pt>
    <dgm:pt modelId="{1ADB88E4-034E-414F-AC45-0D070FC7FE62}" type="parTrans" cxnId="{4639748D-CAD4-46BB-B248-ACD52D7F17C9}">
      <dgm:prSet/>
      <dgm:spPr/>
      <dgm:t>
        <a:bodyPr/>
        <a:lstStyle/>
        <a:p>
          <a:endParaRPr lang="en-US"/>
        </a:p>
      </dgm:t>
    </dgm:pt>
    <dgm:pt modelId="{BC751FC4-4C9A-44B9-AB4A-01C5ACF20E09}" type="sibTrans" cxnId="{4639748D-CAD4-46BB-B248-ACD52D7F17C9}">
      <dgm:prSet/>
      <dgm:spPr/>
      <dgm:t>
        <a:bodyPr/>
        <a:lstStyle/>
        <a:p>
          <a:endParaRPr lang="en-US"/>
        </a:p>
      </dgm:t>
    </dgm:pt>
    <dgm:pt modelId="{4D0B40C4-34F8-405A-A271-9698C736E499}" type="pres">
      <dgm:prSet presAssocID="{8FB0FE05-7A2B-4001-9771-6C672C1DDADA}" presName="linear" presStyleCnt="0">
        <dgm:presLayoutVars>
          <dgm:animLvl val="lvl"/>
          <dgm:resizeHandles val="exact"/>
        </dgm:presLayoutVars>
      </dgm:prSet>
      <dgm:spPr/>
    </dgm:pt>
    <dgm:pt modelId="{A35B451F-491E-4C33-A29E-4CE6E19CA744}" type="pres">
      <dgm:prSet presAssocID="{0BC83836-63C5-452F-9A97-0919D7EBBD3D}" presName="parentText" presStyleLbl="node1" presStyleIdx="0" presStyleCnt="3">
        <dgm:presLayoutVars>
          <dgm:chMax val="0"/>
          <dgm:bulletEnabled val="1"/>
        </dgm:presLayoutVars>
      </dgm:prSet>
      <dgm:spPr/>
    </dgm:pt>
    <dgm:pt modelId="{41D2922D-F708-42E2-932C-3E1295571C26}" type="pres">
      <dgm:prSet presAssocID="{E2FA7936-E103-4A7D-92B8-645C9AADEC88}" presName="spacer" presStyleCnt="0"/>
      <dgm:spPr/>
    </dgm:pt>
    <dgm:pt modelId="{FE465AD4-8EB0-464C-AA05-E64399E7A7E2}" type="pres">
      <dgm:prSet presAssocID="{68B4ECD0-B725-46D6-99A0-7C466A18C169}" presName="parentText" presStyleLbl="node1" presStyleIdx="1" presStyleCnt="3">
        <dgm:presLayoutVars>
          <dgm:chMax val="0"/>
          <dgm:bulletEnabled val="1"/>
        </dgm:presLayoutVars>
      </dgm:prSet>
      <dgm:spPr/>
    </dgm:pt>
    <dgm:pt modelId="{B9807284-8DCA-4EC2-9FEA-46FAC0C6C1BC}" type="pres">
      <dgm:prSet presAssocID="{780DF191-CCDF-4F04-9035-1EF6C5937FE2}" presName="spacer" presStyleCnt="0"/>
      <dgm:spPr/>
    </dgm:pt>
    <dgm:pt modelId="{80802678-E9D3-401F-BEE1-4DDF8290C612}" type="pres">
      <dgm:prSet presAssocID="{B24F0B8C-6708-4465-94D4-33BF5C4BF0FB}" presName="parentText" presStyleLbl="node1" presStyleIdx="2" presStyleCnt="3">
        <dgm:presLayoutVars>
          <dgm:chMax val="0"/>
          <dgm:bulletEnabled val="1"/>
        </dgm:presLayoutVars>
      </dgm:prSet>
      <dgm:spPr/>
    </dgm:pt>
  </dgm:ptLst>
  <dgm:cxnLst>
    <dgm:cxn modelId="{A65B842C-B489-4E72-8392-8F5AAF152B15}" type="presOf" srcId="{0BC83836-63C5-452F-9A97-0919D7EBBD3D}" destId="{A35B451F-491E-4C33-A29E-4CE6E19CA744}" srcOrd="0" destOrd="0" presId="urn:microsoft.com/office/officeart/2005/8/layout/vList2"/>
    <dgm:cxn modelId="{5E26E63B-2011-4D32-B509-6A3683758490}" type="presOf" srcId="{68B4ECD0-B725-46D6-99A0-7C466A18C169}" destId="{FE465AD4-8EB0-464C-AA05-E64399E7A7E2}" srcOrd="0" destOrd="0" presId="urn:microsoft.com/office/officeart/2005/8/layout/vList2"/>
    <dgm:cxn modelId="{A1A4B864-A243-4F4B-B449-641F3680A2BD}" type="presOf" srcId="{B24F0B8C-6708-4465-94D4-33BF5C4BF0FB}" destId="{80802678-E9D3-401F-BEE1-4DDF8290C612}" srcOrd="0" destOrd="0" presId="urn:microsoft.com/office/officeart/2005/8/layout/vList2"/>
    <dgm:cxn modelId="{00F59981-A690-4F9F-896F-097440469D4B}" srcId="{8FB0FE05-7A2B-4001-9771-6C672C1DDADA}" destId="{0BC83836-63C5-452F-9A97-0919D7EBBD3D}" srcOrd="0" destOrd="0" parTransId="{B551C5C0-83A8-440E-806C-9FC7CCD2601F}" sibTransId="{E2FA7936-E103-4A7D-92B8-645C9AADEC88}"/>
    <dgm:cxn modelId="{4639748D-CAD4-46BB-B248-ACD52D7F17C9}" srcId="{8FB0FE05-7A2B-4001-9771-6C672C1DDADA}" destId="{B24F0B8C-6708-4465-94D4-33BF5C4BF0FB}" srcOrd="2" destOrd="0" parTransId="{1ADB88E4-034E-414F-AC45-0D070FC7FE62}" sibTransId="{BC751FC4-4C9A-44B9-AB4A-01C5ACF20E09}"/>
    <dgm:cxn modelId="{E2AB759E-AE1E-4707-AFD7-1AA625A8D518}" type="presOf" srcId="{8FB0FE05-7A2B-4001-9771-6C672C1DDADA}" destId="{4D0B40C4-34F8-405A-A271-9698C736E499}" srcOrd="0" destOrd="0" presId="urn:microsoft.com/office/officeart/2005/8/layout/vList2"/>
    <dgm:cxn modelId="{F3C53CD7-4933-436F-911C-92A7D5C8E949}" srcId="{8FB0FE05-7A2B-4001-9771-6C672C1DDADA}" destId="{68B4ECD0-B725-46D6-99A0-7C466A18C169}" srcOrd="1" destOrd="0" parTransId="{C6021AE6-02F5-49F5-80FF-9E14D3801BAD}" sibTransId="{780DF191-CCDF-4F04-9035-1EF6C5937FE2}"/>
    <dgm:cxn modelId="{F601BFB0-4B66-44AC-9724-3CDA12716505}" type="presParOf" srcId="{4D0B40C4-34F8-405A-A271-9698C736E499}" destId="{A35B451F-491E-4C33-A29E-4CE6E19CA744}" srcOrd="0" destOrd="0" presId="urn:microsoft.com/office/officeart/2005/8/layout/vList2"/>
    <dgm:cxn modelId="{E43E846E-B9F8-450F-B829-A9465E3A59E8}" type="presParOf" srcId="{4D0B40C4-34F8-405A-A271-9698C736E499}" destId="{41D2922D-F708-42E2-932C-3E1295571C26}" srcOrd="1" destOrd="0" presId="urn:microsoft.com/office/officeart/2005/8/layout/vList2"/>
    <dgm:cxn modelId="{8ACCD9DB-6B62-4ACC-9027-B0E5C4D3C944}" type="presParOf" srcId="{4D0B40C4-34F8-405A-A271-9698C736E499}" destId="{FE465AD4-8EB0-464C-AA05-E64399E7A7E2}" srcOrd="2" destOrd="0" presId="urn:microsoft.com/office/officeart/2005/8/layout/vList2"/>
    <dgm:cxn modelId="{2BED30F3-CE58-41DF-9453-D833A16EC82E}" type="presParOf" srcId="{4D0B40C4-34F8-405A-A271-9698C736E499}" destId="{B9807284-8DCA-4EC2-9FEA-46FAC0C6C1BC}" srcOrd="3" destOrd="0" presId="urn:microsoft.com/office/officeart/2005/8/layout/vList2"/>
    <dgm:cxn modelId="{368B788A-F137-4E78-9090-AFF64FD81389}" type="presParOf" srcId="{4D0B40C4-34F8-405A-A271-9698C736E499}" destId="{80802678-E9D3-401F-BEE1-4DDF8290C6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F796B5-2C0F-44AE-946C-3D14541883CF}"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BB4A62E-2FA8-477F-9A62-34C6907E5040}">
      <dgm:prSet/>
      <dgm:spPr/>
      <dgm:t>
        <a:bodyPr/>
        <a:lstStyle/>
        <a:p>
          <a:r>
            <a:rPr lang="en-US" baseline="0"/>
            <a:t>Approximately 250 students</a:t>
          </a:r>
          <a:endParaRPr lang="en-US"/>
        </a:p>
      </dgm:t>
    </dgm:pt>
    <dgm:pt modelId="{347AEBF2-AA5E-450E-9D5C-751AF795D746}" type="parTrans" cxnId="{AE1F8967-B36F-453B-BF6E-D7415ED003FD}">
      <dgm:prSet/>
      <dgm:spPr/>
      <dgm:t>
        <a:bodyPr/>
        <a:lstStyle/>
        <a:p>
          <a:endParaRPr lang="en-US"/>
        </a:p>
      </dgm:t>
    </dgm:pt>
    <dgm:pt modelId="{4C336EE0-8275-4859-B271-53B4BA4D4E34}" type="sibTrans" cxnId="{AE1F8967-B36F-453B-BF6E-D7415ED003FD}">
      <dgm:prSet/>
      <dgm:spPr/>
      <dgm:t>
        <a:bodyPr/>
        <a:lstStyle/>
        <a:p>
          <a:endParaRPr lang="en-US"/>
        </a:p>
      </dgm:t>
    </dgm:pt>
    <dgm:pt modelId="{60F29FE4-BB81-4971-9527-CF5D4C454EE1}">
      <dgm:prSet/>
      <dgm:spPr/>
      <dgm:t>
        <a:bodyPr/>
        <a:lstStyle/>
        <a:p>
          <a:r>
            <a:rPr lang="en-US" baseline="0"/>
            <a:t>Approximately 40 staff</a:t>
          </a:r>
          <a:endParaRPr lang="en-US"/>
        </a:p>
      </dgm:t>
    </dgm:pt>
    <dgm:pt modelId="{C080284E-11A5-4084-8702-32279E9325E1}" type="parTrans" cxnId="{5D2DA795-4624-4F42-9375-525B860C5CC1}">
      <dgm:prSet/>
      <dgm:spPr/>
      <dgm:t>
        <a:bodyPr/>
        <a:lstStyle/>
        <a:p>
          <a:endParaRPr lang="en-US"/>
        </a:p>
      </dgm:t>
    </dgm:pt>
    <dgm:pt modelId="{F8BDCD3A-7847-46BB-92DB-61FE81CA4686}" type="sibTrans" cxnId="{5D2DA795-4624-4F42-9375-525B860C5CC1}">
      <dgm:prSet/>
      <dgm:spPr/>
      <dgm:t>
        <a:bodyPr/>
        <a:lstStyle/>
        <a:p>
          <a:endParaRPr lang="en-US"/>
        </a:p>
      </dgm:t>
    </dgm:pt>
    <dgm:pt modelId="{D9098031-136B-4938-A1BC-DA007C59C931}">
      <dgm:prSet/>
      <dgm:spPr/>
      <dgm:t>
        <a:bodyPr/>
        <a:lstStyle/>
        <a:p>
          <a:r>
            <a:rPr lang="en-US" baseline="0"/>
            <a:t>Our population includes students and families from Welamuktuk First Nation community</a:t>
          </a:r>
          <a:endParaRPr lang="en-US"/>
        </a:p>
      </dgm:t>
    </dgm:pt>
    <dgm:pt modelId="{263FA190-A337-4462-A003-ED2ED6098AEA}" type="parTrans" cxnId="{56129CB2-CBF9-4B41-B5E0-156AF89C2AF8}">
      <dgm:prSet/>
      <dgm:spPr/>
      <dgm:t>
        <a:bodyPr/>
        <a:lstStyle/>
        <a:p>
          <a:endParaRPr lang="en-US"/>
        </a:p>
      </dgm:t>
    </dgm:pt>
    <dgm:pt modelId="{FE876987-5552-4D16-A190-6AD32742E338}" type="sibTrans" cxnId="{56129CB2-CBF9-4B41-B5E0-156AF89C2AF8}">
      <dgm:prSet/>
      <dgm:spPr/>
      <dgm:t>
        <a:bodyPr/>
        <a:lstStyle/>
        <a:p>
          <a:endParaRPr lang="en-US"/>
        </a:p>
      </dgm:t>
    </dgm:pt>
    <dgm:pt modelId="{0316C074-8F0D-435C-A9DC-9020F94850B8}">
      <dgm:prSet/>
      <dgm:spPr/>
      <dgm:t>
        <a:bodyPr/>
        <a:lstStyle/>
        <a:p>
          <a:r>
            <a:rPr lang="en-US" baseline="0"/>
            <a:t>Many of our families proudly serve in the Canadian Armed Forces </a:t>
          </a:r>
          <a:endParaRPr lang="en-US"/>
        </a:p>
      </dgm:t>
    </dgm:pt>
    <dgm:pt modelId="{45841B8C-3CB6-4C2B-9AC5-13565A43E627}" type="parTrans" cxnId="{49A87356-7140-4E5C-941D-3332DB62B826}">
      <dgm:prSet/>
      <dgm:spPr/>
      <dgm:t>
        <a:bodyPr/>
        <a:lstStyle/>
        <a:p>
          <a:endParaRPr lang="en-US"/>
        </a:p>
      </dgm:t>
    </dgm:pt>
    <dgm:pt modelId="{EC7975BB-8442-4F14-87FF-747311D25425}" type="sibTrans" cxnId="{49A87356-7140-4E5C-941D-3332DB62B826}">
      <dgm:prSet/>
      <dgm:spPr/>
      <dgm:t>
        <a:bodyPr/>
        <a:lstStyle/>
        <a:p>
          <a:endParaRPr lang="en-US"/>
        </a:p>
      </dgm:t>
    </dgm:pt>
    <dgm:pt modelId="{C92C14D7-6FFD-4A3E-AAA8-DAC37ABA3F0A}">
      <dgm:prSet/>
      <dgm:spPr/>
      <dgm:t>
        <a:bodyPr/>
        <a:lstStyle/>
        <a:p>
          <a:r>
            <a:rPr lang="en-US" baseline="0"/>
            <a:t>Our school includes families from Fredericton Function, Geary, Burton, and the Town or Oromocto</a:t>
          </a:r>
          <a:endParaRPr lang="en-US"/>
        </a:p>
      </dgm:t>
    </dgm:pt>
    <dgm:pt modelId="{94772B35-4CE9-4EEA-8159-325BED8EBE31}" type="parTrans" cxnId="{751D4CC2-B874-421F-99BB-8FF3FE7F334B}">
      <dgm:prSet/>
      <dgm:spPr/>
      <dgm:t>
        <a:bodyPr/>
        <a:lstStyle/>
        <a:p>
          <a:endParaRPr lang="en-US"/>
        </a:p>
      </dgm:t>
    </dgm:pt>
    <dgm:pt modelId="{2F9C0868-23AA-4E2A-BB84-2CE9CA5EA7B7}" type="sibTrans" cxnId="{751D4CC2-B874-421F-99BB-8FF3FE7F334B}">
      <dgm:prSet/>
      <dgm:spPr/>
      <dgm:t>
        <a:bodyPr/>
        <a:lstStyle/>
        <a:p>
          <a:endParaRPr lang="en-US"/>
        </a:p>
      </dgm:t>
    </dgm:pt>
    <dgm:pt modelId="{7FB7EAD3-0972-405D-BE0C-98F167A7D090}">
      <dgm:prSet/>
      <dgm:spPr/>
      <dgm:t>
        <a:bodyPr/>
        <a:lstStyle/>
        <a:p>
          <a:r>
            <a:rPr lang="en-US" baseline="0"/>
            <a:t>Next year we are projected to have 14 classrooms – 4 kindergarten classrooms</a:t>
          </a:r>
          <a:endParaRPr lang="en-US"/>
        </a:p>
      </dgm:t>
    </dgm:pt>
    <dgm:pt modelId="{BF802EB8-D89C-4415-AAF7-841C7957968F}" type="parTrans" cxnId="{72B5B660-3AA6-47F0-894F-26746A82B577}">
      <dgm:prSet/>
      <dgm:spPr/>
      <dgm:t>
        <a:bodyPr/>
        <a:lstStyle/>
        <a:p>
          <a:endParaRPr lang="en-US"/>
        </a:p>
      </dgm:t>
    </dgm:pt>
    <dgm:pt modelId="{46E10672-93E5-41EE-94C2-50228027E163}" type="sibTrans" cxnId="{72B5B660-3AA6-47F0-894F-26746A82B577}">
      <dgm:prSet/>
      <dgm:spPr/>
      <dgm:t>
        <a:bodyPr/>
        <a:lstStyle/>
        <a:p>
          <a:endParaRPr lang="en-US"/>
        </a:p>
      </dgm:t>
    </dgm:pt>
    <dgm:pt modelId="{E6C9CF5B-18BE-4DB7-93A2-B3AD7F0ADF88}" type="pres">
      <dgm:prSet presAssocID="{0BF796B5-2C0F-44AE-946C-3D14541883CF}" presName="diagram" presStyleCnt="0">
        <dgm:presLayoutVars>
          <dgm:dir/>
          <dgm:resizeHandles val="exact"/>
        </dgm:presLayoutVars>
      </dgm:prSet>
      <dgm:spPr/>
    </dgm:pt>
    <dgm:pt modelId="{C8ED41F8-3724-4658-85D9-78C0BBEF599E}" type="pres">
      <dgm:prSet presAssocID="{0BB4A62E-2FA8-477F-9A62-34C6907E5040}" presName="node" presStyleLbl="node1" presStyleIdx="0" presStyleCnt="6">
        <dgm:presLayoutVars>
          <dgm:bulletEnabled val="1"/>
        </dgm:presLayoutVars>
      </dgm:prSet>
      <dgm:spPr/>
    </dgm:pt>
    <dgm:pt modelId="{B1F30A3A-139D-4FCC-8276-7A843D94D1CC}" type="pres">
      <dgm:prSet presAssocID="{4C336EE0-8275-4859-B271-53B4BA4D4E34}" presName="sibTrans" presStyleCnt="0"/>
      <dgm:spPr/>
    </dgm:pt>
    <dgm:pt modelId="{EFC7E335-B8E7-4642-AC2E-F28D041487A5}" type="pres">
      <dgm:prSet presAssocID="{60F29FE4-BB81-4971-9527-CF5D4C454EE1}" presName="node" presStyleLbl="node1" presStyleIdx="1" presStyleCnt="6">
        <dgm:presLayoutVars>
          <dgm:bulletEnabled val="1"/>
        </dgm:presLayoutVars>
      </dgm:prSet>
      <dgm:spPr/>
    </dgm:pt>
    <dgm:pt modelId="{56AA1FFD-CA56-454F-86B5-83EC22466A88}" type="pres">
      <dgm:prSet presAssocID="{F8BDCD3A-7847-46BB-92DB-61FE81CA4686}" presName="sibTrans" presStyleCnt="0"/>
      <dgm:spPr/>
    </dgm:pt>
    <dgm:pt modelId="{00633EEB-9626-4D1F-B6CD-48E8B2F52912}" type="pres">
      <dgm:prSet presAssocID="{D9098031-136B-4938-A1BC-DA007C59C931}" presName="node" presStyleLbl="node1" presStyleIdx="2" presStyleCnt="6">
        <dgm:presLayoutVars>
          <dgm:bulletEnabled val="1"/>
        </dgm:presLayoutVars>
      </dgm:prSet>
      <dgm:spPr/>
    </dgm:pt>
    <dgm:pt modelId="{C8E8F4D4-B996-4D5C-AB4B-05B027191F90}" type="pres">
      <dgm:prSet presAssocID="{FE876987-5552-4D16-A190-6AD32742E338}" presName="sibTrans" presStyleCnt="0"/>
      <dgm:spPr/>
    </dgm:pt>
    <dgm:pt modelId="{F57F391E-2CB2-4435-831B-FC821C85F749}" type="pres">
      <dgm:prSet presAssocID="{0316C074-8F0D-435C-A9DC-9020F94850B8}" presName="node" presStyleLbl="node1" presStyleIdx="3" presStyleCnt="6">
        <dgm:presLayoutVars>
          <dgm:bulletEnabled val="1"/>
        </dgm:presLayoutVars>
      </dgm:prSet>
      <dgm:spPr/>
    </dgm:pt>
    <dgm:pt modelId="{3CAF7606-E60A-40FA-BDD3-7A80B6BC4E6E}" type="pres">
      <dgm:prSet presAssocID="{EC7975BB-8442-4F14-87FF-747311D25425}" presName="sibTrans" presStyleCnt="0"/>
      <dgm:spPr/>
    </dgm:pt>
    <dgm:pt modelId="{64EB568A-4F0E-4900-807C-70B44F088DD6}" type="pres">
      <dgm:prSet presAssocID="{C92C14D7-6FFD-4A3E-AAA8-DAC37ABA3F0A}" presName="node" presStyleLbl="node1" presStyleIdx="4" presStyleCnt="6">
        <dgm:presLayoutVars>
          <dgm:bulletEnabled val="1"/>
        </dgm:presLayoutVars>
      </dgm:prSet>
      <dgm:spPr/>
    </dgm:pt>
    <dgm:pt modelId="{B5FC9ED6-1C68-4137-9662-8162F8161928}" type="pres">
      <dgm:prSet presAssocID="{2F9C0868-23AA-4E2A-BB84-2CE9CA5EA7B7}" presName="sibTrans" presStyleCnt="0"/>
      <dgm:spPr/>
    </dgm:pt>
    <dgm:pt modelId="{981F6305-03F9-4722-B1DD-4C58CF9E235C}" type="pres">
      <dgm:prSet presAssocID="{7FB7EAD3-0972-405D-BE0C-98F167A7D090}" presName="node" presStyleLbl="node1" presStyleIdx="5" presStyleCnt="6">
        <dgm:presLayoutVars>
          <dgm:bulletEnabled val="1"/>
        </dgm:presLayoutVars>
      </dgm:prSet>
      <dgm:spPr/>
    </dgm:pt>
  </dgm:ptLst>
  <dgm:cxnLst>
    <dgm:cxn modelId="{8C2CB41F-CBB6-49EC-BBEF-63373FF8204F}" type="presOf" srcId="{D9098031-136B-4938-A1BC-DA007C59C931}" destId="{00633EEB-9626-4D1F-B6CD-48E8B2F52912}" srcOrd="0" destOrd="0" presId="urn:microsoft.com/office/officeart/2005/8/layout/default"/>
    <dgm:cxn modelId="{72B5B660-3AA6-47F0-894F-26746A82B577}" srcId="{0BF796B5-2C0F-44AE-946C-3D14541883CF}" destId="{7FB7EAD3-0972-405D-BE0C-98F167A7D090}" srcOrd="5" destOrd="0" parTransId="{BF802EB8-D89C-4415-AAF7-841C7957968F}" sibTransId="{46E10672-93E5-41EE-94C2-50228027E163}"/>
    <dgm:cxn modelId="{09572B42-FAAD-49EB-BE2B-4D5440FE1E57}" type="presOf" srcId="{60F29FE4-BB81-4971-9527-CF5D4C454EE1}" destId="{EFC7E335-B8E7-4642-AC2E-F28D041487A5}" srcOrd="0" destOrd="0" presId="urn:microsoft.com/office/officeart/2005/8/layout/default"/>
    <dgm:cxn modelId="{933E2363-7D95-4AE2-A92F-3D592674FEEB}" type="presOf" srcId="{C92C14D7-6FFD-4A3E-AAA8-DAC37ABA3F0A}" destId="{64EB568A-4F0E-4900-807C-70B44F088DD6}" srcOrd="0" destOrd="0" presId="urn:microsoft.com/office/officeart/2005/8/layout/default"/>
    <dgm:cxn modelId="{AE1F8967-B36F-453B-BF6E-D7415ED003FD}" srcId="{0BF796B5-2C0F-44AE-946C-3D14541883CF}" destId="{0BB4A62E-2FA8-477F-9A62-34C6907E5040}" srcOrd="0" destOrd="0" parTransId="{347AEBF2-AA5E-450E-9D5C-751AF795D746}" sibTransId="{4C336EE0-8275-4859-B271-53B4BA4D4E34}"/>
    <dgm:cxn modelId="{4959DD4E-671B-4D2E-9FDF-28A68F22FE30}" type="presOf" srcId="{0316C074-8F0D-435C-A9DC-9020F94850B8}" destId="{F57F391E-2CB2-4435-831B-FC821C85F749}" srcOrd="0" destOrd="0" presId="urn:microsoft.com/office/officeart/2005/8/layout/default"/>
    <dgm:cxn modelId="{49A87356-7140-4E5C-941D-3332DB62B826}" srcId="{0BF796B5-2C0F-44AE-946C-3D14541883CF}" destId="{0316C074-8F0D-435C-A9DC-9020F94850B8}" srcOrd="3" destOrd="0" parTransId="{45841B8C-3CB6-4C2B-9AC5-13565A43E627}" sibTransId="{EC7975BB-8442-4F14-87FF-747311D25425}"/>
    <dgm:cxn modelId="{5D2DA795-4624-4F42-9375-525B860C5CC1}" srcId="{0BF796B5-2C0F-44AE-946C-3D14541883CF}" destId="{60F29FE4-BB81-4971-9527-CF5D4C454EE1}" srcOrd="1" destOrd="0" parTransId="{C080284E-11A5-4084-8702-32279E9325E1}" sibTransId="{F8BDCD3A-7847-46BB-92DB-61FE81CA4686}"/>
    <dgm:cxn modelId="{56129CB2-CBF9-4B41-B5E0-156AF89C2AF8}" srcId="{0BF796B5-2C0F-44AE-946C-3D14541883CF}" destId="{D9098031-136B-4938-A1BC-DA007C59C931}" srcOrd="2" destOrd="0" parTransId="{263FA190-A337-4462-A003-ED2ED6098AEA}" sibTransId="{FE876987-5552-4D16-A190-6AD32742E338}"/>
    <dgm:cxn modelId="{16A8EEBF-52AB-4645-8FC4-9CB666126C2D}" type="presOf" srcId="{7FB7EAD3-0972-405D-BE0C-98F167A7D090}" destId="{981F6305-03F9-4722-B1DD-4C58CF9E235C}" srcOrd="0" destOrd="0" presId="urn:microsoft.com/office/officeart/2005/8/layout/default"/>
    <dgm:cxn modelId="{751D4CC2-B874-421F-99BB-8FF3FE7F334B}" srcId="{0BF796B5-2C0F-44AE-946C-3D14541883CF}" destId="{C92C14D7-6FFD-4A3E-AAA8-DAC37ABA3F0A}" srcOrd="4" destOrd="0" parTransId="{94772B35-4CE9-4EEA-8159-325BED8EBE31}" sibTransId="{2F9C0868-23AA-4E2A-BB84-2CE9CA5EA7B7}"/>
    <dgm:cxn modelId="{543C49C3-6294-4B13-B9CB-0C70B5CEDA10}" type="presOf" srcId="{0BF796B5-2C0F-44AE-946C-3D14541883CF}" destId="{E6C9CF5B-18BE-4DB7-93A2-B3AD7F0ADF88}" srcOrd="0" destOrd="0" presId="urn:microsoft.com/office/officeart/2005/8/layout/default"/>
    <dgm:cxn modelId="{B0E8A0F9-FEE9-479A-AC21-27B4AA22545A}" type="presOf" srcId="{0BB4A62E-2FA8-477F-9A62-34C6907E5040}" destId="{C8ED41F8-3724-4658-85D9-78C0BBEF599E}" srcOrd="0" destOrd="0" presId="urn:microsoft.com/office/officeart/2005/8/layout/default"/>
    <dgm:cxn modelId="{8771D0A2-40D9-48DE-9D0A-E81C30C5949E}" type="presParOf" srcId="{E6C9CF5B-18BE-4DB7-93A2-B3AD7F0ADF88}" destId="{C8ED41F8-3724-4658-85D9-78C0BBEF599E}" srcOrd="0" destOrd="0" presId="urn:microsoft.com/office/officeart/2005/8/layout/default"/>
    <dgm:cxn modelId="{8EA38D88-B9FE-4553-AE3F-51F10C3D98FA}" type="presParOf" srcId="{E6C9CF5B-18BE-4DB7-93A2-B3AD7F0ADF88}" destId="{B1F30A3A-139D-4FCC-8276-7A843D94D1CC}" srcOrd="1" destOrd="0" presId="urn:microsoft.com/office/officeart/2005/8/layout/default"/>
    <dgm:cxn modelId="{ABAADFD0-0196-4645-9BA3-BC8C814BD14D}" type="presParOf" srcId="{E6C9CF5B-18BE-4DB7-93A2-B3AD7F0ADF88}" destId="{EFC7E335-B8E7-4642-AC2E-F28D041487A5}" srcOrd="2" destOrd="0" presId="urn:microsoft.com/office/officeart/2005/8/layout/default"/>
    <dgm:cxn modelId="{51563A8F-61B0-48BF-A2A2-63080A036F8C}" type="presParOf" srcId="{E6C9CF5B-18BE-4DB7-93A2-B3AD7F0ADF88}" destId="{56AA1FFD-CA56-454F-86B5-83EC22466A88}" srcOrd="3" destOrd="0" presId="urn:microsoft.com/office/officeart/2005/8/layout/default"/>
    <dgm:cxn modelId="{F61F3E34-7347-4360-A7B0-33760094DD5B}" type="presParOf" srcId="{E6C9CF5B-18BE-4DB7-93A2-B3AD7F0ADF88}" destId="{00633EEB-9626-4D1F-B6CD-48E8B2F52912}" srcOrd="4" destOrd="0" presId="urn:microsoft.com/office/officeart/2005/8/layout/default"/>
    <dgm:cxn modelId="{65D61C6D-F6E7-46F5-93C1-7F91B50B8477}" type="presParOf" srcId="{E6C9CF5B-18BE-4DB7-93A2-B3AD7F0ADF88}" destId="{C8E8F4D4-B996-4D5C-AB4B-05B027191F90}" srcOrd="5" destOrd="0" presId="urn:microsoft.com/office/officeart/2005/8/layout/default"/>
    <dgm:cxn modelId="{6275EC97-EDB7-47DB-89E7-2BBEEB5DA061}" type="presParOf" srcId="{E6C9CF5B-18BE-4DB7-93A2-B3AD7F0ADF88}" destId="{F57F391E-2CB2-4435-831B-FC821C85F749}" srcOrd="6" destOrd="0" presId="urn:microsoft.com/office/officeart/2005/8/layout/default"/>
    <dgm:cxn modelId="{DC609F8A-54A7-49C2-9B6D-61D2FCE3389E}" type="presParOf" srcId="{E6C9CF5B-18BE-4DB7-93A2-B3AD7F0ADF88}" destId="{3CAF7606-E60A-40FA-BDD3-7A80B6BC4E6E}" srcOrd="7" destOrd="0" presId="urn:microsoft.com/office/officeart/2005/8/layout/default"/>
    <dgm:cxn modelId="{1E9DF238-1B7C-4AA2-81A0-CC649C0A57DD}" type="presParOf" srcId="{E6C9CF5B-18BE-4DB7-93A2-B3AD7F0ADF88}" destId="{64EB568A-4F0E-4900-807C-70B44F088DD6}" srcOrd="8" destOrd="0" presId="urn:microsoft.com/office/officeart/2005/8/layout/default"/>
    <dgm:cxn modelId="{5035C25C-9052-48BB-8DB4-926DBE525D76}" type="presParOf" srcId="{E6C9CF5B-18BE-4DB7-93A2-B3AD7F0ADF88}" destId="{B5FC9ED6-1C68-4137-9662-8162F8161928}" srcOrd="9" destOrd="0" presId="urn:microsoft.com/office/officeart/2005/8/layout/default"/>
    <dgm:cxn modelId="{3DB50171-89CE-42CB-BF24-3E150C8BDD3D}" type="presParOf" srcId="{E6C9CF5B-18BE-4DB7-93A2-B3AD7F0ADF88}" destId="{981F6305-03F9-4722-B1DD-4C58CF9E235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49EEDC-ABCC-4CC7-A74D-FE36288E43B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BEB1C4A-7A4B-4510-A594-AFA93B74D8AC}">
      <dgm:prSet/>
      <dgm:spPr/>
      <dgm:t>
        <a:bodyPr/>
        <a:lstStyle/>
        <a:p>
          <a:r>
            <a:rPr lang="en-US"/>
            <a:t>Hot Lunch – starts on October (pizza, PitPit, Subway, Great Canadian Bagel)</a:t>
          </a:r>
        </a:p>
      </dgm:t>
    </dgm:pt>
    <dgm:pt modelId="{8E4F7973-E9E2-4E08-940B-1D05EC558138}" type="parTrans" cxnId="{B9B254B0-BFBF-4977-B09B-F82D59F30B67}">
      <dgm:prSet/>
      <dgm:spPr/>
      <dgm:t>
        <a:bodyPr/>
        <a:lstStyle/>
        <a:p>
          <a:endParaRPr lang="en-US"/>
        </a:p>
      </dgm:t>
    </dgm:pt>
    <dgm:pt modelId="{6F171445-EF3C-4481-AF44-2BFA08E8562B}" type="sibTrans" cxnId="{B9B254B0-BFBF-4977-B09B-F82D59F30B67}">
      <dgm:prSet/>
      <dgm:spPr/>
      <dgm:t>
        <a:bodyPr/>
        <a:lstStyle/>
        <a:p>
          <a:endParaRPr lang="en-US"/>
        </a:p>
      </dgm:t>
    </dgm:pt>
    <dgm:pt modelId="{F656D421-DF92-4303-BF68-42D1FBBE59DD}">
      <dgm:prSet/>
      <dgm:spPr/>
      <dgm:t>
        <a:bodyPr/>
        <a:lstStyle/>
        <a:p>
          <a:r>
            <a:rPr lang="en-US" dirty="0"/>
            <a:t>School Fees: $40 supply fee $10 agenda</a:t>
          </a:r>
        </a:p>
      </dgm:t>
    </dgm:pt>
    <dgm:pt modelId="{32E2A8E8-22D3-42D3-BBF8-8D8816406EBA}" type="parTrans" cxnId="{814DC949-6376-47F9-854A-055DBB87D92D}">
      <dgm:prSet/>
      <dgm:spPr/>
      <dgm:t>
        <a:bodyPr/>
        <a:lstStyle/>
        <a:p>
          <a:endParaRPr lang="en-US"/>
        </a:p>
      </dgm:t>
    </dgm:pt>
    <dgm:pt modelId="{01563FCA-A38B-40CC-9748-17D3E577E4CD}" type="sibTrans" cxnId="{814DC949-6376-47F9-854A-055DBB87D92D}">
      <dgm:prSet/>
      <dgm:spPr/>
      <dgm:t>
        <a:bodyPr/>
        <a:lstStyle/>
        <a:p>
          <a:endParaRPr lang="en-US"/>
        </a:p>
      </dgm:t>
    </dgm:pt>
    <dgm:pt modelId="{EC47FD74-FC76-47E8-9425-522EB57A8DE1}">
      <dgm:prSet/>
      <dgm:spPr/>
      <dgm:t>
        <a:bodyPr/>
        <a:lstStyle/>
        <a:p>
          <a:r>
            <a:rPr lang="en-US"/>
            <a:t>Field Trips</a:t>
          </a:r>
        </a:p>
      </dgm:t>
    </dgm:pt>
    <dgm:pt modelId="{FA589721-B4FE-4E03-AC06-629F73154589}" type="parTrans" cxnId="{9AE7B81C-DE78-4E6E-BE2A-BF343E0B1292}">
      <dgm:prSet/>
      <dgm:spPr/>
      <dgm:t>
        <a:bodyPr/>
        <a:lstStyle/>
        <a:p>
          <a:endParaRPr lang="en-US"/>
        </a:p>
      </dgm:t>
    </dgm:pt>
    <dgm:pt modelId="{0428DB89-2D09-4DB5-9E45-2D554495B210}" type="sibTrans" cxnId="{9AE7B81C-DE78-4E6E-BE2A-BF343E0B1292}">
      <dgm:prSet/>
      <dgm:spPr/>
      <dgm:t>
        <a:bodyPr/>
        <a:lstStyle/>
        <a:p>
          <a:endParaRPr lang="en-US"/>
        </a:p>
      </dgm:t>
    </dgm:pt>
    <dgm:pt modelId="{633297FE-8E6D-4C06-83F9-394745D6DE88}">
      <dgm:prSet/>
      <dgm:spPr/>
      <dgm:t>
        <a:bodyPr/>
        <a:lstStyle/>
        <a:p>
          <a:r>
            <a:rPr lang="en-US"/>
            <a:t>Fundraising (Jump Rope for Heart, Terry Fox Run, Scotts, Coffee)</a:t>
          </a:r>
        </a:p>
      </dgm:t>
    </dgm:pt>
    <dgm:pt modelId="{E00313B3-1773-443C-91D9-C976486B76A6}" type="parTrans" cxnId="{3EA057AA-121D-4D42-B443-217CD0637229}">
      <dgm:prSet/>
      <dgm:spPr/>
      <dgm:t>
        <a:bodyPr/>
        <a:lstStyle/>
        <a:p>
          <a:endParaRPr lang="en-US"/>
        </a:p>
      </dgm:t>
    </dgm:pt>
    <dgm:pt modelId="{6203F66F-0262-4B38-BEA3-0C729F228E11}" type="sibTrans" cxnId="{3EA057AA-121D-4D42-B443-217CD0637229}">
      <dgm:prSet/>
      <dgm:spPr/>
      <dgm:t>
        <a:bodyPr/>
        <a:lstStyle/>
        <a:p>
          <a:endParaRPr lang="en-US"/>
        </a:p>
      </dgm:t>
    </dgm:pt>
    <dgm:pt modelId="{B19D9577-89A2-4C7F-93B2-A89AA8253A95}" type="pres">
      <dgm:prSet presAssocID="{E549EEDC-ABCC-4CC7-A74D-FE36288E43B3}" presName="linear" presStyleCnt="0">
        <dgm:presLayoutVars>
          <dgm:animLvl val="lvl"/>
          <dgm:resizeHandles val="exact"/>
        </dgm:presLayoutVars>
      </dgm:prSet>
      <dgm:spPr/>
    </dgm:pt>
    <dgm:pt modelId="{5D061943-3AC1-4EBF-AA05-D62037F83659}" type="pres">
      <dgm:prSet presAssocID="{9BEB1C4A-7A4B-4510-A594-AFA93B74D8AC}" presName="parentText" presStyleLbl="node1" presStyleIdx="0" presStyleCnt="4">
        <dgm:presLayoutVars>
          <dgm:chMax val="0"/>
          <dgm:bulletEnabled val="1"/>
        </dgm:presLayoutVars>
      </dgm:prSet>
      <dgm:spPr/>
    </dgm:pt>
    <dgm:pt modelId="{BB27AABF-109C-4702-AD34-917E06B80F0E}" type="pres">
      <dgm:prSet presAssocID="{6F171445-EF3C-4481-AF44-2BFA08E8562B}" presName="spacer" presStyleCnt="0"/>
      <dgm:spPr/>
    </dgm:pt>
    <dgm:pt modelId="{578F4118-9DD9-4A9F-A5B7-E153F51AD470}" type="pres">
      <dgm:prSet presAssocID="{F656D421-DF92-4303-BF68-42D1FBBE59DD}" presName="parentText" presStyleLbl="node1" presStyleIdx="1" presStyleCnt="4">
        <dgm:presLayoutVars>
          <dgm:chMax val="0"/>
          <dgm:bulletEnabled val="1"/>
        </dgm:presLayoutVars>
      </dgm:prSet>
      <dgm:spPr/>
    </dgm:pt>
    <dgm:pt modelId="{59C5AB67-F0E3-4186-B694-DFB5EC646670}" type="pres">
      <dgm:prSet presAssocID="{01563FCA-A38B-40CC-9748-17D3E577E4CD}" presName="spacer" presStyleCnt="0"/>
      <dgm:spPr/>
    </dgm:pt>
    <dgm:pt modelId="{8F95B47B-E962-446E-9FF1-EC98C0BBA47A}" type="pres">
      <dgm:prSet presAssocID="{EC47FD74-FC76-47E8-9425-522EB57A8DE1}" presName="parentText" presStyleLbl="node1" presStyleIdx="2" presStyleCnt="4">
        <dgm:presLayoutVars>
          <dgm:chMax val="0"/>
          <dgm:bulletEnabled val="1"/>
        </dgm:presLayoutVars>
      </dgm:prSet>
      <dgm:spPr/>
    </dgm:pt>
    <dgm:pt modelId="{EEA77673-FC51-43B5-BA57-5F84265820BF}" type="pres">
      <dgm:prSet presAssocID="{0428DB89-2D09-4DB5-9E45-2D554495B210}" presName="spacer" presStyleCnt="0"/>
      <dgm:spPr/>
    </dgm:pt>
    <dgm:pt modelId="{A2C101F0-EDC7-4C0B-896E-BF95ED8F8178}" type="pres">
      <dgm:prSet presAssocID="{633297FE-8E6D-4C06-83F9-394745D6DE88}" presName="parentText" presStyleLbl="node1" presStyleIdx="3" presStyleCnt="4">
        <dgm:presLayoutVars>
          <dgm:chMax val="0"/>
          <dgm:bulletEnabled val="1"/>
        </dgm:presLayoutVars>
      </dgm:prSet>
      <dgm:spPr/>
    </dgm:pt>
  </dgm:ptLst>
  <dgm:cxnLst>
    <dgm:cxn modelId="{9AE7B81C-DE78-4E6E-BE2A-BF343E0B1292}" srcId="{E549EEDC-ABCC-4CC7-A74D-FE36288E43B3}" destId="{EC47FD74-FC76-47E8-9425-522EB57A8DE1}" srcOrd="2" destOrd="0" parTransId="{FA589721-B4FE-4E03-AC06-629F73154589}" sibTransId="{0428DB89-2D09-4DB5-9E45-2D554495B210}"/>
    <dgm:cxn modelId="{5B91721D-1841-4670-A063-ED8E4E3D1009}" type="presOf" srcId="{633297FE-8E6D-4C06-83F9-394745D6DE88}" destId="{A2C101F0-EDC7-4C0B-896E-BF95ED8F8178}" srcOrd="0" destOrd="0" presId="urn:microsoft.com/office/officeart/2005/8/layout/vList2"/>
    <dgm:cxn modelId="{02682540-01F1-449B-AE89-B3D86A36B050}" type="presOf" srcId="{F656D421-DF92-4303-BF68-42D1FBBE59DD}" destId="{578F4118-9DD9-4A9F-A5B7-E153F51AD470}" srcOrd="0" destOrd="0" presId="urn:microsoft.com/office/officeart/2005/8/layout/vList2"/>
    <dgm:cxn modelId="{814DC949-6376-47F9-854A-055DBB87D92D}" srcId="{E549EEDC-ABCC-4CC7-A74D-FE36288E43B3}" destId="{F656D421-DF92-4303-BF68-42D1FBBE59DD}" srcOrd="1" destOrd="0" parTransId="{32E2A8E8-22D3-42D3-BBF8-8D8816406EBA}" sibTransId="{01563FCA-A38B-40CC-9748-17D3E577E4CD}"/>
    <dgm:cxn modelId="{2C25F84E-72AE-4D59-9B27-F6FD568B78D3}" type="presOf" srcId="{E549EEDC-ABCC-4CC7-A74D-FE36288E43B3}" destId="{B19D9577-89A2-4C7F-93B2-A89AA8253A95}" srcOrd="0" destOrd="0" presId="urn:microsoft.com/office/officeart/2005/8/layout/vList2"/>
    <dgm:cxn modelId="{CA04579C-DF33-4548-ADC9-B5789734FD3F}" type="presOf" srcId="{EC47FD74-FC76-47E8-9425-522EB57A8DE1}" destId="{8F95B47B-E962-446E-9FF1-EC98C0BBA47A}" srcOrd="0" destOrd="0" presId="urn:microsoft.com/office/officeart/2005/8/layout/vList2"/>
    <dgm:cxn modelId="{3EA057AA-121D-4D42-B443-217CD0637229}" srcId="{E549EEDC-ABCC-4CC7-A74D-FE36288E43B3}" destId="{633297FE-8E6D-4C06-83F9-394745D6DE88}" srcOrd="3" destOrd="0" parTransId="{E00313B3-1773-443C-91D9-C976486B76A6}" sibTransId="{6203F66F-0262-4B38-BEA3-0C729F228E11}"/>
    <dgm:cxn modelId="{B9B254B0-BFBF-4977-B09B-F82D59F30B67}" srcId="{E549EEDC-ABCC-4CC7-A74D-FE36288E43B3}" destId="{9BEB1C4A-7A4B-4510-A594-AFA93B74D8AC}" srcOrd="0" destOrd="0" parTransId="{8E4F7973-E9E2-4E08-940B-1D05EC558138}" sibTransId="{6F171445-EF3C-4481-AF44-2BFA08E8562B}"/>
    <dgm:cxn modelId="{0E0955B9-D006-418E-87F8-87EC9B871E58}" type="presOf" srcId="{9BEB1C4A-7A4B-4510-A594-AFA93B74D8AC}" destId="{5D061943-3AC1-4EBF-AA05-D62037F83659}" srcOrd="0" destOrd="0" presId="urn:microsoft.com/office/officeart/2005/8/layout/vList2"/>
    <dgm:cxn modelId="{46646BB1-99BC-413B-BB0C-1630AA88AF1F}" type="presParOf" srcId="{B19D9577-89A2-4C7F-93B2-A89AA8253A95}" destId="{5D061943-3AC1-4EBF-AA05-D62037F83659}" srcOrd="0" destOrd="0" presId="urn:microsoft.com/office/officeart/2005/8/layout/vList2"/>
    <dgm:cxn modelId="{7EC4DF15-09EA-431E-84D8-CD538F43CE39}" type="presParOf" srcId="{B19D9577-89A2-4C7F-93B2-A89AA8253A95}" destId="{BB27AABF-109C-4702-AD34-917E06B80F0E}" srcOrd="1" destOrd="0" presId="urn:microsoft.com/office/officeart/2005/8/layout/vList2"/>
    <dgm:cxn modelId="{20E28FE2-9DA5-4E0A-9CB9-1A4BB7D07E49}" type="presParOf" srcId="{B19D9577-89A2-4C7F-93B2-A89AA8253A95}" destId="{578F4118-9DD9-4A9F-A5B7-E153F51AD470}" srcOrd="2" destOrd="0" presId="urn:microsoft.com/office/officeart/2005/8/layout/vList2"/>
    <dgm:cxn modelId="{585FDFEB-3FAC-4967-87B7-E0760A9422F0}" type="presParOf" srcId="{B19D9577-89A2-4C7F-93B2-A89AA8253A95}" destId="{59C5AB67-F0E3-4186-B694-DFB5EC646670}" srcOrd="3" destOrd="0" presId="urn:microsoft.com/office/officeart/2005/8/layout/vList2"/>
    <dgm:cxn modelId="{11436227-CC83-48B2-BF87-286173969337}" type="presParOf" srcId="{B19D9577-89A2-4C7F-93B2-A89AA8253A95}" destId="{8F95B47B-E962-446E-9FF1-EC98C0BBA47A}" srcOrd="4" destOrd="0" presId="urn:microsoft.com/office/officeart/2005/8/layout/vList2"/>
    <dgm:cxn modelId="{C5F8C87A-CD1E-4E7E-BAA7-76BD8CF06684}" type="presParOf" srcId="{B19D9577-89A2-4C7F-93B2-A89AA8253A95}" destId="{EEA77673-FC51-43B5-BA57-5F84265820BF}" srcOrd="5" destOrd="0" presId="urn:microsoft.com/office/officeart/2005/8/layout/vList2"/>
    <dgm:cxn modelId="{330718E8-4498-46A8-8771-1A02E946B793}" type="presParOf" srcId="{B19D9577-89A2-4C7F-93B2-A89AA8253A95}" destId="{A2C101F0-EDC7-4C0B-896E-BF95ED8F817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DF856F-D579-4069-AA22-233B4EC9092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A1E97FE-B3B6-4799-87F0-09395555746D}">
      <dgm:prSet/>
      <dgm:spPr/>
      <dgm:t>
        <a:bodyPr/>
        <a:lstStyle/>
        <a:p>
          <a:r>
            <a:rPr lang="en-US" b="1" u="sng"/>
            <a:t>Invitations</a:t>
          </a:r>
          <a:r>
            <a:rPr lang="en-US" b="1"/>
            <a:t> for private activities will not be distributed at school. </a:t>
          </a:r>
          <a:r>
            <a:rPr lang="en-US"/>
            <a:t>A class </a:t>
          </a:r>
          <a:r>
            <a:rPr lang="en-US" b="1" u="sng"/>
            <a:t>Contact List</a:t>
          </a:r>
          <a:r>
            <a:rPr lang="en-US"/>
            <a:t> will be distributed to all parents within each classroom (with individual parental permission) including student name, phone number and/or email address. </a:t>
          </a:r>
        </a:p>
      </dgm:t>
    </dgm:pt>
    <dgm:pt modelId="{5063DA22-77A4-445B-8308-6505EFA98F95}" type="parTrans" cxnId="{1357F686-7465-4F7B-AC14-B4BB9786FBD2}">
      <dgm:prSet/>
      <dgm:spPr/>
      <dgm:t>
        <a:bodyPr/>
        <a:lstStyle/>
        <a:p>
          <a:endParaRPr lang="en-US"/>
        </a:p>
      </dgm:t>
    </dgm:pt>
    <dgm:pt modelId="{67B5E90F-6D13-444C-9889-4E5891F107B7}" type="sibTrans" cxnId="{1357F686-7465-4F7B-AC14-B4BB9786FBD2}">
      <dgm:prSet/>
      <dgm:spPr/>
      <dgm:t>
        <a:bodyPr/>
        <a:lstStyle/>
        <a:p>
          <a:endParaRPr lang="en-US"/>
        </a:p>
      </dgm:t>
    </dgm:pt>
    <dgm:pt modelId="{DF43E615-1FC5-447D-BA9A-AF0005A409B4}">
      <dgm:prSet/>
      <dgm:spPr/>
      <dgm:t>
        <a:bodyPr/>
        <a:lstStyle/>
        <a:p>
          <a:r>
            <a:rPr lang="en-US" b="1" u="sng"/>
            <a:t>Non-essential items</a:t>
          </a:r>
          <a:r>
            <a:rPr lang="en-US" b="1"/>
            <a:t> will not be permitted at school. These include all items that are not required for regular school activities such as all toys, electronic games, playthings</a:t>
          </a:r>
          <a:endParaRPr lang="en-US"/>
        </a:p>
      </dgm:t>
    </dgm:pt>
    <dgm:pt modelId="{C59F12B1-D22A-45D3-80FE-AE742EB77C20}" type="parTrans" cxnId="{62617EC6-3815-4D45-935C-0D16847A1787}">
      <dgm:prSet/>
      <dgm:spPr/>
      <dgm:t>
        <a:bodyPr/>
        <a:lstStyle/>
        <a:p>
          <a:endParaRPr lang="en-US"/>
        </a:p>
      </dgm:t>
    </dgm:pt>
    <dgm:pt modelId="{21277D92-13EC-4B43-9D9E-E7B7D3DC16EA}" type="sibTrans" cxnId="{62617EC6-3815-4D45-935C-0D16847A1787}">
      <dgm:prSet/>
      <dgm:spPr/>
      <dgm:t>
        <a:bodyPr/>
        <a:lstStyle/>
        <a:p>
          <a:endParaRPr lang="en-US"/>
        </a:p>
      </dgm:t>
    </dgm:pt>
    <dgm:pt modelId="{41FEA4AC-2D53-4577-8B89-9AACB7D676AD}" type="pres">
      <dgm:prSet presAssocID="{57DF856F-D579-4069-AA22-233B4EC90927}" presName="linear" presStyleCnt="0">
        <dgm:presLayoutVars>
          <dgm:animLvl val="lvl"/>
          <dgm:resizeHandles val="exact"/>
        </dgm:presLayoutVars>
      </dgm:prSet>
      <dgm:spPr/>
    </dgm:pt>
    <dgm:pt modelId="{906D71AE-8717-4AA0-9550-DC3FF65291E5}" type="pres">
      <dgm:prSet presAssocID="{4A1E97FE-B3B6-4799-87F0-09395555746D}" presName="parentText" presStyleLbl="node1" presStyleIdx="0" presStyleCnt="2">
        <dgm:presLayoutVars>
          <dgm:chMax val="0"/>
          <dgm:bulletEnabled val="1"/>
        </dgm:presLayoutVars>
      </dgm:prSet>
      <dgm:spPr/>
    </dgm:pt>
    <dgm:pt modelId="{EF00A3A7-D911-4095-9F3B-6FC182B886D9}" type="pres">
      <dgm:prSet presAssocID="{67B5E90F-6D13-444C-9889-4E5891F107B7}" presName="spacer" presStyleCnt="0"/>
      <dgm:spPr/>
    </dgm:pt>
    <dgm:pt modelId="{4A659E07-543A-469A-ABB1-8E190FBBDD8A}" type="pres">
      <dgm:prSet presAssocID="{DF43E615-1FC5-447D-BA9A-AF0005A409B4}" presName="parentText" presStyleLbl="node1" presStyleIdx="1" presStyleCnt="2">
        <dgm:presLayoutVars>
          <dgm:chMax val="0"/>
          <dgm:bulletEnabled val="1"/>
        </dgm:presLayoutVars>
      </dgm:prSet>
      <dgm:spPr/>
    </dgm:pt>
  </dgm:ptLst>
  <dgm:cxnLst>
    <dgm:cxn modelId="{719C9642-F7DB-42E0-A1CD-C0E31414DC8A}" type="presOf" srcId="{4A1E97FE-B3B6-4799-87F0-09395555746D}" destId="{906D71AE-8717-4AA0-9550-DC3FF65291E5}" srcOrd="0" destOrd="0" presId="urn:microsoft.com/office/officeart/2005/8/layout/vList2"/>
    <dgm:cxn modelId="{1357F686-7465-4F7B-AC14-B4BB9786FBD2}" srcId="{57DF856F-D579-4069-AA22-233B4EC90927}" destId="{4A1E97FE-B3B6-4799-87F0-09395555746D}" srcOrd="0" destOrd="0" parTransId="{5063DA22-77A4-445B-8308-6505EFA98F95}" sibTransId="{67B5E90F-6D13-444C-9889-4E5891F107B7}"/>
    <dgm:cxn modelId="{9203939E-8176-4CC4-A86F-257DC0CE87A7}" type="presOf" srcId="{57DF856F-D579-4069-AA22-233B4EC90927}" destId="{41FEA4AC-2D53-4577-8B89-9AACB7D676AD}" srcOrd="0" destOrd="0" presId="urn:microsoft.com/office/officeart/2005/8/layout/vList2"/>
    <dgm:cxn modelId="{F115C9B4-FD8D-4535-9E2D-8A38C565BC6F}" type="presOf" srcId="{DF43E615-1FC5-447D-BA9A-AF0005A409B4}" destId="{4A659E07-543A-469A-ABB1-8E190FBBDD8A}" srcOrd="0" destOrd="0" presId="urn:microsoft.com/office/officeart/2005/8/layout/vList2"/>
    <dgm:cxn modelId="{62617EC6-3815-4D45-935C-0D16847A1787}" srcId="{57DF856F-D579-4069-AA22-233B4EC90927}" destId="{DF43E615-1FC5-447D-BA9A-AF0005A409B4}" srcOrd="1" destOrd="0" parTransId="{C59F12B1-D22A-45D3-80FE-AE742EB77C20}" sibTransId="{21277D92-13EC-4B43-9D9E-E7B7D3DC16EA}"/>
    <dgm:cxn modelId="{F2C0A534-E5DD-47CA-9147-3CAD5D34ABF3}" type="presParOf" srcId="{41FEA4AC-2D53-4577-8B89-9AACB7D676AD}" destId="{906D71AE-8717-4AA0-9550-DC3FF65291E5}" srcOrd="0" destOrd="0" presId="urn:microsoft.com/office/officeart/2005/8/layout/vList2"/>
    <dgm:cxn modelId="{04D8E555-DE17-4B14-9E2F-6A44422D1144}" type="presParOf" srcId="{41FEA4AC-2D53-4577-8B89-9AACB7D676AD}" destId="{EF00A3A7-D911-4095-9F3B-6FC182B886D9}" srcOrd="1" destOrd="0" presId="urn:microsoft.com/office/officeart/2005/8/layout/vList2"/>
    <dgm:cxn modelId="{DE197867-BB3D-4B51-8B7A-4ECD73B4A2C0}" type="presParOf" srcId="{41FEA4AC-2D53-4577-8B89-9AACB7D676AD}" destId="{4A659E07-543A-469A-ABB1-8E190FBBDD8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33983A-0EB0-4355-99E5-1ECA98440CF9}"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8F92A464-305F-4164-82C1-666528F88A2A}">
      <dgm:prSet/>
      <dgm:spPr/>
      <dgm:t>
        <a:bodyPr/>
        <a:lstStyle/>
        <a:p>
          <a:r>
            <a:rPr lang="en-US" baseline="0" dirty="0"/>
            <a:t>To maintain a safe and secure building for all staff and students, we ask that all parents and guardians report to the main office in the lobby. If you are dropping off items for your child, they will be left at the office and delivered to the child by staff. If you are picking up your child, the child will be paged to the lobby to meet you.</a:t>
          </a:r>
          <a:endParaRPr lang="en-US" dirty="0"/>
        </a:p>
      </dgm:t>
    </dgm:pt>
    <dgm:pt modelId="{35055796-4A3A-4DCA-A8E5-2E29AF3C8D9B}" type="parTrans" cxnId="{5756926B-FB23-4E0F-9466-77EB65DC6862}">
      <dgm:prSet/>
      <dgm:spPr/>
      <dgm:t>
        <a:bodyPr/>
        <a:lstStyle/>
        <a:p>
          <a:endParaRPr lang="en-US"/>
        </a:p>
      </dgm:t>
    </dgm:pt>
    <dgm:pt modelId="{CCBC7C5F-A99D-4899-AB27-C4640FE15199}" type="sibTrans" cxnId="{5756926B-FB23-4E0F-9466-77EB65DC6862}">
      <dgm:prSet/>
      <dgm:spPr/>
      <dgm:t>
        <a:bodyPr/>
        <a:lstStyle/>
        <a:p>
          <a:endParaRPr lang="en-US"/>
        </a:p>
      </dgm:t>
    </dgm:pt>
    <dgm:pt modelId="{2322D0AB-9922-4168-9837-4EDEF511BE94}">
      <dgm:prSet/>
      <dgm:spPr/>
      <dgm:t>
        <a:bodyPr/>
        <a:lstStyle/>
        <a:p>
          <a:r>
            <a:rPr lang="en-US" baseline="0" dirty="0"/>
            <a:t>While you are known to your child, you are a stranger to other children. </a:t>
          </a:r>
        </a:p>
        <a:p>
          <a:r>
            <a:rPr lang="en-US" baseline="0" dirty="0"/>
            <a:t>We have restricted custody arrangements.</a:t>
          </a:r>
        </a:p>
        <a:p>
          <a:r>
            <a:rPr lang="en-US" baseline="0" dirty="0"/>
            <a:t>There are disputes with </a:t>
          </a:r>
          <a:r>
            <a:rPr lang="en-US" baseline="0" dirty="0" err="1"/>
            <a:t>neighbours</a:t>
          </a:r>
          <a:r>
            <a:rPr lang="en-US" baseline="0" dirty="0"/>
            <a:t> that do not need to come into the building.</a:t>
          </a:r>
          <a:endParaRPr lang="en-US" dirty="0"/>
        </a:p>
      </dgm:t>
    </dgm:pt>
    <dgm:pt modelId="{2A0201D3-65E3-4604-B0E5-D94BAC1AD2CD}" type="parTrans" cxnId="{A6A5AFF5-3503-4F75-9ED6-F77C4FE02253}">
      <dgm:prSet/>
      <dgm:spPr/>
      <dgm:t>
        <a:bodyPr/>
        <a:lstStyle/>
        <a:p>
          <a:endParaRPr lang="en-US"/>
        </a:p>
      </dgm:t>
    </dgm:pt>
    <dgm:pt modelId="{0C017E32-C4DB-49AC-8241-341C8E3D9FF5}" type="sibTrans" cxnId="{A6A5AFF5-3503-4F75-9ED6-F77C4FE02253}">
      <dgm:prSet/>
      <dgm:spPr/>
      <dgm:t>
        <a:bodyPr/>
        <a:lstStyle/>
        <a:p>
          <a:endParaRPr lang="en-US"/>
        </a:p>
      </dgm:t>
    </dgm:pt>
    <dgm:pt modelId="{58C12F14-1CB7-4FD0-B4C6-4EB7B64046B5}" type="pres">
      <dgm:prSet presAssocID="{9033983A-0EB0-4355-99E5-1ECA98440CF9}" presName="Name0" presStyleCnt="0">
        <dgm:presLayoutVars>
          <dgm:dir/>
          <dgm:animLvl val="lvl"/>
          <dgm:resizeHandles val="exact"/>
        </dgm:presLayoutVars>
      </dgm:prSet>
      <dgm:spPr/>
    </dgm:pt>
    <dgm:pt modelId="{6D9A0223-2729-477E-BF8D-6E664F32AFF1}" type="pres">
      <dgm:prSet presAssocID="{2322D0AB-9922-4168-9837-4EDEF511BE94}" presName="boxAndChildren" presStyleCnt="0"/>
      <dgm:spPr/>
    </dgm:pt>
    <dgm:pt modelId="{1A7534B7-BD10-4E0C-A3F6-ABCD2E6ABCEF}" type="pres">
      <dgm:prSet presAssocID="{2322D0AB-9922-4168-9837-4EDEF511BE94}" presName="parentTextBox" presStyleLbl="node1" presStyleIdx="0" presStyleCnt="2"/>
      <dgm:spPr/>
    </dgm:pt>
    <dgm:pt modelId="{E1248526-F8DF-49BA-B227-7D871B9E95E4}" type="pres">
      <dgm:prSet presAssocID="{CCBC7C5F-A99D-4899-AB27-C4640FE15199}" presName="sp" presStyleCnt="0"/>
      <dgm:spPr/>
    </dgm:pt>
    <dgm:pt modelId="{6E58F42D-D53F-4826-BF2A-72002A599FC7}" type="pres">
      <dgm:prSet presAssocID="{8F92A464-305F-4164-82C1-666528F88A2A}" presName="arrowAndChildren" presStyleCnt="0"/>
      <dgm:spPr/>
    </dgm:pt>
    <dgm:pt modelId="{9B433BA8-35D1-4707-AC29-DD5F8334D4C3}" type="pres">
      <dgm:prSet presAssocID="{8F92A464-305F-4164-82C1-666528F88A2A}" presName="parentTextArrow" presStyleLbl="node1" presStyleIdx="1" presStyleCnt="2"/>
      <dgm:spPr/>
    </dgm:pt>
  </dgm:ptLst>
  <dgm:cxnLst>
    <dgm:cxn modelId="{5BEAED39-61AD-4E03-B08C-F55ACA57BAF4}" type="presOf" srcId="{2322D0AB-9922-4168-9837-4EDEF511BE94}" destId="{1A7534B7-BD10-4E0C-A3F6-ABCD2E6ABCEF}" srcOrd="0" destOrd="0" presId="urn:microsoft.com/office/officeart/2005/8/layout/process4"/>
    <dgm:cxn modelId="{C04AF23C-168F-4077-8319-70301E96C8DC}" type="presOf" srcId="{8F92A464-305F-4164-82C1-666528F88A2A}" destId="{9B433BA8-35D1-4707-AC29-DD5F8334D4C3}" srcOrd="0" destOrd="0" presId="urn:microsoft.com/office/officeart/2005/8/layout/process4"/>
    <dgm:cxn modelId="{5756926B-FB23-4E0F-9466-77EB65DC6862}" srcId="{9033983A-0EB0-4355-99E5-1ECA98440CF9}" destId="{8F92A464-305F-4164-82C1-666528F88A2A}" srcOrd="0" destOrd="0" parTransId="{35055796-4A3A-4DCA-A8E5-2E29AF3C8D9B}" sibTransId="{CCBC7C5F-A99D-4899-AB27-C4640FE15199}"/>
    <dgm:cxn modelId="{A6A5AFF5-3503-4F75-9ED6-F77C4FE02253}" srcId="{9033983A-0EB0-4355-99E5-1ECA98440CF9}" destId="{2322D0AB-9922-4168-9837-4EDEF511BE94}" srcOrd="1" destOrd="0" parTransId="{2A0201D3-65E3-4604-B0E5-D94BAC1AD2CD}" sibTransId="{0C017E32-C4DB-49AC-8241-341C8E3D9FF5}"/>
    <dgm:cxn modelId="{9CC269FC-8022-4522-B895-6BBEF4FF5E2C}" type="presOf" srcId="{9033983A-0EB0-4355-99E5-1ECA98440CF9}" destId="{58C12F14-1CB7-4FD0-B4C6-4EB7B64046B5}" srcOrd="0" destOrd="0" presId="urn:microsoft.com/office/officeart/2005/8/layout/process4"/>
    <dgm:cxn modelId="{69590412-0478-4C74-A533-65B6D281A6E8}" type="presParOf" srcId="{58C12F14-1CB7-4FD0-B4C6-4EB7B64046B5}" destId="{6D9A0223-2729-477E-BF8D-6E664F32AFF1}" srcOrd="0" destOrd="0" presId="urn:microsoft.com/office/officeart/2005/8/layout/process4"/>
    <dgm:cxn modelId="{7CF19175-399D-45C0-847F-4D89654C266D}" type="presParOf" srcId="{6D9A0223-2729-477E-BF8D-6E664F32AFF1}" destId="{1A7534B7-BD10-4E0C-A3F6-ABCD2E6ABCEF}" srcOrd="0" destOrd="0" presId="urn:microsoft.com/office/officeart/2005/8/layout/process4"/>
    <dgm:cxn modelId="{4C4A90F1-3BF5-42FB-8D6A-50C6FA28E7E9}" type="presParOf" srcId="{58C12F14-1CB7-4FD0-B4C6-4EB7B64046B5}" destId="{E1248526-F8DF-49BA-B227-7D871B9E95E4}" srcOrd="1" destOrd="0" presId="urn:microsoft.com/office/officeart/2005/8/layout/process4"/>
    <dgm:cxn modelId="{FB6B0715-F796-4446-88DE-6F12F9883C0E}" type="presParOf" srcId="{58C12F14-1CB7-4FD0-B4C6-4EB7B64046B5}" destId="{6E58F42D-D53F-4826-BF2A-72002A599FC7}" srcOrd="2" destOrd="0" presId="urn:microsoft.com/office/officeart/2005/8/layout/process4"/>
    <dgm:cxn modelId="{05994C7A-70A5-409F-BDBD-7ADB8648DC6A}" type="presParOf" srcId="{6E58F42D-D53F-4826-BF2A-72002A599FC7}" destId="{9B433BA8-35D1-4707-AC29-DD5F8334D4C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B10B60-A2D3-4CCC-9371-57B4197B357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6783BC4-9500-41E6-85AB-7EFC166BEAD4}">
      <dgm:prSet/>
      <dgm:spPr/>
      <dgm:t>
        <a:bodyPr/>
        <a:lstStyle/>
        <a:p>
          <a:r>
            <a:rPr lang="en-US" baseline="0"/>
            <a:t>Criminal background check</a:t>
          </a:r>
          <a:endParaRPr lang="en-US"/>
        </a:p>
      </dgm:t>
    </dgm:pt>
    <dgm:pt modelId="{0110D785-4E78-49BC-B842-6DF5436BC49B}" type="parTrans" cxnId="{B8EFF97F-8EAE-4924-974D-51A08D992147}">
      <dgm:prSet/>
      <dgm:spPr/>
      <dgm:t>
        <a:bodyPr/>
        <a:lstStyle/>
        <a:p>
          <a:endParaRPr lang="en-US"/>
        </a:p>
      </dgm:t>
    </dgm:pt>
    <dgm:pt modelId="{860595BC-83C1-4F11-8CF7-1E2A795C87C3}" type="sibTrans" cxnId="{B8EFF97F-8EAE-4924-974D-51A08D992147}">
      <dgm:prSet/>
      <dgm:spPr/>
      <dgm:t>
        <a:bodyPr/>
        <a:lstStyle/>
        <a:p>
          <a:endParaRPr lang="en-US"/>
        </a:p>
      </dgm:t>
    </dgm:pt>
    <dgm:pt modelId="{66DBD47D-0A7F-4650-921E-887CB8A152DD}">
      <dgm:prSet/>
      <dgm:spPr/>
      <dgm:t>
        <a:bodyPr/>
        <a:lstStyle/>
        <a:p>
          <a:r>
            <a:rPr lang="en-US" baseline="0" dirty="0"/>
            <a:t>Policy 701 (Pupil Protection Policy)</a:t>
          </a:r>
          <a:endParaRPr lang="en-US" dirty="0"/>
        </a:p>
      </dgm:t>
    </dgm:pt>
    <dgm:pt modelId="{F7FBB9A6-1CC5-4FE1-BF5A-87E9E23F1DEC}" type="parTrans" cxnId="{2407768B-5B10-425B-AE23-D9A90463DD0C}">
      <dgm:prSet/>
      <dgm:spPr/>
      <dgm:t>
        <a:bodyPr/>
        <a:lstStyle/>
        <a:p>
          <a:endParaRPr lang="en-US"/>
        </a:p>
      </dgm:t>
    </dgm:pt>
    <dgm:pt modelId="{1DFA9A25-FC43-428B-8942-78A61798C2A0}" type="sibTrans" cxnId="{2407768B-5B10-425B-AE23-D9A90463DD0C}">
      <dgm:prSet/>
      <dgm:spPr/>
      <dgm:t>
        <a:bodyPr/>
        <a:lstStyle/>
        <a:p>
          <a:endParaRPr lang="en-US"/>
        </a:p>
      </dgm:t>
    </dgm:pt>
    <dgm:pt modelId="{7C0EA5D4-45E9-421C-89A0-34347D86A33E}">
      <dgm:prSet/>
      <dgm:spPr/>
      <dgm:t>
        <a:bodyPr/>
        <a:lstStyle/>
        <a:p>
          <a:r>
            <a:rPr lang="en-US" baseline="0"/>
            <a:t>Policy 702: Tobacco-Free Schools</a:t>
          </a:r>
          <a:endParaRPr lang="en-US"/>
        </a:p>
      </dgm:t>
    </dgm:pt>
    <dgm:pt modelId="{E94DFC3D-A0C8-47DC-99FE-F94A91288D96}" type="parTrans" cxnId="{224AE41D-B428-45CB-83D2-D0AE0C4E3D55}">
      <dgm:prSet/>
      <dgm:spPr/>
      <dgm:t>
        <a:bodyPr/>
        <a:lstStyle/>
        <a:p>
          <a:endParaRPr lang="en-US"/>
        </a:p>
      </dgm:t>
    </dgm:pt>
    <dgm:pt modelId="{1703B198-126D-4D09-849F-98D9EDF789C9}" type="sibTrans" cxnId="{224AE41D-B428-45CB-83D2-D0AE0C4E3D55}">
      <dgm:prSet/>
      <dgm:spPr/>
      <dgm:t>
        <a:bodyPr/>
        <a:lstStyle/>
        <a:p>
          <a:endParaRPr lang="en-US"/>
        </a:p>
      </dgm:t>
    </dgm:pt>
    <dgm:pt modelId="{A9EB170A-8D0B-4669-A590-80C892B26659}">
      <dgm:prSet/>
      <dgm:spPr/>
      <dgm:t>
        <a:bodyPr/>
        <a:lstStyle/>
        <a:p>
          <a:r>
            <a:rPr lang="en-US" baseline="0"/>
            <a:t>Policy 703: Positive Learning and Working Environment Policy 703</a:t>
          </a:r>
          <a:endParaRPr lang="en-US"/>
        </a:p>
      </dgm:t>
    </dgm:pt>
    <dgm:pt modelId="{5A30726A-6643-4F7B-BC37-A043FC55DC8F}" type="parTrans" cxnId="{EDB78533-E294-4FBB-A608-DDD8D9480BDF}">
      <dgm:prSet/>
      <dgm:spPr/>
      <dgm:t>
        <a:bodyPr/>
        <a:lstStyle/>
        <a:p>
          <a:endParaRPr lang="en-US"/>
        </a:p>
      </dgm:t>
    </dgm:pt>
    <dgm:pt modelId="{C2B56F42-C4A2-4587-972C-F67050EA2E16}" type="sibTrans" cxnId="{EDB78533-E294-4FBB-A608-DDD8D9480BDF}">
      <dgm:prSet/>
      <dgm:spPr/>
      <dgm:t>
        <a:bodyPr/>
        <a:lstStyle/>
        <a:p>
          <a:endParaRPr lang="en-US"/>
        </a:p>
      </dgm:t>
    </dgm:pt>
    <dgm:pt modelId="{55792B88-0F3D-44FD-AA68-6963A3EA8A4E}">
      <dgm:prSet/>
      <dgm:spPr/>
      <dgm:t>
        <a:bodyPr/>
        <a:lstStyle/>
        <a:p>
          <a:r>
            <a:rPr lang="en-US" baseline="0"/>
            <a:t>Confidentially Agreement</a:t>
          </a:r>
          <a:endParaRPr lang="en-US"/>
        </a:p>
      </dgm:t>
    </dgm:pt>
    <dgm:pt modelId="{501BC0DA-D75F-4B8F-84D8-8D5B24F94AD1}" type="parTrans" cxnId="{83E4E294-3EAD-49D4-8F73-7D494BF01221}">
      <dgm:prSet/>
      <dgm:spPr/>
      <dgm:t>
        <a:bodyPr/>
        <a:lstStyle/>
        <a:p>
          <a:endParaRPr lang="en-US"/>
        </a:p>
      </dgm:t>
    </dgm:pt>
    <dgm:pt modelId="{3CD15708-F9AB-42A8-AC52-DA39A0C1887A}" type="sibTrans" cxnId="{83E4E294-3EAD-49D4-8F73-7D494BF01221}">
      <dgm:prSet/>
      <dgm:spPr/>
      <dgm:t>
        <a:bodyPr/>
        <a:lstStyle/>
        <a:p>
          <a:endParaRPr lang="en-US"/>
        </a:p>
      </dgm:t>
    </dgm:pt>
    <dgm:pt modelId="{59556738-6CBC-4448-9FA2-C40907631AAB}" type="pres">
      <dgm:prSet presAssocID="{F5B10B60-A2D3-4CCC-9371-57B4197B3574}" presName="linear" presStyleCnt="0">
        <dgm:presLayoutVars>
          <dgm:animLvl val="lvl"/>
          <dgm:resizeHandles val="exact"/>
        </dgm:presLayoutVars>
      </dgm:prSet>
      <dgm:spPr/>
    </dgm:pt>
    <dgm:pt modelId="{77C880D2-D6A6-40A8-B603-09FB70CAE6FD}" type="pres">
      <dgm:prSet presAssocID="{96783BC4-9500-41E6-85AB-7EFC166BEAD4}" presName="parentText" presStyleLbl="node1" presStyleIdx="0" presStyleCnt="5">
        <dgm:presLayoutVars>
          <dgm:chMax val="0"/>
          <dgm:bulletEnabled val="1"/>
        </dgm:presLayoutVars>
      </dgm:prSet>
      <dgm:spPr/>
    </dgm:pt>
    <dgm:pt modelId="{EF5ECECA-0F7A-4034-91CF-EF59BD09E951}" type="pres">
      <dgm:prSet presAssocID="{860595BC-83C1-4F11-8CF7-1E2A795C87C3}" presName="spacer" presStyleCnt="0"/>
      <dgm:spPr/>
    </dgm:pt>
    <dgm:pt modelId="{DA94BB34-873A-4958-9F24-5D69AAB0C8E6}" type="pres">
      <dgm:prSet presAssocID="{66DBD47D-0A7F-4650-921E-887CB8A152DD}" presName="parentText" presStyleLbl="node1" presStyleIdx="1" presStyleCnt="5">
        <dgm:presLayoutVars>
          <dgm:chMax val="0"/>
          <dgm:bulletEnabled val="1"/>
        </dgm:presLayoutVars>
      </dgm:prSet>
      <dgm:spPr/>
    </dgm:pt>
    <dgm:pt modelId="{94820CCF-B562-4D11-9F5D-2A292A1CE485}" type="pres">
      <dgm:prSet presAssocID="{1DFA9A25-FC43-428B-8942-78A61798C2A0}" presName="spacer" presStyleCnt="0"/>
      <dgm:spPr/>
    </dgm:pt>
    <dgm:pt modelId="{77BCD862-B485-45AE-8DAA-9EFFCED06C2E}" type="pres">
      <dgm:prSet presAssocID="{7C0EA5D4-45E9-421C-89A0-34347D86A33E}" presName="parentText" presStyleLbl="node1" presStyleIdx="2" presStyleCnt="5">
        <dgm:presLayoutVars>
          <dgm:chMax val="0"/>
          <dgm:bulletEnabled val="1"/>
        </dgm:presLayoutVars>
      </dgm:prSet>
      <dgm:spPr/>
    </dgm:pt>
    <dgm:pt modelId="{555AC701-E543-43AE-8F1D-E4188D879177}" type="pres">
      <dgm:prSet presAssocID="{1703B198-126D-4D09-849F-98D9EDF789C9}" presName="spacer" presStyleCnt="0"/>
      <dgm:spPr/>
    </dgm:pt>
    <dgm:pt modelId="{3C16D47A-C1CF-4382-8DCC-24B340AD7CC7}" type="pres">
      <dgm:prSet presAssocID="{A9EB170A-8D0B-4669-A590-80C892B26659}" presName="parentText" presStyleLbl="node1" presStyleIdx="3" presStyleCnt="5">
        <dgm:presLayoutVars>
          <dgm:chMax val="0"/>
          <dgm:bulletEnabled val="1"/>
        </dgm:presLayoutVars>
      </dgm:prSet>
      <dgm:spPr/>
    </dgm:pt>
    <dgm:pt modelId="{13FCDF41-A322-49B4-A393-D55E583191CF}" type="pres">
      <dgm:prSet presAssocID="{C2B56F42-C4A2-4587-972C-F67050EA2E16}" presName="spacer" presStyleCnt="0"/>
      <dgm:spPr/>
    </dgm:pt>
    <dgm:pt modelId="{96AE7C8C-DA15-4A89-BA0A-421BEE7E4D0C}" type="pres">
      <dgm:prSet presAssocID="{55792B88-0F3D-44FD-AA68-6963A3EA8A4E}" presName="parentText" presStyleLbl="node1" presStyleIdx="4" presStyleCnt="5">
        <dgm:presLayoutVars>
          <dgm:chMax val="0"/>
          <dgm:bulletEnabled val="1"/>
        </dgm:presLayoutVars>
      </dgm:prSet>
      <dgm:spPr/>
    </dgm:pt>
  </dgm:ptLst>
  <dgm:cxnLst>
    <dgm:cxn modelId="{5CA8AB02-22F9-4928-9859-57D99B682E70}" type="presOf" srcId="{55792B88-0F3D-44FD-AA68-6963A3EA8A4E}" destId="{96AE7C8C-DA15-4A89-BA0A-421BEE7E4D0C}" srcOrd="0" destOrd="0" presId="urn:microsoft.com/office/officeart/2005/8/layout/vList2"/>
    <dgm:cxn modelId="{224AE41D-B428-45CB-83D2-D0AE0C4E3D55}" srcId="{F5B10B60-A2D3-4CCC-9371-57B4197B3574}" destId="{7C0EA5D4-45E9-421C-89A0-34347D86A33E}" srcOrd="2" destOrd="0" parTransId="{E94DFC3D-A0C8-47DC-99FE-F94A91288D96}" sibTransId="{1703B198-126D-4D09-849F-98D9EDF789C9}"/>
    <dgm:cxn modelId="{EDB78533-E294-4FBB-A608-DDD8D9480BDF}" srcId="{F5B10B60-A2D3-4CCC-9371-57B4197B3574}" destId="{A9EB170A-8D0B-4669-A590-80C892B26659}" srcOrd="3" destOrd="0" parTransId="{5A30726A-6643-4F7B-BC37-A043FC55DC8F}" sibTransId="{C2B56F42-C4A2-4587-972C-F67050EA2E16}"/>
    <dgm:cxn modelId="{7B38F842-7391-4D6B-B3B5-810C509D07A3}" type="presOf" srcId="{F5B10B60-A2D3-4CCC-9371-57B4197B3574}" destId="{59556738-6CBC-4448-9FA2-C40907631AAB}" srcOrd="0" destOrd="0" presId="urn:microsoft.com/office/officeart/2005/8/layout/vList2"/>
    <dgm:cxn modelId="{DB43B47C-5216-43A9-BC61-2899896E570F}" type="presOf" srcId="{66DBD47D-0A7F-4650-921E-887CB8A152DD}" destId="{DA94BB34-873A-4958-9F24-5D69AAB0C8E6}" srcOrd="0" destOrd="0" presId="urn:microsoft.com/office/officeart/2005/8/layout/vList2"/>
    <dgm:cxn modelId="{7872FC7E-D06C-49E6-BE5A-D318C5187643}" type="presOf" srcId="{A9EB170A-8D0B-4669-A590-80C892B26659}" destId="{3C16D47A-C1CF-4382-8DCC-24B340AD7CC7}" srcOrd="0" destOrd="0" presId="urn:microsoft.com/office/officeart/2005/8/layout/vList2"/>
    <dgm:cxn modelId="{B8EFF97F-8EAE-4924-974D-51A08D992147}" srcId="{F5B10B60-A2D3-4CCC-9371-57B4197B3574}" destId="{96783BC4-9500-41E6-85AB-7EFC166BEAD4}" srcOrd="0" destOrd="0" parTransId="{0110D785-4E78-49BC-B842-6DF5436BC49B}" sibTransId="{860595BC-83C1-4F11-8CF7-1E2A795C87C3}"/>
    <dgm:cxn modelId="{2407768B-5B10-425B-AE23-D9A90463DD0C}" srcId="{F5B10B60-A2D3-4CCC-9371-57B4197B3574}" destId="{66DBD47D-0A7F-4650-921E-887CB8A152DD}" srcOrd="1" destOrd="0" parTransId="{F7FBB9A6-1CC5-4FE1-BF5A-87E9E23F1DEC}" sibTransId="{1DFA9A25-FC43-428B-8942-78A61798C2A0}"/>
    <dgm:cxn modelId="{83E4E294-3EAD-49D4-8F73-7D494BF01221}" srcId="{F5B10B60-A2D3-4CCC-9371-57B4197B3574}" destId="{55792B88-0F3D-44FD-AA68-6963A3EA8A4E}" srcOrd="4" destOrd="0" parTransId="{501BC0DA-D75F-4B8F-84D8-8D5B24F94AD1}" sibTransId="{3CD15708-F9AB-42A8-AC52-DA39A0C1887A}"/>
    <dgm:cxn modelId="{C3E4ACA2-A701-41CD-9EE0-E93F8628DF20}" type="presOf" srcId="{96783BC4-9500-41E6-85AB-7EFC166BEAD4}" destId="{77C880D2-D6A6-40A8-B603-09FB70CAE6FD}" srcOrd="0" destOrd="0" presId="urn:microsoft.com/office/officeart/2005/8/layout/vList2"/>
    <dgm:cxn modelId="{307461A6-4141-48A7-9065-A53663D8BA6B}" type="presOf" srcId="{7C0EA5D4-45E9-421C-89A0-34347D86A33E}" destId="{77BCD862-B485-45AE-8DAA-9EFFCED06C2E}" srcOrd="0" destOrd="0" presId="urn:microsoft.com/office/officeart/2005/8/layout/vList2"/>
    <dgm:cxn modelId="{E4A26675-25E0-4DA3-8114-35D50B61C8E8}" type="presParOf" srcId="{59556738-6CBC-4448-9FA2-C40907631AAB}" destId="{77C880D2-D6A6-40A8-B603-09FB70CAE6FD}" srcOrd="0" destOrd="0" presId="urn:microsoft.com/office/officeart/2005/8/layout/vList2"/>
    <dgm:cxn modelId="{F3F6A92E-9E71-4BB8-ABFE-A4D72B12B714}" type="presParOf" srcId="{59556738-6CBC-4448-9FA2-C40907631AAB}" destId="{EF5ECECA-0F7A-4034-91CF-EF59BD09E951}" srcOrd="1" destOrd="0" presId="urn:microsoft.com/office/officeart/2005/8/layout/vList2"/>
    <dgm:cxn modelId="{B9CA3FB9-A78E-460D-AAB0-7564DCC51E0E}" type="presParOf" srcId="{59556738-6CBC-4448-9FA2-C40907631AAB}" destId="{DA94BB34-873A-4958-9F24-5D69AAB0C8E6}" srcOrd="2" destOrd="0" presId="urn:microsoft.com/office/officeart/2005/8/layout/vList2"/>
    <dgm:cxn modelId="{27C8C6FE-9F8D-4751-8C85-C523B289B5DB}" type="presParOf" srcId="{59556738-6CBC-4448-9FA2-C40907631AAB}" destId="{94820CCF-B562-4D11-9F5D-2A292A1CE485}" srcOrd="3" destOrd="0" presId="urn:microsoft.com/office/officeart/2005/8/layout/vList2"/>
    <dgm:cxn modelId="{F811192D-F225-4A33-A525-964FD6584FBA}" type="presParOf" srcId="{59556738-6CBC-4448-9FA2-C40907631AAB}" destId="{77BCD862-B485-45AE-8DAA-9EFFCED06C2E}" srcOrd="4" destOrd="0" presId="urn:microsoft.com/office/officeart/2005/8/layout/vList2"/>
    <dgm:cxn modelId="{7EED224E-8730-42C0-9331-0CE91CB657A0}" type="presParOf" srcId="{59556738-6CBC-4448-9FA2-C40907631AAB}" destId="{555AC701-E543-43AE-8F1D-E4188D879177}" srcOrd="5" destOrd="0" presId="urn:microsoft.com/office/officeart/2005/8/layout/vList2"/>
    <dgm:cxn modelId="{E4B52BDD-9C47-4A19-980E-07518419830B}" type="presParOf" srcId="{59556738-6CBC-4448-9FA2-C40907631AAB}" destId="{3C16D47A-C1CF-4382-8DCC-24B340AD7CC7}" srcOrd="6" destOrd="0" presId="urn:microsoft.com/office/officeart/2005/8/layout/vList2"/>
    <dgm:cxn modelId="{3319A94A-3503-4432-801A-4D78A87445BA}" type="presParOf" srcId="{59556738-6CBC-4448-9FA2-C40907631AAB}" destId="{13FCDF41-A322-49B4-A393-D55E583191CF}" srcOrd="7" destOrd="0" presId="urn:microsoft.com/office/officeart/2005/8/layout/vList2"/>
    <dgm:cxn modelId="{BF8B8440-D57F-4CD2-AEB2-FE756A61E4CF}" type="presParOf" srcId="{59556738-6CBC-4448-9FA2-C40907631AAB}" destId="{96AE7C8C-DA15-4A89-BA0A-421BEE7E4D0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B451F-491E-4C33-A29E-4CE6E19CA744}">
      <dsp:nvSpPr>
        <dsp:cNvPr id="0" name=""/>
        <dsp:cNvSpPr/>
      </dsp:nvSpPr>
      <dsp:spPr>
        <a:xfrm>
          <a:off x="0" y="190074"/>
          <a:ext cx="6408738" cy="171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a:t>Principal – Lori Jones Clark</a:t>
          </a:r>
          <a:endParaRPr lang="en-US" sz="4300" kern="1200"/>
        </a:p>
      </dsp:txBody>
      <dsp:txXfrm>
        <a:off x="83502" y="273576"/>
        <a:ext cx="6241734" cy="1543536"/>
      </dsp:txXfrm>
    </dsp:sp>
    <dsp:sp modelId="{FE465AD4-8EB0-464C-AA05-E64399E7A7E2}">
      <dsp:nvSpPr>
        <dsp:cNvPr id="0" name=""/>
        <dsp:cNvSpPr/>
      </dsp:nvSpPr>
      <dsp:spPr>
        <a:xfrm>
          <a:off x="0" y="2024454"/>
          <a:ext cx="6408738" cy="1710540"/>
        </a:xfrm>
        <a:prstGeom prst="roundRect">
          <a:avLst/>
        </a:prstGeom>
        <a:solidFill>
          <a:schemeClr val="accent2">
            <a:hueOff val="-745287"/>
            <a:satOff val="-228"/>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a:t>Vice Principal – Sara MacKay</a:t>
          </a:r>
          <a:endParaRPr lang="en-US" sz="4300" kern="1200"/>
        </a:p>
      </dsp:txBody>
      <dsp:txXfrm>
        <a:off x="83502" y="2107956"/>
        <a:ext cx="6241734" cy="1543536"/>
      </dsp:txXfrm>
    </dsp:sp>
    <dsp:sp modelId="{80802678-E9D3-401F-BEE1-4DDF8290C612}">
      <dsp:nvSpPr>
        <dsp:cNvPr id="0" name=""/>
        <dsp:cNvSpPr/>
      </dsp:nvSpPr>
      <dsp:spPr>
        <a:xfrm>
          <a:off x="0" y="3858834"/>
          <a:ext cx="6408738" cy="1710540"/>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baseline="0"/>
            <a:t>Administrative Assistant – Jennifer Howe</a:t>
          </a:r>
          <a:endParaRPr lang="en-US" sz="4300" kern="1200"/>
        </a:p>
      </dsp:txBody>
      <dsp:txXfrm>
        <a:off x="83502" y="3942336"/>
        <a:ext cx="6241734" cy="1543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D41F8-3724-4658-85D9-78C0BBEF599E}">
      <dsp:nvSpPr>
        <dsp:cNvPr id="0" name=""/>
        <dsp:cNvSpPr/>
      </dsp:nvSpPr>
      <dsp:spPr>
        <a:xfrm>
          <a:off x="901987" y="1381"/>
          <a:ext cx="2905441" cy="1743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Approximately 250 students</a:t>
          </a:r>
          <a:endParaRPr lang="en-US" sz="2100" kern="1200"/>
        </a:p>
      </dsp:txBody>
      <dsp:txXfrm>
        <a:off x="901987" y="1381"/>
        <a:ext cx="2905441" cy="1743264"/>
      </dsp:txXfrm>
    </dsp:sp>
    <dsp:sp modelId="{EFC7E335-B8E7-4642-AC2E-F28D041487A5}">
      <dsp:nvSpPr>
        <dsp:cNvPr id="0" name=""/>
        <dsp:cNvSpPr/>
      </dsp:nvSpPr>
      <dsp:spPr>
        <a:xfrm>
          <a:off x="4097973" y="1381"/>
          <a:ext cx="2905441" cy="174326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Approximately 40 staff</a:t>
          </a:r>
          <a:endParaRPr lang="en-US" sz="2100" kern="1200"/>
        </a:p>
      </dsp:txBody>
      <dsp:txXfrm>
        <a:off x="4097973" y="1381"/>
        <a:ext cx="2905441" cy="1743264"/>
      </dsp:txXfrm>
    </dsp:sp>
    <dsp:sp modelId="{00633EEB-9626-4D1F-B6CD-48E8B2F52912}">
      <dsp:nvSpPr>
        <dsp:cNvPr id="0" name=""/>
        <dsp:cNvSpPr/>
      </dsp:nvSpPr>
      <dsp:spPr>
        <a:xfrm>
          <a:off x="7293958" y="1381"/>
          <a:ext cx="2905441" cy="174326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Our population includes students and families from Welamuktuk First Nation community</a:t>
          </a:r>
          <a:endParaRPr lang="en-US" sz="2100" kern="1200"/>
        </a:p>
      </dsp:txBody>
      <dsp:txXfrm>
        <a:off x="7293958" y="1381"/>
        <a:ext cx="2905441" cy="1743264"/>
      </dsp:txXfrm>
    </dsp:sp>
    <dsp:sp modelId="{F57F391E-2CB2-4435-831B-FC821C85F749}">
      <dsp:nvSpPr>
        <dsp:cNvPr id="0" name=""/>
        <dsp:cNvSpPr/>
      </dsp:nvSpPr>
      <dsp:spPr>
        <a:xfrm>
          <a:off x="901987" y="2035190"/>
          <a:ext cx="2905441" cy="174326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Many of our families proudly serve in the Canadian Armed Forces </a:t>
          </a:r>
          <a:endParaRPr lang="en-US" sz="2100" kern="1200"/>
        </a:p>
      </dsp:txBody>
      <dsp:txXfrm>
        <a:off x="901987" y="2035190"/>
        <a:ext cx="2905441" cy="1743264"/>
      </dsp:txXfrm>
    </dsp:sp>
    <dsp:sp modelId="{64EB568A-4F0E-4900-807C-70B44F088DD6}">
      <dsp:nvSpPr>
        <dsp:cNvPr id="0" name=""/>
        <dsp:cNvSpPr/>
      </dsp:nvSpPr>
      <dsp:spPr>
        <a:xfrm>
          <a:off x="4097973" y="2035190"/>
          <a:ext cx="2905441" cy="17432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Our school includes families from Fredericton Function, Geary, Burton, and the Town or Oromocto</a:t>
          </a:r>
          <a:endParaRPr lang="en-US" sz="2100" kern="1200"/>
        </a:p>
      </dsp:txBody>
      <dsp:txXfrm>
        <a:off x="4097973" y="2035190"/>
        <a:ext cx="2905441" cy="1743264"/>
      </dsp:txXfrm>
    </dsp:sp>
    <dsp:sp modelId="{981F6305-03F9-4722-B1DD-4C58CF9E235C}">
      <dsp:nvSpPr>
        <dsp:cNvPr id="0" name=""/>
        <dsp:cNvSpPr/>
      </dsp:nvSpPr>
      <dsp:spPr>
        <a:xfrm>
          <a:off x="7293958" y="2035190"/>
          <a:ext cx="2905441" cy="17432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baseline="0"/>
            <a:t>Next year we are projected to have 14 classrooms – 4 kindergarten classrooms</a:t>
          </a:r>
          <a:endParaRPr lang="en-US" sz="2100" kern="1200"/>
        </a:p>
      </dsp:txBody>
      <dsp:txXfrm>
        <a:off x="7293958" y="2035190"/>
        <a:ext cx="2905441" cy="1743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61943-3AC1-4EBF-AA05-D62037F83659}">
      <dsp:nvSpPr>
        <dsp:cNvPr id="0" name=""/>
        <dsp:cNvSpPr/>
      </dsp:nvSpPr>
      <dsp:spPr>
        <a:xfrm>
          <a:off x="0" y="531085"/>
          <a:ext cx="6408738" cy="1113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Hot Lunch – starts on October (pizza, PitPit, Subway, Great Canadian Bagel)</a:t>
          </a:r>
        </a:p>
      </dsp:txBody>
      <dsp:txXfrm>
        <a:off x="54373" y="585458"/>
        <a:ext cx="6299992" cy="1005094"/>
      </dsp:txXfrm>
    </dsp:sp>
    <dsp:sp modelId="{578F4118-9DD9-4A9F-A5B7-E153F51AD470}">
      <dsp:nvSpPr>
        <dsp:cNvPr id="0" name=""/>
        <dsp:cNvSpPr/>
      </dsp:nvSpPr>
      <dsp:spPr>
        <a:xfrm>
          <a:off x="0" y="1725565"/>
          <a:ext cx="6408738" cy="1113840"/>
        </a:xfrm>
        <a:prstGeom prst="roundRect">
          <a:avLst/>
        </a:prstGeom>
        <a:solidFill>
          <a:schemeClr val="accent2">
            <a:hueOff val="-496858"/>
            <a:satOff val="-152"/>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School Fees: $40 supply fee $10 agenda</a:t>
          </a:r>
        </a:p>
      </dsp:txBody>
      <dsp:txXfrm>
        <a:off x="54373" y="1779938"/>
        <a:ext cx="6299992" cy="1005094"/>
      </dsp:txXfrm>
    </dsp:sp>
    <dsp:sp modelId="{8F95B47B-E962-446E-9FF1-EC98C0BBA47A}">
      <dsp:nvSpPr>
        <dsp:cNvPr id="0" name=""/>
        <dsp:cNvSpPr/>
      </dsp:nvSpPr>
      <dsp:spPr>
        <a:xfrm>
          <a:off x="0" y="2920045"/>
          <a:ext cx="6408738" cy="1113840"/>
        </a:xfrm>
        <a:prstGeom prst="roundRect">
          <a:avLst/>
        </a:prstGeom>
        <a:solidFill>
          <a:schemeClr val="accent2">
            <a:hueOff val="-993716"/>
            <a:satOff val="-303"/>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Field Trips</a:t>
          </a:r>
        </a:p>
      </dsp:txBody>
      <dsp:txXfrm>
        <a:off x="54373" y="2974418"/>
        <a:ext cx="6299992" cy="1005094"/>
      </dsp:txXfrm>
    </dsp:sp>
    <dsp:sp modelId="{A2C101F0-EDC7-4C0B-896E-BF95ED8F8178}">
      <dsp:nvSpPr>
        <dsp:cNvPr id="0" name=""/>
        <dsp:cNvSpPr/>
      </dsp:nvSpPr>
      <dsp:spPr>
        <a:xfrm>
          <a:off x="0" y="4114525"/>
          <a:ext cx="6408738" cy="1113840"/>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Fundraising (Jump Rope for Heart, Terry Fox Run, Scotts, Coffee)</a:t>
          </a:r>
        </a:p>
      </dsp:txBody>
      <dsp:txXfrm>
        <a:off x="54373" y="4168898"/>
        <a:ext cx="6299992" cy="1005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D71AE-8717-4AA0-9550-DC3FF65291E5}">
      <dsp:nvSpPr>
        <dsp:cNvPr id="0" name=""/>
        <dsp:cNvSpPr/>
      </dsp:nvSpPr>
      <dsp:spPr>
        <a:xfrm>
          <a:off x="0" y="374125"/>
          <a:ext cx="6408738" cy="24710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a:t>Invitations</a:t>
          </a:r>
          <a:r>
            <a:rPr lang="en-US" sz="2400" b="1" kern="1200"/>
            <a:t> for private activities will not be distributed at school. </a:t>
          </a:r>
          <a:r>
            <a:rPr lang="en-US" sz="2400" kern="1200"/>
            <a:t>A class </a:t>
          </a:r>
          <a:r>
            <a:rPr lang="en-US" sz="2400" b="1" u="sng" kern="1200"/>
            <a:t>Contact List</a:t>
          </a:r>
          <a:r>
            <a:rPr lang="en-US" sz="2400" kern="1200"/>
            <a:t> will be distributed to all parents within each classroom (with individual parental permission) including student name, phone number and/or email address. </a:t>
          </a:r>
        </a:p>
      </dsp:txBody>
      <dsp:txXfrm>
        <a:off x="120626" y="494751"/>
        <a:ext cx="6167486" cy="2229787"/>
      </dsp:txXfrm>
    </dsp:sp>
    <dsp:sp modelId="{4A659E07-543A-469A-ABB1-8E190FBBDD8A}">
      <dsp:nvSpPr>
        <dsp:cNvPr id="0" name=""/>
        <dsp:cNvSpPr/>
      </dsp:nvSpPr>
      <dsp:spPr>
        <a:xfrm>
          <a:off x="0" y="2914284"/>
          <a:ext cx="6408738" cy="2471039"/>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a:t>Non-essential items</a:t>
          </a:r>
          <a:r>
            <a:rPr lang="en-US" sz="2400" b="1" kern="1200"/>
            <a:t> will not be permitted at school. These include all items that are not required for regular school activities such as all toys, electronic games, playthings</a:t>
          </a:r>
          <a:endParaRPr lang="en-US" sz="2400" kern="1200"/>
        </a:p>
      </dsp:txBody>
      <dsp:txXfrm>
        <a:off x="120626" y="3034910"/>
        <a:ext cx="6167486" cy="22297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534B7-BD10-4E0C-A3F6-ABCD2E6ABCEF}">
      <dsp:nvSpPr>
        <dsp:cNvPr id="0" name=""/>
        <dsp:cNvSpPr/>
      </dsp:nvSpPr>
      <dsp:spPr>
        <a:xfrm>
          <a:off x="0" y="3476133"/>
          <a:ext cx="6408738" cy="22807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baseline="0" dirty="0"/>
            <a:t>While you are known to your child, you are a stranger to other children. </a:t>
          </a:r>
        </a:p>
        <a:p>
          <a:pPr marL="0" lvl="0" indent="0" algn="ctr" defTabSz="889000">
            <a:lnSpc>
              <a:spcPct val="90000"/>
            </a:lnSpc>
            <a:spcBef>
              <a:spcPct val="0"/>
            </a:spcBef>
            <a:spcAft>
              <a:spcPct val="35000"/>
            </a:spcAft>
            <a:buNone/>
          </a:pPr>
          <a:r>
            <a:rPr lang="en-US" sz="2000" kern="1200" baseline="0" dirty="0"/>
            <a:t>We have restricted custody arrangements.</a:t>
          </a:r>
        </a:p>
        <a:p>
          <a:pPr marL="0" lvl="0" indent="0" algn="ctr" defTabSz="889000">
            <a:lnSpc>
              <a:spcPct val="90000"/>
            </a:lnSpc>
            <a:spcBef>
              <a:spcPct val="0"/>
            </a:spcBef>
            <a:spcAft>
              <a:spcPct val="35000"/>
            </a:spcAft>
            <a:buNone/>
          </a:pPr>
          <a:r>
            <a:rPr lang="en-US" sz="2000" kern="1200" baseline="0" dirty="0"/>
            <a:t>There are disputes with </a:t>
          </a:r>
          <a:r>
            <a:rPr lang="en-US" sz="2000" kern="1200" baseline="0" dirty="0" err="1"/>
            <a:t>neighbours</a:t>
          </a:r>
          <a:r>
            <a:rPr lang="en-US" sz="2000" kern="1200" baseline="0" dirty="0"/>
            <a:t> that do not need to come into the building.</a:t>
          </a:r>
          <a:endParaRPr lang="en-US" sz="2000" kern="1200" dirty="0"/>
        </a:p>
      </dsp:txBody>
      <dsp:txXfrm>
        <a:off x="0" y="3476133"/>
        <a:ext cx="6408738" cy="2280719"/>
      </dsp:txXfrm>
    </dsp:sp>
    <dsp:sp modelId="{9B433BA8-35D1-4707-AC29-DD5F8334D4C3}">
      <dsp:nvSpPr>
        <dsp:cNvPr id="0" name=""/>
        <dsp:cNvSpPr/>
      </dsp:nvSpPr>
      <dsp:spPr>
        <a:xfrm rot="10800000">
          <a:off x="0" y="2597"/>
          <a:ext cx="6408738" cy="3507746"/>
        </a:xfrm>
        <a:prstGeom prst="upArrowCallou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baseline="0" dirty="0"/>
            <a:t>To maintain a safe and secure building for all staff and students, we ask that all parents and guardians report to the main office in the lobby. If you are dropping off items for your child, they will be left at the office and delivered to the child by staff. If you are picking up your child, the child will be paged to the lobby to meet you.</a:t>
          </a:r>
          <a:endParaRPr lang="en-US" sz="2000" kern="1200" dirty="0"/>
        </a:p>
      </dsp:txBody>
      <dsp:txXfrm rot="10800000">
        <a:off x="0" y="2597"/>
        <a:ext cx="6408738" cy="22792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880D2-D6A6-40A8-B603-09FB70CAE6FD}">
      <dsp:nvSpPr>
        <dsp:cNvPr id="0" name=""/>
        <dsp:cNvSpPr/>
      </dsp:nvSpPr>
      <dsp:spPr>
        <a:xfrm>
          <a:off x="0" y="42756"/>
          <a:ext cx="6408738" cy="10725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Criminal background check</a:t>
          </a:r>
          <a:endParaRPr lang="en-US" sz="2700" kern="1200"/>
        </a:p>
      </dsp:txBody>
      <dsp:txXfrm>
        <a:off x="52359" y="95115"/>
        <a:ext cx="6304020" cy="967861"/>
      </dsp:txXfrm>
    </dsp:sp>
    <dsp:sp modelId="{DA94BB34-873A-4958-9F24-5D69AAB0C8E6}">
      <dsp:nvSpPr>
        <dsp:cNvPr id="0" name=""/>
        <dsp:cNvSpPr/>
      </dsp:nvSpPr>
      <dsp:spPr>
        <a:xfrm>
          <a:off x="0" y="1193096"/>
          <a:ext cx="6408738" cy="1072579"/>
        </a:xfrm>
        <a:prstGeom prst="roundRect">
          <a:avLst/>
        </a:prstGeom>
        <a:solidFill>
          <a:schemeClr val="accent2">
            <a:hueOff val="-372643"/>
            <a:satOff val="-114"/>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dirty="0"/>
            <a:t>Policy 701 (Pupil Protection Policy)</a:t>
          </a:r>
          <a:endParaRPr lang="en-US" sz="2700" kern="1200" dirty="0"/>
        </a:p>
      </dsp:txBody>
      <dsp:txXfrm>
        <a:off x="52359" y="1245455"/>
        <a:ext cx="6304020" cy="967861"/>
      </dsp:txXfrm>
    </dsp:sp>
    <dsp:sp modelId="{77BCD862-B485-45AE-8DAA-9EFFCED06C2E}">
      <dsp:nvSpPr>
        <dsp:cNvPr id="0" name=""/>
        <dsp:cNvSpPr/>
      </dsp:nvSpPr>
      <dsp:spPr>
        <a:xfrm>
          <a:off x="0" y="2343435"/>
          <a:ext cx="6408738" cy="1072579"/>
        </a:xfrm>
        <a:prstGeom prst="roundRect">
          <a:avLst/>
        </a:prstGeom>
        <a:solidFill>
          <a:schemeClr val="accent2">
            <a:hueOff val="-745287"/>
            <a:satOff val="-228"/>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Policy 702: Tobacco-Free Schools</a:t>
          </a:r>
          <a:endParaRPr lang="en-US" sz="2700" kern="1200"/>
        </a:p>
      </dsp:txBody>
      <dsp:txXfrm>
        <a:off x="52359" y="2395794"/>
        <a:ext cx="6304020" cy="967861"/>
      </dsp:txXfrm>
    </dsp:sp>
    <dsp:sp modelId="{3C16D47A-C1CF-4382-8DCC-24B340AD7CC7}">
      <dsp:nvSpPr>
        <dsp:cNvPr id="0" name=""/>
        <dsp:cNvSpPr/>
      </dsp:nvSpPr>
      <dsp:spPr>
        <a:xfrm>
          <a:off x="0" y="3493774"/>
          <a:ext cx="6408738" cy="1072579"/>
        </a:xfrm>
        <a:prstGeom prst="roundRect">
          <a:avLst/>
        </a:prstGeom>
        <a:solidFill>
          <a:schemeClr val="accent2">
            <a:hueOff val="-1117930"/>
            <a:satOff val="-341"/>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Policy 703: Positive Learning and Working Environment Policy 703</a:t>
          </a:r>
          <a:endParaRPr lang="en-US" sz="2700" kern="1200"/>
        </a:p>
      </dsp:txBody>
      <dsp:txXfrm>
        <a:off x="52359" y="3546133"/>
        <a:ext cx="6304020" cy="967861"/>
      </dsp:txXfrm>
    </dsp:sp>
    <dsp:sp modelId="{96AE7C8C-DA15-4A89-BA0A-421BEE7E4D0C}">
      <dsp:nvSpPr>
        <dsp:cNvPr id="0" name=""/>
        <dsp:cNvSpPr/>
      </dsp:nvSpPr>
      <dsp:spPr>
        <a:xfrm>
          <a:off x="0" y="4644113"/>
          <a:ext cx="6408738" cy="1072579"/>
        </a:xfrm>
        <a:prstGeom prst="roundRect">
          <a:avLst/>
        </a:prstGeom>
        <a:solidFill>
          <a:schemeClr val="accent2">
            <a:hueOff val="-1490574"/>
            <a:satOff val="-455"/>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Confidentially Agreement</a:t>
          </a:r>
          <a:endParaRPr lang="en-US" sz="2700" kern="1200"/>
        </a:p>
      </dsp:txBody>
      <dsp:txXfrm>
        <a:off x="52359" y="4696472"/>
        <a:ext cx="6304020" cy="9678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4C4E7-A5AA-4D27-BA43-3F97E7CC9C69}" type="datetimeFigureOut">
              <a:rPr lang="en-US" smtClean="0"/>
              <a:t>6/13/2022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E35B1-C203-448D-ABAC-604FD218A40D}" type="slidenum">
              <a:rPr lang="en-US" smtClean="0"/>
              <a:t>‹#›</a:t>
            </a:fld>
            <a:endParaRPr lang="en-US"/>
          </a:p>
        </p:txBody>
      </p:sp>
    </p:spTree>
    <p:extLst>
      <p:ext uri="{BB962C8B-B14F-4D97-AF65-F5344CB8AC3E}">
        <p14:creationId xmlns:p14="http://schemas.microsoft.com/office/powerpoint/2010/main" val="685880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a:t>
            </a:r>
          </a:p>
          <a:p>
            <a:r>
              <a:rPr lang="en-US" dirty="0"/>
              <a:t>Email classroom teacher</a:t>
            </a:r>
          </a:p>
          <a:p>
            <a:r>
              <a:rPr lang="en-US" dirty="0"/>
              <a:t>Phone Mrs. Howe at 357-4069</a:t>
            </a:r>
          </a:p>
        </p:txBody>
      </p:sp>
      <p:sp>
        <p:nvSpPr>
          <p:cNvPr id="4" name="Slide Number Placeholder 3"/>
          <p:cNvSpPr>
            <a:spLocks noGrp="1"/>
          </p:cNvSpPr>
          <p:nvPr>
            <p:ph type="sldNum" sz="quarter" idx="5"/>
          </p:nvPr>
        </p:nvSpPr>
        <p:spPr/>
        <p:txBody>
          <a:bodyPr/>
          <a:lstStyle/>
          <a:p>
            <a:fld id="{BE0E35B1-C203-448D-ABAC-604FD218A40D}" type="slidenum">
              <a:rPr lang="en-US" smtClean="0"/>
              <a:t>6</a:t>
            </a:fld>
            <a:endParaRPr lang="en-US"/>
          </a:p>
        </p:txBody>
      </p:sp>
    </p:spTree>
    <p:extLst>
      <p:ext uri="{BB962C8B-B14F-4D97-AF65-F5344CB8AC3E}">
        <p14:creationId xmlns:p14="http://schemas.microsoft.com/office/powerpoint/2010/main" val="238495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walk if you can.</a:t>
            </a:r>
          </a:p>
          <a:p>
            <a:r>
              <a:rPr lang="en-US" dirty="0"/>
              <a:t>Please car pool is you can.</a:t>
            </a:r>
          </a:p>
          <a:p>
            <a:r>
              <a:rPr lang="en-US" dirty="0"/>
              <a:t>We have less than 40 spaces in the fall and spring. We have even fewer spaces when the snow arrives.</a:t>
            </a:r>
          </a:p>
          <a:p>
            <a:r>
              <a:rPr lang="en-US" dirty="0"/>
              <a:t>Please no not park in the bus lane.</a:t>
            </a:r>
          </a:p>
          <a:p>
            <a:r>
              <a:rPr lang="en-US" dirty="0"/>
              <a:t>Be kind and be patient always. Move slowly. </a:t>
            </a:r>
          </a:p>
          <a:p>
            <a:r>
              <a:rPr lang="en-US" dirty="0"/>
              <a:t>Please don’t park in restricted areas, fight with each other, use inappropriate language or send me people’s </a:t>
            </a:r>
            <a:r>
              <a:rPr lang="en-US" dirty="0" err="1"/>
              <a:t>lisence</a:t>
            </a:r>
            <a:r>
              <a:rPr lang="en-US" dirty="0"/>
              <a:t> plate numbers. I don’t have the software to search them.</a:t>
            </a:r>
          </a:p>
          <a:p>
            <a:endParaRPr lang="en-US" dirty="0"/>
          </a:p>
        </p:txBody>
      </p:sp>
      <p:sp>
        <p:nvSpPr>
          <p:cNvPr id="4" name="Slide Number Placeholder 3"/>
          <p:cNvSpPr>
            <a:spLocks noGrp="1"/>
          </p:cNvSpPr>
          <p:nvPr>
            <p:ph type="sldNum" sz="quarter" idx="5"/>
          </p:nvPr>
        </p:nvSpPr>
        <p:spPr/>
        <p:txBody>
          <a:bodyPr/>
          <a:lstStyle/>
          <a:p>
            <a:fld id="{BE0E35B1-C203-448D-ABAC-604FD218A40D}" type="slidenum">
              <a:rPr lang="en-US" smtClean="0"/>
              <a:t>11</a:t>
            </a:fld>
            <a:endParaRPr lang="en-US"/>
          </a:p>
        </p:txBody>
      </p:sp>
    </p:spTree>
    <p:extLst>
      <p:ext uri="{BB962C8B-B14F-4D97-AF65-F5344CB8AC3E}">
        <p14:creationId xmlns:p14="http://schemas.microsoft.com/office/powerpoint/2010/main" val="409109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children are going on a short bus ride around the block with the teachers. While they may not all be bus students there will be times, for example field trips, that they may be on the bus.</a:t>
            </a:r>
          </a:p>
          <a:p>
            <a:r>
              <a:rPr lang="en-US" dirty="0"/>
              <a:t>In my experience students tend to be excited to go on the bus. If your little one really needs you to accompany them that’s ok but starting today we need to be partners in supporting their independence. </a:t>
            </a:r>
          </a:p>
        </p:txBody>
      </p:sp>
      <p:sp>
        <p:nvSpPr>
          <p:cNvPr id="4" name="Slide Number Placeholder 3"/>
          <p:cNvSpPr>
            <a:spLocks noGrp="1"/>
          </p:cNvSpPr>
          <p:nvPr>
            <p:ph type="sldNum" sz="quarter" idx="5"/>
          </p:nvPr>
        </p:nvSpPr>
        <p:spPr/>
        <p:txBody>
          <a:bodyPr/>
          <a:lstStyle/>
          <a:p>
            <a:fld id="{BE0E35B1-C203-448D-ABAC-604FD218A40D}" type="slidenum">
              <a:rPr lang="en-US" smtClean="0"/>
              <a:t>14</a:t>
            </a:fld>
            <a:endParaRPr lang="en-US"/>
          </a:p>
        </p:txBody>
      </p:sp>
    </p:spTree>
    <p:extLst>
      <p:ext uri="{BB962C8B-B14F-4D97-AF65-F5344CB8AC3E}">
        <p14:creationId xmlns:p14="http://schemas.microsoft.com/office/powerpoint/2010/main" val="153667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72102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4963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86549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30170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6/13/2022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2239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0393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52422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909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86291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80234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6/13/2022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441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6/13/2022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137806028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4"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9B5A19-3592-48E2-BC31-90E092BD6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548C40-4C00-4E91-BFA6-84B4D66225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2" name="Rectangle 11">
              <a:extLst>
                <a:ext uri="{FF2B5EF4-FFF2-40B4-BE49-F238E27FC236}">
                  <a16:creationId xmlns:a16="http://schemas.microsoft.com/office/drawing/2014/main" id="{B6EE6BCA-C84E-4BED-B084-F599F7EE68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695526-4BAA-4EFE-91C1-1E446117C0C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0DF9B86-7987-40DC-85D6-479F5A2E87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5465368-1AF5-43D6-BAD2-6BE8B04D94C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CEB28D27-BDED-4D8C-94FC-58E93235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7AC833D-449C-45F4-9851-216F3681F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09528AAE-A1EB-446C-81BE-BA5E4490E4E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9F7C0F2C-B581-402B-B4C4-6DFB71314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56A6B0D-707F-420B-BF4D-2CB60CCCA0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F8B7A59E-D61A-4BEB-A38A-1E8E5EBB83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D99E1B6-CBC4-4306-9DFC-847D6D135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37000">
                <a:schemeClr val="bg2">
                  <a:alpha val="4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E1C66FE-ACC9-4485-BB63-373BF3E33DC4}"/>
              </a:ext>
            </a:extLst>
          </p:cNvPr>
          <p:cNvSpPr>
            <a:spLocks noGrp="1"/>
          </p:cNvSpPr>
          <p:nvPr>
            <p:ph type="ctrTitle"/>
          </p:nvPr>
        </p:nvSpPr>
        <p:spPr>
          <a:xfrm>
            <a:off x="540000" y="540000"/>
            <a:ext cx="4500561" cy="4259814"/>
          </a:xfrm>
        </p:spPr>
        <p:txBody>
          <a:bodyPr>
            <a:normAutofit/>
          </a:bodyPr>
          <a:lstStyle/>
          <a:p>
            <a:r>
              <a:rPr lang="en-US" sz="5500" dirty="0"/>
              <a:t>Welcome to Assiniboine Ave. Elementary School!</a:t>
            </a:r>
          </a:p>
        </p:txBody>
      </p:sp>
      <p:sp>
        <p:nvSpPr>
          <p:cNvPr id="3" name="Subtitle 2">
            <a:extLst>
              <a:ext uri="{FF2B5EF4-FFF2-40B4-BE49-F238E27FC236}">
                <a16:creationId xmlns:a16="http://schemas.microsoft.com/office/drawing/2014/main" id="{1654D789-B052-46E6-98B0-B00D430DC9D8}"/>
              </a:ext>
            </a:extLst>
          </p:cNvPr>
          <p:cNvSpPr>
            <a:spLocks noGrp="1"/>
          </p:cNvSpPr>
          <p:nvPr>
            <p:ph type="subTitle" idx="1"/>
          </p:nvPr>
        </p:nvSpPr>
        <p:spPr>
          <a:xfrm>
            <a:off x="540000" y="4988476"/>
            <a:ext cx="4500561" cy="1320249"/>
          </a:xfrm>
        </p:spPr>
        <p:txBody>
          <a:bodyPr>
            <a:normAutofit/>
          </a:bodyPr>
          <a:lstStyle/>
          <a:p>
            <a:r>
              <a:rPr lang="en-US" dirty="0"/>
              <a:t>May 2022 </a:t>
            </a:r>
          </a:p>
        </p:txBody>
      </p:sp>
      <p:pic>
        <p:nvPicPr>
          <p:cNvPr id="4" name="Picture 3">
            <a:extLst>
              <a:ext uri="{FF2B5EF4-FFF2-40B4-BE49-F238E27FC236}">
                <a16:creationId xmlns:a16="http://schemas.microsoft.com/office/drawing/2014/main" id="{6665A0EC-AC93-06D9-E167-B9C56FF63190}"/>
              </a:ext>
            </a:extLst>
          </p:cNvPr>
          <p:cNvPicPr>
            <a:picLocks noChangeAspect="1"/>
          </p:cNvPicPr>
          <p:nvPr/>
        </p:nvPicPr>
        <p:blipFill rotWithShape="1">
          <a:blip r:embed="rId2"/>
          <a:srcRect l="30616" r="4308"/>
          <a:stretch/>
        </p:blipFill>
        <p:spPr>
          <a:xfrm>
            <a:off x="5747424" y="10"/>
            <a:ext cx="6444576" cy="6857990"/>
          </a:xfrm>
          <a:prstGeom prst="rect">
            <a:avLst/>
          </a:prstGeom>
        </p:spPr>
      </p:pic>
    </p:spTree>
    <p:extLst>
      <p:ext uri="{BB962C8B-B14F-4D97-AF65-F5344CB8AC3E}">
        <p14:creationId xmlns:p14="http://schemas.microsoft.com/office/powerpoint/2010/main" val="3253729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F3999696-6B11-43BB-998D-6A47513DCE19}"/>
              </a:ext>
            </a:extLst>
          </p:cNvPr>
          <p:cNvSpPr>
            <a:spLocks noGrp="1"/>
          </p:cNvSpPr>
          <p:nvPr>
            <p:ph type="title"/>
          </p:nvPr>
        </p:nvSpPr>
        <p:spPr>
          <a:xfrm>
            <a:off x="540000" y="540000"/>
            <a:ext cx="4500561" cy="5759450"/>
          </a:xfrm>
        </p:spPr>
        <p:txBody>
          <a:bodyPr anchor="t">
            <a:normAutofit/>
          </a:bodyPr>
          <a:lstStyle/>
          <a:p>
            <a:r>
              <a:rPr lang="en-US" sz="7500" dirty="0"/>
              <a:t>Volunteers</a:t>
            </a:r>
            <a:br>
              <a:rPr lang="en-US" sz="7500" dirty="0"/>
            </a:br>
            <a:br>
              <a:rPr lang="en-US" sz="7500" dirty="0"/>
            </a:br>
            <a:r>
              <a:rPr lang="en-US" sz="7500" dirty="0"/>
              <a:t>We want you!</a:t>
            </a:r>
          </a:p>
        </p:txBody>
      </p:sp>
      <p:graphicFrame>
        <p:nvGraphicFramePr>
          <p:cNvPr id="5" name="Content Placeholder 2">
            <a:extLst>
              <a:ext uri="{FF2B5EF4-FFF2-40B4-BE49-F238E27FC236}">
                <a16:creationId xmlns:a16="http://schemas.microsoft.com/office/drawing/2014/main" id="{D4053A6B-54BD-F361-34E4-8F7881F532AE}"/>
              </a:ext>
            </a:extLst>
          </p:cNvPr>
          <p:cNvGraphicFramePr>
            <a:graphicFrameLocks noGrp="1"/>
          </p:cNvGraphicFramePr>
          <p:nvPr>
            <p:ph idx="1"/>
            <p:extLst>
              <p:ext uri="{D42A27DB-BD31-4B8C-83A1-F6EECF244321}">
                <p14:modId xmlns:p14="http://schemas.microsoft.com/office/powerpoint/2010/main" val="398054768"/>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9422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89E3A-A6C6-4E83-9C68-68C6B331C0B9}"/>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224E60B-7A3C-4D24-9FE8-2CFEE44BD13C}"/>
              </a:ext>
            </a:extLst>
          </p:cNvPr>
          <p:cNvSpPr>
            <a:spLocks noGrp="1"/>
          </p:cNvSpPr>
          <p:nvPr>
            <p:ph type="title"/>
          </p:nvPr>
        </p:nvSpPr>
        <p:spPr>
          <a:xfrm>
            <a:off x="239151" y="0"/>
            <a:ext cx="11507372" cy="6696222"/>
          </a:xfrm>
        </p:spPr>
        <p:txBody>
          <a:bodyPr/>
          <a:lstStyle/>
          <a:p>
            <a:endParaRPr lang="en-US" dirty="0"/>
          </a:p>
        </p:txBody>
      </p:sp>
      <p:sp>
        <p:nvSpPr>
          <p:cNvPr id="5" name="TextBox 4">
            <a:extLst>
              <a:ext uri="{FF2B5EF4-FFF2-40B4-BE49-F238E27FC236}">
                <a16:creationId xmlns:a16="http://schemas.microsoft.com/office/drawing/2014/main" id="{87608DAF-C8EA-4BFD-B84B-2CF1B4AD47CB}"/>
              </a:ext>
            </a:extLst>
          </p:cNvPr>
          <p:cNvSpPr txBox="1"/>
          <p:nvPr/>
        </p:nvSpPr>
        <p:spPr>
          <a:xfrm>
            <a:off x="6908768" y="5074807"/>
            <a:ext cx="2374491" cy="923330"/>
          </a:xfrm>
          <a:prstGeom prst="rect">
            <a:avLst/>
          </a:prstGeom>
          <a:noFill/>
        </p:spPr>
        <p:txBody>
          <a:bodyPr wrap="square" rtlCol="0">
            <a:spAutoFit/>
          </a:bodyPr>
          <a:lstStyle/>
          <a:p>
            <a:r>
              <a:rPr lang="en-US" b="1" dirty="0">
                <a:solidFill>
                  <a:srgbClr val="FF0000"/>
                </a:solidFill>
              </a:rPr>
              <a:t>Parent Parking Lot</a:t>
            </a:r>
          </a:p>
          <a:p>
            <a:r>
              <a:rPr lang="en-US" b="1" dirty="0">
                <a:solidFill>
                  <a:srgbClr val="FF0000"/>
                </a:solidFill>
              </a:rPr>
              <a:t>Be cautious, kind and respectful.</a:t>
            </a:r>
          </a:p>
        </p:txBody>
      </p:sp>
      <p:sp>
        <p:nvSpPr>
          <p:cNvPr id="7" name="TextBox 6">
            <a:extLst>
              <a:ext uri="{FF2B5EF4-FFF2-40B4-BE49-F238E27FC236}">
                <a16:creationId xmlns:a16="http://schemas.microsoft.com/office/drawing/2014/main" id="{713B3C96-5199-4898-8D81-CA15A69E6AFE}"/>
              </a:ext>
            </a:extLst>
          </p:cNvPr>
          <p:cNvSpPr txBox="1"/>
          <p:nvPr/>
        </p:nvSpPr>
        <p:spPr>
          <a:xfrm>
            <a:off x="3610708" y="1125558"/>
            <a:ext cx="2142978" cy="369332"/>
          </a:xfrm>
          <a:prstGeom prst="rect">
            <a:avLst/>
          </a:prstGeom>
          <a:noFill/>
        </p:spPr>
        <p:txBody>
          <a:bodyPr wrap="square" rtlCol="0">
            <a:spAutoFit/>
          </a:bodyPr>
          <a:lstStyle/>
          <a:p>
            <a:r>
              <a:rPr lang="en-US" b="1" dirty="0">
                <a:solidFill>
                  <a:srgbClr val="FF0000"/>
                </a:solidFill>
              </a:rPr>
              <a:t>Staff Parking Lot</a:t>
            </a:r>
          </a:p>
        </p:txBody>
      </p:sp>
      <p:sp>
        <p:nvSpPr>
          <p:cNvPr id="9" name="TextBox 8">
            <a:extLst>
              <a:ext uri="{FF2B5EF4-FFF2-40B4-BE49-F238E27FC236}">
                <a16:creationId xmlns:a16="http://schemas.microsoft.com/office/drawing/2014/main" id="{6985D78D-B6D7-41D4-AAAC-949BC3628C1F}"/>
              </a:ext>
            </a:extLst>
          </p:cNvPr>
          <p:cNvSpPr txBox="1"/>
          <p:nvPr/>
        </p:nvSpPr>
        <p:spPr>
          <a:xfrm rot="2555546">
            <a:off x="2585068" y="4446641"/>
            <a:ext cx="3151277" cy="369332"/>
          </a:xfrm>
          <a:prstGeom prst="rect">
            <a:avLst/>
          </a:prstGeom>
          <a:noFill/>
        </p:spPr>
        <p:txBody>
          <a:bodyPr wrap="square" rtlCol="0">
            <a:spAutoFit/>
          </a:bodyPr>
          <a:lstStyle/>
          <a:p>
            <a:r>
              <a:rPr lang="en-US" b="1" dirty="0">
                <a:solidFill>
                  <a:srgbClr val="FF0000"/>
                </a:solidFill>
              </a:rPr>
              <a:t>Bus Lane – No Parking</a:t>
            </a:r>
          </a:p>
        </p:txBody>
      </p:sp>
    </p:spTree>
    <p:extLst>
      <p:ext uri="{BB962C8B-B14F-4D97-AF65-F5344CB8AC3E}">
        <p14:creationId xmlns:p14="http://schemas.microsoft.com/office/powerpoint/2010/main" val="346235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Content Placeholder 4" descr="Girls playing in playground during winter">
            <a:extLst>
              <a:ext uri="{FF2B5EF4-FFF2-40B4-BE49-F238E27FC236}">
                <a16:creationId xmlns:a16="http://schemas.microsoft.com/office/drawing/2014/main" id="{F5051C88-3411-4437-B154-D156A85A9080}"/>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r="1" b="15736"/>
          <a:stretch/>
        </p:blipFill>
        <p:spPr>
          <a:xfrm>
            <a:off x="-688" y="-4"/>
            <a:ext cx="12192687" cy="6858000"/>
          </a:xfrm>
          <a:prstGeom prst="rect">
            <a:avLst/>
          </a:prstGeom>
        </p:spPr>
      </p:pic>
      <p:grpSp>
        <p:nvGrpSpPr>
          <p:cNvPr id="24" name="Group 23">
            <a:extLst>
              <a:ext uri="{FF2B5EF4-FFF2-40B4-BE49-F238E27FC236}">
                <a16:creationId xmlns:a16="http://schemas.microsoft.com/office/drawing/2014/main" id="{67186895-7DAD-4EEE-BF1A-CC36B9426A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
            <a:ext cx="9785926" cy="6858005"/>
            <a:chOff x="2406074" y="-5"/>
            <a:chExt cx="9785926" cy="6858005"/>
          </a:xfrm>
        </p:grpSpPr>
        <p:grpSp>
          <p:nvGrpSpPr>
            <p:cNvPr id="25" name="Group 24">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24112" y="-4"/>
              <a:ext cx="9767888" cy="6858003"/>
              <a:chOff x="0" y="-3"/>
              <a:chExt cx="9767888" cy="6858003"/>
            </a:xfrm>
          </p:grpSpPr>
          <p:sp>
            <p:nvSpPr>
              <p:cNvPr id="33" name="Rectangle 32">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06074" y="-5"/>
              <a:ext cx="9785926" cy="6858002"/>
              <a:chOff x="0" y="-1"/>
              <a:chExt cx="9785926" cy="6858002"/>
            </a:xfrm>
          </p:grpSpPr>
          <p:sp>
            <p:nvSpPr>
              <p:cNvPr id="31" name="Rectangle 30">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40C8F77F-4220-4C2C-BE7D-0C626E45701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23330" y="-5"/>
              <a:ext cx="9768670" cy="6858002"/>
              <a:chOff x="2423330" y="-5"/>
              <a:chExt cx="9768670" cy="6858002"/>
            </a:xfrm>
          </p:grpSpPr>
          <p:sp>
            <p:nvSpPr>
              <p:cNvPr id="29" name="Rectangle 28">
                <a:extLst>
                  <a:ext uri="{FF2B5EF4-FFF2-40B4-BE49-F238E27FC236}">
                    <a16:creationId xmlns:a16="http://schemas.microsoft.com/office/drawing/2014/main" id="{B66BF283-D5A5-422F-9640-B6D1ABD98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423330" y="-5"/>
                <a:ext cx="9767888" cy="3429001"/>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5EAD1A7-3DBD-4376-BF10-AEE971C1B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2424112" y="3428998"/>
                <a:ext cx="9767888" cy="3428999"/>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4637393" y="-696606"/>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415FD0A-FFCC-428C-BBE1-98DEBB4D140C}"/>
              </a:ext>
            </a:extLst>
          </p:cNvPr>
          <p:cNvSpPr>
            <a:spLocks noGrp="1"/>
          </p:cNvSpPr>
          <p:nvPr>
            <p:ph type="title"/>
          </p:nvPr>
        </p:nvSpPr>
        <p:spPr>
          <a:xfrm>
            <a:off x="540000" y="540000"/>
            <a:ext cx="4500561" cy="4259814"/>
          </a:xfrm>
        </p:spPr>
        <p:txBody>
          <a:bodyPr vert="horz" lIns="91440" tIns="45720" rIns="91440" bIns="45720" rtlCol="0" anchor="b">
            <a:normAutofit fontScale="90000"/>
          </a:bodyPr>
          <a:lstStyle/>
          <a:p>
            <a:r>
              <a:rPr lang="en-US" sz="4800" dirty="0">
                <a:solidFill>
                  <a:srgbClr val="FFFFFF"/>
                </a:solidFill>
              </a:rPr>
              <a:t>Lost and Found</a:t>
            </a:r>
            <a:br>
              <a:rPr lang="en-US" sz="4800" dirty="0">
                <a:solidFill>
                  <a:srgbClr val="FFFFFF"/>
                </a:solidFill>
              </a:rPr>
            </a:br>
            <a:br>
              <a:rPr lang="en-US" sz="4800" dirty="0">
                <a:solidFill>
                  <a:srgbClr val="FFFFFF"/>
                </a:solidFill>
              </a:rPr>
            </a:br>
            <a:r>
              <a:rPr lang="en-US" sz="4800" dirty="0">
                <a:solidFill>
                  <a:srgbClr val="FFFFFF"/>
                </a:solidFill>
              </a:rPr>
              <a:t>Please, please label your children’s belongings</a:t>
            </a:r>
            <a:br>
              <a:rPr lang="en-US" sz="4800" dirty="0">
                <a:solidFill>
                  <a:srgbClr val="FFFFFF"/>
                </a:solidFill>
              </a:rPr>
            </a:br>
            <a:endParaRPr lang="en-US" sz="4800" dirty="0">
              <a:solidFill>
                <a:srgbClr val="FFFFFF"/>
              </a:solidFill>
            </a:endParaRPr>
          </a:p>
        </p:txBody>
      </p:sp>
    </p:spTree>
    <p:extLst>
      <p:ext uri="{BB962C8B-B14F-4D97-AF65-F5344CB8AC3E}">
        <p14:creationId xmlns:p14="http://schemas.microsoft.com/office/powerpoint/2010/main" val="3091370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2" name="Rectangle 21">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0" name="Rectangle 29">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28" name="Rectangle 27">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1EDFD874-DFEB-4F94-B0C2-2C70C94F000B}"/>
              </a:ext>
            </a:extLst>
          </p:cNvPr>
          <p:cNvSpPr>
            <a:spLocks noGrp="1"/>
          </p:cNvSpPr>
          <p:nvPr>
            <p:ph type="title"/>
          </p:nvPr>
        </p:nvSpPr>
        <p:spPr>
          <a:xfrm>
            <a:off x="7086315" y="540000"/>
            <a:ext cx="4554821" cy="2186096"/>
          </a:xfrm>
        </p:spPr>
        <p:txBody>
          <a:bodyPr anchor="b">
            <a:normAutofit fontScale="90000"/>
          </a:bodyPr>
          <a:lstStyle/>
          <a:p>
            <a:r>
              <a:rPr lang="en-US" sz="4700" dirty="0"/>
              <a:t>Lisa Dormer </a:t>
            </a:r>
            <a:br>
              <a:rPr lang="en-US" sz="4700" dirty="0"/>
            </a:br>
            <a:br>
              <a:rPr lang="en-US" sz="4700" dirty="0"/>
            </a:br>
            <a:r>
              <a:rPr lang="en-US" sz="4700" dirty="0"/>
              <a:t>Parent Volunteer Coordinator</a:t>
            </a:r>
          </a:p>
        </p:txBody>
      </p:sp>
      <p:pic>
        <p:nvPicPr>
          <p:cNvPr id="5" name="Content Placeholder 4" descr="Volunteers packing food in carton boxes">
            <a:extLst>
              <a:ext uri="{FF2B5EF4-FFF2-40B4-BE49-F238E27FC236}">
                <a16:creationId xmlns:a16="http://schemas.microsoft.com/office/drawing/2014/main" id="{D311A95B-26EE-4ABE-9B7F-9793FE9BABA2}"/>
              </a:ext>
            </a:extLst>
          </p:cNvPr>
          <p:cNvPicPr>
            <a:picLocks noChangeAspect="1"/>
          </p:cNvPicPr>
          <p:nvPr/>
        </p:nvPicPr>
        <p:blipFill rotWithShape="1">
          <a:blip r:embed="rId2">
            <a:extLst>
              <a:ext uri="{28A0092B-C50C-407E-A947-70E740481C1C}">
                <a14:useLocalDpi xmlns:a14="http://schemas.microsoft.com/office/drawing/2010/main" val="0"/>
              </a:ext>
            </a:extLst>
          </a:blip>
          <a:srcRect l="8637" r="28636" b="-1"/>
          <a:stretch/>
        </p:blipFill>
        <p:spPr>
          <a:xfrm>
            <a:off x="20" y="10"/>
            <a:ext cx="6444556" cy="6857990"/>
          </a:xfrm>
          <a:prstGeom prst="rect">
            <a:avLst/>
          </a:prstGeom>
        </p:spPr>
      </p:pic>
      <p:sp>
        <p:nvSpPr>
          <p:cNvPr id="18" name="Content Placeholder 17">
            <a:extLst>
              <a:ext uri="{FF2B5EF4-FFF2-40B4-BE49-F238E27FC236}">
                <a16:creationId xmlns:a16="http://schemas.microsoft.com/office/drawing/2014/main" id="{1CE413CD-AD1A-0744-1C6F-AC8676E6EE71}"/>
              </a:ext>
            </a:extLst>
          </p:cNvPr>
          <p:cNvSpPr>
            <a:spLocks noGrp="1"/>
          </p:cNvSpPr>
          <p:nvPr>
            <p:ph idx="1"/>
          </p:nvPr>
        </p:nvSpPr>
        <p:spPr>
          <a:xfrm>
            <a:off x="7104063" y="2947121"/>
            <a:ext cx="4537073" cy="3361604"/>
          </a:xfrm>
        </p:spPr>
        <p:txBody>
          <a:bodyPr anchor="t">
            <a:normAutofit/>
          </a:bodyPr>
          <a:lstStyle/>
          <a:p>
            <a:endParaRPr lang="en-US"/>
          </a:p>
        </p:txBody>
      </p:sp>
    </p:spTree>
    <p:extLst>
      <p:ext uri="{BB962C8B-B14F-4D97-AF65-F5344CB8AC3E}">
        <p14:creationId xmlns:p14="http://schemas.microsoft.com/office/powerpoint/2010/main" val="38263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descr="Yellow school bus">
            <a:extLst>
              <a:ext uri="{FF2B5EF4-FFF2-40B4-BE49-F238E27FC236}">
                <a16:creationId xmlns:a16="http://schemas.microsoft.com/office/drawing/2014/main" id="{9B093D6E-894F-3D0A-0CE8-DEDE96FB24C7}"/>
              </a:ext>
            </a:extLst>
          </p:cNvPr>
          <p:cNvPicPr>
            <a:picLocks noChangeAspect="1"/>
          </p:cNvPicPr>
          <p:nvPr/>
        </p:nvPicPr>
        <p:blipFill rotWithShape="1">
          <a:blip r:embed="rId3">
            <a:alphaModFix/>
          </a:blip>
          <a:srcRect t="13360" r="1" b="2376"/>
          <a:stretch/>
        </p:blipFill>
        <p:spPr>
          <a:xfrm>
            <a:off x="-688" y="-4"/>
            <a:ext cx="12192687" cy="6858000"/>
          </a:xfrm>
          <a:prstGeom prst="rect">
            <a:avLst/>
          </a:prstGeom>
        </p:spPr>
      </p:pic>
      <p:grpSp>
        <p:nvGrpSpPr>
          <p:cNvPr id="23" name="Group 22">
            <a:extLst>
              <a:ext uri="{FF2B5EF4-FFF2-40B4-BE49-F238E27FC236}">
                <a16:creationId xmlns:a16="http://schemas.microsoft.com/office/drawing/2014/main" id="{24A5CBF4-323E-4A2D-A9CD-A3CC0050D9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2406074" y="-5"/>
            <a:ext cx="9785926" cy="6858004"/>
            <a:chOff x="0" y="-3"/>
            <a:chExt cx="9785926" cy="6858004"/>
          </a:xfrm>
        </p:grpSpPr>
        <p:grpSp>
          <p:nvGrpSpPr>
            <p:cNvPr id="24" name="Group 23">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
              <a:ext cx="9767888" cy="6858003"/>
              <a:chOff x="0" y="-3"/>
              <a:chExt cx="9767888" cy="6858003"/>
            </a:xfrm>
          </p:grpSpPr>
          <p:sp>
            <p:nvSpPr>
              <p:cNvPr id="32" name="Rectangle 31">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24">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1"/>
              <a:ext cx="9785926" cy="6858002"/>
              <a:chOff x="0" y="-1"/>
              <a:chExt cx="9785926" cy="6858002"/>
            </a:xfrm>
          </p:grpSpPr>
          <p:sp>
            <p:nvSpPr>
              <p:cNvPr id="30" name="Rectangle 29">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1241733" y="-1241732"/>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26">
              <a:extLst>
                <a:ext uri="{FF2B5EF4-FFF2-40B4-BE49-F238E27FC236}">
                  <a16:creationId xmlns:a16="http://schemas.microsoft.com/office/drawing/2014/main" id="{4A26A215-743C-44FA-BCDF-557D447DD8B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1"/>
              <a:ext cx="9768670" cy="6858002"/>
              <a:chOff x="0" y="-1"/>
              <a:chExt cx="9768670" cy="6858002"/>
            </a:xfrm>
          </p:grpSpPr>
          <p:sp>
            <p:nvSpPr>
              <p:cNvPr id="28" name="Rectangle 27">
                <a:extLst>
                  <a:ext uri="{FF2B5EF4-FFF2-40B4-BE49-F238E27FC236}">
                    <a16:creationId xmlns:a16="http://schemas.microsoft.com/office/drawing/2014/main" id="{DDC24E92-BC4D-4062-B4E9-06E64DFC6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2" y="3429000"/>
                <a:ext cx="9767888" cy="3429001"/>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36FDDFC-223B-4390-8055-FA8AA406EF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67888" cy="342899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11480BD7-2BD6-4FBE-ABE3-4D59519EB5AF}"/>
              </a:ext>
            </a:extLst>
          </p:cNvPr>
          <p:cNvSpPr>
            <a:spLocks noGrp="1"/>
          </p:cNvSpPr>
          <p:nvPr>
            <p:ph type="title"/>
          </p:nvPr>
        </p:nvSpPr>
        <p:spPr>
          <a:xfrm>
            <a:off x="7153200" y="540000"/>
            <a:ext cx="4500561" cy="4259814"/>
          </a:xfrm>
        </p:spPr>
        <p:txBody>
          <a:bodyPr vert="horz" lIns="91440" tIns="45720" rIns="91440" bIns="45720" rtlCol="0" anchor="b">
            <a:normAutofit/>
          </a:bodyPr>
          <a:lstStyle/>
          <a:p>
            <a:r>
              <a:rPr lang="en-US" sz="8800" dirty="0">
                <a:solidFill>
                  <a:srgbClr val="FFFFFF"/>
                </a:solidFill>
              </a:rPr>
              <a:t>Bus</a:t>
            </a:r>
          </a:p>
        </p:txBody>
      </p:sp>
    </p:spTree>
    <p:extLst>
      <p:ext uri="{BB962C8B-B14F-4D97-AF65-F5344CB8AC3E}">
        <p14:creationId xmlns:p14="http://schemas.microsoft.com/office/powerpoint/2010/main" val="2492848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descr="Falling autumn leaf">
            <a:extLst>
              <a:ext uri="{FF2B5EF4-FFF2-40B4-BE49-F238E27FC236}">
                <a16:creationId xmlns:a16="http://schemas.microsoft.com/office/drawing/2014/main" id="{9417A25C-AAF4-1F05-D60C-0A0A83312D39}"/>
              </a:ext>
            </a:extLst>
          </p:cNvPr>
          <p:cNvPicPr>
            <a:picLocks noChangeAspect="1"/>
          </p:cNvPicPr>
          <p:nvPr/>
        </p:nvPicPr>
        <p:blipFill rotWithShape="1">
          <a:blip r:embed="rId2">
            <a:alphaModFix/>
          </a:blip>
          <a:srcRect t="20281" r="1" b="9630"/>
          <a:stretch/>
        </p:blipFill>
        <p:spPr>
          <a:xfrm>
            <a:off x="-688" y="-4"/>
            <a:ext cx="12192687" cy="6858000"/>
          </a:xfrm>
          <a:prstGeom prst="rect">
            <a:avLst/>
          </a:prstGeom>
        </p:spPr>
      </p:pic>
      <p:grpSp>
        <p:nvGrpSpPr>
          <p:cNvPr id="23" name="Group 22">
            <a:extLst>
              <a:ext uri="{FF2B5EF4-FFF2-40B4-BE49-F238E27FC236}">
                <a16:creationId xmlns:a16="http://schemas.microsoft.com/office/drawing/2014/main" id="{67186895-7DAD-4EEE-BF1A-CC36B9426A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
            <a:ext cx="9785926" cy="6858005"/>
            <a:chOff x="2406074" y="-5"/>
            <a:chExt cx="9785926" cy="6858005"/>
          </a:xfrm>
        </p:grpSpPr>
        <p:grpSp>
          <p:nvGrpSpPr>
            <p:cNvPr id="24" name="Group 23">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24112" y="-4"/>
              <a:ext cx="9767888" cy="6858003"/>
              <a:chOff x="0" y="-3"/>
              <a:chExt cx="9767888" cy="6858003"/>
            </a:xfrm>
          </p:grpSpPr>
          <p:sp>
            <p:nvSpPr>
              <p:cNvPr id="32" name="Rectangle 31">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406074" y="-5"/>
              <a:ext cx="9785926" cy="6858002"/>
              <a:chOff x="0" y="-1"/>
              <a:chExt cx="9785926" cy="6858002"/>
            </a:xfrm>
          </p:grpSpPr>
          <p:sp>
            <p:nvSpPr>
              <p:cNvPr id="30" name="Rectangle 29">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40C8F77F-4220-4C2C-BE7D-0C626E45701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23330" y="-5"/>
              <a:ext cx="9768670" cy="6858002"/>
              <a:chOff x="2423330" y="-5"/>
              <a:chExt cx="9768670" cy="6858002"/>
            </a:xfrm>
          </p:grpSpPr>
          <p:sp>
            <p:nvSpPr>
              <p:cNvPr id="28" name="Rectangle 27">
                <a:extLst>
                  <a:ext uri="{FF2B5EF4-FFF2-40B4-BE49-F238E27FC236}">
                    <a16:creationId xmlns:a16="http://schemas.microsoft.com/office/drawing/2014/main" id="{B66BF283-D5A5-422F-9640-B6D1ABD98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423330" y="-5"/>
                <a:ext cx="9767888" cy="3429001"/>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5EAD1A7-3DBD-4376-BF10-AEE971C1B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V="1">
                <a:off x="2424112" y="3428998"/>
                <a:ext cx="9767888" cy="3428999"/>
              </a:xfrm>
              <a:prstGeom prst="rect">
                <a:avLst/>
              </a:prstGeom>
              <a:gradFill flip="none" rotWithShape="1">
                <a:gsLst>
                  <a:gs pos="0">
                    <a:schemeClr val="accent2">
                      <a:alpha val="4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4637393" y="-696606"/>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6780334-3C84-4718-A2D0-0668FCE3A904}"/>
              </a:ext>
            </a:extLst>
          </p:cNvPr>
          <p:cNvSpPr>
            <a:spLocks noGrp="1"/>
          </p:cNvSpPr>
          <p:nvPr>
            <p:ph type="title"/>
          </p:nvPr>
        </p:nvSpPr>
        <p:spPr>
          <a:xfrm>
            <a:off x="540000" y="540000"/>
            <a:ext cx="4500561" cy="4259814"/>
          </a:xfrm>
        </p:spPr>
        <p:txBody>
          <a:bodyPr vert="horz" lIns="91440" tIns="45720" rIns="91440" bIns="45720" rtlCol="0" anchor="b">
            <a:normAutofit/>
          </a:bodyPr>
          <a:lstStyle/>
          <a:p>
            <a:r>
              <a:rPr lang="en-US" sz="6200" dirty="0">
                <a:solidFill>
                  <a:srgbClr val="FFFFFF"/>
                </a:solidFill>
              </a:rPr>
              <a:t>We look forward to your return in September</a:t>
            </a:r>
          </a:p>
        </p:txBody>
      </p:sp>
    </p:spTree>
    <p:extLst>
      <p:ext uri="{BB962C8B-B14F-4D97-AF65-F5344CB8AC3E}">
        <p14:creationId xmlns:p14="http://schemas.microsoft.com/office/powerpoint/2010/main" val="3497525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9" name="Rectangle 38">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0" name="Oval 39">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1" name="Oval 40">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42" name="Group 41">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7" name="Rectangle 46">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8" name="Rectangle 47">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3" name="Group 42">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5" name="Rectangle 44">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6" name="Rectangle 45">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4" name="Rectangle 43">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50" name="Rectangle 49">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 name="Picture 4" descr="A grey room full of question marks with an opening going out">
            <a:extLst>
              <a:ext uri="{FF2B5EF4-FFF2-40B4-BE49-F238E27FC236}">
                <a16:creationId xmlns:a16="http://schemas.microsoft.com/office/drawing/2014/main" id="{0B0F57C6-D177-CCB5-DCE2-4048347D16BA}"/>
              </a:ext>
            </a:extLst>
          </p:cNvPr>
          <p:cNvPicPr>
            <a:picLocks noChangeAspect="1"/>
          </p:cNvPicPr>
          <p:nvPr/>
        </p:nvPicPr>
        <p:blipFill rotWithShape="1">
          <a:blip r:embed="rId2">
            <a:alphaModFix/>
          </a:blip>
          <a:srcRect r="1" b="15736"/>
          <a:stretch/>
        </p:blipFill>
        <p:spPr>
          <a:xfrm>
            <a:off x="-688" y="-4"/>
            <a:ext cx="12192687" cy="6858000"/>
          </a:xfrm>
          <a:prstGeom prst="rect">
            <a:avLst/>
          </a:prstGeom>
        </p:spPr>
      </p:pic>
      <p:grpSp>
        <p:nvGrpSpPr>
          <p:cNvPr id="52" name="Group 51">
            <a:extLst>
              <a:ext uri="{FF2B5EF4-FFF2-40B4-BE49-F238E27FC236}">
                <a16:creationId xmlns:a16="http://schemas.microsoft.com/office/drawing/2014/main" id="{67E5A0E9-CDDE-4DCA-AF08-51C5F527B2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7081" y="2383098"/>
            <a:ext cx="8504912" cy="4474902"/>
            <a:chOff x="3687081" y="2383098"/>
            <a:chExt cx="8504912" cy="4474902"/>
          </a:xfrm>
        </p:grpSpPr>
        <p:sp>
          <p:nvSpPr>
            <p:cNvPr id="53" name="Rectangle 52">
              <a:extLst>
                <a:ext uri="{FF2B5EF4-FFF2-40B4-BE49-F238E27FC236}">
                  <a16:creationId xmlns:a16="http://schemas.microsoft.com/office/drawing/2014/main" id="{B17E316D-4428-4D57-B317-89C0188D120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7767537" y="3267075"/>
              <a:ext cx="4424455" cy="3590912"/>
            </a:xfrm>
            <a:prstGeom prst="rect">
              <a:avLst/>
            </a:prstGeom>
            <a:gradFill flip="none" rotWithShape="1">
              <a:gsLst>
                <a:gs pos="2154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341D91D-DB18-49B2-8491-D9B58D9BEE3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6857996" y="2528899"/>
              <a:ext cx="5333997" cy="43291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F86D39DF-79DC-4886-9AE2-F36527F34AF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16388" y="3267076"/>
              <a:ext cx="7181848" cy="3590924"/>
              <a:chOff x="4116388" y="3267076"/>
              <a:chExt cx="7181848" cy="3590924"/>
            </a:xfrm>
          </p:grpSpPr>
          <p:sp>
            <p:nvSpPr>
              <p:cNvPr id="59" name="Rectangle 58">
                <a:extLst>
                  <a:ext uri="{FF2B5EF4-FFF2-40B4-BE49-F238E27FC236}">
                    <a16:creationId xmlns:a16="http://schemas.microsoft.com/office/drawing/2014/main" id="{C5420157-AB03-4BA5-9929-E6B8F5547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7707312" y="3267076"/>
                <a:ext cx="3590924" cy="3590924"/>
              </a:xfrm>
              <a:prstGeom prst="rect">
                <a:avLst/>
              </a:prstGeom>
              <a:gradFill flip="none" rotWithShape="1">
                <a:gsLst>
                  <a:gs pos="30000">
                    <a:schemeClr val="bg1">
                      <a:alpha val="60000"/>
                    </a:schemeClr>
                  </a:gs>
                  <a:gs pos="0">
                    <a:schemeClr val="bg1">
                      <a:alpha val="80000"/>
                    </a:schemeClr>
                  </a:gs>
                  <a:gs pos="65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6C717704-1441-4185-ABBE-16BF31D64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6388" y="3267076"/>
                <a:ext cx="3590924" cy="3590924"/>
              </a:xfrm>
              <a:prstGeom prst="rect">
                <a:avLst/>
              </a:prstGeom>
              <a:gradFill flip="none" rotWithShape="1">
                <a:gsLst>
                  <a:gs pos="30000">
                    <a:schemeClr val="bg1">
                      <a:alpha val="60000"/>
                    </a:schemeClr>
                  </a:gs>
                  <a:gs pos="0">
                    <a:schemeClr val="bg1">
                      <a:alpha val="80000"/>
                    </a:schemeClr>
                  </a:gs>
                  <a:gs pos="65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8D83457A-292A-44C1-885A-14F02D9CA7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87081" y="2383098"/>
              <a:ext cx="8040462" cy="4474902"/>
              <a:chOff x="3687081" y="2383098"/>
              <a:chExt cx="8040462" cy="4474902"/>
            </a:xfrm>
          </p:grpSpPr>
          <p:sp>
            <p:nvSpPr>
              <p:cNvPr id="57" name="Rectangle 56">
                <a:extLst>
                  <a:ext uri="{FF2B5EF4-FFF2-40B4-BE49-F238E27FC236}">
                    <a16:creationId xmlns:a16="http://schemas.microsoft.com/office/drawing/2014/main" id="{F8445E20-1543-4F19-A6B8-589BCA87F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7707312" y="2383098"/>
                <a:ext cx="4020231" cy="4474902"/>
              </a:xfrm>
              <a:prstGeom prst="rect">
                <a:avLst/>
              </a:prstGeom>
              <a:gradFill flip="none" rotWithShape="1">
                <a:gsLst>
                  <a:gs pos="33000">
                    <a:schemeClr val="accent1">
                      <a:alpha val="60000"/>
                    </a:schemeClr>
                  </a:gs>
                  <a:gs pos="0">
                    <a:schemeClr val="accent1"/>
                  </a:gs>
                  <a:gs pos="64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92AC4E9-39D2-47AB-83FA-800F4867B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687081" y="2383098"/>
                <a:ext cx="4020231" cy="4474902"/>
              </a:xfrm>
              <a:prstGeom prst="rect">
                <a:avLst/>
              </a:prstGeom>
              <a:gradFill flip="none" rotWithShape="1">
                <a:gsLst>
                  <a:gs pos="33000">
                    <a:schemeClr val="accent1">
                      <a:alpha val="60000"/>
                    </a:schemeClr>
                  </a:gs>
                  <a:gs pos="0">
                    <a:schemeClr val="accent1"/>
                  </a:gs>
                  <a:gs pos="64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a:extLst>
              <a:ext uri="{FF2B5EF4-FFF2-40B4-BE49-F238E27FC236}">
                <a16:creationId xmlns:a16="http://schemas.microsoft.com/office/drawing/2014/main" id="{197775A9-D29E-4DD8-A104-CCD5D95DD7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26224" cy="6550022"/>
            <a:chOff x="0" y="0"/>
            <a:chExt cx="9126224" cy="6550022"/>
          </a:xfrm>
        </p:grpSpPr>
        <p:sp>
          <p:nvSpPr>
            <p:cNvPr id="63" name="Rectangle 62">
              <a:extLst>
                <a:ext uri="{FF2B5EF4-FFF2-40B4-BE49-F238E27FC236}">
                  <a16:creationId xmlns:a16="http://schemas.microsoft.com/office/drawing/2014/main" id="{D69ACDB2-8064-4F44-BF0A-B10A7F9FDD0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flipH="1">
              <a:off x="1118453" y="-1118448"/>
              <a:ext cx="4709883" cy="6946785"/>
            </a:xfrm>
            <a:prstGeom prst="rect">
              <a:avLst/>
            </a:prstGeom>
            <a:gradFill flip="none" rotWithShape="1">
              <a:gsLst>
                <a:gs pos="19000">
                  <a:schemeClr val="bg1">
                    <a:alpha val="60000"/>
                  </a:schemeClr>
                </a:gs>
                <a:gs pos="0">
                  <a:schemeClr val="bg1">
                    <a:alpha val="80000"/>
                  </a:schemeClr>
                </a:gs>
                <a:gs pos="56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41F45B3D-9DBF-4E3B-B455-AFCA211AB22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14999" y="0"/>
              <a:ext cx="7896226" cy="5337178"/>
              <a:chOff x="901291" y="0"/>
              <a:chExt cx="7896226" cy="5337178"/>
            </a:xfrm>
          </p:grpSpPr>
          <p:sp>
            <p:nvSpPr>
              <p:cNvPr id="69" name="Rectangle 68">
                <a:extLst>
                  <a:ext uri="{FF2B5EF4-FFF2-40B4-BE49-F238E27FC236}">
                    <a16:creationId xmlns:a16="http://schemas.microsoft.com/office/drawing/2014/main" id="{EEEAE4C1-92FF-4AC6-B9EB-4B47A44031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1291" y="0"/>
                <a:ext cx="3948113" cy="5337178"/>
              </a:xfrm>
              <a:prstGeom prst="rect">
                <a:avLst/>
              </a:prstGeom>
              <a:gradFill flip="none" rotWithShape="1">
                <a:gsLst>
                  <a:gs pos="2000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0" name="Rectangle 69">
                <a:extLst>
                  <a:ext uri="{FF2B5EF4-FFF2-40B4-BE49-F238E27FC236}">
                    <a16:creationId xmlns:a16="http://schemas.microsoft.com/office/drawing/2014/main" id="{E86DF69D-1051-4785-8ECF-1D97B6694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404" y="0"/>
                <a:ext cx="3948113" cy="5337178"/>
              </a:xfrm>
              <a:prstGeom prst="rect">
                <a:avLst/>
              </a:prstGeom>
              <a:gradFill flip="none" rotWithShape="1">
                <a:gsLst>
                  <a:gs pos="2000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65" name="Rectangle 64">
              <a:extLst>
                <a:ext uri="{FF2B5EF4-FFF2-40B4-BE49-F238E27FC236}">
                  <a16:creationId xmlns:a16="http://schemas.microsoft.com/office/drawing/2014/main" id="{DF8F9F7E-0D44-4279-9D75-BA90983D9DD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flipH="1">
              <a:off x="1419817" y="-1419815"/>
              <a:ext cx="5978955" cy="8818587"/>
            </a:xfrm>
            <a:prstGeom prst="rect">
              <a:avLst/>
            </a:prstGeom>
            <a:gradFill flip="none" rotWithShape="1">
              <a:gsLst>
                <a:gs pos="0">
                  <a:schemeClr val="accent2"/>
                </a:gs>
                <a:gs pos="5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11B9F6AF-DCF0-4782-82E7-D08646AE7A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9126224" cy="6550022"/>
              <a:chOff x="0" y="0"/>
              <a:chExt cx="9126224" cy="6550022"/>
            </a:xfrm>
          </p:grpSpPr>
          <p:sp>
            <p:nvSpPr>
              <p:cNvPr id="67" name="Rectangle 66">
                <a:extLst>
                  <a:ext uri="{FF2B5EF4-FFF2-40B4-BE49-F238E27FC236}">
                    <a16:creationId xmlns:a16="http://schemas.microsoft.com/office/drawing/2014/main" id="{2F8DE31B-4A50-4D6B-A805-A5D232DC4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4563112" cy="6550022"/>
              </a:xfrm>
              <a:prstGeom prst="rect">
                <a:avLst/>
              </a:prstGeom>
              <a:gradFill flip="none" rotWithShape="1">
                <a:gsLst>
                  <a:gs pos="39000">
                    <a:schemeClr val="accent1">
                      <a:alpha val="40000"/>
                    </a:schemeClr>
                  </a:gs>
                  <a:gs pos="0">
                    <a:schemeClr val="accent1"/>
                  </a:gs>
                  <a:gs pos="57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7B5306D-2C87-4F24-AF90-9716A0410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63112" y="0"/>
                <a:ext cx="4563112" cy="6550022"/>
              </a:xfrm>
              <a:prstGeom prst="rect">
                <a:avLst/>
              </a:prstGeom>
              <a:gradFill flip="none" rotWithShape="1">
                <a:gsLst>
                  <a:gs pos="39000">
                    <a:schemeClr val="accent1">
                      <a:alpha val="40000"/>
                    </a:schemeClr>
                  </a:gs>
                  <a:gs pos="0">
                    <a:schemeClr val="accent1"/>
                  </a:gs>
                  <a:gs pos="57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3B7143B2-1334-48DC-9ABA-A369777C31F5}"/>
              </a:ext>
            </a:extLst>
          </p:cNvPr>
          <p:cNvSpPr>
            <a:spLocks noGrp="1"/>
          </p:cNvSpPr>
          <p:nvPr>
            <p:ph type="title"/>
          </p:nvPr>
        </p:nvSpPr>
        <p:spPr>
          <a:xfrm>
            <a:off x="540000" y="539999"/>
            <a:ext cx="6373812" cy="3789113"/>
          </a:xfrm>
        </p:spPr>
        <p:txBody>
          <a:bodyPr vert="horz" lIns="91440" tIns="45720" rIns="91440" bIns="45720" rtlCol="0" anchor="t">
            <a:normAutofit/>
          </a:bodyPr>
          <a:lstStyle/>
          <a:p>
            <a:br>
              <a:rPr lang="en-US" sz="4200" dirty="0">
                <a:solidFill>
                  <a:srgbClr val="FFFFFF"/>
                </a:solidFill>
              </a:rPr>
            </a:br>
            <a:br>
              <a:rPr lang="en-US" sz="4200" dirty="0">
                <a:solidFill>
                  <a:srgbClr val="FFFFFF"/>
                </a:solidFill>
              </a:rPr>
            </a:br>
            <a:r>
              <a:rPr lang="en-US" sz="4200" dirty="0">
                <a:solidFill>
                  <a:srgbClr val="FFFFFF"/>
                </a:solidFill>
              </a:rPr>
              <a:t>Assiniboine is a great place to learn and grow! Your kids are in good hands.</a:t>
            </a:r>
          </a:p>
        </p:txBody>
      </p:sp>
    </p:spTree>
    <p:extLst>
      <p:ext uri="{BB962C8B-B14F-4D97-AF65-F5344CB8AC3E}">
        <p14:creationId xmlns:p14="http://schemas.microsoft.com/office/powerpoint/2010/main" val="406175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2C05F1-BEA8-4281-9678-9BCCCBDA2218}"/>
              </a:ext>
            </a:extLst>
          </p:cNvPr>
          <p:cNvSpPr>
            <a:spLocks noGrp="1"/>
          </p:cNvSpPr>
          <p:nvPr>
            <p:ph type="title"/>
          </p:nvPr>
        </p:nvSpPr>
        <p:spPr>
          <a:xfrm>
            <a:off x="540000" y="540000"/>
            <a:ext cx="4500561" cy="5759450"/>
          </a:xfrm>
        </p:spPr>
        <p:txBody>
          <a:bodyPr anchor="t">
            <a:normAutofit/>
          </a:bodyPr>
          <a:lstStyle/>
          <a:p>
            <a:r>
              <a:rPr lang="en-US" sz="8100" dirty="0"/>
              <a:t>Welcome to new and returning families!</a:t>
            </a:r>
          </a:p>
        </p:txBody>
      </p:sp>
      <p:graphicFrame>
        <p:nvGraphicFramePr>
          <p:cNvPr id="5" name="Content Placeholder 2">
            <a:extLst>
              <a:ext uri="{FF2B5EF4-FFF2-40B4-BE49-F238E27FC236}">
                <a16:creationId xmlns:a16="http://schemas.microsoft.com/office/drawing/2014/main" id="{E0FC88DA-2995-0BB8-BD81-0FDBA5628365}"/>
              </a:ext>
            </a:extLst>
          </p:cNvPr>
          <p:cNvGraphicFramePr>
            <a:graphicFrameLocks noGrp="1"/>
          </p:cNvGraphicFramePr>
          <p:nvPr>
            <p:ph idx="1"/>
            <p:extLst>
              <p:ext uri="{D42A27DB-BD31-4B8C-83A1-F6EECF244321}">
                <p14:modId xmlns:p14="http://schemas.microsoft.com/office/powerpoint/2010/main" val="1931361260"/>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6307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A10581-08F2-4D9E-8CB4-07ECFEE95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9E2092A-4250-4BDD-AC6C-CA57E30DDD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266875" cy="6858000"/>
            <a:chOff x="0" y="0"/>
            <a:chExt cx="7266875" cy="6858000"/>
          </a:xfrm>
        </p:grpSpPr>
        <p:sp>
          <p:nvSpPr>
            <p:cNvPr id="11" name="Freeform: Shape 10">
              <a:extLst>
                <a:ext uri="{FF2B5EF4-FFF2-40B4-BE49-F238E27FC236}">
                  <a16:creationId xmlns:a16="http://schemas.microsoft.com/office/drawing/2014/main" id="{FA1EE7D2-EB27-4C6C-8E54-CBCDDCA178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A73CF8FD-0917-4279-B6E7-120EE392F79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1094400"/>
              <a:ext cx="5760000" cy="5760000"/>
            </a:xfrm>
            <a:prstGeom prst="ellipse">
              <a:avLst/>
            </a:prstGeom>
            <a:solidFill>
              <a:schemeClr val="accent1">
                <a:alpha val="4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3A3FA15-CF3D-4F2B-BB5C-18E5DB3057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80561" y="61714"/>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776AED5-83E6-4A3D-B609-7CCABAD440D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12475" y="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DC69029-91A6-426E-AEB5-0818EABF1920}"/>
              </a:ext>
            </a:extLst>
          </p:cNvPr>
          <p:cNvSpPr>
            <a:spLocks noGrp="1"/>
          </p:cNvSpPr>
          <p:nvPr>
            <p:ph type="title"/>
          </p:nvPr>
        </p:nvSpPr>
        <p:spPr>
          <a:xfrm>
            <a:off x="540000" y="833015"/>
            <a:ext cx="5958000" cy="5202026"/>
          </a:xfrm>
        </p:spPr>
        <p:txBody>
          <a:bodyPr anchor="ctr">
            <a:normAutofit/>
          </a:bodyPr>
          <a:lstStyle/>
          <a:p>
            <a:pPr algn="ctr"/>
            <a:r>
              <a:rPr lang="en-US" sz="8800" dirty="0"/>
              <a:t>Honoring the Land</a:t>
            </a:r>
          </a:p>
        </p:txBody>
      </p:sp>
      <p:sp>
        <p:nvSpPr>
          <p:cNvPr id="3" name="Content Placeholder 2">
            <a:extLst>
              <a:ext uri="{FF2B5EF4-FFF2-40B4-BE49-F238E27FC236}">
                <a16:creationId xmlns:a16="http://schemas.microsoft.com/office/drawing/2014/main" id="{D2E423D2-F96A-43AC-A8ED-75991E1F9BB1}"/>
              </a:ext>
            </a:extLst>
          </p:cNvPr>
          <p:cNvSpPr>
            <a:spLocks noGrp="1"/>
          </p:cNvSpPr>
          <p:nvPr>
            <p:ph idx="1"/>
          </p:nvPr>
        </p:nvSpPr>
        <p:spPr>
          <a:xfrm>
            <a:off x="7104062" y="540347"/>
            <a:ext cx="4537075" cy="5760000"/>
          </a:xfrm>
        </p:spPr>
        <p:txBody>
          <a:bodyPr anchor="ctr">
            <a:normAutofit/>
          </a:bodyPr>
          <a:lstStyle/>
          <a:p>
            <a:r>
              <a:rPr lang="en-US" dirty="0"/>
              <a:t>I would like to acknowledge that land we are gathered on is the traditional, unceded and </a:t>
            </a:r>
            <a:r>
              <a:rPr lang="en-US" dirty="0" err="1"/>
              <a:t>unsurrendered</a:t>
            </a:r>
            <a:r>
              <a:rPr lang="en-US" dirty="0"/>
              <a:t> territory of the </a:t>
            </a:r>
            <a:r>
              <a:rPr lang="en-US" dirty="0" err="1"/>
              <a:t>Wolostaqey</a:t>
            </a:r>
            <a:r>
              <a:rPr lang="en-US" dirty="0"/>
              <a:t> people. We honor Indigenous culture as a whole school and have additional teachings for First Nation students.</a:t>
            </a:r>
          </a:p>
        </p:txBody>
      </p:sp>
    </p:spTree>
    <p:extLst>
      <p:ext uri="{BB962C8B-B14F-4D97-AF65-F5344CB8AC3E}">
        <p14:creationId xmlns:p14="http://schemas.microsoft.com/office/powerpoint/2010/main" val="219747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B807C163-87AF-4BC4-ADE2-4E5EAFEEE8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F696E8E-5A50-4F12-9E0B-502F850615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AB8A07F7-656D-4B06-860B-4290325213C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D932A44-B2F8-4EA5-A529-D1EF350CB6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4211287-5AF6-4DE8-9550-CE2475D62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35D3D5B-2BDE-4FFA-AD19-2A6FA11B44F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65141913-6183-49C2-BACE-61AF50181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CBF2F32-98FF-4601-8322-C5E0724D9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1AF3E2D8-35DA-4B2D-891A-A1594F7DB5D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4543934E-E678-45FF-8C62-1EF71BABE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9B54ED7-1C7F-4C59-B1CB-84D3D9C21C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6ABFC7E0-9992-4076-88C6-3354EB12EBA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19C03209-5BD8-4B0B-847E-430FFF592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bg2">
                  <a:alpha val="40000"/>
                </a:schemeClr>
              </a:gs>
              <a:gs pos="100000">
                <a:schemeClr val="bg2">
                  <a:alpha val="8000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4838AB38-6190-471A-A224-AE8E03C588DB}"/>
              </a:ext>
            </a:extLst>
          </p:cNvPr>
          <p:cNvSpPr>
            <a:spLocks noGrp="1"/>
          </p:cNvSpPr>
          <p:nvPr>
            <p:ph type="title"/>
          </p:nvPr>
        </p:nvSpPr>
        <p:spPr>
          <a:xfrm>
            <a:off x="550863" y="540001"/>
            <a:ext cx="11075080" cy="1809500"/>
          </a:xfrm>
        </p:spPr>
        <p:txBody>
          <a:bodyPr anchor="t">
            <a:normAutofit/>
          </a:bodyPr>
          <a:lstStyle/>
          <a:p>
            <a:r>
              <a:rPr lang="en-US" dirty="0"/>
              <a:t>School Population</a:t>
            </a:r>
          </a:p>
        </p:txBody>
      </p:sp>
      <p:graphicFrame>
        <p:nvGraphicFramePr>
          <p:cNvPr id="24" name="Content Placeholder 2">
            <a:extLst>
              <a:ext uri="{FF2B5EF4-FFF2-40B4-BE49-F238E27FC236}">
                <a16:creationId xmlns:a16="http://schemas.microsoft.com/office/drawing/2014/main" id="{B15D0C22-B52C-3FBB-E7F5-33A7A55BF326}"/>
              </a:ext>
            </a:extLst>
          </p:cNvPr>
          <p:cNvGraphicFramePr>
            <a:graphicFrameLocks noGrp="1"/>
          </p:cNvGraphicFramePr>
          <p:nvPr>
            <p:ph idx="1"/>
            <p:extLst>
              <p:ext uri="{D42A27DB-BD31-4B8C-83A1-F6EECF244321}">
                <p14:modId xmlns:p14="http://schemas.microsoft.com/office/powerpoint/2010/main" val="420765317"/>
              </p:ext>
            </p:extLst>
          </p:nvPr>
        </p:nvGraphicFramePr>
        <p:xfrm>
          <a:off x="539750" y="2528888"/>
          <a:ext cx="11101388" cy="3779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133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0D050C3-946A-4155-B469-3FE5492E6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0" name="Rectangle 9">
              <a:extLst>
                <a:ext uri="{FF2B5EF4-FFF2-40B4-BE49-F238E27FC236}">
                  <a16:creationId xmlns:a16="http://schemas.microsoft.com/office/drawing/2014/main" id="{70D7BFBB-BF60-4EF1-AF1C-731347DB115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0150CBC-E30B-417C-9BB2-CE6BB1A644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76020D6-6ADB-408E-A69F-4EA6F51A7F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8226C8E5-1D99-421D-AB3C-2AF296A1532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67669339-D0C4-4CF0-9A76-5BFBCDB798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B31604-91C4-4CB0-8097-02EE0ADDC1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48340F5-A593-469A-98DC-B6D90D3B22B4}"/>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59E3068-3000-4C82-ACA8-367498951E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2E1C398-D8F7-4828-9F7F-80D61DAE2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13B333C-60FD-4260-80E0-190666C9DE7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C05F582-AA63-4A8C-915E-66057E4BE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3FB1059A-C8AC-44EA-88FE-79DFF0964071}"/>
              </a:ext>
            </a:extLst>
          </p:cNvPr>
          <p:cNvSpPr>
            <a:spLocks noGrp="1"/>
          </p:cNvSpPr>
          <p:nvPr>
            <p:ph type="title"/>
          </p:nvPr>
        </p:nvSpPr>
        <p:spPr>
          <a:xfrm>
            <a:off x="7086315" y="540000"/>
            <a:ext cx="4554821" cy="2186096"/>
          </a:xfrm>
        </p:spPr>
        <p:txBody>
          <a:bodyPr anchor="b">
            <a:normAutofit/>
          </a:bodyPr>
          <a:lstStyle/>
          <a:p>
            <a:r>
              <a:rPr lang="en-US" sz="4700"/>
              <a:t>Outside learning and recess times</a:t>
            </a:r>
          </a:p>
        </p:txBody>
      </p:sp>
      <p:pic>
        <p:nvPicPr>
          <p:cNvPr id="5" name="Picture 4">
            <a:extLst>
              <a:ext uri="{FF2B5EF4-FFF2-40B4-BE49-F238E27FC236}">
                <a16:creationId xmlns:a16="http://schemas.microsoft.com/office/drawing/2014/main" id="{F712BB59-EE3D-0E5D-561B-7D07F0736BB0}"/>
              </a:ext>
            </a:extLst>
          </p:cNvPr>
          <p:cNvPicPr>
            <a:picLocks noChangeAspect="1"/>
          </p:cNvPicPr>
          <p:nvPr/>
        </p:nvPicPr>
        <p:blipFill rotWithShape="1">
          <a:blip r:embed="rId2"/>
          <a:srcRect l="27798" r="19343"/>
          <a:stretch/>
        </p:blipFill>
        <p:spPr>
          <a:xfrm>
            <a:off x="20" y="10"/>
            <a:ext cx="6444556" cy="6857990"/>
          </a:xfrm>
          <a:prstGeom prst="rect">
            <a:avLst/>
          </a:prstGeom>
        </p:spPr>
      </p:pic>
      <p:sp>
        <p:nvSpPr>
          <p:cNvPr id="3" name="Content Placeholder 2">
            <a:extLst>
              <a:ext uri="{FF2B5EF4-FFF2-40B4-BE49-F238E27FC236}">
                <a16:creationId xmlns:a16="http://schemas.microsoft.com/office/drawing/2014/main" id="{8211AED1-7CDC-4D70-9BF3-3571B262992E}"/>
              </a:ext>
            </a:extLst>
          </p:cNvPr>
          <p:cNvSpPr>
            <a:spLocks noGrp="1"/>
          </p:cNvSpPr>
          <p:nvPr>
            <p:ph idx="1"/>
          </p:nvPr>
        </p:nvSpPr>
        <p:spPr>
          <a:xfrm>
            <a:off x="7104063" y="2947121"/>
            <a:ext cx="4537073" cy="3361604"/>
          </a:xfrm>
        </p:spPr>
        <p:txBody>
          <a:bodyPr anchor="t">
            <a:normAutofit/>
          </a:bodyPr>
          <a:lstStyle/>
          <a:p>
            <a:pPr>
              <a:lnSpc>
                <a:spcPct val="115000"/>
              </a:lnSpc>
            </a:pPr>
            <a:r>
              <a:rPr lang="en-US" sz="1300" dirty="0"/>
              <a:t>As a school we are committed to outdoor learning. Some instructional goals will be covered outside of the classroom. Fresh air and activity are important to wellness.</a:t>
            </a:r>
          </a:p>
          <a:p>
            <a:pPr eaLnBrk="1" hangingPunct="1">
              <a:lnSpc>
                <a:spcPct val="115000"/>
              </a:lnSpc>
            </a:pPr>
            <a:r>
              <a:rPr lang="en-US" altLang="en-US" sz="1300" dirty="0"/>
              <a:t>Weather permitting students are expected to go outside. Appropriate clothing is required for each season.</a:t>
            </a:r>
          </a:p>
          <a:p>
            <a:pPr eaLnBrk="1" hangingPunct="1">
              <a:lnSpc>
                <a:spcPct val="115000"/>
              </a:lnSpc>
            </a:pPr>
            <a:r>
              <a:rPr lang="en-US" altLang="en-US" sz="1300" dirty="0"/>
              <a:t>We have 3 playground sections that children will rotate. We have open playground on Fridays where students can choose which section to play.</a:t>
            </a:r>
          </a:p>
          <a:p>
            <a:pPr eaLnBrk="1" hangingPunct="1">
              <a:lnSpc>
                <a:spcPct val="115000"/>
              </a:lnSpc>
            </a:pPr>
            <a:r>
              <a:rPr lang="en-US" altLang="en-US" sz="1300" dirty="0"/>
              <a:t>Supervisors (3) and WITS pals support safe and fun play during recess times.</a:t>
            </a:r>
          </a:p>
          <a:p>
            <a:pPr>
              <a:lnSpc>
                <a:spcPct val="115000"/>
              </a:lnSpc>
            </a:pPr>
            <a:endParaRPr lang="en-US" sz="1300" dirty="0"/>
          </a:p>
        </p:txBody>
      </p:sp>
    </p:spTree>
    <p:extLst>
      <p:ext uri="{BB962C8B-B14F-4D97-AF65-F5344CB8AC3E}">
        <p14:creationId xmlns:p14="http://schemas.microsoft.com/office/powerpoint/2010/main" val="210836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36" name="Rectangle 35">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Oval 36">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8" name="Oval 37">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39" name="Group 38">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4" name="Rectangle 43">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 name="Rectangle 44">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0" name="Group 39">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2" name="Rectangle 41">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3" name="Rectangle 42">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1" name="Rectangle 40">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7" name="Rectangle 46">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49" name="Rectangle 48">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2A745492-95CF-4812-9BF8-F331CCF4E2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25125" y="3600"/>
            <a:ext cx="7266875" cy="6854400"/>
            <a:chOff x="4925125" y="3600"/>
            <a:chExt cx="7266875" cy="6854400"/>
          </a:xfrm>
        </p:grpSpPr>
        <p:sp>
          <p:nvSpPr>
            <p:cNvPr id="52" name="Oval 51">
              <a:extLst>
                <a:ext uri="{FF2B5EF4-FFF2-40B4-BE49-F238E27FC236}">
                  <a16:creationId xmlns:a16="http://schemas.microsoft.com/office/drawing/2014/main" id="{5EBA559C-9528-4DF6-97A9-9F1B15754E7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88FD41A-2B00-4751-85D7-9C68D15D6B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7CDAE9A-F5BF-4BA9-B6CE-A87B6A8ECC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Freeform: Shape 55">
            <a:extLst>
              <a:ext uri="{FF2B5EF4-FFF2-40B4-BE49-F238E27FC236}">
                <a16:creationId xmlns:a16="http://schemas.microsoft.com/office/drawing/2014/main" id="{1AE9598F-D7DE-4210-9654-730537624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00" y="1"/>
            <a:ext cx="6858000" cy="6857999"/>
          </a:xfrm>
          <a:custGeom>
            <a:avLst/>
            <a:gdLst>
              <a:gd name="connsiteX0" fmla="*/ 3428961 w 6858000"/>
              <a:gd name="connsiteY0" fmla="*/ 0 h 6857999"/>
              <a:gd name="connsiteX1" fmla="*/ 3429042 w 6858000"/>
              <a:gd name="connsiteY1" fmla="*/ 0 h 6857999"/>
              <a:gd name="connsiteX2" fmla="*/ 3605457 w 6858000"/>
              <a:gd name="connsiteY2" fmla="*/ 4461 h 6857999"/>
              <a:gd name="connsiteX3" fmla="*/ 6858000 w 6858000"/>
              <a:gd name="connsiteY3" fmla="*/ 3429000 h 6857999"/>
              <a:gd name="connsiteX4" fmla="*/ 3429001 w 6858000"/>
              <a:gd name="connsiteY4" fmla="*/ 6857999 h 6857999"/>
              <a:gd name="connsiteX5" fmla="*/ 0 w 6858000"/>
              <a:gd name="connsiteY5" fmla="*/ 3429000 h 6857999"/>
              <a:gd name="connsiteX6" fmla="*/ 3252545 w 6858000"/>
              <a:gd name="connsiteY6" fmla="*/ 44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3428961" y="0"/>
                </a:moveTo>
                <a:lnTo>
                  <a:pt x="3429042" y="0"/>
                </a:lnTo>
                <a:lnTo>
                  <a:pt x="3605457" y="4461"/>
                </a:lnTo>
                <a:cubicBezTo>
                  <a:pt x="5417236" y="96300"/>
                  <a:pt x="6858000" y="1594396"/>
                  <a:pt x="6858000" y="3429000"/>
                </a:cubicBezTo>
                <a:cubicBezTo>
                  <a:pt x="6858000" y="5322784"/>
                  <a:pt x="5322784" y="6857999"/>
                  <a:pt x="3429001" y="6857999"/>
                </a:cubicBezTo>
                <a:cubicBezTo>
                  <a:pt x="1535216" y="6857999"/>
                  <a:pt x="0" y="5322784"/>
                  <a:pt x="0" y="3429000"/>
                </a:cubicBezTo>
                <a:cubicBezTo>
                  <a:pt x="0" y="1594396"/>
                  <a:pt x="1440765" y="96300"/>
                  <a:pt x="3252545" y="4461"/>
                </a:cubicBezTo>
                <a:close/>
              </a:path>
            </a:pathLst>
          </a:custGeom>
          <a:solidFill>
            <a:srgbClr val="FFFFFF"/>
          </a:solidFill>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A803B4A-8AD3-4472-964A-A5DD5600D89E}"/>
              </a:ext>
            </a:extLst>
          </p:cNvPr>
          <p:cNvSpPr>
            <a:spLocks noGrp="1"/>
          </p:cNvSpPr>
          <p:nvPr>
            <p:ph type="title"/>
          </p:nvPr>
        </p:nvSpPr>
        <p:spPr>
          <a:xfrm>
            <a:off x="550863" y="545125"/>
            <a:ext cx="5437187" cy="4792050"/>
          </a:xfrm>
        </p:spPr>
        <p:txBody>
          <a:bodyPr vert="horz" lIns="91440" tIns="45720" rIns="91440" bIns="45720" rtlCol="0" anchor="t">
            <a:normAutofit/>
          </a:bodyPr>
          <a:lstStyle/>
          <a:p>
            <a:br>
              <a:rPr lang="en-US" sz="3500" dirty="0"/>
            </a:br>
            <a:br>
              <a:rPr lang="en-US" sz="3500" dirty="0"/>
            </a:br>
            <a:br>
              <a:rPr lang="en-US" sz="3500" dirty="0"/>
            </a:br>
            <a:r>
              <a:rPr lang="en-US" sz="3500" dirty="0"/>
              <a:t>Cashless Schools</a:t>
            </a:r>
            <a:br>
              <a:rPr lang="en-US" sz="3500" dirty="0"/>
            </a:br>
            <a:br>
              <a:rPr lang="en-US" sz="3500" dirty="0"/>
            </a:br>
            <a:r>
              <a:rPr lang="en-US" sz="3500" dirty="0"/>
              <a:t>School Messenger</a:t>
            </a:r>
            <a:br>
              <a:rPr lang="en-US" sz="3500" dirty="0"/>
            </a:br>
            <a:br>
              <a:rPr lang="en-US" sz="3500" dirty="0"/>
            </a:br>
            <a:r>
              <a:rPr lang="en-US" sz="3500" dirty="0"/>
              <a:t>Please see school website.</a:t>
            </a:r>
            <a:br>
              <a:rPr lang="en-US" sz="3500" dirty="0"/>
            </a:br>
            <a:endParaRPr lang="en-US" sz="3500" dirty="0"/>
          </a:p>
        </p:txBody>
      </p:sp>
      <p:pic>
        <p:nvPicPr>
          <p:cNvPr id="6" name="Graphic 5" descr="Smart Phone">
            <a:extLst>
              <a:ext uri="{FF2B5EF4-FFF2-40B4-BE49-F238E27FC236}">
                <a16:creationId xmlns:a16="http://schemas.microsoft.com/office/drawing/2014/main" id="{2C8D5A21-3007-6AA5-2102-E555C9A5CC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25000" y="1629000"/>
            <a:ext cx="3600000" cy="3600000"/>
          </a:xfrm>
          <a:prstGeom prst="rect">
            <a:avLst/>
          </a:prstGeom>
        </p:spPr>
      </p:pic>
    </p:spTree>
    <p:extLst>
      <p:ext uri="{BB962C8B-B14F-4D97-AF65-F5344CB8AC3E}">
        <p14:creationId xmlns:p14="http://schemas.microsoft.com/office/powerpoint/2010/main" val="353175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5A1C9-9587-422E-B663-CAA057C45527}"/>
              </a:ext>
            </a:extLst>
          </p:cNvPr>
          <p:cNvSpPr>
            <a:spLocks noGrp="1"/>
          </p:cNvSpPr>
          <p:nvPr>
            <p:ph type="title"/>
          </p:nvPr>
        </p:nvSpPr>
        <p:spPr>
          <a:xfrm>
            <a:off x="540000" y="540000"/>
            <a:ext cx="4500561" cy="5759450"/>
          </a:xfrm>
        </p:spPr>
        <p:txBody>
          <a:bodyPr anchor="t">
            <a:normAutofit fontScale="90000"/>
          </a:bodyPr>
          <a:lstStyle/>
          <a:p>
            <a:r>
              <a:rPr lang="en-US" sz="4200" dirty="0"/>
              <a:t>Cashless School Program</a:t>
            </a:r>
            <a:br>
              <a:rPr lang="en-US" sz="4200" dirty="0"/>
            </a:br>
            <a:br>
              <a:rPr lang="en-US" sz="4200" dirty="0"/>
            </a:br>
            <a:r>
              <a:rPr lang="en-US" sz="4200" dirty="0"/>
              <a:t>All money transactions are handled through our cashless school program. </a:t>
            </a:r>
            <a:br>
              <a:rPr lang="en-US" sz="4200" dirty="0"/>
            </a:br>
            <a:br>
              <a:rPr lang="en-US" sz="4200" dirty="0"/>
            </a:br>
            <a:endParaRPr lang="en-US" sz="4200" dirty="0"/>
          </a:p>
        </p:txBody>
      </p:sp>
      <p:graphicFrame>
        <p:nvGraphicFramePr>
          <p:cNvPr id="5" name="Content Placeholder 2">
            <a:extLst>
              <a:ext uri="{FF2B5EF4-FFF2-40B4-BE49-F238E27FC236}">
                <a16:creationId xmlns:a16="http://schemas.microsoft.com/office/drawing/2014/main" id="{379EAA6F-A8D6-F15A-9A9A-B8501E98BBE7}"/>
              </a:ext>
            </a:extLst>
          </p:cNvPr>
          <p:cNvGraphicFramePr>
            <a:graphicFrameLocks noGrp="1"/>
          </p:cNvGraphicFramePr>
          <p:nvPr>
            <p:ph idx="1"/>
            <p:extLst>
              <p:ext uri="{D42A27DB-BD31-4B8C-83A1-F6EECF244321}">
                <p14:modId xmlns:p14="http://schemas.microsoft.com/office/powerpoint/2010/main" val="4003378917"/>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44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2826A902-361B-48BF-A161-C6050856D636}"/>
              </a:ext>
            </a:extLst>
          </p:cNvPr>
          <p:cNvSpPr>
            <a:spLocks noGrp="1"/>
          </p:cNvSpPr>
          <p:nvPr>
            <p:ph type="title"/>
          </p:nvPr>
        </p:nvSpPr>
        <p:spPr>
          <a:xfrm>
            <a:off x="540000" y="540000"/>
            <a:ext cx="4500561" cy="5759450"/>
          </a:xfrm>
        </p:spPr>
        <p:txBody>
          <a:bodyPr anchor="t">
            <a:normAutofit/>
          </a:bodyPr>
          <a:lstStyle/>
          <a:p>
            <a:r>
              <a:rPr lang="en-US" sz="7500"/>
              <a:t>Toys and Invitations</a:t>
            </a:r>
          </a:p>
        </p:txBody>
      </p:sp>
      <p:graphicFrame>
        <p:nvGraphicFramePr>
          <p:cNvPr id="7" name="Content Placeholder 2">
            <a:extLst>
              <a:ext uri="{FF2B5EF4-FFF2-40B4-BE49-F238E27FC236}">
                <a16:creationId xmlns:a16="http://schemas.microsoft.com/office/drawing/2014/main" id="{6AE4BB41-78A7-F2F6-E208-89F2AAF2E618}"/>
              </a:ext>
            </a:extLst>
          </p:cNvPr>
          <p:cNvGraphicFramePr>
            <a:graphicFrameLocks noGrp="1"/>
          </p:cNvGraphicFramePr>
          <p:nvPr>
            <p:ph idx="1"/>
            <p:extLst>
              <p:ext uri="{D42A27DB-BD31-4B8C-83A1-F6EECF244321}">
                <p14:modId xmlns:p14="http://schemas.microsoft.com/office/powerpoint/2010/main" val="1279768499"/>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132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7F6730-8F76-4239-8CBA-B914B02A7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E11E5CC-3C1F-4093-97B6-6433FBF9A9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12" name="Rectangle 11">
              <a:extLst>
                <a:ext uri="{FF2B5EF4-FFF2-40B4-BE49-F238E27FC236}">
                  <a16:creationId xmlns:a16="http://schemas.microsoft.com/office/drawing/2014/main" id="{28D720AE-B07F-482D-B526-4A9C632DA76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6F0BCA-E2AA-4AED-9091-1E820FF25B5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71D2B33-982E-4EC0-9252-B8A7383C96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9250D86D-299E-4837-B82C-B97DACC97546}"/>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20" name="Rectangle 19">
                <a:extLst>
                  <a:ext uri="{FF2B5EF4-FFF2-40B4-BE49-F238E27FC236}">
                    <a16:creationId xmlns:a16="http://schemas.microsoft.com/office/drawing/2014/main" id="{F74EFAF9-4DE5-4C1F-BF17-0A5930FFF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57D782-AB09-4CB1-A94A-54F935E70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94E95A3B-E29B-40AA-B9DD-FF0BA512FD7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8" name="Rectangle 17">
                <a:extLst>
                  <a:ext uri="{FF2B5EF4-FFF2-40B4-BE49-F238E27FC236}">
                    <a16:creationId xmlns:a16="http://schemas.microsoft.com/office/drawing/2014/main" id="{1A71F79C-8170-4729-A592-753969B84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E5C556-02CA-4512-9F5F-7088484CF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75FD132-C2ED-4807-B2DA-D428F9C449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71967F12-B0C4-4D31-8D63-89945DCD2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bg2">
                  <a:alpha val="40000"/>
                </a:schemeClr>
              </a:gs>
              <a:gs pos="100000">
                <a:schemeClr val="bg2">
                  <a:alpha val="80000"/>
                </a:schemeClr>
              </a:gs>
            </a:gsLst>
            <a:lin ang="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a:extLst>
              <a:ext uri="{FF2B5EF4-FFF2-40B4-BE49-F238E27FC236}">
                <a16:creationId xmlns:a16="http://schemas.microsoft.com/office/drawing/2014/main" id="{58317026-9B35-4C68-892D-C9A3993086EC}"/>
              </a:ext>
            </a:extLst>
          </p:cNvPr>
          <p:cNvSpPr>
            <a:spLocks noGrp="1"/>
          </p:cNvSpPr>
          <p:nvPr>
            <p:ph type="title"/>
          </p:nvPr>
        </p:nvSpPr>
        <p:spPr>
          <a:xfrm>
            <a:off x="540000" y="540000"/>
            <a:ext cx="4500561" cy="5759450"/>
          </a:xfrm>
        </p:spPr>
        <p:txBody>
          <a:bodyPr anchor="t">
            <a:normAutofit/>
          </a:bodyPr>
          <a:lstStyle/>
          <a:p>
            <a:r>
              <a:rPr lang="en-US" sz="8800"/>
              <a:t>Save and Secure School Building</a:t>
            </a:r>
          </a:p>
        </p:txBody>
      </p:sp>
      <p:graphicFrame>
        <p:nvGraphicFramePr>
          <p:cNvPr id="5" name="Content Placeholder 2">
            <a:extLst>
              <a:ext uri="{FF2B5EF4-FFF2-40B4-BE49-F238E27FC236}">
                <a16:creationId xmlns:a16="http://schemas.microsoft.com/office/drawing/2014/main" id="{0DD0F019-9900-D2F9-0F74-2B5FDEC0FE33}"/>
              </a:ext>
            </a:extLst>
          </p:cNvPr>
          <p:cNvGraphicFramePr>
            <a:graphicFrameLocks noGrp="1"/>
          </p:cNvGraphicFramePr>
          <p:nvPr>
            <p:ph idx="1"/>
            <p:extLst>
              <p:ext uri="{D42A27DB-BD31-4B8C-83A1-F6EECF244321}">
                <p14:modId xmlns:p14="http://schemas.microsoft.com/office/powerpoint/2010/main" val="2443125930"/>
              </p:ext>
            </p:extLst>
          </p:nvPr>
        </p:nvGraphicFramePr>
        <p:xfrm>
          <a:off x="5232400" y="540000"/>
          <a:ext cx="6408738" cy="575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106386"/>
      </p:ext>
    </p:extLst>
  </p:cSld>
  <p:clrMapOvr>
    <a:masterClrMapping/>
  </p:clrMapOvr>
</p:sld>
</file>

<file path=ppt/theme/theme1.xml><?xml version="1.0" encoding="utf-8"?>
<a:theme xmlns:a="http://schemas.openxmlformats.org/drawingml/2006/main" name="GlowVTI">
  <a:themeElements>
    <a:clrScheme name="AnalogousFromRegularSeedLeftStep">
      <a:dk1>
        <a:srgbClr val="000000"/>
      </a:dk1>
      <a:lt1>
        <a:srgbClr val="FFFFFF"/>
      </a:lt1>
      <a:dk2>
        <a:srgbClr val="362441"/>
      </a:dk2>
      <a:lt2>
        <a:srgbClr val="E2E8E2"/>
      </a:lt2>
      <a:accent1>
        <a:srgbClr val="C848C3"/>
      </a:accent1>
      <a:accent2>
        <a:srgbClr val="8536B6"/>
      </a:accent2>
      <a:accent3>
        <a:srgbClr val="6248C8"/>
      </a:accent3>
      <a:accent4>
        <a:srgbClr val="3652B6"/>
      </a:accent4>
      <a:accent5>
        <a:srgbClr val="4898C8"/>
      </a:accent5>
      <a:accent6>
        <a:srgbClr val="36B4AE"/>
      </a:accent6>
      <a:hlink>
        <a:srgbClr val="329635"/>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Form xmlns="1e050540-abf7-4cd0-9094-0488f67136b7">No</DocumentForm>
    <DocumentCategories xmlns="1e050540-abf7-4cd0-9094-0488f67136b7">Parent Information</DocumentCategories>
    <PublishingStartDate xmlns="http://schemas.microsoft.com/sharepoint/v3" xsi:nil="true"/>
    <PublishingExpiration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Categories" ma:contentTypeID="0x010100F2A1E1E4D320C749A22EC3F91FD053D600F14A017B2A19594DAF62515843597092" ma:contentTypeVersion="9" ma:contentTypeDescription="" ma:contentTypeScope="" ma:versionID="9ab635226f53db6aa625adac55d7fa07">
  <xsd:schema xmlns:xsd="http://www.w3.org/2001/XMLSchema" xmlns:xs="http://www.w3.org/2001/XMLSchema" xmlns:p="http://schemas.microsoft.com/office/2006/metadata/properties" xmlns:ns1="http://schemas.microsoft.com/sharepoint/v3" xmlns:ns2="1e050540-abf7-4cd0-9094-0488f67136b7" targetNamespace="http://schemas.microsoft.com/office/2006/metadata/properties" ma:root="true" ma:fieldsID="106e22b60cf9d4e73540b6df772bcf20" ns1:_="" ns2:_="">
    <xsd:import namespace="http://schemas.microsoft.com/sharepoint/v3"/>
    <xsd:import namespace="1e050540-abf7-4cd0-9094-0488f67136b7"/>
    <xsd:element name="properties">
      <xsd:complexType>
        <xsd:sequence>
          <xsd:element name="documentManagement">
            <xsd:complexType>
              <xsd:all>
                <xsd:element ref="ns2:DocumentCategories"/>
                <xsd:element ref="ns2:DocumentForm"/>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 ma:hidden="true" ma:internalName="PublishingStartDate" ma:readOnly="false">
      <xsd:simpleType>
        <xsd:restriction base="dms:Unknown"/>
      </xsd:simpleType>
    </xsd:element>
    <xsd:element name="PublishingExpirationDate" ma:index="11" nillable="true" ma:displayName="Scheduling End Date" ma:description=""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050540-abf7-4cd0-9094-0488f67136b7" elementFormDefault="qualified">
    <xsd:import namespace="http://schemas.microsoft.com/office/2006/documentManagement/types"/>
    <xsd:import namespace="http://schemas.microsoft.com/office/infopath/2007/PartnerControls"/>
    <xsd:element name="DocumentCategories" ma:index="8" ma:displayName="Document Categories" ma:format="Dropdown" ma:internalName="DocumentCategories" ma:readOnly="false">
      <xsd:simpleType>
        <xsd:restriction base="dms:Choice">
          <xsd:enumeration value="ABC Tips"/>
          <xsd:enumeration value="Agenda"/>
          <xsd:enumeration value="Alumni"/>
          <xsd:enumeration value="Announcements"/>
          <xsd:enumeration value="Annual Report"/>
          <xsd:enumeration value="Archived"/>
          <xsd:enumeration value="Assemblies"/>
          <xsd:enumeration value="Awards"/>
          <xsd:enumeration value="Bullying Information"/>
          <xsd:enumeration value="Cafeteria"/>
          <xsd:enumeration value="Calendar"/>
          <xsd:enumeration value="Class Supply Lists"/>
          <xsd:enumeration value="Clubs"/>
          <xsd:enumeration value="Community"/>
          <xsd:enumeration value="Covid Information"/>
          <xsd:enumeration value="Data &amp; Reports"/>
          <xsd:enumeration value="District"/>
          <xsd:enumeration value="Drama"/>
          <xsd:enumeration value="English"/>
          <xsd:enumeration value="Exams"/>
          <xsd:enumeration value="Fine Arts"/>
          <xsd:enumeration value="French"/>
          <xsd:enumeration value="Graduation"/>
          <xsd:enumeration value="Guidance-Course Selection"/>
          <xsd:enumeration value="Guidance-Information"/>
          <xsd:enumeration value="Guidance-Scholarships"/>
          <xsd:enumeration value="Handbook"/>
          <xsd:enumeration value="Health"/>
          <xsd:enumeration value="Home and School"/>
          <xsd:enumeration value="Homework"/>
          <xsd:enumeration value="Hot Lunch"/>
          <xsd:enumeration value="Humanities"/>
          <xsd:enumeration value="Literacy"/>
          <xsd:enumeration value="Math"/>
          <xsd:enumeration value="Memo"/>
          <xsd:enumeration value="Misc"/>
          <xsd:enumeration value="Newcomers"/>
          <xsd:enumeration value="Newsletter"/>
          <xsd:enumeration value="Parent Information"/>
          <xsd:enumeration value="Portal"/>
          <xsd:enumeration value="Potato Harvest"/>
          <xsd:enumeration value="Policy"/>
          <xsd:enumeration value="Post-Secondary"/>
          <xsd:enumeration value="PSSC"/>
          <xsd:enumeration value="Registration"/>
          <xsd:enumeration value="Resource"/>
          <xsd:enumeration value="Schedule"/>
          <xsd:enumeration value="School Connects Messages"/>
          <xsd:enumeration value="School Improvement Plan"/>
          <xsd:enumeration value="School Information"/>
          <xsd:enumeration value="School Merchandise"/>
          <xsd:enumeration value="School Messenger Message"/>
          <xsd:enumeration value="Science"/>
          <xsd:enumeration value="Sexual Health Services"/>
          <xsd:enumeration value="Special Project"/>
          <xsd:enumeration value="Sports"/>
          <xsd:enumeration value="Student-Information"/>
          <xsd:enumeration value="Summer School"/>
          <xsd:enumeration value="Yearbook"/>
          <xsd:enumeration value="Vocational"/>
          <xsd:enumeration value="Voicemail"/>
          <xsd:enumeration value="Volunteer"/>
          <xsd:enumeration value="Weather"/>
        </xsd:restriction>
      </xsd:simpleType>
    </xsd:element>
    <xsd:element name="DocumentForm" ma:index="9" ma:displayName="Document Form" ma:default="No" ma:description="Is this a form?" ma:format="Dropdown" ma:internalName="DocumentForm">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C6A176-97AA-49AC-B8FA-311F01F6C002}">
  <ds:schemaRefs>
    <ds:schemaRef ds:uri="http://schemas.microsoft.com/office/2006/metadata/properties"/>
    <ds:schemaRef ds:uri="http://schemas.microsoft.com/office/infopath/2007/PartnerControls"/>
    <ds:schemaRef ds:uri="1e050540-abf7-4cd0-9094-0488f67136b7"/>
    <ds:schemaRef ds:uri="http://schemas.microsoft.com/sharepoint/v3"/>
  </ds:schemaRefs>
</ds:datastoreItem>
</file>

<file path=customXml/itemProps2.xml><?xml version="1.0" encoding="utf-8"?>
<ds:datastoreItem xmlns:ds="http://schemas.openxmlformats.org/officeDocument/2006/customXml" ds:itemID="{72670FD0-021A-4491-9674-CD3CAFD71B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050540-abf7-4cd0-9094-0488f6713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0EB898-D19F-4E8B-B6F0-8695A1A14E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439</TotalTime>
  <Words>780</Words>
  <Application>Microsoft Office PowerPoint</Application>
  <PresentationFormat>Widescreen</PresentationFormat>
  <Paragraphs>63</Paragraphs>
  <Slides>16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Next LT Pro</vt:lpstr>
      <vt:lpstr>Bell MT</vt:lpstr>
      <vt:lpstr>Calibri</vt:lpstr>
      <vt:lpstr>GlowVTI</vt:lpstr>
      <vt:lpstr>Welcome to Assiniboine Ave. Elementary School!</vt:lpstr>
      <vt:lpstr>Welcome to new and returning families!</vt:lpstr>
      <vt:lpstr>Honoring the Land</vt:lpstr>
      <vt:lpstr>School Population</vt:lpstr>
      <vt:lpstr>Outside learning and recess times</vt:lpstr>
      <vt:lpstr>   Cashless Schools  School Messenger  Please see school website. </vt:lpstr>
      <vt:lpstr>Cashless School Program  All money transactions are handled through our cashless school program.   </vt:lpstr>
      <vt:lpstr>Toys and Invitations</vt:lpstr>
      <vt:lpstr>Save and Secure School Building</vt:lpstr>
      <vt:lpstr>Volunteers  We want you!</vt:lpstr>
      <vt:lpstr>PowerPoint Presentation</vt:lpstr>
      <vt:lpstr>Lost and Found  Please, please label your children’s belongings </vt:lpstr>
      <vt:lpstr>Lisa Dormer   Parent Volunteer Coordinator</vt:lpstr>
      <vt:lpstr>Bus</vt:lpstr>
      <vt:lpstr>We look forward to your return in September</vt:lpstr>
      <vt:lpstr>  Assiniboine is a great place to learn and grow! Your kids are in good hands.</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Kindergarten!</dc:title>
  <dc:creator>Jones-Clark, Lori      (ASD-W)</dc:creator>
  <cp:lastModifiedBy>Howe, Jennifer    (ASD-W)</cp:lastModifiedBy>
  <cp:revision>8</cp:revision>
  <dcterms:created xsi:type="dcterms:W3CDTF">2022-05-20T12:03:39Z</dcterms:created>
  <dcterms:modified xsi:type="dcterms:W3CDTF">2022-06-13T14:20:32Z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0x010100F2A1E1E4D320C749A22EC3F91FD053D600F14A017B2A19594DAF62515843597092</vt:lpwstr>
  </property>
</Properties>
</file>