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4"/>
  </p:sldMasterIdLst>
  <p:notesMasterIdLst>
    <p:notesMasterId r:id="rId15"/>
  </p:notesMasterIdLst>
  <p:sldIdLst>
    <p:sldId id="304" r:id="rId5"/>
    <p:sldId id="310" r:id="rId6"/>
    <p:sldId id="317" r:id="rId7"/>
    <p:sldId id="311" r:id="rId8"/>
    <p:sldId id="336" r:id="rId9"/>
    <p:sldId id="339" r:id="rId10"/>
    <p:sldId id="312" r:id="rId11"/>
    <p:sldId id="331" r:id="rId12"/>
    <p:sldId id="330" r:id="rId13"/>
    <p:sldId id="34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33" autoAdjust="0"/>
    <p:restoredTop sz="80610" autoAdjust="0"/>
  </p:normalViewPr>
  <p:slideViewPr>
    <p:cSldViewPr snapToGrid="0">
      <p:cViewPr varScale="1">
        <p:scale>
          <a:sx n="60" d="100"/>
          <a:sy n="60" d="100"/>
        </p:scale>
        <p:origin x="97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E17AC7-98E1-4D4E-89F6-9EB2B178DAC2}" type="datetimeFigureOut">
              <a:rPr lang="en-US" smtClean="0"/>
              <a:t>4/30/2020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440E1A-E15D-4B4C-80BB-EAADC954704D}" type="slidenum">
              <a:rPr lang="en-US" smtClean="0"/>
              <a:t>‹#›</a:t>
            </a:fld>
            <a:endParaRPr lang="en-US"/>
          </a:p>
        </p:txBody>
      </p:sp>
    </p:spTree>
    <p:extLst>
      <p:ext uri="{BB962C8B-B14F-4D97-AF65-F5344CB8AC3E}">
        <p14:creationId xmlns:p14="http://schemas.microsoft.com/office/powerpoint/2010/main" val="865388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0E1A-E15D-4B4C-80BB-EAADC954704D}" type="slidenum">
              <a:rPr lang="en-US" smtClean="0"/>
              <a:t>1</a:t>
            </a:fld>
            <a:endParaRPr lang="en-US"/>
          </a:p>
        </p:txBody>
      </p:sp>
    </p:spTree>
    <p:extLst>
      <p:ext uri="{BB962C8B-B14F-4D97-AF65-F5344CB8AC3E}">
        <p14:creationId xmlns:p14="http://schemas.microsoft.com/office/powerpoint/2010/main" val="2281994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0E1A-E15D-4B4C-80BB-EAADC954704D}" type="slidenum">
              <a:rPr lang="en-US" smtClean="0"/>
              <a:t>2</a:t>
            </a:fld>
            <a:endParaRPr lang="en-US"/>
          </a:p>
        </p:txBody>
      </p:sp>
    </p:spTree>
    <p:extLst>
      <p:ext uri="{BB962C8B-B14F-4D97-AF65-F5344CB8AC3E}">
        <p14:creationId xmlns:p14="http://schemas.microsoft.com/office/powerpoint/2010/main" val="4038933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0E1A-E15D-4B4C-80BB-EAADC954704D}" type="slidenum">
              <a:rPr lang="en-US" smtClean="0"/>
              <a:t>8</a:t>
            </a:fld>
            <a:endParaRPr lang="en-US"/>
          </a:p>
        </p:txBody>
      </p:sp>
    </p:spTree>
    <p:extLst>
      <p:ext uri="{BB962C8B-B14F-4D97-AF65-F5344CB8AC3E}">
        <p14:creationId xmlns:p14="http://schemas.microsoft.com/office/powerpoint/2010/main" val="113105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0898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7871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150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19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1418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75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792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346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164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586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4/30/2020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7621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4/30/2020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383992" y="5327148"/>
            <a:ext cx="969808" cy="946077"/>
          </a:xfrm>
          <a:prstGeom prst="rect">
            <a:avLst/>
          </a:prstGeom>
          <a:scene3d>
            <a:camera prst="orthographicFront">
              <a:rot lat="0" lon="0" rev="0"/>
            </a:camera>
            <a:lightRig rig="threePt" dir="t"/>
          </a:scene3d>
        </p:spPr>
      </p:pic>
      <p:sp>
        <p:nvSpPr>
          <p:cNvPr id="8" name="TextBox 7"/>
          <p:cNvSpPr txBox="1"/>
          <p:nvPr userDrawn="1"/>
        </p:nvSpPr>
        <p:spPr>
          <a:xfrm>
            <a:off x="9799374" y="6246524"/>
            <a:ext cx="2139043" cy="584775"/>
          </a:xfrm>
          <a:prstGeom prst="rect">
            <a:avLst/>
          </a:prstGeom>
          <a:noFill/>
          <a:effectLst>
            <a:glow rad="63500">
              <a:schemeClr val="accent1">
                <a:alpha val="40000"/>
              </a:schemeClr>
            </a:glow>
          </a:effectLst>
        </p:spPr>
        <p:txBody>
          <a:bodyPr wrap="square" rtlCol="0">
            <a:spAutoFit/>
          </a:bodyPr>
          <a:lstStyle/>
          <a:p>
            <a:pPr algn="ctr"/>
            <a:r>
              <a:rPr lang="en-US" sz="1600" i="1" dirty="0" smtClean="0">
                <a:latin typeface="Arial" panose="020B0604020202020204" pitchFamily="34" charset="0"/>
                <a:cs typeface="Arial" panose="020B0604020202020204" pitchFamily="34" charset="0"/>
              </a:rPr>
              <a:t>Excited. Involved.</a:t>
            </a:r>
            <a:br>
              <a:rPr lang="en-US" sz="1600" i="1" dirty="0" smtClean="0">
                <a:latin typeface="Arial" panose="020B0604020202020204" pitchFamily="34" charset="0"/>
                <a:cs typeface="Arial" panose="020B0604020202020204" pitchFamily="34" charset="0"/>
              </a:rPr>
            </a:br>
            <a:r>
              <a:rPr lang="en-US" sz="1600" i="1" dirty="0" smtClean="0">
                <a:latin typeface="Arial" panose="020B0604020202020204" pitchFamily="34" charset="0"/>
                <a:cs typeface="Arial" panose="020B0604020202020204" pitchFamily="34" charset="0"/>
              </a:rPr>
              <a:t> Prepared.</a:t>
            </a:r>
            <a:endParaRPr lang="en-CA" sz="16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0716522"/>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s://confidentparentsconfidentkids.org/" TargetMode="External"/><Relationship Id="rId2" Type="http://schemas.openxmlformats.org/officeDocument/2006/relationships/hyperlink" Target="https://casel.org/core-competencies/" TargetMode="External"/><Relationship Id="rId1" Type="http://schemas.openxmlformats.org/officeDocument/2006/relationships/slideLayout" Target="../slideLayouts/slideLayout2.xml"/><Relationship Id="rId4" Type="http://schemas.openxmlformats.org/officeDocument/2006/relationships/hyperlink" Target="https://www.youtube.com/embed/DqNn9qWoO1M?rel=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embed/DqNn9qWoO1M?rel=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3768" y="130545"/>
            <a:ext cx="11922171" cy="2154042"/>
          </a:xfrm>
          <a:prstGeom prst="rect">
            <a:avLst/>
          </a:prstGeom>
        </p:spPr>
      </p:pic>
      <p:sp>
        <p:nvSpPr>
          <p:cNvPr id="2" name="Title 1"/>
          <p:cNvSpPr>
            <a:spLocks noGrp="1"/>
          </p:cNvSpPr>
          <p:nvPr>
            <p:ph type="ctrTitle"/>
          </p:nvPr>
        </p:nvSpPr>
        <p:spPr>
          <a:xfrm>
            <a:off x="1658914" y="1501690"/>
            <a:ext cx="9144000" cy="1197336"/>
          </a:xfrm>
        </p:spPr>
        <p:txBody>
          <a:bodyPr>
            <a:noAutofit/>
          </a:bodyPr>
          <a:lstStyle/>
          <a:p>
            <a:r>
              <a:rPr lang="en-US" sz="5400" b="1" dirty="0" smtClean="0"/>
              <a:t>Social and Emotional Learning </a:t>
            </a:r>
            <a:br>
              <a:rPr lang="en-US" sz="5400" b="1" dirty="0" smtClean="0"/>
            </a:br>
            <a:r>
              <a:rPr lang="en-US" sz="5400" b="1" dirty="0" smtClean="0"/>
              <a:t>for Parents</a:t>
            </a:r>
            <a:endParaRPr lang="en-US" sz="5400" b="1" dirty="0"/>
          </a:p>
        </p:txBody>
      </p:sp>
      <p:sp>
        <p:nvSpPr>
          <p:cNvPr id="7" name="TextBox 6"/>
          <p:cNvSpPr txBox="1"/>
          <p:nvPr/>
        </p:nvSpPr>
        <p:spPr>
          <a:xfrm>
            <a:off x="395599" y="4192122"/>
            <a:ext cx="2791326" cy="2523768"/>
          </a:xfrm>
          <a:prstGeom prst="rect">
            <a:avLst/>
          </a:prstGeom>
          <a:solidFill>
            <a:schemeClr val="bg1"/>
          </a:solidFill>
        </p:spPr>
        <p:txBody>
          <a:bodyPr wrap="square" rtlCol="0">
            <a:spAutoFit/>
          </a:bodyPr>
          <a:lstStyle/>
          <a:p>
            <a:r>
              <a:rPr lang="en-US" b="1" dirty="0" smtClean="0"/>
              <a:t>Developed by</a:t>
            </a:r>
          </a:p>
          <a:p>
            <a:r>
              <a:rPr lang="en-US" b="1" dirty="0" smtClean="0"/>
              <a:t>ASD-W ESS Leads:</a:t>
            </a:r>
          </a:p>
          <a:p>
            <a:r>
              <a:rPr lang="en-US" dirty="0" smtClean="0"/>
              <a:t>Nancy Gray</a:t>
            </a:r>
          </a:p>
          <a:p>
            <a:r>
              <a:rPr lang="en-US" dirty="0" smtClean="0"/>
              <a:t>Stacey Killam</a:t>
            </a:r>
          </a:p>
          <a:p>
            <a:r>
              <a:rPr lang="en-US" dirty="0" smtClean="0"/>
              <a:t>Suzanne Larsen</a:t>
            </a:r>
          </a:p>
          <a:p>
            <a:r>
              <a:rPr lang="en-US" dirty="0" smtClean="0"/>
              <a:t>Mark Nicholson</a:t>
            </a:r>
          </a:p>
          <a:p>
            <a:r>
              <a:rPr lang="en-US" dirty="0" smtClean="0"/>
              <a:t>Lynette Smith</a:t>
            </a:r>
          </a:p>
          <a:p>
            <a:r>
              <a:rPr lang="en-US" dirty="0" smtClean="0"/>
              <a:t>Lynn Thomas-Grattan</a:t>
            </a:r>
          </a:p>
          <a:p>
            <a:r>
              <a:rPr lang="en-US" sz="1400" b="1" dirty="0" smtClean="0"/>
              <a:t>- </a:t>
            </a:r>
            <a:r>
              <a:rPr lang="en-US" sz="1200" b="1" i="1" dirty="0" smtClean="0"/>
              <a:t>April 2020</a:t>
            </a:r>
            <a:endParaRPr lang="en-US" sz="1200" b="1" i="1" dirty="0"/>
          </a:p>
        </p:txBody>
      </p:sp>
      <p:pic>
        <p:nvPicPr>
          <p:cNvPr id="6" name="Picture 2" descr="S:\Departments\communications\Winter Break Animoto 2012\20120717_0378.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4727" y="2731301"/>
            <a:ext cx="5645777" cy="404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371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t>Sources</a:t>
            </a:r>
            <a:endParaRPr lang="en-CA" b="1" dirty="0"/>
          </a:p>
        </p:txBody>
      </p:sp>
      <p:sp>
        <p:nvSpPr>
          <p:cNvPr id="3" name="Content Placeholder 2"/>
          <p:cNvSpPr>
            <a:spLocks noGrp="1"/>
          </p:cNvSpPr>
          <p:nvPr>
            <p:ph idx="1"/>
          </p:nvPr>
        </p:nvSpPr>
        <p:spPr/>
        <p:txBody>
          <a:bodyPr>
            <a:normAutofit/>
          </a:bodyPr>
          <a:lstStyle/>
          <a:p>
            <a:pPr marL="0" indent="0">
              <a:buNone/>
            </a:pPr>
            <a:r>
              <a:rPr lang="en-CA" dirty="0">
                <a:hlinkClick r:id="rId2"/>
              </a:rPr>
              <a:t>https://casel.org/core-competencies</a:t>
            </a:r>
            <a:r>
              <a:rPr lang="en-CA" dirty="0" smtClean="0">
                <a:hlinkClick r:id="rId2"/>
              </a:rPr>
              <a:t>/</a:t>
            </a:r>
            <a:endParaRPr lang="en-CA" dirty="0" smtClean="0"/>
          </a:p>
          <a:p>
            <a:pPr marL="0" indent="0">
              <a:buNone/>
            </a:pPr>
            <a:endParaRPr lang="en-CA" dirty="0" smtClean="0"/>
          </a:p>
          <a:p>
            <a:pPr marL="0" indent="0">
              <a:buNone/>
            </a:pPr>
            <a:r>
              <a:rPr lang="en-CA" dirty="0">
                <a:hlinkClick r:id="rId3"/>
              </a:rPr>
              <a:t>https://confidentparentsconfidentkids.org</a:t>
            </a:r>
            <a:r>
              <a:rPr lang="en-CA" dirty="0" smtClean="0">
                <a:hlinkClick r:id="rId3"/>
              </a:rPr>
              <a:t>/</a:t>
            </a:r>
            <a:endParaRPr lang="en-CA" dirty="0" smtClean="0"/>
          </a:p>
          <a:p>
            <a:pPr marL="0" indent="0">
              <a:buNone/>
            </a:pPr>
            <a:endParaRPr lang="en-CA" dirty="0"/>
          </a:p>
          <a:p>
            <a:pPr marL="0" indent="0">
              <a:buNone/>
            </a:pPr>
            <a:r>
              <a:rPr lang="en-CA" u="sng" dirty="0">
                <a:hlinkClick r:id="rId4"/>
              </a:rPr>
              <a:t>https://www.youtube.com/embed/DqNn9qWoO1M?rel=0</a:t>
            </a:r>
            <a:r>
              <a:rPr lang="en-CA" dirty="0"/>
              <a:t>  </a:t>
            </a:r>
          </a:p>
          <a:p>
            <a:pPr marL="0" indent="0">
              <a:buNone/>
            </a:pPr>
            <a:endParaRPr lang="en-CA" dirty="0" smtClean="0"/>
          </a:p>
          <a:p>
            <a:pPr marL="0" indent="0">
              <a:buNone/>
            </a:pPr>
            <a:endParaRPr lang="en-CA" dirty="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468857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589212" y="1443789"/>
            <a:ext cx="8915400" cy="5037222"/>
          </a:xfrm>
        </p:spPr>
        <p:txBody>
          <a:bodyPr>
            <a:normAutofit/>
          </a:bodyPr>
          <a:lstStyle/>
          <a:p>
            <a:pPr marL="0" indent="0">
              <a:buNone/>
            </a:pPr>
            <a:endParaRPr lang="en-US" sz="2400" dirty="0" smtClean="0"/>
          </a:p>
          <a:p>
            <a:pPr marL="0" indent="0">
              <a:buNone/>
            </a:pPr>
            <a:endParaRPr lang="en-US" sz="2400" dirty="0" smtClean="0"/>
          </a:p>
          <a:p>
            <a:pPr marL="0" indent="0">
              <a:buNone/>
            </a:pPr>
            <a:endParaRPr lang="en-US" sz="2400" dirty="0" smtClean="0"/>
          </a:p>
          <a:p>
            <a:pPr lvl="2"/>
            <a:endParaRPr lang="en-US" sz="2000" dirty="0" smtClean="0"/>
          </a:p>
          <a:p>
            <a:endParaRPr lang="en-US" dirty="0" smtClean="0"/>
          </a:p>
        </p:txBody>
      </p:sp>
      <p:sp>
        <p:nvSpPr>
          <p:cNvPr id="2" name="Title 1"/>
          <p:cNvSpPr>
            <a:spLocks noGrp="1"/>
          </p:cNvSpPr>
          <p:nvPr>
            <p:ph type="title"/>
          </p:nvPr>
        </p:nvSpPr>
        <p:spPr/>
        <p:txBody>
          <a:bodyPr/>
          <a:lstStyle/>
          <a:p>
            <a:endParaRPr lang="en-CA" dirty="0"/>
          </a:p>
        </p:txBody>
      </p:sp>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9287" y="564153"/>
            <a:ext cx="7945538" cy="593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2192977" y="774165"/>
            <a:ext cx="2809329" cy="4801314"/>
          </a:xfrm>
          <a:prstGeom prst="rect">
            <a:avLst/>
          </a:prstGeom>
          <a:noFill/>
        </p:spPr>
        <p:txBody>
          <a:bodyPr wrap="square" rtlCol="0">
            <a:spAutoFit/>
          </a:bodyPr>
          <a:lstStyle/>
          <a:p>
            <a:r>
              <a:rPr lang="en-US" sz="3600" dirty="0">
                <a:solidFill>
                  <a:schemeClr val="bg1"/>
                </a:solidFill>
                <a:effectLst>
                  <a:outerShdw blurRad="38100" dist="38100" dir="2700000" algn="tl">
                    <a:srgbClr val="000000">
                      <a:alpha val="43137"/>
                    </a:srgbClr>
                  </a:outerShdw>
                </a:effectLst>
              </a:rPr>
              <a:t>What are your </a:t>
            </a:r>
            <a:r>
              <a:rPr lang="en-US" sz="3600" dirty="0">
                <a:solidFill>
                  <a:srgbClr val="FFFF00"/>
                </a:solidFill>
                <a:effectLst>
                  <a:outerShdw blurRad="38100" dist="38100" dir="2700000" algn="tl">
                    <a:srgbClr val="000000">
                      <a:alpha val="43137"/>
                    </a:srgbClr>
                  </a:outerShdw>
                </a:effectLst>
              </a:rPr>
              <a:t>hopes and dreams </a:t>
            </a:r>
            <a:r>
              <a:rPr lang="en-US" sz="3600" dirty="0">
                <a:solidFill>
                  <a:schemeClr val="bg1"/>
                </a:solidFill>
                <a:effectLst>
                  <a:outerShdw blurRad="38100" dist="38100" dir="2700000" algn="tl">
                    <a:srgbClr val="000000">
                      <a:alpha val="43137"/>
                    </a:srgbClr>
                  </a:outerShdw>
                </a:effectLst>
              </a:rPr>
              <a:t>for your </a:t>
            </a:r>
            <a:r>
              <a:rPr lang="en-US" sz="3600" dirty="0" smtClean="0">
                <a:solidFill>
                  <a:schemeClr val="bg1"/>
                </a:solidFill>
                <a:effectLst>
                  <a:outerShdw blurRad="38100" dist="38100" dir="2700000" algn="tl">
                    <a:srgbClr val="000000">
                      <a:alpha val="43137"/>
                    </a:srgbClr>
                  </a:outerShdw>
                </a:effectLst>
              </a:rPr>
              <a:t>children and the </a:t>
            </a:r>
            <a:r>
              <a:rPr lang="en-US" sz="3600" dirty="0">
                <a:solidFill>
                  <a:schemeClr val="bg1"/>
                </a:solidFill>
                <a:effectLst>
                  <a:outerShdw blurRad="38100" dist="38100" dir="2700000" algn="tl">
                    <a:srgbClr val="000000">
                      <a:alpha val="43137"/>
                    </a:srgbClr>
                  </a:outerShdw>
                </a:effectLst>
              </a:rPr>
              <a:t>children in </a:t>
            </a:r>
            <a:r>
              <a:rPr lang="en-US" sz="3600" dirty="0">
                <a:solidFill>
                  <a:schemeClr val="bg1"/>
                </a:solidFill>
                <a:effectLst>
                  <a:outerShdw blurRad="50800" dist="38100" dir="2700000">
                    <a:srgbClr val="000000">
                      <a:alpha val="43000"/>
                    </a:srgbClr>
                  </a:outerShdw>
                </a:effectLst>
              </a:rPr>
              <a:t>your </a:t>
            </a:r>
            <a:r>
              <a:rPr lang="en-US" sz="3600" dirty="0" smtClean="0">
                <a:solidFill>
                  <a:schemeClr val="bg1"/>
                </a:solidFill>
                <a:effectLst>
                  <a:outerShdw blurRad="50800" dist="38100" dir="2700000">
                    <a:srgbClr val="000000">
                      <a:alpha val="43000"/>
                    </a:srgbClr>
                  </a:outerShdw>
                </a:effectLst>
              </a:rPr>
              <a:t>community?</a:t>
            </a:r>
            <a:endParaRPr lang="en-US" sz="3600" dirty="0">
              <a:solidFill>
                <a:schemeClr val="bg1"/>
              </a:solidFill>
              <a:effectLst>
                <a:outerShdw blurRad="50800" dist="38100" dir="2700000">
                  <a:srgbClr val="000000">
                    <a:alpha val="43000"/>
                  </a:srgbClr>
                </a:outerShdw>
              </a:effectLst>
            </a:endParaRPr>
          </a:p>
          <a:p>
            <a:endParaRPr lang="en-US" dirty="0"/>
          </a:p>
        </p:txBody>
      </p:sp>
    </p:spTree>
    <p:extLst>
      <p:ext uri="{BB962C8B-B14F-4D97-AF65-F5344CB8AC3E}">
        <p14:creationId xmlns:p14="http://schemas.microsoft.com/office/powerpoint/2010/main" val="1279441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lnSpc>
                <a:spcPct val="90000"/>
              </a:lnSpc>
              <a:spcBef>
                <a:spcPct val="0"/>
              </a:spcBef>
            </a:pPr>
            <a:r>
              <a:rPr lang="en-US" sz="4800" b="1" dirty="0" smtClean="0">
                <a:latin typeface="+mj-lt"/>
              </a:rPr>
              <a:t>What is Social and Emotional Learning (SEL)?</a:t>
            </a:r>
            <a:endParaRPr lang="en-US" sz="4800" b="1" dirty="0">
              <a:latin typeface="+mj-lt"/>
            </a:endParaRPr>
          </a:p>
        </p:txBody>
      </p:sp>
      <p:sp>
        <p:nvSpPr>
          <p:cNvPr id="3" name="Content Placeholder 2"/>
          <p:cNvSpPr>
            <a:spLocks noGrp="1"/>
          </p:cNvSpPr>
          <p:nvPr>
            <p:ph idx="1"/>
          </p:nvPr>
        </p:nvSpPr>
        <p:spPr>
          <a:xfrm>
            <a:off x="838200" y="1825624"/>
            <a:ext cx="9350829" cy="4388563"/>
          </a:xfrm>
        </p:spPr>
        <p:txBody>
          <a:bodyPr>
            <a:normAutofit/>
          </a:bodyPr>
          <a:lstStyle/>
          <a:p>
            <a:pPr>
              <a:buFont typeface="Arial" charset="0"/>
              <a:buNone/>
            </a:pPr>
            <a:r>
              <a:rPr lang="en-US" dirty="0" smtClean="0"/>
              <a:t>	Social </a:t>
            </a:r>
            <a:r>
              <a:rPr lang="en-US" dirty="0"/>
              <a:t>and emotional learning (SEL) provides the structure </a:t>
            </a:r>
            <a:r>
              <a:rPr lang="en-US" dirty="0" smtClean="0"/>
              <a:t>and process </a:t>
            </a:r>
            <a:r>
              <a:rPr lang="en-US" dirty="0"/>
              <a:t>for adults and </a:t>
            </a:r>
            <a:r>
              <a:rPr lang="en-US" dirty="0" smtClean="0"/>
              <a:t>children </a:t>
            </a:r>
            <a:r>
              <a:rPr lang="en-US" dirty="0"/>
              <a:t>to develop </a:t>
            </a:r>
            <a:r>
              <a:rPr lang="en-US" dirty="0" smtClean="0"/>
              <a:t>fundamental </a:t>
            </a:r>
            <a:r>
              <a:rPr lang="en-US" dirty="0"/>
              <a:t>emotional and social </a:t>
            </a:r>
            <a:r>
              <a:rPr lang="en-US" b="1" dirty="0">
                <a:solidFill>
                  <a:schemeClr val="tx2"/>
                </a:solidFill>
              </a:rPr>
              <a:t>competencies</a:t>
            </a:r>
            <a:r>
              <a:rPr lang="en-US" b="1" dirty="0"/>
              <a:t> </a:t>
            </a:r>
            <a:r>
              <a:rPr lang="en-US" dirty="0"/>
              <a:t>and experiences to</a:t>
            </a:r>
            <a:r>
              <a:rPr lang="en-US" b="1" dirty="0"/>
              <a:t>:</a:t>
            </a:r>
          </a:p>
          <a:p>
            <a:pPr marL="800100" lvl="1" indent="-342900"/>
            <a:r>
              <a:rPr lang="en-US" b="1" dirty="0">
                <a:solidFill>
                  <a:schemeClr val="tx2"/>
                </a:solidFill>
              </a:rPr>
              <a:t>understand and manage </a:t>
            </a:r>
            <a:r>
              <a:rPr lang="en-US" b="1" dirty="0" smtClean="0">
                <a:solidFill>
                  <a:schemeClr val="tx2"/>
                </a:solidFill>
              </a:rPr>
              <a:t>emotions</a:t>
            </a:r>
            <a:endParaRPr lang="en-US" b="1" dirty="0">
              <a:solidFill>
                <a:schemeClr val="tx2"/>
              </a:solidFill>
            </a:endParaRPr>
          </a:p>
          <a:p>
            <a:pPr marL="800100" lvl="1" indent="-342900"/>
            <a:r>
              <a:rPr lang="en-US" b="1" dirty="0">
                <a:solidFill>
                  <a:schemeClr val="tx2"/>
                </a:solidFill>
              </a:rPr>
              <a:t>set and achieve positive </a:t>
            </a:r>
            <a:r>
              <a:rPr lang="en-US" b="1" dirty="0" smtClean="0">
                <a:solidFill>
                  <a:schemeClr val="tx2"/>
                </a:solidFill>
              </a:rPr>
              <a:t>goals</a:t>
            </a:r>
            <a:endParaRPr lang="en-US" b="1" dirty="0">
              <a:solidFill>
                <a:schemeClr val="tx2"/>
              </a:solidFill>
            </a:endParaRPr>
          </a:p>
          <a:p>
            <a:pPr marL="800100" lvl="1" indent="-342900"/>
            <a:r>
              <a:rPr lang="en-US" b="1" dirty="0">
                <a:solidFill>
                  <a:schemeClr val="tx2"/>
                </a:solidFill>
              </a:rPr>
              <a:t>feel and show empathy for </a:t>
            </a:r>
            <a:r>
              <a:rPr lang="en-US" b="1" dirty="0" smtClean="0">
                <a:solidFill>
                  <a:schemeClr val="tx2"/>
                </a:solidFill>
              </a:rPr>
              <a:t>others</a:t>
            </a:r>
            <a:endParaRPr lang="en-US" b="1" dirty="0">
              <a:solidFill>
                <a:schemeClr val="tx2"/>
              </a:solidFill>
            </a:endParaRPr>
          </a:p>
          <a:p>
            <a:pPr marL="800100" lvl="1" indent="-342900"/>
            <a:r>
              <a:rPr lang="en-US" b="1" dirty="0">
                <a:solidFill>
                  <a:schemeClr val="tx2"/>
                </a:solidFill>
              </a:rPr>
              <a:t>establish and maintain positive </a:t>
            </a:r>
            <a:r>
              <a:rPr lang="en-US" b="1" dirty="0" smtClean="0">
                <a:solidFill>
                  <a:schemeClr val="tx2"/>
                </a:solidFill>
              </a:rPr>
              <a:t>relationships</a:t>
            </a:r>
            <a:endParaRPr lang="en-US" b="1" dirty="0">
              <a:solidFill>
                <a:schemeClr val="tx2"/>
              </a:solidFill>
            </a:endParaRPr>
          </a:p>
          <a:p>
            <a:pPr marL="800100" lvl="1" indent="-342900"/>
            <a:r>
              <a:rPr lang="en-US" b="1" dirty="0">
                <a:solidFill>
                  <a:schemeClr val="tx2"/>
                </a:solidFill>
              </a:rPr>
              <a:t>make responsible </a:t>
            </a:r>
            <a:r>
              <a:rPr lang="en-US" b="1" dirty="0" smtClean="0">
                <a:solidFill>
                  <a:schemeClr val="tx2"/>
                </a:solidFill>
              </a:rPr>
              <a:t>decisions </a:t>
            </a:r>
            <a:endParaRPr lang="en-US" b="1" dirty="0">
              <a:solidFill>
                <a:schemeClr val="tx2"/>
              </a:solidFill>
            </a:endParaRPr>
          </a:p>
          <a:p>
            <a:pPr>
              <a:buFont typeface="Arial" charset="0"/>
              <a:buNone/>
            </a:pPr>
            <a:endParaRPr lang="en-US" dirty="0"/>
          </a:p>
          <a:p>
            <a:pPr>
              <a:buFont typeface="Arial" charset="0"/>
              <a:buNone/>
            </a:pPr>
            <a:r>
              <a:rPr lang="en-US" dirty="0"/>
              <a:t>SEL builds and </a:t>
            </a:r>
            <a:r>
              <a:rPr lang="en-US" dirty="0" smtClean="0"/>
              <a:t>strengthens </a:t>
            </a:r>
            <a:r>
              <a:rPr lang="en-US" dirty="0"/>
              <a:t>a </a:t>
            </a:r>
            <a:r>
              <a:rPr lang="en-US" dirty="0" smtClean="0"/>
              <a:t>positive learning environment.</a:t>
            </a:r>
            <a:endParaRPr lang="en-US" dirty="0"/>
          </a:p>
          <a:p>
            <a:endParaRPr lang="en-US" dirty="0"/>
          </a:p>
        </p:txBody>
      </p:sp>
    </p:spTree>
    <p:extLst>
      <p:ext uri="{BB962C8B-B14F-4D97-AF65-F5344CB8AC3E}">
        <p14:creationId xmlns:p14="http://schemas.microsoft.com/office/powerpoint/2010/main" val="1877251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800" y="713577"/>
            <a:ext cx="8563086" cy="6583680"/>
          </a:xfrm>
          <a:prstGeom prst="rect">
            <a:avLst/>
          </a:prstGeom>
        </p:spPr>
      </p:pic>
      <p:sp>
        <p:nvSpPr>
          <p:cNvPr id="2" name="TextBox 1"/>
          <p:cNvSpPr txBox="1"/>
          <p:nvPr/>
        </p:nvSpPr>
        <p:spPr>
          <a:xfrm>
            <a:off x="1667435" y="279699"/>
            <a:ext cx="9176273" cy="584775"/>
          </a:xfrm>
          <a:prstGeom prst="rect">
            <a:avLst/>
          </a:prstGeom>
          <a:noFill/>
        </p:spPr>
        <p:txBody>
          <a:bodyPr wrap="square" rtlCol="0">
            <a:spAutoFit/>
          </a:bodyPr>
          <a:lstStyle/>
          <a:p>
            <a:pPr algn="ctr"/>
            <a:r>
              <a:rPr lang="en-CA" sz="3200" b="1" dirty="0" smtClean="0">
                <a:latin typeface="+mj-lt"/>
              </a:rPr>
              <a:t>Social and Emotional Learning Core Competencies</a:t>
            </a:r>
            <a:endParaRPr lang="en-CA" sz="3200" b="1" dirty="0">
              <a:latin typeface="+mj-lt"/>
            </a:endParaRPr>
          </a:p>
        </p:txBody>
      </p:sp>
    </p:spTree>
    <p:extLst>
      <p:ext uri="{BB962C8B-B14F-4D97-AF65-F5344CB8AC3E}">
        <p14:creationId xmlns:p14="http://schemas.microsoft.com/office/powerpoint/2010/main" val="15062085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5 Competencies of Social and</a:t>
            </a:r>
            <a:br>
              <a:rPr lang="en-US" b="1" dirty="0" smtClean="0"/>
            </a:br>
            <a:r>
              <a:rPr lang="en-US" b="1" dirty="0" smtClean="0"/>
              <a:t> Emotional Learning (SEL)</a:t>
            </a:r>
            <a:endParaRPr lang="en-CA" dirty="0"/>
          </a:p>
        </p:txBody>
      </p:sp>
      <p:sp>
        <p:nvSpPr>
          <p:cNvPr id="3" name="Content Placeholder 2"/>
          <p:cNvSpPr>
            <a:spLocks noGrp="1"/>
          </p:cNvSpPr>
          <p:nvPr>
            <p:ph idx="1"/>
          </p:nvPr>
        </p:nvSpPr>
        <p:spPr/>
        <p:txBody>
          <a:bodyPr>
            <a:normAutofit/>
          </a:bodyPr>
          <a:lstStyle/>
          <a:p>
            <a:r>
              <a:rPr lang="en-US" sz="2400" b="1" dirty="0" smtClean="0"/>
              <a:t>Self Awareness -</a:t>
            </a:r>
            <a:r>
              <a:rPr lang="en-US" sz="2400" dirty="0" smtClean="0"/>
              <a:t>The</a:t>
            </a:r>
            <a:r>
              <a:rPr lang="en-US" sz="2400" b="1" dirty="0" smtClean="0"/>
              <a:t> </a:t>
            </a:r>
            <a:r>
              <a:rPr lang="en-US" sz="2400" dirty="0"/>
              <a:t>ability to accurately recognize one’s emotions and thoughts and their influence on </a:t>
            </a:r>
            <a:r>
              <a:rPr lang="en-US" sz="2400" dirty="0" smtClean="0"/>
              <a:t>behavior</a:t>
            </a:r>
            <a:r>
              <a:rPr lang="en-US" sz="2400" dirty="0" smtClean="0"/>
              <a:t>. This </a:t>
            </a:r>
            <a:r>
              <a:rPr lang="en-US" sz="2400" dirty="0"/>
              <a:t>includes accurately assessing one’s strengths and limitations and possessing a well-grounded sense of confidence and </a:t>
            </a:r>
            <a:r>
              <a:rPr lang="en-US" sz="2400" dirty="0" smtClean="0"/>
              <a:t>optimism.</a:t>
            </a:r>
          </a:p>
          <a:p>
            <a:r>
              <a:rPr lang="en-US" sz="2400" b="1" dirty="0"/>
              <a:t>Self </a:t>
            </a:r>
            <a:r>
              <a:rPr lang="en-US" sz="2400" b="1" dirty="0" smtClean="0"/>
              <a:t>Management-</a:t>
            </a:r>
            <a:r>
              <a:rPr lang="en-CA" sz="2400" dirty="0"/>
              <a:t>The ability to regulate one’s emotions, thoughts, and behaviours effectively in different situations.  This includes managing stress, controlling impulses, motivating oneself, and setting and working toward achieving personal and academic goals</a:t>
            </a:r>
            <a:r>
              <a:rPr lang="en-CA" sz="2400" dirty="0" smtClean="0"/>
              <a:t>.</a:t>
            </a:r>
          </a:p>
          <a:p>
            <a:r>
              <a:rPr lang="en-US" sz="2400" b="1" dirty="0" smtClean="0"/>
              <a:t>Social Awareness-</a:t>
            </a:r>
            <a:r>
              <a:rPr lang="en-CA" sz="2400" dirty="0"/>
              <a:t>The ability to take the perspective of and empathize with others from diverse backgrounds and cultures, to understand social and ethical norms for behaviour, and to recognize family, school, and community resources and supports.</a:t>
            </a:r>
          </a:p>
          <a:p>
            <a:endParaRPr lang="en-CA" sz="2400" dirty="0"/>
          </a:p>
          <a:p>
            <a:endParaRPr lang="en-US" sz="2400" dirty="0" smtClean="0"/>
          </a:p>
          <a:p>
            <a:endParaRPr lang="en-CA"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6365" y="234997"/>
            <a:ext cx="1617435" cy="1455691"/>
          </a:xfrm>
          <a:prstGeom prst="rect">
            <a:avLst/>
          </a:prstGeom>
        </p:spPr>
      </p:pic>
    </p:spTree>
    <p:extLst>
      <p:ext uri="{BB962C8B-B14F-4D97-AF65-F5344CB8AC3E}">
        <p14:creationId xmlns:p14="http://schemas.microsoft.com/office/powerpoint/2010/main" val="2551501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5 Competencies of </a:t>
            </a:r>
            <a:r>
              <a:rPr lang="en-US" b="1" dirty="0" smtClean="0"/>
              <a:t>Social and</a:t>
            </a:r>
            <a:br>
              <a:rPr lang="en-US" b="1" dirty="0" smtClean="0"/>
            </a:br>
            <a:r>
              <a:rPr lang="en-US" b="1" dirty="0" smtClean="0"/>
              <a:t>Emotional Learning</a:t>
            </a:r>
            <a:endParaRPr lang="en-CA" b="1" dirty="0"/>
          </a:p>
        </p:txBody>
      </p:sp>
      <p:sp>
        <p:nvSpPr>
          <p:cNvPr id="3" name="Content Placeholder 2"/>
          <p:cNvSpPr>
            <a:spLocks noGrp="1"/>
          </p:cNvSpPr>
          <p:nvPr>
            <p:ph idx="1"/>
          </p:nvPr>
        </p:nvSpPr>
        <p:spPr>
          <a:xfrm>
            <a:off x="838200" y="1481380"/>
            <a:ext cx="9801113" cy="4381537"/>
          </a:xfrm>
        </p:spPr>
        <p:txBody>
          <a:bodyPr>
            <a:normAutofit/>
          </a:bodyPr>
          <a:lstStyle/>
          <a:p>
            <a:endParaRPr lang="en-US" sz="2400" b="1" dirty="0" smtClean="0"/>
          </a:p>
          <a:p>
            <a:r>
              <a:rPr lang="en-US" sz="2400" b="1" dirty="0" smtClean="0"/>
              <a:t>Relationship Skills-</a:t>
            </a:r>
            <a:r>
              <a:rPr lang="en-CA" sz="2400" dirty="0" smtClean="0"/>
              <a:t>The </a:t>
            </a:r>
            <a:r>
              <a:rPr lang="en-CA" sz="2400" dirty="0"/>
              <a:t>ability to establish and maintain healthy and rewarding relationships with diverse individuals and groups. This includes communicating clearly, listening actively, cooperating, resisting inappropriate social pressure, negotiating conflict constructively, and seeking and offering help when needed</a:t>
            </a:r>
            <a:r>
              <a:rPr lang="en-CA" sz="2400" dirty="0" smtClean="0"/>
              <a:t>.</a:t>
            </a:r>
          </a:p>
          <a:p>
            <a:r>
              <a:rPr lang="en-US" sz="2400" b="1" dirty="0" smtClean="0"/>
              <a:t>Responsible Decision Making-</a:t>
            </a:r>
            <a:r>
              <a:rPr lang="en-CA" sz="2400" dirty="0"/>
              <a:t>The ability to make constructive and respectful choices about personal behaviour and social interactions based on consideration of ethical standards, safety concerns, social norms, the realistic evaluation of consequences of various actions, and the well-being of self and others.</a:t>
            </a:r>
          </a:p>
          <a:p>
            <a:pPr marL="0" indent="0">
              <a:buNone/>
            </a:pPr>
            <a:endParaRPr lang="en-CA"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99394" y="124967"/>
            <a:ext cx="1554406" cy="1596571"/>
          </a:xfrm>
          <a:prstGeom prst="rect">
            <a:avLst/>
          </a:prstGeom>
        </p:spPr>
      </p:pic>
    </p:spTree>
    <p:extLst>
      <p:ext uri="{BB962C8B-B14F-4D97-AF65-F5344CB8AC3E}">
        <p14:creationId xmlns:p14="http://schemas.microsoft.com/office/powerpoint/2010/main" val="3957841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Why is Social and Emotional Learning (SEL) Important?</a:t>
            </a:r>
            <a:endParaRPr lang="en-US" b="1" dirty="0"/>
          </a:p>
        </p:txBody>
      </p:sp>
      <p:sp>
        <p:nvSpPr>
          <p:cNvPr id="3" name="Content Placeholder 2"/>
          <p:cNvSpPr>
            <a:spLocks noGrp="1"/>
          </p:cNvSpPr>
          <p:nvPr>
            <p:ph idx="1"/>
          </p:nvPr>
        </p:nvSpPr>
        <p:spPr/>
        <p:txBody>
          <a:bodyPr>
            <a:normAutofit/>
          </a:bodyPr>
          <a:lstStyle/>
          <a:p>
            <a:pPr marL="0" indent="0">
              <a:buNone/>
            </a:pPr>
            <a:r>
              <a:rPr lang="en-CA" sz="2400" b="1" dirty="0" smtClean="0"/>
              <a:t>Short-term benefits for children and youth</a:t>
            </a:r>
          </a:p>
          <a:p>
            <a:pPr lvl="1"/>
            <a:r>
              <a:rPr lang="en-CA" dirty="0" smtClean="0"/>
              <a:t>Increased positive social behaviours and attitudes</a:t>
            </a:r>
          </a:p>
          <a:p>
            <a:pPr lvl="1"/>
            <a:r>
              <a:rPr lang="en-CA" dirty="0" smtClean="0"/>
              <a:t>Growth in empathy skills</a:t>
            </a:r>
          </a:p>
          <a:p>
            <a:pPr lvl="1"/>
            <a:r>
              <a:rPr lang="en-CA" dirty="0" smtClean="0"/>
              <a:t>Improved ability to manage stress and depression</a:t>
            </a:r>
          </a:p>
          <a:p>
            <a:pPr lvl="1"/>
            <a:r>
              <a:rPr lang="en-CA" dirty="0" smtClean="0"/>
              <a:t>Fewer conduct problems</a:t>
            </a:r>
          </a:p>
          <a:p>
            <a:pPr lvl="1"/>
            <a:r>
              <a:rPr lang="en-CA" dirty="0" smtClean="0"/>
              <a:t>Better attitudes about themselves, others and school</a:t>
            </a:r>
          </a:p>
          <a:p>
            <a:pPr marL="0" indent="0">
              <a:buNone/>
            </a:pPr>
            <a:r>
              <a:rPr lang="en-CA" sz="2400" b="1" dirty="0"/>
              <a:t>Long-term </a:t>
            </a:r>
            <a:r>
              <a:rPr lang="en-CA" sz="2400" b="1" dirty="0" smtClean="0"/>
              <a:t>benefits for children and youth</a:t>
            </a:r>
            <a:endParaRPr lang="en-CA" sz="2400" b="1" dirty="0"/>
          </a:p>
          <a:p>
            <a:pPr lvl="1"/>
            <a:r>
              <a:rPr lang="en-CA" dirty="0"/>
              <a:t>Higher academic achievement</a:t>
            </a:r>
          </a:p>
          <a:p>
            <a:pPr lvl="1"/>
            <a:r>
              <a:rPr lang="en-CA" dirty="0"/>
              <a:t>Decreased high school drop out </a:t>
            </a:r>
            <a:r>
              <a:rPr lang="en-CA" dirty="0" smtClean="0"/>
              <a:t>rate</a:t>
            </a:r>
            <a:endParaRPr lang="en-CA" dirty="0"/>
          </a:p>
          <a:p>
            <a:pPr lvl="1"/>
            <a:r>
              <a:rPr lang="en-CA" dirty="0" smtClean="0"/>
              <a:t>Less </a:t>
            </a:r>
            <a:r>
              <a:rPr lang="en-CA" dirty="0"/>
              <a:t>mental health disorders</a:t>
            </a:r>
          </a:p>
          <a:p>
            <a:pPr lvl="1"/>
            <a:endParaRPr lang="en-CA" dirty="0" smtClean="0"/>
          </a:p>
          <a:p>
            <a:pPr marL="457200" lvl="1" indent="0">
              <a:buNone/>
            </a:pPr>
            <a:endParaRPr lang="en-CA" dirty="0"/>
          </a:p>
        </p:txBody>
      </p:sp>
    </p:spTree>
    <p:extLst>
      <p:ext uri="{BB962C8B-B14F-4D97-AF65-F5344CB8AC3E}">
        <p14:creationId xmlns:p14="http://schemas.microsoft.com/office/powerpoint/2010/main" val="126449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66057"/>
            <a:ext cx="9144000" cy="1103086"/>
          </a:xfrm>
        </p:spPr>
        <p:txBody>
          <a:bodyPr>
            <a:normAutofit fontScale="90000"/>
          </a:bodyPr>
          <a:lstStyle/>
          <a:p>
            <a:r>
              <a:rPr lang="en-CA" sz="4900" b="1" dirty="0" smtClean="0"/>
              <a:t>Social and Emotional Learning at Home</a:t>
            </a:r>
            <a:r>
              <a:rPr lang="en-CA" dirty="0" smtClean="0"/>
              <a:t/>
            </a:r>
            <a:br>
              <a:rPr lang="en-CA" dirty="0" smtClean="0"/>
            </a:br>
            <a:r>
              <a:rPr lang="en-CA" sz="3100" b="1" i="1" dirty="0" smtClean="0"/>
              <a:t>Ideas for strengthening SEL with families</a:t>
            </a:r>
            <a:endParaRPr lang="en-CA" sz="3100" b="1" i="1" dirty="0"/>
          </a:p>
        </p:txBody>
      </p:sp>
      <p:sp>
        <p:nvSpPr>
          <p:cNvPr id="3" name="Subtitle 2"/>
          <p:cNvSpPr>
            <a:spLocks noGrp="1"/>
          </p:cNvSpPr>
          <p:nvPr>
            <p:ph type="subTitle" idx="1"/>
          </p:nvPr>
        </p:nvSpPr>
        <p:spPr>
          <a:xfrm>
            <a:off x="1524000" y="1842973"/>
            <a:ext cx="9144000" cy="4223999"/>
          </a:xfrm>
        </p:spPr>
        <p:txBody>
          <a:bodyPr>
            <a:normAutofit fontScale="47500" lnSpcReduction="20000"/>
          </a:bodyPr>
          <a:lstStyle/>
          <a:p>
            <a:pPr marL="342900" indent="-342900" algn="l">
              <a:buFont typeface="Arial" panose="020B0604020202020204" pitchFamily="34" charset="0"/>
              <a:buChar char="•"/>
            </a:pPr>
            <a:r>
              <a:rPr lang="en-CA" sz="2900" dirty="0" smtClean="0"/>
              <a:t>Follow a routine</a:t>
            </a:r>
            <a:endParaRPr lang="en-CA" sz="2900" dirty="0"/>
          </a:p>
          <a:p>
            <a:pPr marL="342900" indent="-342900" algn="l">
              <a:buFont typeface="Arial" panose="020B0604020202020204" pitchFamily="34" charset="0"/>
              <a:buChar char="•"/>
            </a:pPr>
            <a:r>
              <a:rPr lang="en-CA" sz="2900" dirty="0" smtClean="0"/>
              <a:t>Practice gratitude</a:t>
            </a:r>
          </a:p>
          <a:p>
            <a:pPr marL="342900" indent="-342900" algn="l">
              <a:buFont typeface="Arial" panose="020B0604020202020204" pitchFamily="34" charset="0"/>
              <a:buChar char="•"/>
            </a:pPr>
            <a:r>
              <a:rPr lang="en-CA" sz="2900" dirty="0" smtClean="0"/>
              <a:t>Show kindness</a:t>
            </a:r>
          </a:p>
          <a:p>
            <a:pPr marL="342900" indent="-342900" algn="l">
              <a:buFont typeface="Arial" panose="020B0604020202020204" pitchFamily="34" charset="0"/>
              <a:buChar char="•"/>
            </a:pPr>
            <a:r>
              <a:rPr lang="en-CA" sz="2900" dirty="0" smtClean="0"/>
              <a:t>Develop a Growth mindset (change thinking from “I </a:t>
            </a:r>
            <a:r>
              <a:rPr lang="en-CA" sz="2900" dirty="0"/>
              <a:t>c</a:t>
            </a:r>
            <a:r>
              <a:rPr lang="en-CA" sz="2900" dirty="0" smtClean="0"/>
              <a:t>an’t do it” into “ I can’t do it </a:t>
            </a:r>
            <a:r>
              <a:rPr lang="en-CA" sz="2900" u="sng" dirty="0" smtClean="0"/>
              <a:t>yet,</a:t>
            </a:r>
            <a:r>
              <a:rPr lang="en-CA" sz="2900" dirty="0" smtClean="0"/>
              <a:t> but I will keep trying”)</a:t>
            </a:r>
          </a:p>
          <a:p>
            <a:pPr marL="342900" indent="-342900" algn="l">
              <a:buFont typeface="Arial" panose="020B0604020202020204" pitchFamily="34" charset="0"/>
              <a:buChar char="•"/>
            </a:pPr>
            <a:r>
              <a:rPr lang="en-CA" sz="2900" dirty="0" smtClean="0"/>
              <a:t>Establish strategies for handling conflict</a:t>
            </a:r>
          </a:p>
          <a:p>
            <a:pPr marL="342900" indent="-342900" algn="l">
              <a:buFont typeface="Arial" panose="020B0604020202020204" pitchFamily="34" charset="0"/>
              <a:buChar char="•"/>
            </a:pPr>
            <a:r>
              <a:rPr lang="en-CA" sz="2900" dirty="0" smtClean="0"/>
              <a:t>Take “Activity Breaks” during learning time</a:t>
            </a:r>
          </a:p>
          <a:p>
            <a:pPr marL="342900" indent="-342900" algn="l">
              <a:buFont typeface="Arial" panose="020B0604020202020204" pitchFamily="34" charset="0"/>
              <a:buChar char="•"/>
            </a:pPr>
            <a:r>
              <a:rPr lang="en-CA" sz="2900" dirty="0" smtClean="0"/>
              <a:t>Set and accomplish goals each day</a:t>
            </a:r>
          </a:p>
          <a:p>
            <a:pPr marL="342900" indent="-342900" algn="l">
              <a:buFont typeface="Arial" panose="020B0604020202020204" pitchFamily="34" charset="0"/>
              <a:buChar char="•"/>
            </a:pPr>
            <a:r>
              <a:rPr lang="en-CA" sz="2900" dirty="0"/>
              <a:t>Express feelings through art or journal writing</a:t>
            </a:r>
          </a:p>
          <a:p>
            <a:pPr marL="342900" indent="-342900" algn="l">
              <a:buFont typeface="Arial" panose="020B0604020202020204" pitchFamily="34" charset="0"/>
              <a:buChar char="•"/>
            </a:pPr>
            <a:r>
              <a:rPr lang="en-CA" sz="2900" dirty="0"/>
              <a:t>Build/maintain relationships through virtual playdates/social time with friends </a:t>
            </a:r>
          </a:p>
          <a:p>
            <a:pPr marL="342900" indent="-342900" algn="l">
              <a:buFont typeface="Arial" panose="020B0604020202020204" pitchFamily="34" charset="0"/>
              <a:buChar char="•"/>
            </a:pPr>
            <a:r>
              <a:rPr lang="en-CA" sz="2900" dirty="0"/>
              <a:t>Use music as a calming strategy or a mood booster</a:t>
            </a:r>
          </a:p>
          <a:p>
            <a:pPr marL="342900" indent="-342900" algn="l">
              <a:buFont typeface="Arial" panose="020B0604020202020204" pitchFamily="34" charset="0"/>
              <a:buChar char="•"/>
            </a:pPr>
            <a:r>
              <a:rPr lang="en-CA" sz="2900" dirty="0"/>
              <a:t>Allow for choice in daily activities</a:t>
            </a:r>
          </a:p>
          <a:p>
            <a:pPr marL="342900" indent="-342900" algn="l">
              <a:buFont typeface="Arial" panose="020B0604020202020204" pitchFamily="34" charset="0"/>
              <a:buChar char="•"/>
            </a:pPr>
            <a:r>
              <a:rPr lang="en-CA" sz="2900" dirty="0"/>
              <a:t>Engage in mindfulness or calm breathing exercises</a:t>
            </a:r>
          </a:p>
          <a:p>
            <a:pPr marL="342900" indent="-342900" algn="l">
              <a:buFont typeface="Arial" panose="020B0604020202020204" pitchFamily="34" charset="0"/>
              <a:buChar char="•"/>
            </a:pPr>
            <a:r>
              <a:rPr lang="en-CA" sz="2900" dirty="0"/>
              <a:t>Practice yoga or </a:t>
            </a:r>
            <a:r>
              <a:rPr lang="en-CA" sz="2900" dirty="0" smtClean="0"/>
              <a:t>stretching                                                                             </a:t>
            </a:r>
            <a:endParaRPr lang="en-CA" sz="2900" dirty="0"/>
          </a:p>
          <a:p>
            <a:pPr marL="342900" indent="-342900" algn="l">
              <a:buFont typeface="Arial" panose="020B0604020202020204" pitchFamily="34" charset="0"/>
              <a:buChar char="•"/>
            </a:pPr>
            <a:r>
              <a:rPr lang="en-CA" sz="2900" dirty="0"/>
              <a:t>Play </a:t>
            </a:r>
            <a:r>
              <a:rPr lang="en-CA" sz="2900" dirty="0" smtClean="0"/>
              <a:t>games                                                                                                                                                                                                                    </a:t>
            </a:r>
            <a:endParaRPr lang="en-CA" sz="2900" dirty="0"/>
          </a:p>
          <a:p>
            <a:pPr marL="342900" indent="-342900" algn="l">
              <a:buFont typeface="Arial" panose="020B0604020202020204" pitchFamily="34" charset="0"/>
              <a:buChar char="•"/>
            </a:pPr>
            <a:r>
              <a:rPr lang="en-CA" sz="2900" dirty="0"/>
              <a:t>Talk about </a:t>
            </a:r>
            <a:r>
              <a:rPr lang="en-CA" sz="2900" dirty="0" smtClean="0"/>
              <a:t>emotions</a:t>
            </a:r>
            <a:r>
              <a:rPr lang="en-US" sz="2900" dirty="0" smtClean="0"/>
              <a:t>                                                                                                </a:t>
            </a:r>
            <a:r>
              <a:rPr lang="en-US" dirty="0" smtClean="0"/>
              <a:t>Source </a:t>
            </a:r>
            <a:r>
              <a:rPr lang="en-US" sz="2800" dirty="0"/>
              <a:t>- </a:t>
            </a:r>
            <a:r>
              <a:rPr lang="en-US" dirty="0"/>
              <a:t>https://confidentparentsconfidentkids.org</a:t>
            </a:r>
            <a:r>
              <a:rPr lang="en-US" dirty="0" smtClean="0"/>
              <a:t>                                                                                                     </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CA" dirty="0" smtClean="0"/>
          </a:p>
          <a:p>
            <a:pPr marL="342900" indent="-342900" algn="l">
              <a:buFont typeface="Arial" panose="020B0604020202020204" pitchFamily="34" charset="0"/>
              <a:buChar char="•"/>
            </a:pPr>
            <a:endParaRPr lang="en-CA" dirty="0" smtClean="0"/>
          </a:p>
          <a:p>
            <a:pPr algn="l"/>
            <a:endParaRPr lang="en-CA" dirty="0" smtClean="0"/>
          </a:p>
          <a:p>
            <a:pPr marL="342900" indent="-342900" algn="l">
              <a:buFont typeface="Arial" panose="020B0604020202020204" pitchFamily="34" charset="0"/>
              <a:buChar char="•"/>
            </a:pPr>
            <a:endParaRPr lang="en-CA" dirty="0" smtClean="0"/>
          </a:p>
        </p:txBody>
      </p:sp>
    </p:spTree>
    <p:extLst>
      <p:ext uri="{BB962C8B-B14F-4D97-AF65-F5344CB8AC3E}">
        <p14:creationId xmlns:p14="http://schemas.microsoft.com/office/powerpoint/2010/main" val="801149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4758" y="1143878"/>
            <a:ext cx="9144000" cy="1577806"/>
          </a:xfrm>
        </p:spPr>
        <p:txBody>
          <a:bodyPr>
            <a:normAutofit fontScale="90000"/>
          </a:bodyPr>
          <a:lstStyle/>
          <a:p>
            <a:r>
              <a:rPr lang="en-US" b="1" dirty="0" smtClean="0"/>
              <a:t>SEL in action</a:t>
            </a:r>
            <a:r>
              <a:rPr lang="en-US" b="1" dirty="0"/>
              <a:t/>
            </a:r>
            <a:br>
              <a:rPr lang="en-US" b="1" dirty="0"/>
            </a:br>
            <a:endParaRPr lang="en-CA" dirty="0"/>
          </a:p>
        </p:txBody>
      </p:sp>
      <p:sp>
        <p:nvSpPr>
          <p:cNvPr id="4" name="Subtitle 3"/>
          <p:cNvSpPr>
            <a:spLocks noGrp="1"/>
          </p:cNvSpPr>
          <p:nvPr>
            <p:ph type="subTitle" idx="1"/>
          </p:nvPr>
        </p:nvSpPr>
        <p:spPr>
          <a:xfrm>
            <a:off x="1534758" y="2225059"/>
            <a:ext cx="9144000" cy="1655762"/>
          </a:xfrm>
        </p:spPr>
        <p:txBody>
          <a:bodyPr/>
          <a:lstStyle/>
          <a:p>
            <a:pPr algn="l"/>
            <a:r>
              <a:rPr lang="en-CA" u="sng" dirty="0">
                <a:hlinkClick r:id="rId2"/>
              </a:rPr>
              <a:t>https://www.youtube.com/embed/DqNn9qWoO1M?rel=0</a:t>
            </a:r>
            <a:r>
              <a:rPr lang="en-CA" dirty="0"/>
              <a:t>  </a:t>
            </a:r>
          </a:p>
          <a:p>
            <a:pPr algn="l"/>
            <a:endParaRPr lang="en-CA" dirty="0"/>
          </a:p>
        </p:txBody>
      </p:sp>
    </p:spTree>
    <p:extLst>
      <p:ext uri="{BB962C8B-B14F-4D97-AF65-F5344CB8AC3E}">
        <p14:creationId xmlns:p14="http://schemas.microsoft.com/office/powerpoint/2010/main" val="2216434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203F3A0E853A488D14A48260D09696" ma:contentTypeVersion="2" ma:contentTypeDescription="Create a new document." ma:contentTypeScope="" ma:versionID="daff2d65db68ea78e085b3e98828b09c">
  <xsd:schema xmlns:xsd="http://www.w3.org/2001/XMLSchema" xmlns:xs="http://www.w3.org/2001/XMLSchema" xmlns:p="http://schemas.microsoft.com/office/2006/metadata/properties" xmlns:ns2="3926bf52-1313-4c8f-b674-1ec74d1d3e39" targetNamespace="http://schemas.microsoft.com/office/2006/metadata/properties" ma:root="true" ma:fieldsID="926d8277123ca6e52a2c5421c6370318" ns2:_="">
    <xsd:import namespace="3926bf52-1313-4c8f-b674-1ec74d1d3e39"/>
    <xsd:element name="properties">
      <xsd:complexType>
        <xsd:sequence>
          <xsd:element name="documentManagement">
            <xsd:complexType>
              <xsd:all>
                <xsd:element ref="ns2:Description0" minOccurs="0"/>
                <xsd:element ref="ns2:Grade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6bf52-1313-4c8f-b674-1ec74d1d3e39"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Grade_x0020_Level" ma:index="9" nillable="true" ma:displayName="Grade Level" ma:default="All ages" ma:format="Dropdown" ma:internalName="Grade_x0020_Level">
      <xsd:simpleType>
        <xsd:restriction base="dms:Choice">
          <xsd:enumeration value="All ages"/>
          <xsd:enumeration value="Early childhood"/>
          <xsd:enumeration value="Elementary"/>
          <xsd:enumeration value="Middle"/>
          <xsd:enumeration value="High"/>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3926bf52-1313-4c8f-b674-1ec74d1d3e39">Social and Emotional Learning for Parents     </Description0>
    <Grade_x0020_Level xmlns="3926bf52-1313-4c8f-b674-1ec74d1d3e39">All ages</Grade_x0020_Level>
  </documentManagement>
</p:properties>
</file>

<file path=customXml/itemProps1.xml><?xml version="1.0" encoding="utf-8"?>
<ds:datastoreItem xmlns:ds="http://schemas.openxmlformats.org/officeDocument/2006/customXml" ds:itemID="{B79A1F8A-5AC0-44AF-BE15-007C3E817F27}"/>
</file>

<file path=customXml/itemProps2.xml><?xml version="1.0" encoding="utf-8"?>
<ds:datastoreItem xmlns:ds="http://schemas.openxmlformats.org/officeDocument/2006/customXml" ds:itemID="{B1500C78-E498-4B37-A35F-A2955015689E}"/>
</file>

<file path=customXml/itemProps3.xml><?xml version="1.0" encoding="utf-8"?>
<ds:datastoreItem xmlns:ds="http://schemas.openxmlformats.org/officeDocument/2006/customXml" ds:itemID="{1654E337-60CF-4204-B1B8-48F3470CA434}"/>
</file>

<file path=docProps/app.xml><?xml version="1.0" encoding="utf-8"?>
<Properties xmlns="http://schemas.openxmlformats.org/officeDocument/2006/extended-properties" xmlns:vt="http://schemas.openxmlformats.org/officeDocument/2006/docPropsVTypes">
  <Template/>
  <TotalTime>1988</TotalTime>
  <Words>472</Words>
  <Application>Microsoft Office PowerPoint</Application>
  <PresentationFormat>Widescreen</PresentationFormat>
  <Paragraphs>76</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Social and Emotional Learning  for Parents</vt:lpstr>
      <vt:lpstr>PowerPoint Presentation</vt:lpstr>
      <vt:lpstr>What is Social and Emotional Learning (SEL)?</vt:lpstr>
      <vt:lpstr>PowerPoint Presentation</vt:lpstr>
      <vt:lpstr>5 Competencies of Social and  Emotional Learning (SEL)</vt:lpstr>
      <vt:lpstr>5 Competencies of Social and Emotional Learning</vt:lpstr>
      <vt:lpstr>Why is Social and Emotional Learning (SEL) Important?</vt:lpstr>
      <vt:lpstr>Social and Emotional Learning at Home Ideas for strengthening SEL with families</vt:lpstr>
      <vt:lpstr>SEL in action </vt:lpstr>
      <vt:lpstr>Sources</vt:lpstr>
    </vt:vector>
  </TitlesOfParts>
  <Company>Province of New Brunswick -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Appendix D</dc:title>
  <dc:creator>Hillyard, Donita (ASD-W)</dc:creator>
  <cp:lastModifiedBy>Gray, Nancy (ASD-W)</cp:lastModifiedBy>
  <cp:revision>214</cp:revision>
  <dcterms:created xsi:type="dcterms:W3CDTF">2017-01-27T15:08:49Z</dcterms:created>
  <dcterms:modified xsi:type="dcterms:W3CDTF">2020-04-30T13:56:24Z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0x01010073203F3A0E853A488D14A48260D09696</vt:lpwstr>
  </property>
</Properties>
</file>