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60" r:id="rId8"/>
    <p:sldId id="261" r:id="rId9"/>
    <p:sldId id="262" r:id="rId10"/>
    <p:sldId id="259"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3" autoAdjust="0"/>
  </p:normalViewPr>
  <p:slideViewPr>
    <p:cSldViewPr>
      <p:cViewPr>
        <p:scale>
          <a:sx n="99" d="100"/>
          <a:sy n="99"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A194C-A69E-44DD-BC2C-45159E45DFF9}" type="datetimeFigureOut">
              <a:rPr lang="en-CA" smtClean="0"/>
              <a:t>05/09/2014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3C995-1995-4C70-A643-B295B70204D7}" type="slidenum">
              <a:rPr lang="en-CA" smtClean="0"/>
              <a:t>‹#›</a:t>
            </a:fld>
            <a:endParaRPr lang="en-CA"/>
          </a:p>
        </p:txBody>
      </p:sp>
    </p:spTree>
    <p:extLst>
      <p:ext uri="{BB962C8B-B14F-4D97-AF65-F5344CB8AC3E}">
        <p14:creationId xmlns:p14="http://schemas.microsoft.com/office/powerpoint/2010/main" val="418103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 </a:t>
            </a:r>
          </a:p>
          <a:p>
            <a:r>
              <a:rPr lang="en-US" dirty="0" smtClean="0"/>
              <a:t>Emphasize this is a pilot and that feedback on the new</a:t>
            </a:r>
            <a:r>
              <a:rPr lang="en-US" baseline="0" dirty="0" smtClean="0"/>
              <a:t> reporting process </a:t>
            </a:r>
            <a:r>
              <a:rPr lang="en-US" dirty="0" smtClean="0"/>
              <a:t>will be collected throughout the school year.  </a:t>
            </a:r>
          </a:p>
          <a:p>
            <a:endParaRPr lang="en-US" dirty="0" smtClean="0"/>
          </a:p>
          <a:p>
            <a:r>
              <a:rPr lang="en-US" dirty="0" smtClean="0"/>
              <a:t>It is also important to note that</a:t>
            </a:r>
            <a:r>
              <a:rPr lang="en-US" baseline="0" dirty="0" smtClean="0"/>
              <a:t> this</a:t>
            </a:r>
            <a:r>
              <a:rPr lang="en-US" dirty="0" smtClean="0"/>
              <a:t> is a</a:t>
            </a:r>
            <a:r>
              <a:rPr lang="en-US" baseline="0" dirty="0" smtClean="0"/>
              <a:t> collaborative</a:t>
            </a:r>
            <a:r>
              <a:rPr lang="en-US" dirty="0" smtClean="0"/>
              <a:t> initiative among NBTA</a:t>
            </a:r>
            <a:r>
              <a:rPr lang="en-US" baseline="0" dirty="0" smtClean="0"/>
              <a:t> , EECD Curriculum Branch and school districts; all saw the need for change and worked together on the proposed changes. </a:t>
            </a:r>
          </a:p>
          <a:p>
            <a:endParaRPr lang="en-US" baseline="0" dirty="0" smtClean="0"/>
          </a:p>
          <a:p>
            <a:r>
              <a:rPr lang="en-US" baseline="0" dirty="0" smtClean="0"/>
              <a:t>The pilot is occurring only in ASD-W  in conjunction with the implementation of PowerSchool, the new student information system. </a:t>
            </a:r>
          </a:p>
          <a:p>
            <a:endParaRPr lang="en-US" baseline="0" dirty="0" smtClean="0"/>
          </a:p>
        </p:txBody>
      </p:sp>
      <p:sp>
        <p:nvSpPr>
          <p:cNvPr id="4" name="Slide Number Placeholder 3"/>
          <p:cNvSpPr>
            <a:spLocks noGrp="1"/>
          </p:cNvSpPr>
          <p:nvPr>
            <p:ph type="sldNum" sz="quarter" idx="10"/>
          </p:nvPr>
        </p:nvSpPr>
        <p:spPr/>
        <p:txBody>
          <a:bodyPr/>
          <a:lstStyle/>
          <a:p>
            <a:fld id="{D7F3C995-1995-4C70-A643-B295B70204D7}" type="slidenum">
              <a:rPr lang="en-CA" smtClean="0"/>
              <a:t>1</a:t>
            </a:fld>
            <a:endParaRPr lang="en-CA"/>
          </a:p>
        </p:txBody>
      </p:sp>
    </p:spTree>
    <p:extLst>
      <p:ext uri="{BB962C8B-B14F-4D97-AF65-F5344CB8AC3E}">
        <p14:creationId xmlns:p14="http://schemas.microsoft.com/office/powerpoint/2010/main" val="238088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  </a:t>
            </a:r>
          </a:p>
          <a:p>
            <a:endParaRPr lang="en-US" dirty="0" smtClean="0"/>
          </a:p>
          <a:p>
            <a:r>
              <a:rPr lang="en-US" dirty="0" smtClean="0"/>
              <a:t>You may be asking why a new reporting process.  The major reasons are</a:t>
            </a:r>
          </a:p>
          <a:p>
            <a:r>
              <a:rPr lang="en-US" dirty="0" smtClean="0"/>
              <a:t>To improve accuracy and consistency of reporting</a:t>
            </a:r>
          </a:p>
          <a:p>
            <a:r>
              <a:rPr lang="en-CA" dirty="0" smtClean="0"/>
              <a:t>To increase alignment with provincial</a:t>
            </a:r>
            <a:r>
              <a:rPr lang="en-CA" baseline="0" dirty="0" smtClean="0"/>
              <a:t> curricular learning goals</a:t>
            </a:r>
          </a:p>
          <a:p>
            <a:r>
              <a:rPr lang="en-CA" baseline="0" dirty="0" smtClean="0"/>
              <a:t>To provide clearer descriptions about what students know and are able to do. </a:t>
            </a:r>
            <a:endParaRPr lang="en-CA" dirty="0"/>
          </a:p>
        </p:txBody>
      </p:sp>
      <p:sp>
        <p:nvSpPr>
          <p:cNvPr id="4" name="Slide Number Placeholder 3"/>
          <p:cNvSpPr>
            <a:spLocks noGrp="1"/>
          </p:cNvSpPr>
          <p:nvPr>
            <p:ph type="sldNum" sz="quarter" idx="10"/>
          </p:nvPr>
        </p:nvSpPr>
        <p:spPr/>
        <p:txBody>
          <a:bodyPr/>
          <a:lstStyle/>
          <a:p>
            <a:fld id="{D7F3C995-1995-4C70-A643-B295B70204D7}" type="slidenum">
              <a:rPr lang="en-CA" smtClean="0"/>
              <a:t>2</a:t>
            </a:fld>
            <a:endParaRPr lang="en-CA"/>
          </a:p>
        </p:txBody>
      </p:sp>
    </p:spTree>
    <p:extLst>
      <p:ext uri="{BB962C8B-B14F-4D97-AF65-F5344CB8AC3E}">
        <p14:creationId xmlns:p14="http://schemas.microsoft.com/office/powerpoint/2010/main" val="297247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 Points: </a:t>
            </a:r>
          </a:p>
          <a:p>
            <a:endParaRPr lang="en-CA" dirty="0" smtClean="0"/>
          </a:p>
          <a:p>
            <a:r>
              <a:rPr lang="en-CA" dirty="0" smtClean="0"/>
              <a:t>Parents and teachers had</a:t>
            </a:r>
            <a:r>
              <a:rPr lang="en-CA" baseline="0" dirty="0" smtClean="0"/>
              <a:t> the opportunity to provide feedback about versions of the proposed reporting process. The majority of these people said they support the proposed changes.  Of nearly 1500 parents, 84% agreed or strongly agreed with the changes.</a:t>
            </a:r>
          </a:p>
          <a:p>
            <a:endParaRPr lang="en-CA" b="0" baseline="0" dirty="0" smtClean="0"/>
          </a:p>
          <a:p>
            <a:r>
              <a:rPr lang="en-CA" b="0" baseline="0" dirty="0" smtClean="0"/>
              <a:t>All schools with Kindergarten to Grade 8 students </a:t>
            </a:r>
            <a:r>
              <a:rPr lang="en-CA" b="0" baseline="0" dirty="0" smtClean="0">
                <a:solidFill>
                  <a:schemeClr val="tx1"/>
                </a:solidFill>
              </a:rPr>
              <a:t>in ASD-W will pilot the proposed changes to the reporting process in 2014-15. </a:t>
            </a:r>
          </a:p>
          <a:p>
            <a:endParaRPr lang="en-CA" b="0" baseline="0" dirty="0" smtClean="0">
              <a:solidFill>
                <a:schemeClr val="tx1"/>
              </a:solidFill>
            </a:endParaRPr>
          </a:p>
          <a:p>
            <a:r>
              <a:rPr lang="en-CA" b="0" baseline="0" dirty="0" smtClean="0">
                <a:solidFill>
                  <a:schemeClr val="tx1"/>
                </a:solidFill>
              </a:rPr>
              <a:t>The major changes are: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0" baseline="0" dirty="0" smtClean="0">
                <a:solidFill>
                  <a:schemeClr val="tx1"/>
                </a:solidFill>
              </a:rPr>
              <a:t>Report cards will now look the same from Kindergarten to Grade 8 and use the same grading scales.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0" baseline="0" dirty="0" smtClean="0">
                <a:solidFill>
                  <a:schemeClr val="tx1"/>
                </a:solidFill>
              </a:rPr>
              <a:t>The new reporting process will include two types of reports:  two Progress  Reports and two Achievement Reports. That means you will receive four reports throughout the school year.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0" baseline="0" dirty="0" smtClean="0">
                <a:solidFill>
                  <a:schemeClr val="tx1"/>
                </a:solidFill>
              </a:rPr>
              <a:t>New grading scales will provide information about how well students are meeting learning goals.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0" baseline="0" dirty="0" smtClean="0">
                <a:solidFill>
                  <a:schemeClr val="tx1"/>
                </a:solidFill>
              </a:rPr>
              <a:t>Newly defined </a:t>
            </a:r>
            <a:r>
              <a:rPr lang="en-CA" b="0" i="1" baseline="0" dirty="0" smtClean="0">
                <a:solidFill>
                  <a:schemeClr val="tx1"/>
                </a:solidFill>
              </a:rPr>
              <a:t>Learning Habits </a:t>
            </a:r>
            <a:r>
              <a:rPr lang="en-CA" b="0" baseline="0" dirty="0" smtClean="0">
                <a:solidFill>
                  <a:schemeClr val="tx1"/>
                </a:solidFill>
              </a:rPr>
              <a:t>will be evaluated in both types of reports.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CA"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CA" b="0" baseline="0" dirty="0" smtClean="0">
                <a:solidFill>
                  <a:schemeClr val="tx1"/>
                </a:solidFill>
              </a:rPr>
              <a:t>The remainder of this presentation gives more details about the changes which will be piloted. </a:t>
            </a:r>
            <a:endParaRPr lang="en-CA" b="0"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D7F3C995-1995-4C70-A643-B295B70204D7}" type="slidenum">
              <a:rPr lang="en-CA" smtClean="0"/>
              <a:t>3</a:t>
            </a:fld>
            <a:endParaRPr lang="en-CA"/>
          </a:p>
        </p:txBody>
      </p:sp>
    </p:spTree>
    <p:extLst>
      <p:ext uri="{BB962C8B-B14F-4D97-AF65-F5344CB8AC3E}">
        <p14:creationId xmlns:p14="http://schemas.microsoft.com/office/powerpoint/2010/main" val="73950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 Points:</a:t>
            </a:r>
          </a:p>
          <a:p>
            <a:endParaRPr lang="en-CA" dirty="0" smtClean="0"/>
          </a:p>
          <a:p>
            <a:r>
              <a:rPr lang="en-CA" dirty="0" smtClean="0"/>
              <a:t>You will receive a  Progress Report in early November and again in early April to give</a:t>
            </a:r>
            <a:r>
              <a:rPr lang="en-CA" baseline="0" dirty="0" smtClean="0"/>
              <a:t> you a general update </a:t>
            </a:r>
            <a:r>
              <a:rPr lang="en-CA" dirty="0" smtClean="0"/>
              <a:t>about the progress your child is making. </a:t>
            </a:r>
          </a:p>
          <a:p>
            <a:endParaRPr lang="en-CA" dirty="0" smtClean="0"/>
          </a:p>
          <a:p>
            <a:r>
              <a:rPr lang="en-CA" dirty="0" smtClean="0"/>
              <a:t>These reports will indicate if your child is: </a:t>
            </a:r>
          </a:p>
          <a:p>
            <a:r>
              <a:rPr lang="en-CA" dirty="0" smtClean="0"/>
              <a:t>	progressing well, </a:t>
            </a:r>
          </a:p>
          <a:p>
            <a:r>
              <a:rPr lang="en-CA" dirty="0" smtClean="0"/>
              <a:t>	progressing  or </a:t>
            </a:r>
          </a:p>
          <a:p>
            <a:r>
              <a:rPr lang="en-CA" dirty="0" smtClean="0"/>
              <a:t>	progressing with difficulty </a:t>
            </a:r>
          </a:p>
          <a:p>
            <a:r>
              <a:rPr lang="en-CA" dirty="0" smtClean="0"/>
              <a:t>in each area of learning. </a:t>
            </a:r>
          </a:p>
          <a:p>
            <a:endParaRPr lang="en-CA" baseline="0" dirty="0" smtClean="0"/>
          </a:p>
          <a:p>
            <a:r>
              <a:rPr lang="en-CA" baseline="0" dirty="0" smtClean="0"/>
              <a:t>These reports will be sent home just before parent/teacher interviews.  Please note that the report cards shown in this presentation are not exactly like the ones you will receive which will be generated through PowerSchool, the new student information system being introduced in ASD-W.</a:t>
            </a:r>
            <a:endParaRPr lang="en-CA" dirty="0"/>
          </a:p>
        </p:txBody>
      </p:sp>
      <p:sp>
        <p:nvSpPr>
          <p:cNvPr id="4" name="Slide Number Placeholder 3"/>
          <p:cNvSpPr>
            <a:spLocks noGrp="1"/>
          </p:cNvSpPr>
          <p:nvPr>
            <p:ph type="sldNum" sz="quarter" idx="10"/>
          </p:nvPr>
        </p:nvSpPr>
        <p:spPr/>
        <p:txBody>
          <a:bodyPr/>
          <a:lstStyle/>
          <a:p>
            <a:fld id="{D7F3C995-1995-4C70-A643-B295B70204D7}" type="slidenum">
              <a:rPr lang="en-CA" smtClean="0"/>
              <a:t>4</a:t>
            </a:fld>
            <a:endParaRPr lang="en-CA"/>
          </a:p>
        </p:txBody>
      </p:sp>
    </p:spTree>
    <p:extLst>
      <p:ext uri="{BB962C8B-B14F-4D97-AF65-F5344CB8AC3E}">
        <p14:creationId xmlns:p14="http://schemas.microsoft.com/office/powerpoint/2010/main" val="12911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 Points:  </a:t>
            </a:r>
          </a:p>
          <a:p>
            <a:endParaRPr lang="en-CA" dirty="0" smtClean="0"/>
          </a:p>
          <a:p>
            <a:r>
              <a:rPr lang="en-CA" dirty="0" smtClean="0"/>
              <a:t>The Achievement Reports issued at the beginning of February</a:t>
            </a:r>
            <a:r>
              <a:rPr lang="en-CA" baseline="0" dirty="0" smtClean="0"/>
              <a:t> and near the end of June provide you with an evaluation of how well your child is achieving learning goals in each subject area. </a:t>
            </a:r>
            <a:r>
              <a:rPr lang="en-CA" b="0" baseline="0" dirty="0" smtClean="0">
                <a:solidFill>
                  <a:srgbClr val="FF0000"/>
                </a:solidFill>
              </a:rPr>
              <a:t>Teachers will use subject-specific and grade-specific rubrics, or scoring guides, to determine if your child is exceeding, meeting, approaching or working below learning goals. You will also have access to these rubrics.  </a:t>
            </a:r>
          </a:p>
          <a:p>
            <a:endParaRPr lang="en-CA" b="0" baseline="0" dirty="0" smtClean="0"/>
          </a:p>
        </p:txBody>
      </p:sp>
      <p:sp>
        <p:nvSpPr>
          <p:cNvPr id="4" name="Slide Number Placeholder 3"/>
          <p:cNvSpPr>
            <a:spLocks noGrp="1"/>
          </p:cNvSpPr>
          <p:nvPr>
            <p:ph type="sldNum" sz="quarter" idx="10"/>
          </p:nvPr>
        </p:nvSpPr>
        <p:spPr/>
        <p:txBody>
          <a:bodyPr/>
          <a:lstStyle/>
          <a:p>
            <a:fld id="{D7F3C995-1995-4C70-A643-B295B70204D7}" type="slidenum">
              <a:rPr lang="en-CA" smtClean="0"/>
              <a:t>5</a:t>
            </a:fld>
            <a:endParaRPr lang="en-CA"/>
          </a:p>
        </p:txBody>
      </p:sp>
    </p:spTree>
    <p:extLst>
      <p:ext uri="{BB962C8B-B14F-4D97-AF65-F5344CB8AC3E}">
        <p14:creationId xmlns:p14="http://schemas.microsoft.com/office/powerpoint/2010/main" val="395656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 Points:</a:t>
            </a:r>
          </a:p>
          <a:p>
            <a:endParaRPr lang="en-CA" dirty="0" smtClean="0"/>
          </a:p>
          <a:p>
            <a:r>
              <a:rPr lang="en-CA" dirty="0" smtClean="0"/>
              <a:t>Both the Progress and Achievement reports</a:t>
            </a:r>
            <a:r>
              <a:rPr lang="en-CA" baseline="0" dirty="0" smtClean="0"/>
              <a:t> will include an evaluation of your child’s Learning Habits. </a:t>
            </a:r>
          </a:p>
          <a:p>
            <a:endParaRPr lang="en-CA" baseline="0" dirty="0" smtClean="0"/>
          </a:p>
          <a:p>
            <a:r>
              <a:rPr lang="en-CA" baseline="0" dirty="0" smtClean="0"/>
              <a:t>These have been identified as key areas which support success in learning and in life. </a:t>
            </a:r>
          </a:p>
          <a:p>
            <a:endParaRPr lang="en-CA" baseline="0" dirty="0" smtClean="0"/>
          </a:p>
          <a:p>
            <a:r>
              <a:rPr lang="en-CA" baseline="0" dirty="0" smtClean="0"/>
              <a:t>Learning Habits are evaluated separately from progress and achievement.</a:t>
            </a:r>
          </a:p>
          <a:p>
            <a:endParaRPr lang="en-CA" baseline="0" dirty="0" smtClean="0"/>
          </a:p>
          <a:p>
            <a:r>
              <a:rPr lang="en-CA" baseline="0" dirty="0" smtClean="0"/>
              <a:t>The same habits will be addressed throughout K-8 to help students in their personal goals. Expectations for each habit will increase with development and maturity.</a:t>
            </a:r>
            <a:endParaRPr lang="en-CA" dirty="0"/>
          </a:p>
        </p:txBody>
      </p:sp>
      <p:sp>
        <p:nvSpPr>
          <p:cNvPr id="4" name="Slide Number Placeholder 3"/>
          <p:cNvSpPr>
            <a:spLocks noGrp="1"/>
          </p:cNvSpPr>
          <p:nvPr>
            <p:ph type="sldNum" sz="quarter" idx="10"/>
          </p:nvPr>
        </p:nvSpPr>
        <p:spPr/>
        <p:txBody>
          <a:bodyPr/>
          <a:lstStyle/>
          <a:p>
            <a:fld id="{D7F3C995-1995-4C70-A643-B295B70204D7}" type="slidenum">
              <a:rPr lang="en-CA" smtClean="0"/>
              <a:t>6</a:t>
            </a:fld>
            <a:endParaRPr lang="en-CA"/>
          </a:p>
        </p:txBody>
      </p:sp>
    </p:spTree>
    <p:extLst>
      <p:ext uri="{BB962C8B-B14F-4D97-AF65-F5344CB8AC3E}">
        <p14:creationId xmlns:p14="http://schemas.microsoft.com/office/powerpoint/2010/main" val="114378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 Points:</a:t>
            </a:r>
          </a:p>
          <a:p>
            <a:endParaRPr lang="en-CA" dirty="0" smtClean="0"/>
          </a:p>
          <a:p>
            <a:r>
              <a:rPr lang="en-CA" dirty="0" smtClean="0"/>
              <a:t>In summary, there are four reporting</a:t>
            </a:r>
            <a:r>
              <a:rPr lang="en-CA" baseline="0" dirty="0" smtClean="0"/>
              <a:t> periods: </a:t>
            </a:r>
          </a:p>
          <a:p>
            <a:endParaRPr lang="en-CA" baseline="0" dirty="0" smtClean="0"/>
          </a:p>
          <a:p>
            <a:pPr marL="1543050" lvl="3" indent="-171450">
              <a:buFont typeface="Arial" panose="020B0604020202020204" pitchFamily="34" charset="0"/>
              <a:buChar char="•"/>
            </a:pPr>
            <a:r>
              <a:rPr lang="en-CA" baseline="0" dirty="0" smtClean="0"/>
              <a:t>two for Progress reports (early November and early April); and </a:t>
            </a:r>
          </a:p>
          <a:p>
            <a:pPr marL="1543050" lvl="3" indent="-171450">
              <a:buFont typeface="Arial" panose="020B0604020202020204" pitchFamily="34" charset="0"/>
              <a:buChar char="•"/>
            </a:pPr>
            <a:r>
              <a:rPr lang="en-CA" baseline="0" dirty="0" smtClean="0"/>
              <a:t>two for Achievement reports (the beginning of February and near the end of June).</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D7F3C995-1995-4C70-A643-B295B70204D7}" type="slidenum">
              <a:rPr lang="en-CA" smtClean="0"/>
              <a:t>7</a:t>
            </a:fld>
            <a:endParaRPr lang="en-CA"/>
          </a:p>
        </p:txBody>
      </p:sp>
    </p:spTree>
    <p:extLst>
      <p:ext uri="{BB962C8B-B14F-4D97-AF65-F5344CB8AC3E}">
        <p14:creationId xmlns:p14="http://schemas.microsoft.com/office/powerpoint/2010/main" val="134037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 Points:</a:t>
            </a:r>
          </a:p>
          <a:p>
            <a:endParaRPr lang="en-CA" smtClean="0"/>
          </a:p>
          <a:p>
            <a:r>
              <a:rPr lang="en-CA" smtClean="0"/>
              <a:t>Thank </a:t>
            </a:r>
            <a:r>
              <a:rPr lang="en-CA" dirty="0" smtClean="0"/>
              <a:t>you for your participation this evening and for your feedback throughout the year.</a:t>
            </a:r>
          </a:p>
          <a:p>
            <a:endParaRPr lang="en-CA" dirty="0" smtClean="0"/>
          </a:p>
          <a:p>
            <a:r>
              <a:rPr lang="en-CA" dirty="0" smtClean="0"/>
              <a:t>Please watch for communication regarding </a:t>
            </a:r>
            <a:r>
              <a:rPr lang="en-CA" baseline="0" dirty="0" smtClean="0"/>
              <a:t>opportunities to provide feedback on the new reporting process.</a:t>
            </a:r>
          </a:p>
          <a:p>
            <a:endParaRPr lang="en-CA" baseline="0" dirty="0" smtClean="0"/>
          </a:p>
          <a:p>
            <a:r>
              <a:rPr lang="en-CA" baseline="0" dirty="0" smtClean="0"/>
              <a:t>Your input is valuable to the pilot process!</a:t>
            </a:r>
            <a:endParaRPr lang="en-CA" dirty="0"/>
          </a:p>
        </p:txBody>
      </p:sp>
      <p:sp>
        <p:nvSpPr>
          <p:cNvPr id="4" name="Slide Number Placeholder 3"/>
          <p:cNvSpPr>
            <a:spLocks noGrp="1"/>
          </p:cNvSpPr>
          <p:nvPr>
            <p:ph type="sldNum" sz="quarter" idx="10"/>
          </p:nvPr>
        </p:nvSpPr>
        <p:spPr/>
        <p:txBody>
          <a:bodyPr/>
          <a:lstStyle/>
          <a:p>
            <a:fld id="{D7F3C995-1995-4C70-A643-B295B70204D7}" type="slidenum">
              <a:rPr lang="en-CA" smtClean="0"/>
              <a:t>8</a:t>
            </a:fld>
            <a:endParaRPr lang="en-CA"/>
          </a:p>
        </p:txBody>
      </p:sp>
    </p:spTree>
    <p:extLst>
      <p:ext uri="{BB962C8B-B14F-4D97-AF65-F5344CB8AC3E}">
        <p14:creationId xmlns:p14="http://schemas.microsoft.com/office/powerpoint/2010/main" val="342549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E386A4D-436C-44FD-A68D-868D9CBFBE1D}"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153343109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386A4D-436C-44FD-A68D-868D9CBFBE1D}"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1543330928"/>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386A4D-436C-44FD-A68D-868D9CBFBE1D}"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1311357961"/>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386A4D-436C-44FD-A68D-868D9CBFBE1D}"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3466328315"/>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86A4D-436C-44FD-A68D-868D9CBFBE1D}"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375522537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E386A4D-436C-44FD-A68D-868D9CBFBE1D}"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428377767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E386A4D-436C-44FD-A68D-868D9CBFBE1D}" type="datetimeFigureOut">
              <a:rPr lang="en-CA" smtClean="0"/>
              <a:t>05/09/2014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3183330846"/>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E386A4D-436C-44FD-A68D-868D9CBFBE1D}" type="datetimeFigureOut">
              <a:rPr lang="en-CA" smtClean="0"/>
              <a:t>05/09/2014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23248096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86A4D-436C-44FD-A68D-868D9CBFBE1D}" type="datetimeFigureOut">
              <a:rPr lang="en-CA" smtClean="0"/>
              <a:t>05/09/2014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4246949161"/>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86A4D-436C-44FD-A68D-868D9CBFBE1D}"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666801423"/>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86A4D-436C-44FD-A68D-868D9CBFBE1D}"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F31F18-3B44-45F0-8125-096E74E7B1D3}" type="slidenum">
              <a:rPr lang="en-CA" smtClean="0"/>
              <a:t>‹#›</a:t>
            </a:fld>
            <a:endParaRPr lang="en-CA"/>
          </a:p>
        </p:txBody>
      </p:sp>
    </p:spTree>
    <p:extLst>
      <p:ext uri="{BB962C8B-B14F-4D97-AF65-F5344CB8AC3E}">
        <p14:creationId xmlns:p14="http://schemas.microsoft.com/office/powerpoint/2010/main" val="355335675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86A4D-436C-44FD-A68D-868D9CBFBE1D}" type="datetimeFigureOut">
              <a:rPr lang="en-CA" smtClean="0"/>
              <a:t>05/09/2014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31F18-3B44-45F0-8125-096E74E7B1D3}" type="slidenum">
              <a:rPr lang="en-CA" smtClean="0"/>
              <a:t>‹#›</a:t>
            </a:fld>
            <a:endParaRPr lang="en-CA"/>
          </a:p>
        </p:txBody>
      </p:sp>
    </p:spTree>
    <p:extLst>
      <p:ext uri="{BB962C8B-B14F-4D97-AF65-F5344CB8AC3E}">
        <p14:creationId xmlns:p14="http://schemas.microsoft.com/office/powerpoint/2010/main" val="277659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49896" y="178975"/>
            <a:ext cx="6444208" cy="769441"/>
          </a:xfrm>
          <a:prstGeom prst="rect">
            <a:avLst/>
          </a:prstGeom>
          <a:noFill/>
        </p:spPr>
        <p:txBody>
          <a:bodyPr wrap="square" rtlCol="0">
            <a:spAutoFit/>
          </a:bodyPr>
          <a:lstStyle/>
          <a:p>
            <a:r>
              <a:rPr lang="en-CA" sz="4400" b="1" dirty="0" smtClean="0">
                <a:solidFill>
                  <a:schemeClr val="accent4">
                    <a:lumMod val="50000"/>
                  </a:schemeClr>
                </a:solidFill>
                <a:latin typeface="Arial Narrow" panose="020B0606020202030204" pitchFamily="34" charset="0"/>
              </a:rPr>
              <a:t>Report Card Pilot   </a:t>
            </a:r>
            <a:r>
              <a:rPr lang="en-CA" sz="2800" b="1" dirty="0" smtClean="0">
                <a:solidFill>
                  <a:schemeClr val="accent4">
                    <a:lumMod val="50000"/>
                  </a:schemeClr>
                </a:solidFill>
                <a:latin typeface="Arial Narrow" panose="020B0606020202030204" pitchFamily="34" charset="0"/>
              </a:rPr>
              <a:t>K </a:t>
            </a:r>
            <a:r>
              <a:rPr lang="en-CA" sz="2800" b="1" dirty="0">
                <a:solidFill>
                  <a:schemeClr val="accent4">
                    <a:lumMod val="50000"/>
                  </a:schemeClr>
                </a:solidFill>
                <a:latin typeface="Arial Narrow" panose="020B0606020202030204" pitchFamily="34" charset="0"/>
              </a:rPr>
              <a:t>– </a:t>
            </a:r>
            <a:r>
              <a:rPr lang="en-CA" sz="2800" b="1" dirty="0" smtClean="0">
                <a:solidFill>
                  <a:schemeClr val="accent4">
                    <a:lumMod val="50000"/>
                  </a:schemeClr>
                </a:solidFill>
                <a:latin typeface="Arial Narrow" panose="020B0606020202030204" pitchFamily="34" charset="0"/>
              </a:rPr>
              <a:t>8</a:t>
            </a:r>
            <a:endParaRPr lang="en-CA" sz="2800" dirty="0">
              <a:solidFill>
                <a:schemeClr val="accent4">
                  <a:lumMod val="50000"/>
                </a:schemeClr>
              </a:solidFill>
              <a:latin typeface="Arial Narrow" panose="020B0606020202030204" pitchFamily="34" charset="0"/>
            </a:endParaRPr>
          </a:p>
        </p:txBody>
      </p:sp>
      <p:sp>
        <p:nvSpPr>
          <p:cNvPr id="6" name="TextBox 5"/>
          <p:cNvSpPr txBox="1"/>
          <p:nvPr/>
        </p:nvSpPr>
        <p:spPr>
          <a:xfrm>
            <a:off x="4716016" y="5965448"/>
            <a:ext cx="4427984" cy="738664"/>
          </a:xfrm>
          <a:prstGeom prst="rect">
            <a:avLst/>
          </a:prstGeom>
          <a:noFill/>
        </p:spPr>
        <p:txBody>
          <a:bodyPr wrap="square" rtlCol="0">
            <a:spAutoFit/>
          </a:bodyPr>
          <a:lstStyle/>
          <a:p>
            <a:pPr algn="ctr"/>
            <a:r>
              <a:rPr lang="en-CA" dirty="0" smtClean="0">
                <a:solidFill>
                  <a:schemeClr val="accent4">
                    <a:lumMod val="75000"/>
                  </a:schemeClr>
                </a:solidFill>
              </a:rPr>
              <a:t>2014 – 15 </a:t>
            </a:r>
          </a:p>
          <a:p>
            <a:pPr algn="ctr"/>
            <a:r>
              <a:rPr lang="en-CA" sz="2400" dirty="0" smtClean="0">
                <a:solidFill>
                  <a:schemeClr val="accent4">
                    <a:lumMod val="75000"/>
                  </a:schemeClr>
                </a:solidFill>
              </a:rPr>
              <a:t>Anglophone West School District</a:t>
            </a:r>
            <a:endParaRPr lang="en-CA" sz="2400" dirty="0">
              <a:solidFill>
                <a:schemeClr val="accent4">
                  <a:lumMod val="75000"/>
                </a:schemeClr>
              </a:solidFill>
            </a:endParaRPr>
          </a:p>
        </p:txBody>
      </p:sp>
    </p:spTree>
    <p:extLst>
      <p:ext uri="{BB962C8B-B14F-4D97-AF65-F5344CB8AC3E}">
        <p14:creationId xmlns:p14="http://schemas.microsoft.com/office/powerpoint/2010/main" val="267877943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CA"/>
          </a:p>
        </p:txBody>
      </p:sp>
      <p:sp>
        <p:nvSpPr>
          <p:cNvPr id="6" name="Title 5"/>
          <p:cNvSpPr>
            <a:spLocks noGrp="1"/>
          </p:cNvSpPr>
          <p:nvPr>
            <p:ph type="title"/>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 y="0"/>
            <a:ext cx="9151548" cy="7200800"/>
          </a:xfrm>
          <a:prstGeom prst="rect">
            <a:avLst/>
          </a:prstGeom>
        </p:spPr>
      </p:pic>
      <p:sp>
        <p:nvSpPr>
          <p:cNvPr id="8" name="TextBox 7"/>
          <p:cNvSpPr txBox="1"/>
          <p:nvPr/>
        </p:nvSpPr>
        <p:spPr>
          <a:xfrm>
            <a:off x="179512" y="188640"/>
            <a:ext cx="6624736" cy="707886"/>
          </a:xfrm>
          <a:prstGeom prst="rect">
            <a:avLst/>
          </a:prstGeom>
          <a:noFill/>
        </p:spPr>
        <p:txBody>
          <a:bodyPr wrap="square" rtlCol="0">
            <a:spAutoFit/>
          </a:bodyPr>
          <a:lstStyle/>
          <a:p>
            <a:r>
              <a:rPr lang="en-US" sz="4000" b="1" dirty="0" smtClean="0">
                <a:solidFill>
                  <a:schemeClr val="accent4">
                    <a:lumMod val="50000"/>
                  </a:schemeClr>
                </a:solidFill>
                <a:latin typeface="Arial Narrow" panose="020B0606020202030204" pitchFamily="34" charset="0"/>
                <a:cs typeface="Arial" panose="020B0604020202020204" pitchFamily="34" charset="0"/>
              </a:rPr>
              <a:t>Why a new reporting process?</a:t>
            </a:r>
            <a:endParaRPr lang="en-CA" sz="4000" dirty="0">
              <a:solidFill>
                <a:schemeClr val="accent4">
                  <a:lumMod val="50000"/>
                </a:schemeClr>
              </a:solidFill>
              <a:latin typeface="Arial Narrow" panose="020B0606020202030204" pitchFamily="34" charset="0"/>
              <a:cs typeface="Arial" panose="020B0604020202020204" pitchFamily="34" charset="0"/>
            </a:endParaRPr>
          </a:p>
        </p:txBody>
      </p:sp>
      <p:sp>
        <p:nvSpPr>
          <p:cNvPr id="9" name="TextBox 8"/>
          <p:cNvSpPr txBox="1"/>
          <p:nvPr/>
        </p:nvSpPr>
        <p:spPr>
          <a:xfrm>
            <a:off x="2123728" y="1959223"/>
            <a:ext cx="64770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To improve accuracy and consistency</a:t>
            </a:r>
            <a:endParaRPr lang="en-CA" sz="24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133600" y="3390091"/>
            <a:ext cx="6477000"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To increase alignment with provincial curricular learning goals</a:t>
            </a:r>
            <a:endParaRPr lang="en-CA" sz="24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2123839" y="5118283"/>
            <a:ext cx="6477000"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To provide clearer descriptions about what students know and are able to do</a:t>
            </a:r>
            <a:endParaRPr lang="en-CA"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2524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1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700"/>
                                        <p:tgtEl>
                                          <p:spTgt spid="10"/>
                                        </p:tgtEl>
                                      </p:cBhvr>
                                    </p:animEffect>
                                  </p:childTnLst>
                                </p:cTn>
                              </p:par>
                            </p:childTnLst>
                          </p:cTn>
                        </p:par>
                        <p:par>
                          <p:cTn id="8" fill="hold">
                            <p:stCondLst>
                              <p:cond delay="3800"/>
                            </p:stCondLst>
                            <p:childTnLst>
                              <p:par>
                                <p:cTn id="9" presetID="10" presetClass="entr" presetSubtype="0" fill="hold" grpId="0" nodeType="afterEffect">
                                  <p:stCondLst>
                                    <p:cond delay="1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9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7" y="0"/>
            <a:ext cx="9152497" cy="6858000"/>
          </a:xfrm>
        </p:spPr>
      </p:pic>
      <p:sp>
        <p:nvSpPr>
          <p:cNvPr id="7" name="TextBox 6"/>
          <p:cNvSpPr txBox="1"/>
          <p:nvPr/>
        </p:nvSpPr>
        <p:spPr>
          <a:xfrm>
            <a:off x="29456" y="548680"/>
            <a:ext cx="7926919" cy="1015663"/>
          </a:xfrm>
          <a:prstGeom prst="rect">
            <a:avLst/>
          </a:prstGeom>
          <a:noFill/>
        </p:spPr>
        <p:txBody>
          <a:bodyPr wrap="square" rtlCol="0">
            <a:spAutoFit/>
          </a:bodyPr>
          <a:lstStyle/>
          <a:p>
            <a:pPr algn="ctr"/>
            <a:r>
              <a:rPr lang="en-US" sz="6000" b="1" dirty="0" smtClean="0">
                <a:solidFill>
                  <a:schemeClr val="accent4">
                    <a:lumMod val="50000"/>
                  </a:schemeClr>
                </a:solidFill>
                <a:latin typeface="Arial Narrow" panose="020B0606020202030204" pitchFamily="34" charset="0"/>
                <a:cs typeface="Arial" panose="020B0604020202020204" pitchFamily="34" charset="0"/>
              </a:rPr>
              <a:t>Parent Survey Results</a:t>
            </a:r>
            <a:endParaRPr lang="en-CA" sz="6000" dirty="0">
              <a:solidFill>
                <a:schemeClr val="accent4">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14545998"/>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41949" y="476672"/>
            <a:ext cx="5613100" cy="1015663"/>
          </a:xfrm>
          <a:prstGeom prst="rect">
            <a:avLst/>
          </a:prstGeom>
          <a:noFill/>
        </p:spPr>
        <p:txBody>
          <a:bodyPr wrap="square" rtlCol="0">
            <a:spAutoFit/>
          </a:bodyPr>
          <a:lstStyle/>
          <a:p>
            <a:r>
              <a:rPr lang="en-US" sz="6000" b="1" dirty="0" smtClean="0">
                <a:solidFill>
                  <a:schemeClr val="accent4">
                    <a:lumMod val="50000"/>
                  </a:schemeClr>
                </a:solidFill>
                <a:latin typeface="Arial Narrow" panose="020B0606020202030204" pitchFamily="34" charset="0"/>
                <a:cs typeface="Arial" panose="020B0604020202020204" pitchFamily="34" charset="0"/>
              </a:rPr>
              <a:t>Progress Report</a:t>
            </a:r>
            <a:endParaRPr lang="en-CA" sz="6000" dirty="0">
              <a:solidFill>
                <a:schemeClr val="accent4">
                  <a:lumMod val="50000"/>
                </a:schemeClr>
              </a:solidFill>
              <a:latin typeface="Arial Narrow" panose="020B0606020202030204" pitchFamily="34" charset="0"/>
              <a:cs typeface="Arial" panose="020B0604020202020204" pitchFamily="34"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0880255">
            <a:off x="859756" y="2548889"/>
            <a:ext cx="3601185" cy="276671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91680" y="3429000"/>
            <a:ext cx="2160240" cy="707886"/>
          </a:xfrm>
          <a:prstGeom prst="rect">
            <a:avLst/>
          </a:prstGeom>
          <a:noFill/>
        </p:spPr>
        <p:txBody>
          <a:bodyPr wrap="square" rtlCol="0">
            <a:spAutoFit/>
          </a:bodyPr>
          <a:lstStyle/>
          <a:p>
            <a:r>
              <a:rPr lang="en-US" sz="4000" b="1" dirty="0" smtClean="0"/>
              <a:t>SAMPLE</a:t>
            </a:r>
            <a:endParaRPr lang="en-US" sz="4000" b="1" dirty="0"/>
          </a:p>
        </p:txBody>
      </p:sp>
    </p:spTree>
    <p:extLst>
      <p:ext uri="{BB962C8B-B14F-4D97-AF65-F5344CB8AC3E}">
        <p14:creationId xmlns:p14="http://schemas.microsoft.com/office/powerpoint/2010/main" val="3409438391"/>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127608">
            <a:off x="1880898" y="2315551"/>
            <a:ext cx="2252663" cy="28948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35496" y="260648"/>
            <a:ext cx="4968552" cy="1938992"/>
          </a:xfrm>
          <a:prstGeom prst="rect">
            <a:avLst/>
          </a:prstGeom>
          <a:noFill/>
        </p:spPr>
        <p:txBody>
          <a:bodyPr wrap="square" rtlCol="0">
            <a:spAutoFit/>
          </a:bodyPr>
          <a:lstStyle/>
          <a:p>
            <a:pPr algn="ctr"/>
            <a:r>
              <a:rPr lang="en-US" sz="6000" b="1" dirty="0" smtClean="0">
                <a:solidFill>
                  <a:schemeClr val="accent4">
                    <a:lumMod val="50000"/>
                  </a:schemeClr>
                </a:solidFill>
                <a:latin typeface="Arial Narrow" panose="020B0606020202030204" pitchFamily="34" charset="0"/>
                <a:cs typeface="Arial" panose="020B0604020202020204" pitchFamily="34" charset="0"/>
              </a:rPr>
              <a:t>Achievement </a:t>
            </a:r>
          </a:p>
          <a:p>
            <a:pPr algn="ctr"/>
            <a:r>
              <a:rPr lang="en-US" sz="6000" b="1" dirty="0" smtClean="0">
                <a:solidFill>
                  <a:schemeClr val="accent4">
                    <a:lumMod val="50000"/>
                  </a:schemeClr>
                </a:solidFill>
                <a:latin typeface="Arial Narrow" panose="020B0606020202030204" pitchFamily="34" charset="0"/>
                <a:cs typeface="Arial" panose="020B0604020202020204" pitchFamily="34" charset="0"/>
              </a:rPr>
              <a:t>Report</a:t>
            </a:r>
            <a:endParaRPr lang="en-CA" sz="6000" dirty="0">
              <a:solidFill>
                <a:schemeClr val="accent4">
                  <a:lumMod val="50000"/>
                </a:schemeClr>
              </a:solidFill>
              <a:latin typeface="Arial Narrow" panose="020B0606020202030204" pitchFamily="34" charset="0"/>
              <a:cs typeface="Arial" panose="020B0604020202020204" pitchFamily="34" charset="0"/>
            </a:endParaRPr>
          </a:p>
        </p:txBody>
      </p:sp>
      <p:pic>
        <p:nvPicPr>
          <p:cNvPr id="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093621">
            <a:off x="1180571" y="2770883"/>
            <a:ext cx="2171501" cy="282696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8726" y="3579986"/>
            <a:ext cx="23780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64088" y="4653136"/>
            <a:ext cx="3384376" cy="1569660"/>
          </a:xfrm>
          <a:prstGeom prst="rect">
            <a:avLst/>
          </a:prstGeom>
          <a:solidFill>
            <a:schemeClr val="bg1">
              <a:alpha val="51000"/>
            </a:schemeClr>
          </a:solidFill>
        </p:spPr>
        <p:txBody>
          <a:bodyPr wrap="square" rtlCol="0">
            <a:spAutoFit/>
          </a:bodyPr>
          <a:lstStyle/>
          <a:p>
            <a:pPr algn="ctr"/>
            <a:r>
              <a:rPr lang="en-CA" sz="2400" b="1" dirty="0" smtClean="0">
                <a:solidFill>
                  <a:schemeClr val="accent4">
                    <a:lumMod val="50000"/>
                  </a:schemeClr>
                </a:solidFill>
              </a:rPr>
              <a:t>Subject-specific and grade-specific rubrics will be used to determine achievement.</a:t>
            </a:r>
            <a:endParaRPr lang="en-CA" sz="2400" b="1" dirty="0">
              <a:solidFill>
                <a:schemeClr val="accent4">
                  <a:lumMod val="50000"/>
                </a:schemeClr>
              </a:solidFill>
            </a:endParaRPr>
          </a:p>
        </p:txBody>
      </p:sp>
    </p:spTree>
    <p:extLst>
      <p:ext uri="{BB962C8B-B14F-4D97-AF65-F5344CB8AC3E}">
        <p14:creationId xmlns:p14="http://schemas.microsoft.com/office/powerpoint/2010/main" val="661898231"/>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2" y="0"/>
            <a:ext cx="9173181" cy="6879886"/>
          </a:xfrm>
          <a:prstGeom prst="rect">
            <a:avLst/>
          </a:prstGeom>
        </p:spPr>
      </p:pic>
      <p:sp>
        <p:nvSpPr>
          <p:cNvPr id="6" name="TextBox 5"/>
          <p:cNvSpPr txBox="1"/>
          <p:nvPr/>
        </p:nvSpPr>
        <p:spPr>
          <a:xfrm>
            <a:off x="1547664" y="3420489"/>
            <a:ext cx="5400600" cy="3139321"/>
          </a:xfrm>
          <a:prstGeom prst="rect">
            <a:avLst/>
          </a:prstGeom>
          <a:solidFill>
            <a:schemeClr val="bg1">
              <a:alpha val="63000"/>
            </a:schemeClr>
          </a:solidFill>
          <a:effectLst>
            <a:softEdge rad="63500"/>
          </a:effectLst>
        </p:spPr>
        <p:txBody>
          <a:bodyPr wrap="square" rtlCol="0">
            <a:spAutoFit/>
          </a:bodyPr>
          <a:lstStyle/>
          <a:p>
            <a:endParaRPr lang="en-CA" sz="800" b="1" dirty="0" smtClean="0">
              <a:solidFill>
                <a:schemeClr val="accent4">
                  <a:lumMod val="50000"/>
                </a:schemeClr>
              </a:solidFill>
            </a:endParaRPr>
          </a:p>
          <a:p>
            <a:pPr marL="542925" indent="-361950">
              <a:spcBef>
                <a:spcPts val="1200"/>
              </a:spcBef>
              <a:buFont typeface="+mj-lt"/>
              <a:buAutoNum type="arabicPeriod"/>
            </a:pPr>
            <a:r>
              <a:rPr lang="en-CA" sz="3200" b="1" dirty="0" smtClean="0">
                <a:solidFill>
                  <a:schemeClr val="accent4">
                    <a:lumMod val="50000"/>
                  </a:schemeClr>
                </a:solidFill>
              </a:rPr>
              <a:t>Independence</a:t>
            </a:r>
          </a:p>
          <a:p>
            <a:pPr marL="542925" indent="-361950">
              <a:spcBef>
                <a:spcPts val="600"/>
              </a:spcBef>
              <a:buFont typeface="+mj-lt"/>
              <a:buAutoNum type="arabicPeriod"/>
            </a:pPr>
            <a:r>
              <a:rPr lang="en-CA" sz="3200" b="1" dirty="0" smtClean="0">
                <a:solidFill>
                  <a:schemeClr val="accent4">
                    <a:lumMod val="50000"/>
                  </a:schemeClr>
                </a:solidFill>
              </a:rPr>
              <a:t>Interactions with Others</a:t>
            </a:r>
          </a:p>
          <a:p>
            <a:pPr marL="542925" indent="-361950">
              <a:spcBef>
                <a:spcPts val="600"/>
              </a:spcBef>
              <a:buFont typeface="+mj-lt"/>
              <a:buAutoNum type="arabicPeriod"/>
            </a:pPr>
            <a:r>
              <a:rPr lang="en-CA" sz="3200" b="1" dirty="0" smtClean="0">
                <a:solidFill>
                  <a:schemeClr val="accent4">
                    <a:lumMod val="50000"/>
                  </a:schemeClr>
                </a:solidFill>
              </a:rPr>
              <a:t>Organizational Skills</a:t>
            </a:r>
          </a:p>
          <a:p>
            <a:pPr marL="542925" indent="-361950">
              <a:spcBef>
                <a:spcPts val="600"/>
              </a:spcBef>
              <a:buFont typeface="+mj-lt"/>
              <a:buAutoNum type="arabicPeriod"/>
            </a:pPr>
            <a:r>
              <a:rPr lang="en-CA" sz="3200" b="1" dirty="0" smtClean="0">
                <a:solidFill>
                  <a:schemeClr val="accent4">
                    <a:lumMod val="50000"/>
                  </a:schemeClr>
                </a:solidFill>
              </a:rPr>
              <a:t>Responsibility</a:t>
            </a:r>
          </a:p>
          <a:p>
            <a:pPr marL="180975">
              <a:spcBef>
                <a:spcPts val="600"/>
              </a:spcBef>
            </a:pPr>
            <a:endParaRPr lang="en-CA" sz="3200" b="1" dirty="0" smtClean="0">
              <a:solidFill>
                <a:schemeClr val="accent4">
                  <a:lumMod val="50000"/>
                </a:schemeClr>
              </a:solidFill>
            </a:endParaRPr>
          </a:p>
        </p:txBody>
      </p:sp>
      <p:sp>
        <p:nvSpPr>
          <p:cNvPr id="9" name="TextBox 8"/>
          <p:cNvSpPr txBox="1"/>
          <p:nvPr/>
        </p:nvSpPr>
        <p:spPr>
          <a:xfrm>
            <a:off x="0" y="697920"/>
            <a:ext cx="4787832" cy="1938992"/>
          </a:xfrm>
          <a:prstGeom prst="rect">
            <a:avLst/>
          </a:prstGeom>
          <a:noFill/>
        </p:spPr>
        <p:txBody>
          <a:bodyPr wrap="square" rtlCol="0">
            <a:spAutoFit/>
          </a:bodyPr>
          <a:lstStyle/>
          <a:p>
            <a:pPr algn="ctr"/>
            <a:r>
              <a:rPr lang="en-US" sz="6000" b="1" dirty="0" smtClean="0">
                <a:solidFill>
                  <a:schemeClr val="accent4">
                    <a:lumMod val="50000"/>
                  </a:schemeClr>
                </a:solidFill>
                <a:latin typeface="Arial Narrow" panose="020B0606020202030204" pitchFamily="34" charset="0"/>
                <a:cs typeface="Arial" panose="020B0604020202020204" pitchFamily="34" charset="0"/>
              </a:rPr>
              <a:t>Learning Habits</a:t>
            </a:r>
            <a:endParaRPr lang="en-CA" sz="6000" dirty="0">
              <a:solidFill>
                <a:schemeClr val="accent4">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7731700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1633"/>
          </a:xfrm>
        </p:spPr>
      </p:pic>
      <p:sp>
        <p:nvSpPr>
          <p:cNvPr id="6" name="TextBox 5"/>
          <p:cNvSpPr txBox="1"/>
          <p:nvPr/>
        </p:nvSpPr>
        <p:spPr>
          <a:xfrm>
            <a:off x="0" y="181089"/>
            <a:ext cx="9144000" cy="1015663"/>
          </a:xfrm>
          <a:prstGeom prst="rect">
            <a:avLst/>
          </a:prstGeom>
          <a:noFill/>
        </p:spPr>
        <p:txBody>
          <a:bodyPr wrap="square" rtlCol="0">
            <a:spAutoFit/>
          </a:bodyPr>
          <a:lstStyle/>
          <a:p>
            <a:pPr algn="ctr"/>
            <a:r>
              <a:rPr lang="en-US" sz="6000" b="1" dirty="0" smtClean="0">
                <a:solidFill>
                  <a:schemeClr val="accent4">
                    <a:lumMod val="50000"/>
                  </a:schemeClr>
                </a:solidFill>
                <a:latin typeface="Arial Narrow" panose="020B0606020202030204" pitchFamily="34" charset="0"/>
                <a:cs typeface="Arial" panose="020B0604020202020204" pitchFamily="34" charset="0"/>
              </a:rPr>
              <a:t>Four Reporting Periods</a:t>
            </a:r>
            <a:endParaRPr lang="en-CA" sz="6000" dirty="0">
              <a:solidFill>
                <a:schemeClr val="accent4">
                  <a:lumMod val="50000"/>
                </a:schemeClr>
              </a:solidFill>
              <a:latin typeface="Arial Narrow" panose="020B0606020202030204" pitchFamily="34" charset="0"/>
              <a:cs typeface="Arial" panose="020B0604020202020204" pitchFamily="34" charset="0"/>
            </a:endParaRPr>
          </a:p>
        </p:txBody>
      </p:sp>
      <p:grpSp>
        <p:nvGrpSpPr>
          <p:cNvPr id="11" name="Group 10"/>
          <p:cNvGrpSpPr/>
          <p:nvPr/>
        </p:nvGrpSpPr>
        <p:grpSpPr>
          <a:xfrm>
            <a:off x="4947289" y="1389844"/>
            <a:ext cx="4139274" cy="2399196"/>
            <a:chOff x="4932040" y="1556792"/>
            <a:chExt cx="4139274" cy="2399196"/>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556792"/>
              <a:ext cx="4139274" cy="23991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3068960"/>
              <a:ext cx="1095528" cy="409632"/>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103" y="3717032"/>
            <a:ext cx="1918720" cy="201134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848" y="3311644"/>
            <a:ext cx="469268" cy="72736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5364696"/>
            <a:ext cx="469268" cy="727365"/>
          </a:xfrm>
          <a:prstGeom prst="rect">
            <a:avLst/>
          </a:prstGeom>
        </p:spPr>
      </p:pic>
      <p:cxnSp>
        <p:nvCxnSpPr>
          <p:cNvPr id="17" name="Straight Arrow Connector 16"/>
          <p:cNvCxnSpPr>
            <a:stCxn id="4" idx="1"/>
            <a:endCxn id="15" idx="3"/>
          </p:cNvCxnSpPr>
          <p:nvPr/>
        </p:nvCxnSpPr>
        <p:spPr>
          <a:xfrm flipH="1">
            <a:off x="5329300" y="4722706"/>
            <a:ext cx="1832803" cy="1005673"/>
          </a:xfrm>
          <a:prstGeom prst="straightConnector1">
            <a:avLst/>
          </a:prstGeom>
          <a:ln w="57150">
            <a:solidFill>
              <a:schemeClr val="accent6">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673116" y="3675326"/>
            <a:ext cx="3488988" cy="1010840"/>
          </a:xfrm>
          <a:prstGeom prst="straightConnector1">
            <a:avLst/>
          </a:prstGeom>
          <a:ln w="57150">
            <a:solidFill>
              <a:schemeClr val="accent6">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6985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rot="21037177">
            <a:off x="1600171" y="1502564"/>
            <a:ext cx="5943659" cy="3139321"/>
          </a:xfrm>
          <a:prstGeom prst="rect">
            <a:avLst/>
          </a:prstGeom>
          <a:noFill/>
        </p:spPr>
        <p:txBody>
          <a:bodyPr wrap="square" rtlCol="0">
            <a:spAutoFit/>
          </a:bodyPr>
          <a:lstStyle/>
          <a:p>
            <a:pPr algn="ctr"/>
            <a:r>
              <a:rPr lang="en-US" sz="6600" b="1" dirty="0" smtClean="0">
                <a:solidFill>
                  <a:schemeClr val="accent4">
                    <a:lumMod val="50000"/>
                  </a:schemeClr>
                </a:solidFill>
                <a:latin typeface="Arial Narrow" panose="020B0606020202030204" pitchFamily="34" charset="0"/>
                <a:cs typeface="Arial" panose="020B0604020202020204" pitchFamily="34" charset="0"/>
              </a:rPr>
              <a:t>Thank you in advance for your feedback!</a:t>
            </a:r>
            <a:endParaRPr lang="en-CA" sz="6600" dirty="0">
              <a:solidFill>
                <a:schemeClr val="accent4">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166505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371B55FD0B884389B1CA1CEB3EACDD" ma:contentTypeVersion="0" ma:contentTypeDescription="Create a new document." ma:contentTypeScope="" ma:versionID="dab0214c11459e2fe64b60f65f85a1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B67A75C-5817-4D57-97C6-66A02A9437FC}">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4B5E8DF8-AAEC-486D-986E-8FAAE0C47BE4}">
  <ds:schemaRefs>
    <ds:schemaRef ds:uri="http://schemas.microsoft.com/sharepoint/v3/contenttype/forms"/>
  </ds:schemaRefs>
</ds:datastoreItem>
</file>

<file path=customXml/itemProps3.xml><?xml version="1.0" encoding="utf-8"?>
<ds:datastoreItem xmlns:ds="http://schemas.openxmlformats.org/officeDocument/2006/customXml" ds:itemID="{F7A438A0-F852-4AE3-A115-163F6877F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588</TotalTime>
  <Words>656</Words>
  <Application>Microsoft Office PowerPoint</Application>
  <PresentationFormat>On-screen Show (4:3)</PresentationFormat>
  <Paragraphs>90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GNB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Ruth.Wilson</dc:creator>
  <cp:lastModifiedBy>dt14techs</cp:lastModifiedBy>
  <cp:revision>33</cp:revision>
  <dcterms:created xsi:type="dcterms:W3CDTF">2014-07-25T15:53:56Z</dcterms:created>
  <dcterms:modified xsi:type="dcterms:W3CDTF">2014-09-05T13:21:36Z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0x01010074371B55FD0B884389B1CA1CEB3EACDD</vt:lpwstr>
  </property>
</Properties>
</file>