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1.xml" ContentType="application/vnd.openxmlformats-officedocument.presentationml.notesSlide+xml"/>
  <Override PartName="/ppt/notesSlides/notesSlide19.xml" ContentType="application/vnd.openxmlformats-officedocument.presentationml.notesSlide+xml"/>
  <Override PartName="/ppt/notesSlides/notesSlide14.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3"/>
  </p:notesMasterIdLst>
  <p:handoutMasterIdLst>
    <p:handoutMasterId r:id="rId24"/>
  </p:handoutMasterIdLst>
  <p:sldIdLst>
    <p:sldId id="257" r:id="rId2"/>
    <p:sldId id="296" r:id="rId3"/>
    <p:sldId id="352" r:id="rId4"/>
    <p:sldId id="341" r:id="rId5"/>
    <p:sldId id="306" r:id="rId6"/>
    <p:sldId id="342" r:id="rId7"/>
    <p:sldId id="320" r:id="rId8"/>
    <p:sldId id="314" r:id="rId9"/>
    <p:sldId id="322" r:id="rId10"/>
    <p:sldId id="298" r:id="rId11"/>
    <p:sldId id="262" r:id="rId12"/>
    <p:sldId id="263" r:id="rId13"/>
    <p:sldId id="264" r:id="rId14"/>
    <p:sldId id="267" r:id="rId15"/>
    <p:sldId id="277" r:id="rId16"/>
    <p:sldId id="340" r:id="rId17"/>
    <p:sldId id="323" r:id="rId18"/>
    <p:sldId id="300" r:id="rId19"/>
    <p:sldId id="285" r:id="rId20"/>
    <p:sldId id="351" r:id="rId21"/>
    <p:sldId id="350" r:id="rId22"/>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charset="-128"/>
        <a:cs typeface="+mn-cs"/>
      </a:defRPr>
    </a:lvl9pPr>
  </p:defaultTextStyle>
  <p:extLst>
    <p:ext uri="{521415D9-36F7-43E2-AB2F-B90AF26B5E84}">
      <p14:sectionLst xmlns:p14="http://schemas.microsoft.com/office/powerpoint/2010/main">
        <p14:section name="Default Section" id="{5D66092F-2D12-49F3-9BB2-640BCBE6E1A5}">
          <p14:sldIdLst>
            <p14:sldId id="257"/>
            <p14:sldId id="296"/>
            <p14:sldId id="352"/>
            <p14:sldId id="341"/>
            <p14:sldId id="306"/>
            <p14:sldId id="342"/>
            <p14:sldId id="320"/>
            <p14:sldId id="314"/>
            <p14:sldId id="322"/>
            <p14:sldId id="298"/>
            <p14:sldId id="262"/>
            <p14:sldId id="263"/>
            <p14:sldId id="264"/>
            <p14:sldId id="267"/>
            <p14:sldId id="277"/>
            <p14:sldId id="340"/>
            <p14:sldId id="323"/>
            <p14:sldId id="300"/>
            <p14:sldId id="285"/>
          </p14:sldIdLst>
        </p14:section>
        <p14:section name="Additional Information" id="{462195D1-4053-4C69-93CC-21C3C9B8AD6C}">
          <p14:sldIdLst>
            <p14:sldId id="351"/>
            <p14:sldId id="35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BDOE" initials="N" lastIdx="1" clrIdx="0"/>
  <p:cmAuthor id="1" name="Stewart, Fiona (EECD/EDPE)" initials="SF(" lastIdx="31" clrIdx="1">
    <p:extLst>
      <p:ext uri="{19B8F6BF-5375-455C-9EA6-DF929625EA0E}">
        <p15:presenceInfo xmlns:p15="http://schemas.microsoft.com/office/powerpoint/2012/main" userId="S-1-5-21-4191016595-1503350669-2086681662-133644" providerId="AD"/>
      </p:ext>
    </p:extLst>
  </p:cmAuthor>
  <p:cmAuthor id="2" name="Saad, Paul (EECD/EDPE)" initials="SP(" lastIdx="8" clrIdx="2">
    <p:extLst>
      <p:ext uri="{19B8F6BF-5375-455C-9EA6-DF929625EA0E}">
        <p15:presenceInfo xmlns:p15="http://schemas.microsoft.com/office/powerpoint/2012/main" userId="S-1-5-21-4191016595-1503350669-2086681662-256454" providerId="AD"/>
      </p:ext>
    </p:extLst>
  </p:cmAuthor>
  <p:cmAuthor id="3" name="Bauer, Kimberly  (EECD/EDPE)" initials="BK(" lastIdx="1" clrIdx="3">
    <p:extLst>
      <p:ext uri="{19B8F6BF-5375-455C-9EA6-DF929625EA0E}">
        <p15:presenceInfo xmlns:p15="http://schemas.microsoft.com/office/powerpoint/2012/main" userId="S::kimberly.bauer@gnb.ca::065e7e52-13b3-4120-ad98-2d66e093d5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2A8E"/>
    <a:srgbClr val="4F2270"/>
    <a:srgbClr val="009900"/>
    <a:srgbClr val="FF9900"/>
    <a:srgbClr val="00549F"/>
    <a:srgbClr val="9F8111"/>
    <a:srgbClr val="EDCD59"/>
    <a:srgbClr val="F3DF95"/>
    <a:srgbClr val="6F91C2"/>
    <a:srgbClr val="DDE3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09" autoAdjust="0"/>
    <p:restoredTop sz="69061" autoAdjust="0"/>
  </p:normalViewPr>
  <p:slideViewPr>
    <p:cSldViewPr>
      <p:cViewPr varScale="1">
        <p:scale>
          <a:sx n="58" d="100"/>
          <a:sy n="58" d="100"/>
        </p:scale>
        <p:origin x="1416" y="52"/>
      </p:cViewPr>
      <p:guideLst>
        <p:guide orient="horz" pos="2160"/>
        <p:guide pos="2880"/>
      </p:guideLst>
    </p:cSldViewPr>
  </p:slideViewPr>
  <p:outlineViewPr>
    <p:cViewPr>
      <p:scale>
        <a:sx n="33" d="100"/>
        <a:sy n="33" d="100"/>
      </p:scale>
      <p:origin x="0" y="660"/>
    </p:cViewPr>
  </p:outlineViewPr>
  <p:notesTextViewPr>
    <p:cViewPr>
      <p:scale>
        <a:sx n="100" d="100"/>
        <a:sy n="100" d="100"/>
      </p:scale>
      <p:origin x="0" y="0"/>
    </p:cViewPr>
  </p:notesTextViewPr>
  <p:sorterViewPr>
    <p:cViewPr>
      <p:scale>
        <a:sx n="65" d="100"/>
        <a:sy n="65" d="100"/>
      </p:scale>
      <p:origin x="0" y="0"/>
    </p:cViewPr>
  </p:sorterViewPr>
  <p:notesViewPr>
    <p:cSldViewPr>
      <p:cViewPr>
        <p:scale>
          <a:sx n="120" d="100"/>
          <a:sy n="120" d="100"/>
        </p:scale>
        <p:origin x="1320" y="-6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Arial" charset="0"/>
                <a:ea typeface="ヒラギノ角ゴ Pro W3" pitchFamily="48" charset="-128"/>
              </a:defRPr>
            </a:lvl1pPr>
          </a:lstStyle>
          <a:p>
            <a:pPr>
              <a:defRPr/>
            </a:pPr>
            <a:endParaRPr lang="en-CA"/>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atin typeface="Arial" charset="0"/>
                <a:ea typeface="ヒラギノ角ゴ Pro W3" pitchFamily="48" charset="-128"/>
              </a:defRPr>
            </a:lvl1pPr>
          </a:lstStyle>
          <a:p>
            <a:pPr>
              <a:defRPr/>
            </a:pPr>
            <a:fld id="{A0497840-3A06-41EE-8C2E-46F8A33822D9}" type="datetimeFigureOut">
              <a:rPr lang="en-CA"/>
              <a:pPr>
                <a:defRPr/>
              </a:pPr>
              <a:t>2021-01-19</a:t>
            </a:fld>
            <a:endParaRPr lang="en-CA"/>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atin typeface="Arial" charset="0"/>
                <a:ea typeface="ヒラギノ角ゴ Pro W3" pitchFamily="48" charset="-128"/>
              </a:defRPr>
            </a:lvl1pPr>
          </a:lstStyle>
          <a:p>
            <a:pPr>
              <a:defRPr/>
            </a:pPr>
            <a:endParaRPr lang="en-CA"/>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03018F9B-BB87-4720-8D6B-4E37B9E43B0A}" type="slidenum">
              <a:rPr lang="en-CA" altLang="en-US"/>
              <a:pPr>
                <a:defRPr/>
              </a:pPr>
              <a:t>‹#›</a:t>
            </a:fld>
            <a:endParaRPr lang="en-CA" altLang="en-US"/>
          </a:p>
        </p:txBody>
      </p:sp>
    </p:spTree>
    <p:extLst>
      <p:ext uri="{BB962C8B-B14F-4D97-AF65-F5344CB8AC3E}">
        <p14:creationId xmlns:p14="http://schemas.microsoft.com/office/powerpoint/2010/main" val="2910486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ヒラギノ角ゴ Pro W3" pitchFamily="48" charset="-128"/>
              </a:defRPr>
            </a:lvl1pPr>
          </a:lstStyle>
          <a:p>
            <a:pPr>
              <a:defRPr/>
            </a:pPr>
            <a:endParaRPr lang="en-CA"/>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ea typeface="ヒラギノ角ゴ Pro W3" pitchFamily="48" charset="-128"/>
              </a:defRPr>
            </a:lvl1pPr>
          </a:lstStyle>
          <a:p>
            <a:pPr>
              <a:defRPr/>
            </a:pPr>
            <a:fld id="{C23B9EA5-B0BD-4DD4-8039-708C06F0000E}" type="datetimeFigureOut">
              <a:rPr lang="en-CA"/>
              <a:pPr>
                <a:defRPr/>
              </a:pPr>
              <a:t>2021-01-19</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CA"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ea typeface="ヒラギノ角ゴ Pro W3" pitchFamily="48" charset="-128"/>
              </a:defRPr>
            </a:lvl1pPr>
          </a:lstStyle>
          <a:p>
            <a:pPr>
              <a:defRPr/>
            </a:pPr>
            <a:endParaRPr lang="en-CA"/>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smtClean="0"/>
            </a:lvl1pPr>
          </a:lstStyle>
          <a:p>
            <a:pPr>
              <a:defRPr/>
            </a:pPr>
            <a:fld id="{989F54E2-63D4-474F-AA21-CDC9DA5CF5F2}" type="slidenum">
              <a:rPr lang="en-CA" altLang="en-US"/>
              <a:pPr>
                <a:defRPr/>
              </a:pPr>
              <a:t>‹#›</a:t>
            </a:fld>
            <a:endParaRPr lang="en-CA" altLang="en-US"/>
          </a:p>
        </p:txBody>
      </p:sp>
    </p:spTree>
    <p:extLst>
      <p:ext uri="{BB962C8B-B14F-4D97-AF65-F5344CB8AC3E}">
        <p14:creationId xmlns:p14="http://schemas.microsoft.com/office/powerpoint/2010/main" val="10502490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2.gnb.ca/content/gnb/en/departments/education/k12/content/promos/learning_french_as_a_second_language.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sz="1200" dirty="0"/>
              <a:t>Welcome to this presentation on New Brunswick French second language programs. No matter where you live, your child will learn French as part of the curriculum. Although this presentation outlines all programs, your school administration will communicate how French Second Language is taught in your school. Thank you for taking the time to review this short information session to learn more about French Second Language as part of your child’s education.</a:t>
            </a: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7DCC95DC-52EC-4E63-82ED-87DBF746286B}" type="slidenum">
              <a:rPr lang="en-CA" altLang="en-US" sz="1200"/>
              <a:pPr/>
              <a:t>1</a:t>
            </a:fld>
            <a:endParaRPr lang="en-CA" altLang="en-US" sz="1200" dirty="0"/>
          </a:p>
        </p:txBody>
      </p:sp>
    </p:spTree>
    <p:extLst>
      <p:ext uri="{BB962C8B-B14F-4D97-AF65-F5344CB8AC3E}">
        <p14:creationId xmlns:p14="http://schemas.microsoft.com/office/powerpoint/2010/main" val="3010682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9250" indent="-349250">
              <a:spcBef>
                <a:spcPts val="0"/>
              </a:spcBef>
              <a:spcAft>
                <a:spcPts val="600"/>
              </a:spcAft>
            </a:pPr>
            <a:r>
              <a:rPr lang="en-CA" altLang="en-US" dirty="0">
                <a:solidFill>
                  <a:srgbClr val="000000"/>
                </a:solidFill>
              </a:rPr>
              <a:t>For all students in the English Prime Program, French </a:t>
            </a:r>
            <a:r>
              <a:rPr lang="en-US" altLang="en-US" sz="1200" baseline="0" dirty="0"/>
              <a:t>instruction starts in Grade 4. In Grade 5, students learn French in an i</a:t>
            </a:r>
            <a:r>
              <a:rPr lang="en-US" altLang="en-US" sz="1200" dirty="0"/>
              <a:t>ntensive 5 month block. </a:t>
            </a:r>
          </a:p>
          <a:p>
            <a:pPr marL="349250" indent="-349250">
              <a:spcBef>
                <a:spcPts val="0"/>
              </a:spcBef>
              <a:spcAft>
                <a:spcPts val="600"/>
              </a:spcAft>
            </a:pPr>
            <a:r>
              <a:rPr lang="en-CA" altLang="en-US" b="1" baseline="0" dirty="0">
                <a:solidFill>
                  <a:srgbClr val="000000"/>
                </a:solidFill>
              </a:rPr>
              <a:t>Prior to French instruction starting in Grade 4: </a:t>
            </a:r>
            <a:r>
              <a:rPr lang="en-CA" altLang="en-US" dirty="0">
                <a:solidFill>
                  <a:srgbClr val="000000"/>
                </a:solidFill>
              </a:rPr>
              <a:t>Learning experiences that introduce French language and culture or the FLORA program create excitement for learning French for learners in K – 3.</a:t>
            </a:r>
            <a:endParaRPr lang="en-CA" altLang="en-US" b="1" dirty="0">
              <a:solidFill>
                <a:srgbClr val="000000"/>
              </a:solidFill>
            </a:endParaRPr>
          </a:p>
          <a:p>
            <a:pPr marL="342900" indent="-342900">
              <a:spcBef>
                <a:spcPts val="0"/>
              </a:spcBef>
              <a:spcAft>
                <a:spcPts val="600"/>
              </a:spcAft>
            </a:pPr>
            <a:r>
              <a:rPr lang="en-US" altLang="en-US" sz="1200" baseline="0" dirty="0"/>
              <a:t>The FLORA program, which has been piloted in 13 schools, is now available to other elementary schools.  Its flexibility allows it to be used by teachers, in centers, in groups on-line, or individually.</a:t>
            </a:r>
          </a:p>
          <a:p>
            <a:pPr marL="342900" indent="-342900">
              <a:spcBef>
                <a:spcPts val="0"/>
              </a:spcBef>
              <a:spcAft>
                <a:spcPts val="600"/>
              </a:spcAft>
            </a:pPr>
            <a:r>
              <a:rPr lang="en-US" altLang="en-US" sz="1200" baseline="0" dirty="0"/>
              <a:t>French language learning is compulsory </a:t>
            </a:r>
            <a:r>
              <a:rPr lang="en-CA" altLang="en-US" sz="1200" dirty="0"/>
              <a:t>from Grades 4-10</a:t>
            </a:r>
            <a:r>
              <a:rPr lang="en-CA" altLang="en-US" sz="1200" baseline="0" dirty="0"/>
              <a:t> </a:t>
            </a:r>
            <a:r>
              <a:rPr lang="en-CA" altLang="en-US" sz="1200" dirty="0"/>
              <a:t>and French courses are offered in all schools in Grades 11-12.</a:t>
            </a:r>
          </a:p>
          <a:p>
            <a:pPr marL="342900" indent="-342900">
              <a:spcBef>
                <a:spcPct val="0"/>
              </a:spcBef>
              <a:spcAft>
                <a:spcPts val="1200"/>
              </a:spcAft>
            </a:pPr>
            <a:r>
              <a:rPr lang="en-US" altLang="en-US" sz="1200" dirty="0">
                <a:solidFill>
                  <a:schemeClr val="tx1"/>
                </a:solidFill>
                <a:latin typeface="+mn-lt"/>
              </a:rPr>
              <a:t>Intensive is usually offered in Grade 5. </a:t>
            </a:r>
          </a:p>
          <a:p>
            <a:pPr marL="342900" indent="-342900">
              <a:spcBef>
                <a:spcPct val="0"/>
              </a:spcBef>
              <a:spcAft>
                <a:spcPts val="1200"/>
              </a:spcAft>
            </a:pPr>
            <a:r>
              <a:rPr lang="en-US" altLang="en-US" sz="1200" dirty="0">
                <a:solidFill>
                  <a:schemeClr val="tx1"/>
                </a:solidFill>
                <a:latin typeface="+mn-lt"/>
              </a:rPr>
              <a:t>At Grade 6, students may enroll in the late immersion program where the program is available.</a:t>
            </a:r>
            <a:endParaRPr lang="en-CA" altLang="en-US" sz="1200" dirty="0">
              <a:solidFill>
                <a:schemeClr val="tx1"/>
              </a:solidFill>
              <a:latin typeface="+mn-lt"/>
            </a:endParaRPr>
          </a:p>
          <a:p>
            <a:pPr marL="342900" indent="-342900">
              <a:spcBef>
                <a:spcPts val="0"/>
              </a:spcBef>
              <a:spcAft>
                <a:spcPts val="600"/>
              </a:spcAft>
            </a:pPr>
            <a:endParaRPr lang="en-CA" altLang="en-US" sz="1200" dirty="0"/>
          </a:p>
          <a:p>
            <a:endParaRPr lang="en-CA" altLang="en-US" b="1" dirty="0">
              <a:solidFill>
                <a:srgbClr val="000000"/>
              </a:solidFill>
            </a:endParaRPr>
          </a:p>
          <a:p>
            <a:endParaRPr lang="en-CA" altLang="en-US" dirty="0">
              <a:solidFill>
                <a:srgbClr val="000000"/>
              </a:solidFill>
            </a:endParaRPr>
          </a:p>
          <a:p>
            <a:pPr eaLnBrk="1" hangingPunct="1">
              <a:spcBef>
                <a:spcPct val="0"/>
              </a:spcBef>
            </a:pPr>
            <a:endParaRPr lang="en-CA" altLang="en-US" dirty="0"/>
          </a:p>
          <a:p>
            <a:endParaRPr lang="en-CA" altLang="en-US" dirty="0">
              <a:solidFill>
                <a:srgbClr val="000000"/>
              </a:solidFill>
            </a:endParaRPr>
          </a:p>
          <a:p>
            <a:endParaRPr lang="en-CA" altLang="en-US" dirty="0">
              <a:solidFill>
                <a:srgbClr val="000000"/>
              </a:solidFill>
            </a:endParaRPr>
          </a:p>
          <a:p>
            <a:pPr eaLnBrk="1" hangingPunct="1">
              <a:spcBef>
                <a:spcPct val="0"/>
              </a:spcBef>
            </a:pPr>
            <a:endParaRPr lang="en-CA" altLang="en-US" dirty="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9A98C893-7AB7-4F5B-97F2-B8C5F0E4A683}" type="slidenum">
              <a:rPr lang="en-CA" altLang="en-US" sz="1200"/>
              <a:pPr/>
              <a:t>10</a:t>
            </a:fld>
            <a:endParaRPr lang="en-CA" altLang="en-US" sz="1200"/>
          </a:p>
        </p:txBody>
      </p:sp>
    </p:spTree>
    <p:extLst>
      <p:ext uri="{BB962C8B-B14F-4D97-AF65-F5344CB8AC3E}">
        <p14:creationId xmlns:p14="http://schemas.microsoft.com/office/powerpoint/2010/main" val="86126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spcBef>
                <a:spcPts val="0"/>
              </a:spcBef>
              <a:spcAft>
                <a:spcPts val="600"/>
              </a:spcAft>
            </a:pPr>
            <a:r>
              <a:rPr lang="en-CA" altLang="en-US" sz="1200" dirty="0"/>
              <a:t>The Intensive</a:t>
            </a:r>
            <a:r>
              <a:rPr lang="en-CA" altLang="en-US" sz="1200" baseline="0" dirty="0"/>
              <a:t> block offers learners </a:t>
            </a:r>
            <a:r>
              <a:rPr lang="en-CA" altLang="en-US" sz="1200" dirty="0"/>
              <a:t>an enhanced experience in French. Learners in this model, adopted in 2008, have shown better </a:t>
            </a:r>
            <a:r>
              <a:rPr lang="en-CA" altLang="en-US" sz="1200" baseline="0" dirty="0"/>
              <a:t>oral proficiency results than the previous Core French program.</a:t>
            </a:r>
            <a:endParaRPr lang="en-CA" altLang="en-US" sz="1200" dirty="0"/>
          </a:p>
          <a:p>
            <a:pPr marL="457200" indent="-457200">
              <a:spcBef>
                <a:spcPts val="0"/>
              </a:spcBef>
              <a:spcAft>
                <a:spcPts val="600"/>
              </a:spcAft>
            </a:pPr>
            <a:r>
              <a:rPr lang="en-CA" altLang="en-US" sz="1200" dirty="0"/>
              <a:t>Learners will:</a:t>
            </a:r>
          </a:p>
          <a:p>
            <a:pPr lvl="1" indent="-168275">
              <a:spcBef>
                <a:spcPts val="0"/>
              </a:spcBef>
              <a:spcAft>
                <a:spcPts val="0"/>
              </a:spcAft>
              <a:buFont typeface="Arial" panose="020B0604020202020204" pitchFamily="34" charset="0"/>
              <a:buChar char="•"/>
            </a:pPr>
            <a:r>
              <a:rPr lang="en-CA" altLang="en-US" sz="1200" dirty="0"/>
              <a:t>speak, read, and write in French daily</a:t>
            </a:r>
          </a:p>
          <a:p>
            <a:pPr lvl="1" indent="-168275">
              <a:spcBef>
                <a:spcPts val="0"/>
              </a:spcBef>
              <a:spcAft>
                <a:spcPts val="0"/>
              </a:spcAft>
              <a:buFont typeface="Arial" panose="020B0604020202020204" pitchFamily="34" charset="0"/>
              <a:buChar char="•"/>
            </a:pPr>
            <a:r>
              <a:rPr lang="en-CA" altLang="en-US" sz="1200" dirty="0"/>
              <a:t>acquire basic language skills and foundational vocabulary</a:t>
            </a:r>
          </a:p>
          <a:p>
            <a:pPr lvl="1" indent="-168275">
              <a:spcBef>
                <a:spcPts val="0"/>
              </a:spcBef>
              <a:spcAft>
                <a:spcPts val="0"/>
              </a:spcAft>
              <a:buFont typeface="Arial" panose="020B0604020202020204" pitchFamily="34" charset="0"/>
              <a:buChar char="•"/>
            </a:pPr>
            <a:r>
              <a:rPr lang="en-CA" altLang="en-US" sz="1200" dirty="0"/>
              <a:t>learn to communicate in full sentences</a:t>
            </a:r>
          </a:p>
          <a:p>
            <a:pPr lvl="1" indent="-168275">
              <a:spcBef>
                <a:spcPts val="0"/>
              </a:spcBef>
              <a:spcAft>
                <a:spcPts val="600"/>
              </a:spcAft>
              <a:buFont typeface="Arial" panose="020B0604020202020204" pitchFamily="34" charset="0"/>
              <a:buChar char="•"/>
            </a:pPr>
            <a:r>
              <a:rPr lang="en-CA" altLang="en-US" sz="1200" dirty="0"/>
              <a:t>explore a variety of themes of interest </a:t>
            </a:r>
            <a:r>
              <a:rPr lang="en-CA" altLang="en-US" sz="1200" strike="noStrike" baseline="0" dirty="0"/>
              <a:t>(such as the family, food, clothing, leisure, sports, music, etc.)</a:t>
            </a:r>
            <a:endParaRPr lang="en-CA" altLang="en-US" sz="1200" strike="noStrike" baseline="0" dirty="0">
              <a:solidFill>
                <a:srgbClr val="000000"/>
              </a:solidFill>
            </a:endParaRPr>
          </a:p>
          <a:p>
            <a:pPr marL="457200" indent="-457200">
              <a:spcBef>
                <a:spcPts val="0"/>
              </a:spcBef>
              <a:spcAft>
                <a:spcPts val="600"/>
              </a:spcAft>
            </a:pPr>
            <a:r>
              <a:rPr lang="en-CA" altLang="en-US" sz="1200" dirty="0">
                <a:solidFill>
                  <a:srgbClr val="000000"/>
                </a:solidFill>
              </a:rPr>
              <a:t>Research has shown that a concentrated period of language instruction builds confidence and a solid foundation for future language growth. </a:t>
            </a:r>
            <a:endParaRPr lang="en-CA" altLang="en-US" sz="1200"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C755CF02-5968-42BF-A878-886A4C76CD0C}" type="slidenum">
              <a:rPr lang="en-CA" altLang="en-US" sz="1200"/>
              <a:pPr/>
              <a:t>11</a:t>
            </a:fld>
            <a:endParaRPr lang="en-CA" altLang="en-US" sz="1200"/>
          </a:p>
        </p:txBody>
      </p:sp>
    </p:spTree>
    <p:extLst>
      <p:ext uri="{BB962C8B-B14F-4D97-AF65-F5344CB8AC3E}">
        <p14:creationId xmlns:p14="http://schemas.microsoft.com/office/powerpoint/2010/main" val="3074258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eaLnBrk="1" hangingPunct="1">
              <a:spcBef>
                <a:spcPts val="0"/>
              </a:spcBef>
              <a:spcAft>
                <a:spcPts val="600"/>
              </a:spcAft>
            </a:pPr>
            <a:r>
              <a:rPr lang="en-CA" altLang="en-US" dirty="0"/>
              <a:t>In FLORA and Pre intensive French, students build initial skills such as speaking in full sentences, reading simple texts and writing short texts.</a:t>
            </a:r>
          </a:p>
          <a:p>
            <a:pPr marL="457200" indent="-457200" eaLnBrk="1" hangingPunct="1">
              <a:spcBef>
                <a:spcPts val="0"/>
              </a:spcBef>
              <a:spcAft>
                <a:spcPts val="600"/>
              </a:spcAft>
            </a:pPr>
            <a:r>
              <a:rPr lang="en-CA" altLang="en-US" dirty="0"/>
              <a:t>In Grade 5, there are 2 blocks: for 5 months, 60% of the day is in French. The other 5 months, only 9% of the day is in French.  Please note that these targets may be met in a cross-curricular setting.</a:t>
            </a:r>
          </a:p>
          <a:p>
            <a:pPr marL="457200" indent="-457200" eaLnBrk="1" hangingPunct="1">
              <a:spcBef>
                <a:spcPts val="0"/>
              </a:spcBef>
              <a:spcAft>
                <a:spcPts val="600"/>
              </a:spcAft>
            </a:pPr>
            <a:r>
              <a:rPr lang="en-CA" altLang="en-US" dirty="0"/>
              <a:t>The Intensive block uses a literacy-based approach to develop students’ capacity to speak, read and write in French. In Grade 5, some subject areas are compacted and instructed during the non-intensive block. </a:t>
            </a:r>
          </a:p>
          <a:p>
            <a:pPr marL="457200" indent="-457200">
              <a:spcBef>
                <a:spcPts val="0"/>
              </a:spcBef>
              <a:spcAft>
                <a:spcPts val="600"/>
              </a:spcAft>
            </a:pPr>
            <a:r>
              <a:rPr lang="en-US" altLang="en-US" b="1" dirty="0">
                <a:solidFill>
                  <a:srgbClr val="C00000"/>
                </a:solidFill>
              </a:rPr>
              <a:t>Scheduling in 2021-2022 may be affected by the pandemic. Districts and schools may have made adjustments to meet the needs of their learners.</a:t>
            </a:r>
          </a:p>
          <a:p>
            <a:pPr eaLnBrk="1" hangingPunct="1">
              <a:spcBef>
                <a:spcPct val="0"/>
              </a:spcBef>
            </a:pPr>
            <a:endParaRPr lang="en-CA" altLang="en-US" dirty="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596C9DED-F061-40FE-92B8-5E0C33DD8A08}" type="slidenum">
              <a:rPr lang="en-CA" altLang="en-US" sz="1200"/>
              <a:pPr/>
              <a:t>12</a:t>
            </a:fld>
            <a:endParaRPr lang="en-CA" altLang="en-US" sz="1200"/>
          </a:p>
        </p:txBody>
      </p:sp>
    </p:spTree>
    <p:extLst>
      <p:ext uri="{BB962C8B-B14F-4D97-AF65-F5344CB8AC3E}">
        <p14:creationId xmlns:p14="http://schemas.microsoft.com/office/powerpoint/2010/main" val="4255628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dirty="0">
                <a:solidFill>
                  <a:srgbClr val="000000"/>
                </a:solidFill>
              </a:rPr>
              <a:t>This is a visual representation of the Intensive French Year. Usually, the Intensive French Block is in the first term but occasionally it happens in the second term. </a:t>
            </a:r>
            <a:r>
              <a:rPr lang="en-US" altLang="en-US" b="1" dirty="0">
                <a:solidFill>
                  <a:srgbClr val="000000"/>
                </a:solidFill>
              </a:rPr>
              <a:t>There is a heavy emphasis on language arts which is beneficial to students’ overall language development in both French and English.</a:t>
            </a:r>
          </a:p>
          <a:p>
            <a:endParaRPr lang="en-CA" altLang="en-US" dirty="0">
              <a:solidFill>
                <a:srgbClr val="000000"/>
              </a:solidFill>
            </a:endParaRPr>
          </a:p>
          <a:p>
            <a:endParaRPr lang="en-CA" altLang="en-US" dirty="0">
              <a:solidFill>
                <a:schemeClr val="accent2"/>
              </a:solidFill>
            </a:endParaRPr>
          </a:p>
          <a:p>
            <a:pPr eaLnBrk="1" hangingPunct="1">
              <a:spcBef>
                <a:spcPct val="0"/>
              </a:spcBef>
            </a:pPr>
            <a:endParaRPr lang="en-CA" altLang="en-US"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1B666489-E85E-49A6-B422-3F2D8AA6B0A5}" type="slidenum">
              <a:rPr lang="en-CA" altLang="en-US" sz="1200"/>
              <a:pPr/>
              <a:t>13</a:t>
            </a:fld>
            <a:endParaRPr lang="en-CA" altLang="en-US" sz="1200"/>
          </a:p>
        </p:txBody>
      </p:sp>
    </p:spTree>
    <p:extLst>
      <p:ext uri="{BB962C8B-B14F-4D97-AF65-F5344CB8AC3E}">
        <p14:creationId xmlns:p14="http://schemas.microsoft.com/office/powerpoint/2010/main" val="62102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dirty="0">
                <a:solidFill>
                  <a:srgbClr val="000000"/>
                </a:solidFill>
              </a:rPr>
              <a:t>Students who</a:t>
            </a:r>
            <a:r>
              <a:rPr lang="en-CA" altLang="en-US" b="0" dirty="0">
                <a:solidFill>
                  <a:srgbClr val="000000"/>
                </a:solidFill>
              </a:rPr>
              <a:t> </a:t>
            </a:r>
            <a:r>
              <a:rPr lang="en-CA" altLang="en-US" b="0" dirty="0">
                <a:solidFill>
                  <a:srgbClr val="C00000"/>
                </a:solidFill>
              </a:rPr>
              <a:t>learn French as a second language through</a:t>
            </a:r>
            <a:r>
              <a:rPr lang="en-CA" altLang="en-US" b="0" baseline="0" dirty="0">
                <a:solidFill>
                  <a:srgbClr val="C00000"/>
                </a:solidFill>
              </a:rPr>
              <a:t> the </a:t>
            </a:r>
            <a:r>
              <a:rPr lang="en-CA" altLang="en-US" b="0" dirty="0">
                <a:solidFill>
                  <a:srgbClr val="C00000"/>
                </a:solidFill>
              </a:rPr>
              <a:t>English Prime program will continue until Grade 10</a:t>
            </a:r>
            <a:r>
              <a:rPr lang="en-CA" altLang="en-US" b="0" dirty="0">
                <a:solidFill>
                  <a:srgbClr val="000000"/>
                </a:solidFill>
              </a:rPr>
              <a:t>. </a:t>
            </a:r>
            <a:r>
              <a:rPr lang="en-CA" altLang="en-US" dirty="0">
                <a:solidFill>
                  <a:srgbClr val="000000"/>
                </a:solidFill>
              </a:rPr>
              <a:t>From Grades 6 through 8, 12% of the weekly instructional time is in French.  </a:t>
            </a:r>
          </a:p>
          <a:p>
            <a:pPr marL="457200" indent="-457200"/>
            <a:r>
              <a:rPr lang="en-CA" altLang="en-US" dirty="0">
                <a:solidFill>
                  <a:srgbClr val="000000"/>
                </a:solidFill>
              </a:rPr>
              <a:t>Students will have the opportunity to improve their language skills and aim for higher oral, reading and writing competencies.  More complex learning will take place in Grades 9 and 10, where there is one course at each level.</a:t>
            </a:r>
          </a:p>
          <a:p>
            <a:pPr marL="457200" indent="-457200"/>
            <a:r>
              <a:rPr lang="en-US" sz="1200" dirty="0"/>
              <a:t>Students enrolled in a French course in grade 12 are eligible for an oral proficiency interview through the province of NB.</a:t>
            </a:r>
          </a:p>
          <a:p>
            <a:pPr marL="457200" indent="-457200"/>
            <a:r>
              <a:rPr lang="en-US" altLang="en-US" dirty="0">
                <a:solidFill>
                  <a:srgbClr val="000000"/>
                </a:solidFill>
              </a:rPr>
              <a:t>The online courses for Post-Intensive French 110 and 120 allow for all students and schools to access quality French instruction. These courses have a strong oral component and are interactive in nature. In grades 11 and 12, students may choose to enroll in any course offered in French. There are online courses in French accessible from every high school</a:t>
            </a:r>
            <a:r>
              <a:rPr lang="en-CA" altLang="en-US" dirty="0">
                <a:solidFill>
                  <a:srgbClr val="000000"/>
                </a:solidFill>
              </a:rPr>
              <a:t> – including, </a:t>
            </a:r>
            <a:r>
              <a:rPr lang="en-US" altLang="en-US" dirty="0">
                <a:solidFill>
                  <a:srgbClr val="000000"/>
                </a:solidFill>
              </a:rPr>
              <a:t>Coop Education, Intro to Environmental Science, Hospitality and Tourism, Law, and Writing.</a:t>
            </a:r>
          </a:p>
          <a:p>
            <a:pPr marL="457200" indent="-457200"/>
            <a:endParaRPr lang="en-CA" altLang="en-US" b="0" dirty="0">
              <a:solidFill>
                <a:srgbClr val="000000"/>
              </a:solidFill>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4A5CB39A-728B-458B-9CB1-3F691172FB6C}" type="slidenum">
              <a:rPr lang="en-CA" altLang="en-US" sz="1200"/>
              <a:pPr/>
              <a:t>14</a:t>
            </a:fld>
            <a:endParaRPr lang="en-CA" altLang="en-US" sz="1200" dirty="0"/>
          </a:p>
        </p:txBody>
      </p:sp>
    </p:spTree>
    <p:extLst>
      <p:ext uri="{BB962C8B-B14F-4D97-AF65-F5344CB8AC3E}">
        <p14:creationId xmlns:p14="http://schemas.microsoft.com/office/powerpoint/2010/main" val="2135686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dirty="0"/>
              <a:t>It is recommended that learners plan to participate in other exciting opportunities offered</a:t>
            </a:r>
            <a:r>
              <a:rPr lang="en-CA" altLang="en-US" baseline="0" dirty="0"/>
              <a:t> through government programs. These </a:t>
            </a:r>
            <a:r>
              <a:rPr lang="en-CA" altLang="en-US" dirty="0"/>
              <a:t>will maximize French language development. Doing a bilingual exchange or participating in summer programs can dramatically improve a student’s confidence and ability in French.</a:t>
            </a:r>
          </a:p>
          <a:p>
            <a:pPr marL="457200" indent="-457200"/>
            <a:r>
              <a:rPr lang="en-US" altLang="en-US" b="0" dirty="0"/>
              <a:t>For more information about summer and exchange programs for Grade 9 – 12 students, please visit </a:t>
            </a:r>
            <a:r>
              <a:rPr lang="en-US" altLang="en-US" b="1" dirty="0"/>
              <a:t>www.gnb.ca/fsl</a:t>
            </a:r>
            <a:endParaRPr lang="en-CA" altLang="en-US" b="0" baseline="0"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4A177EC2-F4C1-4361-B0BA-48B660E451A2}" type="slidenum">
              <a:rPr lang="en-CA" altLang="en-US" sz="1200"/>
              <a:pPr/>
              <a:t>15</a:t>
            </a:fld>
            <a:endParaRPr lang="en-CA" altLang="en-US" sz="1200"/>
          </a:p>
        </p:txBody>
      </p:sp>
    </p:spTree>
    <p:extLst>
      <p:ext uri="{BB962C8B-B14F-4D97-AF65-F5344CB8AC3E}">
        <p14:creationId xmlns:p14="http://schemas.microsoft.com/office/powerpoint/2010/main" val="2966312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fr-FR" b="0" dirty="0"/>
              <a:t>New Brunswick has </a:t>
            </a:r>
            <a:r>
              <a:rPr lang="en-CA" altLang="fr-FR" b="0" dirty="0">
                <a:solidFill>
                  <a:srgbClr val="C00000"/>
                </a:solidFill>
              </a:rPr>
              <a:t>introduced</a:t>
            </a:r>
            <a:r>
              <a:rPr lang="en-CA" altLang="fr-FR" b="0" dirty="0"/>
              <a:t> posters to help learners understand their progress in French.</a:t>
            </a:r>
          </a:p>
          <a:p>
            <a:pPr marL="457200" indent="-457200"/>
            <a:r>
              <a:rPr lang="en-CA" altLang="fr-FR" b="0" dirty="0"/>
              <a:t>The proficiency levels are based on the levels described in the Common European Framework of Reference. They are available in English and French.</a:t>
            </a:r>
          </a:p>
          <a:p>
            <a:endParaRPr lang="en-CA" altLang="fr-FR" dirty="0"/>
          </a:p>
          <a:p>
            <a:endParaRPr lang="en-CA" altLang="fr-FR" dirty="0"/>
          </a:p>
          <a:p>
            <a:endParaRPr lang="en-CA" altLang="fr-FR" baseline="0" dirty="0"/>
          </a:p>
          <a:p>
            <a:endParaRPr lang="en-CA" altLang="fr-FR"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1CED876B-E4C9-43C9-B04D-5EB1CC41C1C3}" type="slidenum">
              <a:rPr lang="en-CA" altLang="en-US" sz="1200"/>
              <a:pPr/>
              <a:t>16</a:t>
            </a:fld>
            <a:endParaRPr lang="en-CA" altLang="en-US" sz="1200"/>
          </a:p>
        </p:txBody>
      </p:sp>
    </p:spTree>
    <p:extLst>
      <p:ext uri="{BB962C8B-B14F-4D97-AF65-F5344CB8AC3E}">
        <p14:creationId xmlns:p14="http://schemas.microsoft.com/office/powerpoint/2010/main" val="115379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eaLnBrk="1" hangingPunct="1">
              <a:spcBef>
                <a:spcPct val="0"/>
              </a:spcBef>
              <a:spcAft>
                <a:spcPts val="600"/>
              </a:spcAft>
            </a:pPr>
            <a:r>
              <a:rPr lang="en-CA" altLang="en-US" b="0" dirty="0"/>
              <a:t>Regardless of the program, activities such as reading for pleasure or watching a show in French will help students develop their second language skills. Services such as Netflix and YouTube provide easier access to French materials which will appeal to students’ interests.  Families are also encouraged to access materials from</a:t>
            </a:r>
            <a:r>
              <a:rPr lang="en-US" b="0" dirty="0"/>
              <a:t> Electronic Library New Brunswick (ELNB) (“virtual branch” of New Brunswick Public Libraries) </a:t>
            </a:r>
            <a:r>
              <a:rPr lang="en-CA" b="0" dirty="0"/>
              <a:t>as well as </a:t>
            </a:r>
            <a:r>
              <a:rPr lang="en-CA" altLang="en-US" b="0" dirty="0"/>
              <a:t>French materials on the Education and Early Childhood Development (EECD) website.</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47258CB0-2FD2-4C7C-92AD-4233B843C7C9}" type="slidenum">
              <a:rPr lang="en-CA" altLang="en-US" sz="1200"/>
              <a:pPr/>
              <a:t>17</a:t>
            </a:fld>
            <a:endParaRPr lang="en-CA" altLang="en-US" sz="1200"/>
          </a:p>
        </p:txBody>
      </p:sp>
    </p:spTree>
    <p:extLst>
      <p:ext uri="{BB962C8B-B14F-4D97-AF65-F5344CB8AC3E}">
        <p14:creationId xmlns:p14="http://schemas.microsoft.com/office/powerpoint/2010/main" val="106112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marR="0" indent="-457200" algn="l" defTabSz="914400" rtl="0" eaLnBrk="0" fontAlgn="base" latinLnBrk="0" hangingPunct="0">
              <a:lnSpc>
                <a:spcPct val="100000"/>
              </a:lnSpc>
              <a:spcBef>
                <a:spcPct val="30000"/>
              </a:spcBef>
              <a:spcAft>
                <a:spcPct val="0"/>
              </a:spcAft>
              <a:buClrTx/>
              <a:buSzTx/>
              <a:buFontTx/>
              <a:buNone/>
              <a:tabLst/>
              <a:defRPr/>
            </a:pPr>
            <a:r>
              <a:rPr lang="en-CA" altLang="en-US" dirty="0"/>
              <a:t>There are Oral Proficiency target levels for each French Second Language program. Student performance will </a:t>
            </a:r>
            <a:r>
              <a:rPr lang="en-CA" altLang="en-US" dirty="0">
                <a:solidFill>
                  <a:srgbClr val="000000"/>
                </a:solidFill>
              </a:rPr>
              <a:t>depend upon various factors such as personality, attitude, motivation, and French language opportunities.  Not all students will reach the program target while some will exceed it.</a:t>
            </a:r>
          </a:p>
          <a:p>
            <a:pPr marL="457200" marR="0" indent="-457200" algn="l" defTabSz="914400" rtl="0" eaLnBrk="0" fontAlgn="base" latinLnBrk="0" hangingPunct="0">
              <a:lnSpc>
                <a:spcPct val="100000"/>
              </a:lnSpc>
              <a:spcBef>
                <a:spcPct val="30000"/>
              </a:spcBef>
              <a:spcAft>
                <a:spcPct val="0"/>
              </a:spcAft>
              <a:buClrTx/>
              <a:buSzTx/>
              <a:buFontTx/>
              <a:buNone/>
              <a:tabLst/>
              <a:defRPr/>
            </a:pPr>
            <a:r>
              <a:rPr lang="en-CA" altLang="en-US" dirty="0">
                <a:solidFill>
                  <a:srgbClr val="000000"/>
                </a:solidFill>
              </a:rPr>
              <a:t>Please refer to the brochure</a:t>
            </a:r>
            <a:r>
              <a:rPr lang="en-CA" altLang="en-US" baseline="0" dirty="0">
                <a:solidFill>
                  <a:srgbClr val="000000"/>
                </a:solidFill>
              </a:rPr>
              <a:t> for more detailed descriptions of the levels of proficiency (OPI and CEFR).</a:t>
            </a:r>
            <a:endParaRPr lang="en-CA" altLang="en-US" dirty="0">
              <a:solidFill>
                <a:srgbClr val="000000"/>
              </a:solidFill>
            </a:endParaRPr>
          </a:p>
          <a:p>
            <a:pPr marL="457200" indent="-457200"/>
            <a:r>
              <a:rPr lang="en-CA" altLang="en-US" dirty="0"/>
              <a:t>NOTE: Hover the mouse</a:t>
            </a:r>
            <a:r>
              <a:rPr lang="en-CA" altLang="en-US" baseline="0" dirty="0"/>
              <a:t> over each audio </a:t>
            </a:r>
            <a:r>
              <a:rPr lang="en-CA" altLang="en-US" dirty="0"/>
              <a:t>icon to reveal the audio control bar. Then, click on the play icon </a:t>
            </a:r>
            <a:r>
              <a:rPr lang="en-US" altLang="en-US" dirty="0"/>
              <a:t>to hear examples of what to expect.</a:t>
            </a:r>
            <a:r>
              <a:rPr lang="en-CA" altLang="en-US" dirty="0"/>
              <a:t>.</a:t>
            </a:r>
          </a:p>
          <a:p>
            <a:pPr marL="457200" indent="-457200"/>
            <a:endParaRPr lang="en-CA" altLang="en-US" dirty="0"/>
          </a:p>
          <a:p>
            <a:pPr marL="457200" indent="-457200"/>
            <a:endParaRPr lang="en-CA" altLang="en-US" dirty="0"/>
          </a:p>
          <a:p>
            <a:endParaRPr lang="en-CA" altLang="en-US" dirty="0"/>
          </a:p>
          <a:p>
            <a:endParaRPr lang="en-CA" altLang="en-US" dirty="0"/>
          </a:p>
          <a:p>
            <a:endParaRPr lang="en-CA"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88A16A5B-6C67-4357-AB07-CC1077E7CA30}" type="slidenum">
              <a:rPr lang="en-CA" altLang="en-US" sz="1200"/>
              <a:pPr/>
              <a:t>18</a:t>
            </a:fld>
            <a:endParaRPr lang="en-CA" altLang="en-US" sz="1200"/>
          </a:p>
        </p:txBody>
      </p:sp>
    </p:spTree>
    <p:extLst>
      <p:ext uri="{BB962C8B-B14F-4D97-AF65-F5344CB8AC3E}">
        <p14:creationId xmlns:p14="http://schemas.microsoft.com/office/powerpoint/2010/main" val="47857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dirty="0"/>
              <a:t>Thank you for your interest in New Brunswick’s French second language programs. If you have additional questions about current programs, please contact your local school district.</a:t>
            </a:r>
          </a:p>
          <a:p>
            <a:pPr marL="457200" indent="-457200"/>
            <a:r>
              <a:rPr lang="en-CA" sz="1200" u="sng" kern="1200" dirty="0">
                <a:solidFill>
                  <a:schemeClr val="tx1"/>
                </a:solidFill>
                <a:effectLst/>
                <a:latin typeface="+mn-lt"/>
                <a:ea typeface="+mn-ea"/>
                <a:cs typeface="+mn-cs"/>
                <a:hlinkClick r:id="rId3"/>
              </a:rPr>
              <a:t>http://www2.gnb.ca/content/gnb/en/departments/education/k12/content/promos/learning_french_as_a_second_language.html</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endParaRPr lang="en-CA" altLang="en-US" dirty="0"/>
          </a:p>
          <a:p>
            <a:endParaRPr lang="en-CA" altLang="en-US" sz="3200" b="1" dirty="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8D52FEFD-2B67-4373-B73C-9FB7B6109524}" type="slidenum">
              <a:rPr lang="en-CA" altLang="en-US" sz="1200"/>
              <a:pPr/>
              <a:t>19</a:t>
            </a:fld>
            <a:endParaRPr lang="en-CA" altLang="en-US" sz="1200"/>
          </a:p>
        </p:txBody>
      </p:sp>
    </p:spTree>
    <p:extLst>
      <p:ext uri="{BB962C8B-B14F-4D97-AF65-F5344CB8AC3E}">
        <p14:creationId xmlns:p14="http://schemas.microsoft.com/office/powerpoint/2010/main" val="4255966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CA" altLang="en-US" dirty="0">
                <a:solidFill>
                  <a:srgbClr val="000000"/>
                </a:solidFill>
              </a:rPr>
              <a:t>There are multiple French programs in New Brunswick:  </a:t>
            </a:r>
          </a:p>
          <a:p>
            <a:pPr marL="457200" indent="-457200"/>
            <a:r>
              <a:rPr lang="en-CA" altLang="en-US" dirty="0">
                <a:solidFill>
                  <a:srgbClr val="000000"/>
                </a:solidFill>
              </a:rPr>
              <a:t>Where </a:t>
            </a:r>
            <a:r>
              <a:rPr lang="en-CA" altLang="en-US" dirty="0"/>
              <a:t>circumstances</a:t>
            </a:r>
            <a:r>
              <a:rPr lang="en-CA" altLang="en-US" dirty="0">
                <a:solidFill>
                  <a:srgbClr val="000000"/>
                </a:solidFill>
              </a:rPr>
              <a:t> warrant, students may enter French Immersion in Grade 1 or in Grade 6. </a:t>
            </a:r>
          </a:p>
          <a:p>
            <a:pPr marL="457200" indent="-457200"/>
            <a:r>
              <a:rPr lang="en-CA" altLang="en-US" dirty="0">
                <a:solidFill>
                  <a:srgbClr val="000000"/>
                </a:solidFill>
              </a:rPr>
              <a:t>Pre-intensive, Intensive and Post-Intensive French are offered in all schools for English Prime students. As well, all students in the primary grades participate in French language and cultural learning experiences to support positive attitudes and introduce some simple French vocabulary.  In some schools, elementary students may be learning French through FLORA which will be explained in the following slide.</a:t>
            </a:r>
          </a:p>
          <a:p>
            <a:pPr marL="457200" indent="-457200">
              <a:buFont typeface="Wingdings" panose="05000000000000000000" pitchFamily="2" charset="2"/>
              <a:buNone/>
            </a:pPr>
            <a:r>
              <a:rPr lang="en-CA" altLang="en-US" dirty="0">
                <a:solidFill>
                  <a:srgbClr val="FF0000"/>
                </a:solidFill>
              </a:rPr>
              <a:t>For all programs, French is compulsory until the end of Grade 10. In Grades 11 and 12, there are additional opportunities to build French Language skills. </a:t>
            </a:r>
          </a:p>
          <a:p>
            <a:pPr marL="457200" marR="0" lvl="0" indent="-45720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altLang="en-US" i="0" dirty="0"/>
              <a:t>Each French Second Language program has its own language targets describing how well learners will speak, read and write.  Language learning is a lifelong pursuit.  Students are provided with opportunities to use the language in various contexts.  We will expand on this later in the presentation.</a:t>
            </a:r>
          </a:p>
          <a:p>
            <a:pPr marL="457200" indent="-457200">
              <a:buFont typeface="Wingdings" panose="05000000000000000000" pitchFamily="2" charset="2"/>
              <a:buNone/>
            </a:pPr>
            <a:endParaRPr lang="en-CA" altLang="en-US" dirty="0">
              <a:solidFill>
                <a:srgbClr val="000000"/>
              </a:solidFill>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347BE528-2C1C-4B1B-91DA-20A182D91E16}" type="slidenum">
              <a:rPr lang="en-CA" altLang="en-US" sz="1200"/>
              <a:pPr/>
              <a:t>2</a:t>
            </a:fld>
            <a:endParaRPr lang="en-CA" altLang="en-US" sz="1200" dirty="0"/>
          </a:p>
        </p:txBody>
      </p:sp>
    </p:spTree>
    <p:extLst>
      <p:ext uri="{BB962C8B-B14F-4D97-AF65-F5344CB8AC3E}">
        <p14:creationId xmlns:p14="http://schemas.microsoft.com/office/powerpoint/2010/main" val="4209052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r>
              <a:rPr lang="en-US" b="0" dirty="0"/>
              <a:t>This slide shows what a typical day in French Immersion might look like next year.  In powder blue, you will see the subjects taught in French.  Phys Ed, Music, and Art may be taught in English or French.</a:t>
            </a:r>
          </a:p>
          <a:p>
            <a:pPr marL="457200" indent="-457200"/>
            <a:r>
              <a:rPr lang="en-US" b="0" dirty="0">
                <a:highlight>
                  <a:srgbClr val="FFFF00"/>
                </a:highlight>
              </a:rPr>
              <a:t>*The middle school day would be similar for early and late immersion learners.</a:t>
            </a:r>
            <a:endParaRPr lang="en-CA" b="0" dirty="0">
              <a:highlight>
                <a:srgbClr val="FFFF00"/>
              </a:highlight>
            </a:endParaRPr>
          </a:p>
        </p:txBody>
      </p:sp>
      <p:sp>
        <p:nvSpPr>
          <p:cNvPr id="4" name="Slide Number Placeholder 3"/>
          <p:cNvSpPr>
            <a:spLocks noGrp="1"/>
          </p:cNvSpPr>
          <p:nvPr>
            <p:ph type="sldNum" sz="quarter" idx="10"/>
          </p:nvPr>
        </p:nvSpPr>
        <p:spPr/>
        <p:txBody>
          <a:bodyPr/>
          <a:lstStyle/>
          <a:p>
            <a:pPr>
              <a:defRPr/>
            </a:pPr>
            <a:fld id="{989F54E2-63D4-474F-AA21-CDC9DA5CF5F2}" type="slidenum">
              <a:rPr lang="en-CA" altLang="en-US" smtClean="0"/>
              <a:pPr>
                <a:defRPr/>
              </a:pPr>
              <a:t>20</a:t>
            </a:fld>
            <a:endParaRPr lang="en-CA" altLang="en-US"/>
          </a:p>
        </p:txBody>
      </p:sp>
    </p:spTree>
    <p:extLst>
      <p:ext uri="{BB962C8B-B14F-4D97-AF65-F5344CB8AC3E}">
        <p14:creationId xmlns:p14="http://schemas.microsoft.com/office/powerpoint/2010/main" val="2328770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r>
              <a:rPr lang="en-CA" b="0" dirty="0"/>
              <a:t>This</a:t>
            </a:r>
            <a:r>
              <a:rPr lang="en-CA" b="0" baseline="0" dirty="0"/>
              <a:t> slide represents a typical day in both the Intensive and the non-Intensive blocks in a grade 5 year. </a:t>
            </a:r>
            <a:r>
              <a:rPr lang="en-CA" b="1" baseline="0" dirty="0"/>
              <a:t>Times may be reduced in 2021-2022 due to the pandemic. </a:t>
            </a:r>
            <a:endParaRPr lang="en-CA" b="0" dirty="0"/>
          </a:p>
        </p:txBody>
      </p:sp>
      <p:sp>
        <p:nvSpPr>
          <p:cNvPr id="4" name="Slide Number Placeholder 3"/>
          <p:cNvSpPr>
            <a:spLocks noGrp="1"/>
          </p:cNvSpPr>
          <p:nvPr>
            <p:ph type="sldNum" sz="quarter" idx="10"/>
          </p:nvPr>
        </p:nvSpPr>
        <p:spPr/>
        <p:txBody>
          <a:bodyPr/>
          <a:lstStyle/>
          <a:p>
            <a:pPr>
              <a:defRPr/>
            </a:pPr>
            <a:fld id="{989F54E2-63D4-474F-AA21-CDC9DA5CF5F2}" type="slidenum">
              <a:rPr lang="en-CA" altLang="en-US" smtClean="0"/>
              <a:pPr>
                <a:defRPr/>
              </a:pPr>
              <a:t>21</a:t>
            </a:fld>
            <a:endParaRPr lang="en-CA" altLang="en-US"/>
          </a:p>
        </p:txBody>
      </p:sp>
    </p:spTree>
    <p:extLst>
      <p:ext uri="{BB962C8B-B14F-4D97-AF65-F5344CB8AC3E}">
        <p14:creationId xmlns:p14="http://schemas.microsoft.com/office/powerpoint/2010/main" val="2974672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0"/>
              </a:spcBef>
              <a:buFontTx/>
              <a:buNone/>
            </a:pPr>
            <a:r>
              <a:rPr lang="en-US" altLang="en-US" sz="2000" b="1" dirty="0">
                <a:solidFill>
                  <a:schemeClr val="tx1"/>
                </a:solidFill>
                <a:latin typeface="+mn-lt"/>
              </a:rPr>
              <a:t>FLORA (French Learning Opportunities for Rural Areas):</a:t>
            </a:r>
          </a:p>
          <a:p>
            <a:pPr eaLnBrk="1" hangingPunct="1">
              <a:spcBef>
                <a:spcPts val="0"/>
              </a:spcBef>
              <a:buFontTx/>
              <a:buNone/>
            </a:pPr>
            <a:endParaRPr lang="en-US" altLang="en-US" sz="1800" b="1" dirty="0">
              <a:solidFill>
                <a:schemeClr val="tx1"/>
              </a:solidFill>
              <a:latin typeface="+mn-lt"/>
            </a:endParaRPr>
          </a:p>
          <a:p>
            <a:pPr lvl="1" eaLnBrk="1" hangingPunct="1">
              <a:spcBef>
                <a:spcPts val="0"/>
              </a:spcBef>
              <a:buFontTx/>
              <a:buNone/>
              <a:defRPr/>
            </a:pPr>
            <a:r>
              <a:rPr lang="en-US" altLang="en-US" sz="1800" dirty="0">
                <a:solidFill>
                  <a:schemeClr val="tx1"/>
                </a:solidFill>
                <a:latin typeface="+mn-lt"/>
                <a:cs typeface="Arial" panose="020B0604020202020204" pitchFamily="34" charset="0"/>
              </a:rPr>
              <a:t>FLORA is a made-in-New Brunswick French program for K</a:t>
            </a:r>
            <a:r>
              <a:rPr lang="en-US" altLang="en-US" sz="1800" dirty="0">
                <a:solidFill>
                  <a:schemeClr val="tx1"/>
                </a:solidFill>
                <a:latin typeface="+mn-lt"/>
                <a:cs typeface="Arial" panose="020B0604020202020204" pitchFamily="34" charset="0"/>
                <a:sym typeface="Symbol" panose="05050102010706020507" pitchFamily="18" charset="2"/>
              </a:rPr>
              <a:t></a:t>
            </a:r>
            <a:r>
              <a:rPr lang="en-US" altLang="en-US" sz="1800" dirty="0">
                <a:solidFill>
                  <a:schemeClr val="tx1"/>
                </a:solidFill>
                <a:latin typeface="+mn-lt"/>
                <a:cs typeface="Arial" panose="020B0604020202020204" pitchFamily="34" charset="0"/>
              </a:rPr>
              <a:t>3 that includes educational songs, animated characters, readings and activities.</a:t>
            </a:r>
          </a:p>
          <a:p>
            <a:pPr lvl="1" eaLnBrk="1" hangingPunct="1">
              <a:spcBef>
                <a:spcPts val="0"/>
              </a:spcBef>
              <a:buFontTx/>
              <a:buNone/>
              <a:defRPr/>
            </a:pPr>
            <a:r>
              <a:rPr lang="en-US" dirty="0"/>
              <a:t>This program is in the final year of piloting and has been adopted by some schools to support French learning as part of the return to school plan.</a:t>
            </a:r>
          </a:p>
          <a:p>
            <a:pPr lvl="1" eaLnBrk="1" hangingPunct="1">
              <a:spcBef>
                <a:spcPts val="0"/>
              </a:spcBef>
              <a:buFontTx/>
              <a:buNone/>
              <a:defRPr/>
            </a:pPr>
            <a:r>
              <a:rPr lang="en-US" altLang="en-US" sz="1800" dirty="0">
                <a:solidFill>
                  <a:schemeClr val="tx1"/>
                </a:solidFill>
                <a:latin typeface="+mn-lt"/>
                <a:cs typeface="Arial" panose="020B0604020202020204" pitchFamily="34" charset="0"/>
              </a:rPr>
              <a:t>The resources are flexible and online materials can be accessed from home.</a:t>
            </a:r>
          </a:p>
          <a:p>
            <a:pPr lvl="1" eaLnBrk="1" hangingPunct="1">
              <a:spcBef>
                <a:spcPts val="0"/>
              </a:spcBef>
              <a:buFontTx/>
              <a:buNone/>
              <a:defRPr/>
            </a:pPr>
            <a:r>
              <a:rPr lang="en-US" altLang="en-US" sz="1800" dirty="0">
                <a:solidFill>
                  <a:schemeClr val="tx1"/>
                </a:solidFill>
                <a:latin typeface="+mn-lt"/>
                <a:cs typeface="Arial" panose="020B0604020202020204" pitchFamily="34" charset="0"/>
              </a:rPr>
              <a:t>FLORA uses the same approach as Intensive French, with lots of modelling.</a:t>
            </a:r>
          </a:p>
          <a:p>
            <a:pPr lvl="1" eaLnBrk="1" hangingPunct="1">
              <a:spcBef>
                <a:spcPts val="0"/>
              </a:spcBef>
              <a:buFontTx/>
              <a:buNone/>
              <a:defRPr/>
            </a:pPr>
            <a:r>
              <a:rPr lang="en-US" altLang="en-US" sz="1800" dirty="0">
                <a:solidFill>
                  <a:schemeClr val="tx1"/>
                </a:solidFill>
                <a:latin typeface="+mn-lt"/>
                <a:cs typeface="Arial" panose="020B0604020202020204" pitchFamily="34" charset="0"/>
              </a:rPr>
              <a:t>This program is used to support beginning stages of French language development.</a:t>
            </a:r>
          </a:p>
          <a:p>
            <a:pPr marL="457200" indent="-457200"/>
            <a:endParaRPr 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347BE528-2C1C-4B1B-91DA-20A182D91E16}" type="slidenum">
              <a:rPr lang="en-CA" altLang="en-US" sz="1200"/>
              <a:pPr/>
              <a:t>3</a:t>
            </a:fld>
            <a:endParaRPr lang="en-CA" altLang="en-US" sz="1200" dirty="0"/>
          </a:p>
        </p:txBody>
      </p:sp>
    </p:spTree>
    <p:extLst>
      <p:ext uri="{BB962C8B-B14F-4D97-AF65-F5344CB8AC3E}">
        <p14:creationId xmlns:p14="http://schemas.microsoft.com/office/powerpoint/2010/main" val="239920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spcBef>
                <a:spcPct val="0"/>
              </a:spcBef>
              <a:spcAft>
                <a:spcPts val="600"/>
              </a:spcAft>
            </a:pPr>
            <a:r>
              <a:rPr lang="en-US" altLang="en-US" i="0" dirty="0"/>
              <a:t>Each FSL program has its own language targets describing how well learners will speak, read and write.  Language learning is a lifelong pursuit.  Students are provided with opportunities to use the language in various contexts. We will expand on this later in the presentation.</a:t>
            </a:r>
          </a:p>
          <a:p>
            <a:pPr marL="457200" indent="-457200">
              <a:spcBef>
                <a:spcPct val="0"/>
              </a:spcBef>
              <a:spcAft>
                <a:spcPts val="600"/>
              </a:spcAft>
            </a:pPr>
            <a:r>
              <a:rPr lang="en-US" altLang="en-US" i="0" dirty="0"/>
              <a:t>French Immersion program availability depends on student enrollment (and sustainability of the program). </a:t>
            </a:r>
            <a:endParaRPr lang="en-US" altLang="en-US" b="1" i="0" dirty="0"/>
          </a:p>
          <a:p>
            <a:pPr marL="457200" marR="0" lvl="0" indent="-457200" algn="l" defTabSz="914400" rtl="0" eaLnBrk="0" fontAlgn="base" latinLnBrk="0" hangingPunct="0">
              <a:lnSpc>
                <a:spcPct val="100000"/>
              </a:lnSpc>
              <a:spcBef>
                <a:spcPct val="0"/>
              </a:spcBef>
              <a:spcAft>
                <a:spcPts val="600"/>
              </a:spcAft>
              <a:buClrTx/>
              <a:buSzTx/>
              <a:buFontTx/>
              <a:buNone/>
              <a:tabLst/>
              <a:defRPr/>
            </a:pPr>
            <a:r>
              <a:rPr lang="en-CA" sz="1200" dirty="0">
                <a:solidFill>
                  <a:schemeClr val="tx1"/>
                </a:solidFill>
                <a:latin typeface="+mn-lt"/>
              </a:rPr>
              <a:t>If French Immersion is available in your community, it is an option for </a:t>
            </a:r>
            <a:r>
              <a:rPr lang="en-CA" sz="1200" b="1" u="sng" dirty="0">
                <a:solidFill>
                  <a:schemeClr val="tx1"/>
                </a:solidFill>
                <a:latin typeface="+mn-lt"/>
              </a:rPr>
              <a:t>all learners</a:t>
            </a:r>
            <a:r>
              <a:rPr lang="en-CA" sz="1200" dirty="0">
                <a:solidFill>
                  <a:schemeClr val="tx1"/>
                </a:solidFill>
                <a:latin typeface="+mn-lt"/>
              </a:rPr>
              <a:t>.</a:t>
            </a:r>
            <a:endParaRPr lang="en-US" altLang="en-US" sz="1200" dirty="0">
              <a:solidFill>
                <a:schemeClr val="tx1"/>
              </a:solidFill>
              <a:latin typeface="+mn-lt"/>
            </a:endParaRPr>
          </a:p>
          <a:p>
            <a:pPr marL="457200" indent="-457200">
              <a:spcBef>
                <a:spcPct val="0"/>
              </a:spcBef>
              <a:spcAft>
                <a:spcPts val="600"/>
              </a:spcAft>
            </a:pPr>
            <a:endParaRPr lang="en-US" altLang="en-US" i="0"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F8B7347B-6AED-4574-9395-E64C90A580A7}" type="slidenum">
              <a:rPr lang="en-CA" altLang="en-US" sz="1200"/>
              <a:pPr/>
              <a:t>4</a:t>
            </a:fld>
            <a:endParaRPr lang="en-CA" altLang="en-US" sz="1200"/>
          </a:p>
        </p:txBody>
      </p:sp>
    </p:spTree>
    <p:extLst>
      <p:ext uri="{BB962C8B-B14F-4D97-AF65-F5344CB8AC3E}">
        <p14:creationId xmlns:p14="http://schemas.microsoft.com/office/powerpoint/2010/main" val="192241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marR="0" indent="-457200" algn="l" defTabSz="914400" rtl="0" eaLnBrk="0" fontAlgn="base" latinLnBrk="0" hangingPunct="0">
              <a:lnSpc>
                <a:spcPct val="100000"/>
              </a:lnSpc>
              <a:spcBef>
                <a:spcPct val="0"/>
              </a:spcBef>
              <a:spcAft>
                <a:spcPts val="600"/>
              </a:spcAft>
              <a:buClrTx/>
              <a:buSzTx/>
              <a:buFontTx/>
              <a:buNone/>
              <a:tabLst/>
              <a:defRPr/>
            </a:pPr>
            <a:r>
              <a:rPr lang="en-US" altLang="en-US" dirty="0"/>
              <a:t>In the Grade 1 French Immersion program, children will learn language through a literacy based approach.  They will develop skills by exploring familiar topics of personal interest.</a:t>
            </a:r>
          </a:p>
          <a:p>
            <a:pPr marL="457200" marR="0" indent="-457200" algn="l" defTabSz="914400" rtl="0" eaLnBrk="0" fontAlgn="base" latinLnBrk="0" hangingPunct="0">
              <a:lnSpc>
                <a:spcPct val="100000"/>
              </a:lnSpc>
              <a:spcBef>
                <a:spcPct val="0"/>
              </a:spcBef>
              <a:spcAft>
                <a:spcPts val="600"/>
              </a:spcAft>
              <a:buClrTx/>
              <a:buSzTx/>
              <a:buFontTx/>
              <a:buNone/>
              <a:tabLst/>
              <a:defRPr/>
            </a:pPr>
            <a:r>
              <a:rPr lang="en-US" altLang="en-US" dirty="0"/>
              <a:t>Teachers will model the language and support young learners as they acquire French through authentic language experiences.  The interactive program uses music, poems, games and educational play.</a:t>
            </a:r>
          </a:p>
          <a:p>
            <a:pPr marL="457200" marR="0" indent="-457200" algn="l" defTabSz="914400" rtl="0" eaLnBrk="0" fontAlgn="base" latinLnBrk="0" hangingPunct="0">
              <a:lnSpc>
                <a:spcPct val="100000"/>
              </a:lnSpc>
              <a:spcBef>
                <a:spcPct val="0"/>
              </a:spcBef>
              <a:spcAft>
                <a:spcPts val="600"/>
              </a:spcAft>
              <a:buClrTx/>
              <a:buSzTx/>
              <a:buFontTx/>
              <a:buNone/>
              <a:tabLst/>
              <a:defRPr/>
            </a:pPr>
            <a:r>
              <a:rPr lang="en-US" altLang="en-US" dirty="0"/>
              <a:t>Teachers might provide a model.  For example, they might say:  Je </a:t>
            </a:r>
            <a:r>
              <a:rPr lang="en-US" altLang="en-US" dirty="0" err="1"/>
              <a:t>m’appelle</a:t>
            </a:r>
            <a:r>
              <a:rPr lang="en-US" altLang="en-US" dirty="0"/>
              <a:t> Paul, comment </a:t>
            </a:r>
            <a:r>
              <a:rPr lang="en-US" altLang="en-US" dirty="0" err="1"/>
              <a:t>t’appelles-tu</a:t>
            </a:r>
            <a:r>
              <a:rPr lang="en-US" altLang="en-US" dirty="0"/>
              <a:t> ? while using gestures to help with understanding.  Students will practice this together and then they would read about introducing themselves and then write an introduction of themselves.</a:t>
            </a:r>
            <a:endParaRPr lang="en-CA" altLang="en-US" dirty="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ED99B6B1-8728-4C41-B3B0-3FE14569A110}" type="slidenum">
              <a:rPr lang="en-CA" altLang="en-US" sz="1200"/>
              <a:pPr/>
              <a:t>5</a:t>
            </a:fld>
            <a:endParaRPr lang="en-CA" altLang="en-US" sz="1200"/>
          </a:p>
        </p:txBody>
      </p:sp>
    </p:spTree>
    <p:extLst>
      <p:ext uri="{BB962C8B-B14F-4D97-AF65-F5344CB8AC3E}">
        <p14:creationId xmlns:p14="http://schemas.microsoft.com/office/powerpoint/2010/main" val="594943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spcBef>
                <a:spcPct val="0"/>
              </a:spcBef>
              <a:spcAft>
                <a:spcPts val="600"/>
              </a:spcAft>
            </a:pPr>
            <a:r>
              <a:rPr lang="en-CA" altLang="en-US" dirty="0">
                <a:solidFill>
                  <a:srgbClr val="000000"/>
                </a:solidFill>
              </a:rPr>
              <a:t>In the French Immersion program, </a:t>
            </a:r>
            <a:r>
              <a:rPr lang="en-CA" altLang="en-US" i="0" dirty="0">
                <a:solidFill>
                  <a:srgbClr val="000000"/>
                </a:solidFill>
              </a:rPr>
              <a:t>most</a:t>
            </a:r>
            <a:r>
              <a:rPr lang="en-US" altLang="en-US" i="0" dirty="0"/>
              <a:t> subjects are taught in French; </a:t>
            </a:r>
            <a:r>
              <a:rPr lang="en-US" altLang="en-US" dirty="0"/>
              <a:t>this typically includes Literacy, Social Studies, Math, and Sciences. </a:t>
            </a:r>
          </a:p>
          <a:p>
            <a:pPr marL="457200" indent="-457200">
              <a:spcBef>
                <a:spcPct val="0"/>
              </a:spcBef>
              <a:spcAft>
                <a:spcPts val="600"/>
              </a:spcAft>
            </a:pPr>
            <a:r>
              <a:rPr lang="en-US" altLang="en-US" dirty="0"/>
              <a:t>Other subject areas are also included according to the number of hours needed to complete program requirements.  </a:t>
            </a:r>
          </a:p>
          <a:p>
            <a:pPr marL="457200" indent="-457200">
              <a:spcBef>
                <a:spcPct val="0"/>
              </a:spcBef>
              <a:spcAft>
                <a:spcPts val="600"/>
              </a:spcAft>
            </a:pPr>
            <a:r>
              <a:rPr lang="en-CA" altLang="en-US" dirty="0"/>
              <a:t>The percentage of French instruction depends on the grade level.</a:t>
            </a:r>
          </a:p>
          <a:p>
            <a:pPr marL="457200" indent="-457200">
              <a:spcBef>
                <a:spcPct val="0"/>
              </a:spcBef>
              <a:spcAft>
                <a:spcPts val="600"/>
              </a:spcAft>
            </a:pPr>
            <a:r>
              <a:rPr lang="en-CA" altLang="en-US" dirty="0"/>
              <a:t>English Language Arts is taught in Kindergarten as well as grades 3 to 12.</a:t>
            </a:r>
          </a:p>
          <a:p>
            <a:pPr>
              <a:spcBef>
                <a:spcPct val="0"/>
              </a:spcBef>
              <a:spcAft>
                <a:spcPts val="1200"/>
              </a:spcAft>
            </a:pPr>
            <a:endParaRPr lang="en-CA" altLang="en-US" dirty="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092892EF-D075-4D9E-9A1D-EDA77205518F}" type="slidenum">
              <a:rPr lang="en-CA" altLang="en-US" sz="1200"/>
              <a:pPr/>
              <a:t>6</a:t>
            </a:fld>
            <a:endParaRPr lang="en-CA" altLang="en-US" sz="1200"/>
          </a:p>
        </p:txBody>
      </p:sp>
    </p:spTree>
    <p:extLst>
      <p:ext uri="{BB962C8B-B14F-4D97-AF65-F5344CB8AC3E}">
        <p14:creationId xmlns:p14="http://schemas.microsoft.com/office/powerpoint/2010/main" val="1470059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eaLnBrk="1" hangingPunct="1">
              <a:spcBef>
                <a:spcPct val="0"/>
              </a:spcBef>
              <a:spcAft>
                <a:spcPts val="600"/>
              </a:spcAft>
            </a:pPr>
            <a:r>
              <a:rPr lang="en-CA" altLang="en-US" dirty="0"/>
              <a:t>In the Early French Immersion Program,</a:t>
            </a:r>
            <a:r>
              <a:rPr lang="en-CA" altLang="en-US" baseline="0" dirty="0"/>
              <a:t> </a:t>
            </a:r>
            <a:r>
              <a:rPr lang="en-CA" altLang="en-US" dirty="0"/>
              <a:t>90% </a:t>
            </a:r>
            <a:r>
              <a:rPr lang="en-CA" altLang="en-US" baseline="0" dirty="0"/>
              <a:t>or more of the instructional day is</a:t>
            </a:r>
            <a:r>
              <a:rPr lang="en-CA" altLang="en-US" dirty="0"/>
              <a:t> in French in grades 1 and 2. In grades 3 to 5, 80% of the day is in French.</a:t>
            </a:r>
          </a:p>
          <a:p>
            <a:pPr marL="457200" marR="0" indent="-457200" algn="l" defTabSz="914400" rtl="0" eaLnBrk="0" fontAlgn="base" latinLnBrk="0" hangingPunct="0">
              <a:spcBef>
                <a:spcPct val="0"/>
              </a:spcBef>
              <a:spcAft>
                <a:spcPts val="600"/>
              </a:spcAft>
              <a:buClrTx/>
              <a:buSzTx/>
              <a:buFontTx/>
              <a:buNone/>
              <a:tabLst/>
              <a:defRPr/>
            </a:pPr>
            <a:r>
              <a:rPr lang="en-CA" altLang="en-US" dirty="0"/>
              <a:t>There is an integrated curriculum to introduce Science, Social Studies and Well-Being. There are resources appropriate for younger learners to support language development and learning in these areas.</a:t>
            </a:r>
          </a:p>
          <a:p>
            <a:pPr marL="457200" marR="0" indent="-457200" algn="l" defTabSz="914400" rtl="0" eaLnBrk="0" fontAlgn="base" latinLnBrk="0" hangingPunct="0">
              <a:spcBef>
                <a:spcPct val="0"/>
              </a:spcBef>
              <a:spcAft>
                <a:spcPts val="600"/>
              </a:spcAft>
              <a:buClrTx/>
              <a:buSzTx/>
              <a:buFontTx/>
              <a:buNone/>
              <a:tabLst/>
              <a:defRPr/>
            </a:pPr>
            <a:r>
              <a:rPr lang="en-US" altLang="en-US" dirty="0"/>
              <a:t>English Language Arts is introduced in Grade 3. However, many of the skills acquired through French literacy are transferable and coordination between French and English Language Arts (beginning in grade 3) supports literacy development in both languages.</a:t>
            </a:r>
            <a:endParaRPr lang="en-CA" altLang="en-US" dirty="0"/>
          </a:p>
          <a:p>
            <a:pPr eaLnBrk="1" hangingPunct="1">
              <a:spcBef>
                <a:spcPct val="0"/>
              </a:spcBef>
            </a:pPr>
            <a:endParaRPr lang="en-CA" altLang="en-US" dirty="0"/>
          </a:p>
          <a:p>
            <a:pPr>
              <a:spcBef>
                <a:spcPct val="0"/>
              </a:spcBef>
              <a:spcAft>
                <a:spcPts val="1200"/>
              </a:spcAft>
            </a:pPr>
            <a:endParaRPr lang="en-CA" altLang="en-US" dirty="0">
              <a:latin typeface="Arial Narrow" panose="020B0606020202030204" pitchFamily="34" charset="0"/>
            </a:endParaRPr>
          </a:p>
          <a:p>
            <a:pPr eaLnBrk="1" hangingPunct="1">
              <a:spcBef>
                <a:spcPct val="0"/>
              </a:spcBef>
            </a:pPr>
            <a:endParaRPr lang="en-CA" altLang="en-US"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7BCACB98-7B01-49DB-92B7-BFD95CDE1559}" type="slidenum">
              <a:rPr lang="en-CA" altLang="en-US" sz="1200"/>
              <a:pPr/>
              <a:t>7</a:t>
            </a:fld>
            <a:endParaRPr lang="en-CA" altLang="en-US" sz="1200"/>
          </a:p>
        </p:txBody>
      </p:sp>
    </p:spTree>
    <p:extLst>
      <p:ext uri="{BB962C8B-B14F-4D97-AF65-F5344CB8AC3E}">
        <p14:creationId xmlns:p14="http://schemas.microsoft.com/office/powerpoint/2010/main" val="33722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US" altLang="en-US" dirty="0">
                <a:solidFill>
                  <a:srgbClr val="000000"/>
                </a:solidFill>
              </a:rPr>
              <a:t>The Late French Immersion program begins in Grade 6 if circumstances warrant.</a:t>
            </a:r>
          </a:p>
          <a:p>
            <a:pPr marL="457200" indent="-457200"/>
            <a:r>
              <a:rPr lang="en-US" altLang="en-US" dirty="0">
                <a:solidFill>
                  <a:srgbClr val="000000"/>
                </a:solidFill>
              </a:rPr>
              <a:t>Exposure to the French language at the elementary level enables students to transition smoothly to French Immersion in grade 6.</a:t>
            </a:r>
          </a:p>
          <a:p>
            <a:pPr marL="457200" indent="-457200"/>
            <a:r>
              <a:rPr lang="en-US" altLang="en-US" dirty="0">
                <a:solidFill>
                  <a:srgbClr val="000000"/>
                </a:solidFill>
              </a:rPr>
              <a:t>Teachers will model the language to support students success through French Immersion Language Arts as well as content areas such as math, science and social studies.</a:t>
            </a:r>
          </a:p>
          <a:p>
            <a:pPr marL="457200" indent="-457200"/>
            <a:r>
              <a:rPr lang="en-US" altLang="en-US" dirty="0">
                <a:solidFill>
                  <a:srgbClr val="000000"/>
                </a:solidFill>
              </a:rPr>
              <a:t>In FI Language Arts, the beginning of the year has a focus on building confidence in oral language, speaking and listening.  Reading and writing instruction is gradually introduced.  Teachers will build on previously acquired skills to support literacy instruction.</a:t>
            </a:r>
          </a:p>
          <a:p>
            <a:pPr marL="457200" indent="-457200"/>
            <a:r>
              <a:rPr lang="en-US" altLang="en-US" dirty="0">
                <a:solidFill>
                  <a:srgbClr val="000000"/>
                </a:solidFill>
              </a:rPr>
              <a:t>In content area classrooms, the teaching of vocabulary and oral language skills specific to the topics of study are used to learn.  Reading and writing is modelled at the beginning to support language skills being acquired.</a:t>
            </a:r>
            <a:endParaRPr lang="en-CA" altLang="en-US" dirty="0">
              <a:solidFill>
                <a:srgbClr val="000000"/>
              </a:solidFill>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63ABE57B-9546-4EE0-ABFB-6DC9B876D00B}" type="slidenum">
              <a:rPr lang="en-CA" altLang="en-US" sz="1200"/>
              <a:pPr/>
              <a:t>8</a:t>
            </a:fld>
            <a:endParaRPr lang="en-CA" altLang="en-US" sz="1200"/>
          </a:p>
        </p:txBody>
      </p:sp>
    </p:spTree>
    <p:extLst>
      <p:ext uri="{BB962C8B-B14F-4D97-AF65-F5344CB8AC3E}">
        <p14:creationId xmlns:p14="http://schemas.microsoft.com/office/powerpoint/2010/main" val="2988662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indent="-457200"/>
            <a:r>
              <a:rPr lang="en-US" altLang="fr-FR" sz="1200" kern="1200" dirty="0">
                <a:solidFill>
                  <a:schemeClr val="tx1"/>
                </a:solidFill>
                <a:latin typeface="+mn-lt"/>
                <a:ea typeface="+mn-ea"/>
                <a:cs typeface="+mn-cs"/>
              </a:rPr>
              <a:t>In Grades 9 and 10, 50% of courses are offered in French.</a:t>
            </a:r>
          </a:p>
          <a:p>
            <a:pPr marL="457200" indent="-457200"/>
            <a:r>
              <a:rPr lang="en-US" altLang="fr-FR" sz="1200" kern="1200" dirty="0">
                <a:solidFill>
                  <a:schemeClr val="tx1"/>
                </a:solidFill>
                <a:latin typeface="+mn-lt"/>
                <a:ea typeface="+mn-ea"/>
                <a:cs typeface="+mn-cs"/>
              </a:rPr>
              <a:t>In order to develop a strong foundation and confidence in French, students are encouraged to enroll in as many French courses as their circumstances permit in Grades 11 and 12.</a:t>
            </a:r>
          </a:p>
          <a:p>
            <a:pPr marL="457200" indent="-457200"/>
            <a:r>
              <a:rPr lang="en-US" altLang="fr-FR" sz="1200" kern="1200" dirty="0">
                <a:solidFill>
                  <a:schemeClr val="tx1"/>
                </a:solidFill>
                <a:latin typeface="+mn-lt"/>
                <a:ea typeface="+mn-ea"/>
                <a:cs typeface="+mn-cs"/>
              </a:rPr>
              <a:t>Students enrolled in a French course in grade 12 are eligible for an oral proficiency interview through the province of NB.</a:t>
            </a:r>
          </a:p>
          <a:p>
            <a:pPr marL="457200" indent="-457200"/>
            <a:r>
              <a:rPr lang="en-US" altLang="fr-FR" sz="1200" kern="1200" dirty="0">
                <a:solidFill>
                  <a:schemeClr val="tx1"/>
                </a:solidFill>
                <a:latin typeface="+mn-lt"/>
                <a:ea typeface="+mn-ea"/>
                <a:cs typeface="+mn-cs"/>
              </a:rPr>
              <a:t>To ensure a strong program for all schools, the Department of Education and Early Childhood Development continues to expand offerings of French high school online courses and experiential learning.</a:t>
            </a:r>
            <a:endParaRPr lang="en-CA" altLang="en-US" dirty="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913DC1BE-D43B-4B1A-BB6D-4D3F2AE2B436}" type="slidenum">
              <a:rPr lang="en-CA" altLang="en-US" sz="1200"/>
              <a:pPr/>
              <a:t>9</a:t>
            </a:fld>
            <a:endParaRPr lang="en-CA" altLang="en-US" sz="1200"/>
          </a:p>
        </p:txBody>
      </p:sp>
    </p:spTree>
    <p:extLst>
      <p:ext uri="{BB962C8B-B14F-4D97-AF65-F5344CB8AC3E}">
        <p14:creationId xmlns:p14="http://schemas.microsoft.com/office/powerpoint/2010/main" val="1191185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851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CDF03ECC-DF9B-49F5-B37A-EE45E926F4BD}"/>
              </a:ext>
            </a:extLst>
          </p:cNvPr>
          <p:cNvGrpSpPr/>
          <p:nvPr userDrawn="1"/>
        </p:nvGrpSpPr>
        <p:grpSpPr>
          <a:xfrm>
            <a:off x="0" y="6172200"/>
            <a:ext cx="9144000" cy="685800"/>
            <a:chOff x="0" y="6172200"/>
            <a:chExt cx="9144000" cy="685800"/>
          </a:xfrm>
        </p:grpSpPr>
        <p:sp>
          <p:nvSpPr>
            <p:cNvPr id="55" name="Rectangle 54">
              <a:extLst>
                <a:ext uri="{FF2B5EF4-FFF2-40B4-BE49-F238E27FC236}">
                  <a16:creationId xmlns:a16="http://schemas.microsoft.com/office/drawing/2014/main" id="{5D8B2BF5-BD91-4369-A12C-A89FC7635203}"/>
                </a:ext>
              </a:extLst>
            </p:cNvPr>
            <p:cNvSpPr/>
            <p:nvPr userDrawn="1"/>
          </p:nvSpPr>
          <p:spPr bwMode="auto">
            <a:xfrm>
              <a:off x="0" y="6172200"/>
              <a:ext cx="9144000" cy="685800"/>
            </a:xfrm>
            <a:prstGeom prst="rect">
              <a:avLst/>
            </a:prstGeom>
            <a:solidFill>
              <a:srgbClr val="00549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pic>
          <p:nvPicPr>
            <p:cNvPr id="56" name="Picture 55">
              <a:extLst>
                <a:ext uri="{FF2B5EF4-FFF2-40B4-BE49-F238E27FC236}">
                  <a16:creationId xmlns:a16="http://schemas.microsoft.com/office/drawing/2014/main" id="{58B27E84-E745-40FA-B1CF-F6BE990F193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96198" y="6248400"/>
              <a:ext cx="1295401" cy="457200"/>
            </a:xfrm>
            <a:prstGeom prst="rect">
              <a:avLst/>
            </a:prstGeom>
          </p:spPr>
        </p:pic>
      </p:grpSp>
    </p:spTree>
    <p:extLst>
      <p:ext uri="{BB962C8B-B14F-4D97-AF65-F5344CB8AC3E}">
        <p14:creationId xmlns:p14="http://schemas.microsoft.com/office/powerpoint/2010/main" val="1547663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816695AA-D3EC-4F59-9F8A-413644321091}"/>
              </a:ext>
            </a:extLst>
          </p:cNvPr>
          <p:cNvGrpSpPr/>
          <p:nvPr userDrawn="1"/>
        </p:nvGrpSpPr>
        <p:grpSpPr>
          <a:xfrm>
            <a:off x="0" y="6172200"/>
            <a:ext cx="9144000" cy="685800"/>
            <a:chOff x="0" y="6172200"/>
            <a:chExt cx="9144000" cy="685800"/>
          </a:xfrm>
        </p:grpSpPr>
        <p:sp>
          <p:nvSpPr>
            <p:cNvPr id="32" name="Rectangle 31">
              <a:extLst>
                <a:ext uri="{FF2B5EF4-FFF2-40B4-BE49-F238E27FC236}">
                  <a16:creationId xmlns:a16="http://schemas.microsoft.com/office/drawing/2014/main" id="{9A58B134-2F9D-49D4-8174-69A5901C3C42}"/>
                </a:ext>
              </a:extLst>
            </p:cNvPr>
            <p:cNvSpPr/>
            <p:nvPr userDrawn="1"/>
          </p:nvSpPr>
          <p:spPr bwMode="auto">
            <a:xfrm>
              <a:off x="0" y="6172200"/>
              <a:ext cx="9144000" cy="685800"/>
            </a:xfrm>
            <a:prstGeom prst="rect">
              <a:avLst/>
            </a:prstGeom>
            <a:solidFill>
              <a:srgbClr val="00549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pic>
          <p:nvPicPr>
            <p:cNvPr id="33" name="Picture 32">
              <a:extLst>
                <a:ext uri="{FF2B5EF4-FFF2-40B4-BE49-F238E27FC236}">
                  <a16:creationId xmlns:a16="http://schemas.microsoft.com/office/drawing/2014/main" id="{A3F4CE51-095D-4D82-B71E-B28179CD82D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96198" y="6248400"/>
              <a:ext cx="1295401" cy="457200"/>
            </a:xfrm>
            <a:prstGeom prst="rect">
              <a:avLst/>
            </a:prstGeom>
          </p:spPr>
        </p:pic>
      </p:grpSp>
    </p:spTree>
    <p:extLst>
      <p:ext uri="{BB962C8B-B14F-4D97-AF65-F5344CB8AC3E}">
        <p14:creationId xmlns:p14="http://schemas.microsoft.com/office/powerpoint/2010/main" val="365741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67CEA7C-C981-4FA8-9705-308C6BFE0520}"/>
              </a:ext>
            </a:extLst>
          </p:cNvPr>
          <p:cNvSpPr/>
          <p:nvPr userDrawn="1"/>
        </p:nvSpPr>
        <p:spPr bwMode="auto">
          <a:xfrm>
            <a:off x="0" y="0"/>
            <a:ext cx="9144000" cy="6858000"/>
          </a:xfrm>
          <a:prstGeom prst="rect">
            <a:avLst/>
          </a:prstGeom>
          <a:solidFill>
            <a:srgbClr val="00549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pic>
        <p:nvPicPr>
          <p:cNvPr id="14" name="Picture 13">
            <a:extLst>
              <a:ext uri="{FF2B5EF4-FFF2-40B4-BE49-F238E27FC236}">
                <a16:creationId xmlns:a16="http://schemas.microsoft.com/office/drawing/2014/main" id="{1EAE5AE2-7D98-41B0-BE12-5ACC33892902}"/>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7198383" y="1060363"/>
            <a:ext cx="1945616" cy="5085171"/>
          </a:xfrm>
          <a:prstGeom prst="rect">
            <a:avLst/>
          </a:prstGeom>
        </p:spPr>
      </p:pic>
      <p:pic>
        <p:nvPicPr>
          <p:cNvPr id="16" name="Picture 15">
            <a:extLst>
              <a:ext uri="{FF2B5EF4-FFF2-40B4-BE49-F238E27FC236}">
                <a16:creationId xmlns:a16="http://schemas.microsoft.com/office/drawing/2014/main" id="{9A740D4F-B929-4DE2-B3C4-80724A8643D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604831" y="1763358"/>
            <a:ext cx="2201538" cy="4382176"/>
          </a:xfrm>
          <a:prstGeom prst="rect">
            <a:avLst/>
          </a:prstGeom>
        </p:spPr>
      </p:pic>
      <p:pic>
        <p:nvPicPr>
          <p:cNvPr id="25" name="Picture 24">
            <a:extLst>
              <a:ext uri="{FF2B5EF4-FFF2-40B4-BE49-F238E27FC236}">
                <a16:creationId xmlns:a16="http://schemas.microsoft.com/office/drawing/2014/main" id="{1DC8283A-DD61-49E1-AAFB-EC41AEFFAA4A}"/>
              </a:ext>
            </a:extLst>
          </p:cNvPr>
          <p:cNvPicPr>
            <a:picLocks noChangeAspect="1"/>
          </p:cNvPicPr>
          <p:nvPr userDrawn="1"/>
        </p:nvPicPr>
        <p:blipFill rotWithShape="1">
          <a:blip r:embed="rId4" cstate="email">
            <a:extLst>
              <a:ext uri="{28A0092B-C50C-407E-A947-70E740481C1C}">
                <a14:useLocalDpi xmlns:a14="http://schemas.microsoft.com/office/drawing/2010/main" val="0"/>
              </a:ext>
            </a:extLst>
          </a:blip>
          <a:srcRect/>
          <a:stretch/>
        </p:blipFill>
        <p:spPr>
          <a:xfrm>
            <a:off x="0" y="3021334"/>
            <a:ext cx="1918252" cy="3345985"/>
          </a:xfrm>
          <a:prstGeom prst="rect">
            <a:avLst/>
          </a:prstGeom>
        </p:spPr>
      </p:pic>
      <p:sp>
        <p:nvSpPr>
          <p:cNvPr id="22" name="Rectangle 21">
            <a:extLst>
              <a:ext uri="{FF2B5EF4-FFF2-40B4-BE49-F238E27FC236}">
                <a16:creationId xmlns:a16="http://schemas.microsoft.com/office/drawing/2014/main" id="{613A54C8-1F50-4939-9A32-F512E94EBC44}"/>
              </a:ext>
            </a:extLst>
          </p:cNvPr>
          <p:cNvSpPr/>
          <p:nvPr userDrawn="1"/>
        </p:nvSpPr>
        <p:spPr bwMode="auto">
          <a:xfrm flipV="1">
            <a:off x="0" y="712466"/>
            <a:ext cx="9143999" cy="6145534"/>
          </a:xfrm>
          <a:prstGeom prst="rect">
            <a:avLst/>
          </a:prstGeom>
          <a:solidFill>
            <a:srgbClr val="00549F">
              <a:alpha val="7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ln>
                <a:noFill/>
              </a:ln>
              <a:solidFill>
                <a:schemeClr val="tx1"/>
              </a:solidFill>
              <a:effectLst/>
              <a:latin typeface="Arial" charset="0"/>
              <a:ea typeface="ヒラギノ角ゴ Pro W3" pitchFamily="48" charset="-128"/>
            </a:endParaRPr>
          </a:p>
        </p:txBody>
      </p:sp>
      <p:pic>
        <p:nvPicPr>
          <p:cNvPr id="26" name="Picture 25">
            <a:extLst>
              <a:ext uri="{FF2B5EF4-FFF2-40B4-BE49-F238E27FC236}">
                <a16:creationId xmlns:a16="http://schemas.microsoft.com/office/drawing/2014/main" id="{C55785EA-DB6D-4F5B-AB6D-A2A92180B3BD}"/>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7696198" y="6248400"/>
            <a:ext cx="1295401" cy="457200"/>
          </a:xfrm>
          <a:prstGeom prst="rect">
            <a:avLst/>
          </a:prstGeom>
        </p:spPr>
      </p:pic>
    </p:spTree>
    <p:extLst>
      <p:ext uri="{BB962C8B-B14F-4D97-AF65-F5344CB8AC3E}">
        <p14:creationId xmlns:p14="http://schemas.microsoft.com/office/powerpoint/2010/main" val="1852857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EA45E2D-63C3-4FC7-8468-B3B86D2AC992}"/>
              </a:ext>
            </a:extLst>
          </p:cNvPr>
          <p:cNvGrpSpPr/>
          <p:nvPr userDrawn="1"/>
        </p:nvGrpSpPr>
        <p:grpSpPr>
          <a:xfrm>
            <a:off x="0" y="6172196"/>
            <a:ext cx="9144000" cy="685804"/>
            <a:chOff x="0" y="6172196"/>
            <a:chExt cx="9144000" cy="685804"/>
          </a:xfrm>
        </p:grpSpPr>
        <p:sp>
          <p:nvSpPr>
            <p:cNvPr id="38" name="Rectangle 37">
              <a:extLst>
                <a:ext uri="{FF2B5EF4-FFF2-40B4-BE49-F238E27FC236}">
                  <a16:creationId xmlns:a16="http://schemas.microsoft.com/office/drawing/2014/main" id="{16692F91-7A3E-4BD1-9F5B-CC60D797B6C1}"/>
                </a:ext>
              </a:extLst>
            </p:cNvPr>
            <p:cNvSpPr/>
            <p:nvPr userDrawn="1"/>
          </p:nvSpPr>
          <p:spPr bwMode="auto">
            <a:xfrm>
              <a:off x="0" y="6172197"/>
              <a:ext cx="9144000" cy="685803"/>
            </a:xfrm>
            <a:prstGeom prst="rect">
              <a:avLst/>
            </a:prstGeom>
            <a:solidFill>
              <a:srgbClr val="00549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39" name="Rectangle 38">
              <a:extLst>
                <a:ext uri="{FF2B5EF4-FFF2-40B4-BE49-F238E27FC236}">
                  <a16:creationId xmlns:a16="http://schemas.microsoft.com/office/drawing/2014/main" id="{EF7EC2F8-50F2-49AB-A3FD-4D8AA6E59D3A}"/>
                </a:ext>
              </a:extLst>
            </p:cNvPr>
            <p:cNvSpPr/>
            <p:nvPr userDrawn="1"/>
          </p:nvSpPr>
          <p:spPr>
            <a:xfrm>
              <a:off x="2716377" y="6248400"/>
              <a:ext cx="3581400" cy="523220"/>
            </a:xfrm>
            <a:prstGeom prst="rect">
              <a:avLst/>
            </a:prstGeom>
          </p:spPr>
          <p:txBody>
            <a:bodyPr wrap="square">
              <a:spAutoFit/>
            </a:bodyPr>
            <a:lstStyle/>
            <a:p>
              <a:pPr algn="ctr">
                <a:spcBef>
                  <a:spcPct val="0"/>
                </a:spcBef>
                <a:buFontTx/>
                <a:buNone/>
              </a:pPr>
              <a:r>
                <a:rPr lang="en-CA" altLang="en-US" sz="2800" b="1" dirty="0">
                  <a:solidFill>
                    <a:srgbClr val="0070C0"/>
                  </a:solidFill>
                  <a:latin typeface="Arial Narrow" panose="020B0606020202030204" pitchFamily="34" charset="0"/>
                </a:rPr>
                <a:t>Everyone at their best</a:t>
              </a:r>
            </a:p>
          </p:txBody>
        </p:sp>
        <p:pic>
          <p:nvPicPr>
            <p:cNvPr id="40" name="Picture 39">
              <a:extLst>
                <a:ext uri="{FF2B5EF4-FFF2-40B4-BE49-F238E27FC236}">
                  <a16:creationId xmlns:a16="http://schemas.microsoft.com/office/drawing/2014/main" id="{A5EB04AD-1732-48DE-9D58-0D88A01C36EA}"/>
                </a:ext>
              </a:extLst>
            </p:cNvPr>
            <p:cNvPicPr>
              <a:picLocks noChangeAspect="1"/>
            </p:cNvPicPr>
            <p:nvPr userDrawn="1"/>
          </p:nvPicPr>
          <p:blipFill rotWithShape="1">
            <a:blip r:embed="rId6" cstate="email">
              <a:duotone>
                <a:prstClr val="black"/>
                <a:srgbClr val="6F91C2">
                  <a:tint val="45000"/>
                  <a:satMod val="400000"/>
                </a:srgbClr>
              </a:duotone>
              <a:extLst>
                <a:ext uri="{28A0092B-C50C-407E-A947-70E740481C1C}">
                  <a14:useLocalDpi xmlns:a14="http://schemas.microsoft.com/office/drawing/2010/main" val="0"/>
                </a:ext>
              </a:extLst>
            </a:blip>
            <a:srcRect/>
            <a:stretch/>
          </p:blipFill>
          <p:spPr>
            <a:xfrm>
              <a:off x="6096000" y="6172200"/>
              <a:ext cx="1760016" cy="685799"/>
            </a:xfrm>
            <a:prstGeom prst="rect">
              <a:avLst/>
            </a:prstGeom>
          </p:spPr>
        </p:pic>
        <p:pic>
          <p:nvPicPr>
            <p:cNvPr id="41" name="Picture 40">
              <a:extLst>
                <a:ext uri="{FF2B5EF4-FFF2-40B4-BE49-F238E27FC236}">
                  <a16:creationId xmlns:a16="http://schemas.microsoft.com/office/drawing/2014/main" id="{6379F341-872A-4516-91D6-123F54F57585}"/>
                </a:ext>
              </a:extLst>
            </p:cNvPr>
            <p:cNvPicPr>
              <a:picLocks noChangeAspect="1"/>
            </p:cNvPicPr>
            <p:nvPr userDrawn="1"/>
          </p:nvPicPr>
          <p:blipFill rotWithShape="1">
            <a:blip r:embed="rId7" cstate="email">
              <a:duotone>
                <a:prstClr val="black"/>
                <a:srgbClr val="0070C0">
                  <a:tint val="45000"/>
                  <a:satMod val="400000"/>
                </a:srgbClr>
              </a:duotone>
              <a:extLst>
                <a:ext uri="{28A0092B-C50C-407E-A947-70E740481C1C}">
                  <a14:useLocalDpi xmlns:a14="http://schemas.microsoft.com/office/drawing/2010/main" val="0"/>
                </a:ext>
              </a:extLst>
            </a:blip>
            <a:srcRect/>
            <a:stretch/>
          </p:blipFill>
          <p:spPr>
            <a:xfrm>
              <a:off x="5795061" y="6172200"/>
              <a:ext cx="1528340" cy="685797"/>
            </a:xfrm>
            <a:prstGeom prst="rect">
              <a:avLst/>
            </a:prstGeom>
          </p:spPr>
        </p:pic>
        <p:sp>
          <p:nvSpPr>
            <p:cNvPr id="42" name="Rectangle 41">
              <a:extLst>
                <a:ext uri="{FF2B5EF4-FFF2-40B4-BE49-F238E27FC236}">
                  <a16:creationId xmlns:a16="http://schemas.microsoft.com/office/drawing/2014/main" id="{F14CFDEC-D964-4BF3-9E9F-2677AEEE6F24}"/>
                </a:ext>
              </a:extLst>
            </p:cNvPr>
            <p:cNvSpPr/>
            <p:nvPr userDrawn="1"/>
          </p:nvSpPr>
          <p:spPr bwMode="auto">
            <a:xfrm flipV="1">
              <a:off x="0" y="6172196"/>
              <a:ext cx="9144000" cy="685803"/>
            </a:xfrm>
            <a:prstGeom prst="rect">
              <a:avLst/>
            </a:prstGeom>
            <a:solidFill>
              <a:srgbClr val="00549F">
                <a:alpha val="7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ln>
                  <a:noFill/>
                </a:ln>
                <a:solidFill>
                  <a:schemeClr val="tx1"/>
                </a:solidFill>
                <a:effectLst/>
                <a:latin typeface="Arial" charset="0"/>
                <a:ea typeface="ヒラギノ角ゴ Pro W3" pitchFamily="48" charset="-128"/>
              </a:endParaRPr>
            </a:p>
          </p:txBody>
        </p:sp>
        <p:pic>
          <p:nvPicPr>
            <p:cNvPr id="43" name="Picture 42">
              <a:extLst>
                <a:ext uri="{FF2B5EF4-FFF2-40B4-BE49-F238E27FC236}">
                  <a16:creationId xmlns:a16="http://schemas.microsoft.com/office/drawing/2014/main" id="{D520383E-1CCE-445E-B06D-47F2DD7971D9}"/>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7696198" y="6197600"/>
              <a:ext cx="1295401" cy="514657"/>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txStyles>
    <p:title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p:titleStyle>
    <p:bodyStyle>
      <a:lvl1pPr marL="288925" indent="-288925" algn="l" rtl="0" eaLnBrk="0" fontAlgn="base" hangingPunct="0">
        <a:spcBef>
          <a:spcPct val="20000"/>
        </a:spcBef>
        <a:spcAft>
          <a:spcPct val="0"/>
        </a:spcAft>
        <a:buChar char="•"/>
        <a:defRPr sz="2800">
          <a:solidFill>
            <a:srgbClr val="464646"/>
          </a:solidFill>
          <a:latin typeface="+mn-lt"/>
          <a:ea typeface="+mn-ea"/>
          <a:cs typeface="+mn-cs"/>
        </a:defRPr>
      </a:lvl1pPr>
      <a:lvl2pPr marL="742950" indent="-285750" algn="l" rtl="0" eaLnBrk="0" fontAlgn="base" hangingPunct="0">
        <a:spcBef>
          <a:spcPct val="20000"/>
        </a:spcBef>
        <a:spcAft>
          <a:spcPct val="0"/>
        </a:spcAft>
        <a:buChar char="–"/>
        <a:defRPr sz="2400">
          <a:solidFill>
            <a:srgbClr val="464646"/>
          </a:solidFill>
          <a:latin typeface="+mn-lt"/>
          <a:ea typeface="+mn-ea"/>
        </a:defRPr>
      </a:lvl2pPr>
      <a:lvl3pPr marL="1143000" indent="-228600" algn="l" rtl="0" eaLnBrk="0" fontAlgn="base" hangingPunct="0">
        <a:spcBef>
          <a:spcPct val="20000"/>
        </a:spcBef>
        <a:spcAft>
          <a:spcPct val="0"/>
        </a:spcAft>
        <a:buChar char="•"/>
        <a:defRPr sz="2400">
          <a:solidFill>
            <a:srgbClr val="464646"/>
          </a:solidFill>
          <a:latin typeface="+mn-lt"/>
          <a:ea typeface="+mn-ea"/>
        </a:defRPr>
      </a:lvl3pPr>
      <a:lvl4pPr marL="1600200" indent="-228600" algn="l" rtl="0" eaLnBrk="0" fontAlgn="base" hangingPunct="0">
        <a:spcBef>
          <a:spcPct val="20000"/>
        </a:spcBef>
        <a:spcAft>
          <a:spcPct val="0"/>
        </a:spcAft>
        <a:buChar char="–"/>
        <a:defRPr sz="2000">
          <a:solidFill>
            <a:srgbClr val="464646"/>
          </a:solidFill>
          <a:latin typeface="+mn-lt"/>
          <a:ea typeface="+mn-ea"/>
        </a:defRPr>
      </a:lvl4pPr>
      <a:lvl5pPr marL="2057400" indent="-228600" algn="l" rtl="0" eaLnBrk="0" fontAlgn="base" hangingPunct="0">
        <a:spcBef>
          <a:spcPct val="20000"/>
        </a:spcBef>
        <a:spcAft>
          <a:spcPct val="0"/>
        </a:spcAft>
        <a:buChar char="»"/>
        <a:defRPr sz="2000">
          <a:solidFill>
            <a:srgbClr val="464646"/>
          </a:solidFill>
          <a:latin typeface="+mn-lt"/>
          <a:ea typeface="+mn-ea"/>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7.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24.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hyperlink" Target="http://www.gnb.ca/fsl"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5.png"/><Relationship Id="rId5" Type="http://schemas.openxmlformats.org/officeDocument/2006/relationships/hyperlink" Target="https://englishfrench.ca/" TargetMode="External"/><Relationship Id="rId10" Type="http://schemas.openxmlformats.org/officeDocument/2006/relationships/image" Target="../media/image11.png"/><Relationship Id="rId4" Type="http://schemas.openxmlformats.org/officeDocument/2006/relationships/notesSlide" Target="../notesSlides/notesSlide15.xml"/><Relationship Id="rId9"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bit.ly/3kHLeMs" TargetMode="External"/><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2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2.gnb.ca/content/gnb/en/departments/education/learning_at_home.html#collapse_3_resources" TargetMode="External"/><Relationship Id="rId5" Type="http://schemas.openxmlformats.org/officeDocument/2006/relationships/hyperlink" Target="https://elnb-bnnb.overdrive.com/"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audio" Target="../media/media21.mp3"/><Relationship Id="rId13" Type="http://schemas.openxmlformats.org/officeDocument/2006/relationships/image" Target="../media/image28.png"/><Relationship Id="rId3" Type="http://schemas.microsoft.com/office/2007/relationships/media" Target="../media/media19.mp3"/><Relationship Id="rId7" Type="http://schemas.microsoft.com/office/2007/relationships/media" Target="../media/media21.mp3"/><Relationship Id="rId12" Type="http://schemas.openxmlformats.org/officeDocument/2006/relationships/notesSlide" Target="../notesSlides/notesSlide18.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audio" Target="../media/media20.mp3"/><Relationship Id="rId11" Type="http://schemas.openxmlformats.org/officeDocument/2006/relationships/slideLayout" Target="../slideLayouts/slideLayout1.xml"/><Relationship Id="rId5" Type="http://schemas.microsoft.com/office/2007/relationships/media" Target="../media/media20.mp3"/><Relationship Id="rId15" Type="http://schemas.openxmlformats.org/officeDocument/2006/relationships/image" Target="../media/image11.png"/><Relationship Id="rId10" Type="http://schemas.openxmlformats.org/officeDocument/2006/relationships/audio" Target="../media/media22.m4a"/><Relationship Id="rId4" Type="http://schemas.openxmlformats.org/officeDocument/2006/relationships/audio" Target="../media/media19.mp3"/><Relationship Id="rId9" Type="http://schemas.microsoft.com/office/2007/relationships/media" Target="../media/media22.m4a"/><Relationship Id="rId1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hyperlink" Target="http://www2.gnb.ca/content/gnb/en/departments/education/k12/content/promos/learning_french_as_a_second_language.html" TargetMode="External"/><Relationship Id="rId12" Type="http://schemas.openxmlformats.org/officeDocument/2006/relationships/image" Target="../media/image3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0.png"/><Relationship Id="rId11" Type="http://schemas.openxmlformats.org/officeDocument/2006/relationships/image" Target="../media/image17.sv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notesSlide" Target="../notesSlides/notesSlide19.xml"/><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1.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7.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audio" Target="../media/media7.m4a"/><Relationship Id="rId7" Type="http://schemas.openxmlformats.org/officeDocument/2006/relationships/image" Target="../media/image16.png"/><Relationship Id="rId2" Type="http://schemas.microsoft.com/office/2007/relationships/media" Target="../media/media7.m4a"/><Relationship Id="rId1" Type="http://schemas.openxmlformats.org/officeDocument/2006/relationships/themeOverride" Target="../theme/themeOverride1.xml"/><Relationship Id="rId6" Type="http://schemas.openxmlformats.org/officeDocument/2006/relationships/image" Target="../media/image20.png"/><Relationship Id="rId5" Type="http://schemas.openxmlformats.org/officeDocument/2006/relationships/notesSlide" Target="../notesSlides/notesSlide7.xml"/><Relationship Id="rId4" Type="http://schemas.openxmlformats.org/officeDocument/2006/relationships/slideLayout" Target="../slideLayouts/slideLayout1.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17.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5" Type="http://schemas.openxmlformats.org/officeDocument/2006/relationships/image" Target="../media/image21.png"/><Relationship Id="rId10" Type="http://schemas.openxmlformats.org/officeDocument/2006/relationships/image" Target="../media/image11.png"/><Relationship Id="rId4" Type="http://schemas.openxmlformats.org/officeDocument/2006/relationships/notesSlide" Target="../notesSlides/notesSlide8.xml"/><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9.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980DC-2C11-4C08-8F8B-B86ABC40DA4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0" y="0"/>
            <a:ext cx="9144000" cy="1215094"/>
          </a:xfrm>
          <a:prstGeom prst="rect">
            <a:avLst/>
          </a:prstGeom>
        </p:spPr>
      </p:pic>
      <p:sp>
        <p:nvSpPr>
          <p:cNvPr id="13" name="Rectangle 12">
            <a:extLst>
              <a:ext uri="{FF2B5EF4-FFF2-40B4-BE49-F238E27FC236}">
                <a16:creationId xmlns:a16="http://schemas.microsoft.com/office/drawing/2014/main" id="{172ABFFD-0E71-4417-85DF-B8D2CE0C2D11}"/>
              </a:ext>
            </a:extLst>
          </p:cNvPr>
          <p:cNvSpPr/>
          <p:nvPr/>
        </p:nvSpPr>
        <p:spPr bwMode="auto">
          <a:xfrm>
            <a:off x="0" y="5499433"/>
            <a:ext cx="9144000" cy="755452"/>
          </a:xfrm>
          <a:prstGeom prst="rect">
            <a:avLst/>
          </a:prstGeom>
          <a:solidFill>
            <a:srgbClr val="00549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pic>
        <p:nvPicPr>
          <p:cNvPr id="9" name="Picture 3"/>
          <p:cNvPicPr>
            <a:picLocks noChangeAspect="1"/>
          </p:cNvPicPr>
          <p:nvPr/>
        </p:nvPicPr>
        <p:blipFill rotWithShape="1">
          <a:blip r:embed="rId6" cstate="print">
            <a:extLst>
              <a:ext uri="{28A0092B-C50C-407E-A947-70E740481C1C}">
                <a14:useLocalDpi xmlns:a14="http://schemas.microsoft.com/office/drawing/2010/main" val="0"/>
              </a:ext>
            </a:extLst>
          </a:blip>
          <a:srcRect t="-1" b="-3985"/>
          <a:stretch/>
        </p:blipFill>
        <p:spPr bwMode="auto">
          <a:xfrm>
            <a:off x="6441974" y="2578299"/>
            <a:ext cx="2714185" cy="377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
          <p:cNvSpPr txBox="1">
            <a:spLocks noChangeArrowheads="1"/>
          </p:cNvSpPr>
          <p:nvPr/>
        </p:nvSpPr>
        <p:spPr bwMode="auto">
          <a:xfrm>
            <a:off x="2819400" y="1058393"/>
            <a:ext cx="594009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en-US" sz="4400" b="1" dirty="0">
                <a:solidFill>
                  <a:srgbClr val="00549F"/>
                </a:solidFill>
                <a:latin typeface="Arial Narrow" panose="020B0606020202030204" pitchFamily="34" charset="0"/>
              </a:rPr>
              <a:t>Everyone at Their Best</a:t>
            </a:r>
          </a:p>
        </p:txBody>
      </p:sp>
      <p:sp>
        <p:nvSpPr>
          <p:cNvPr id="11" name="TextBox 9"/>
          <p:cNvSpPr txBox="1">
            <a:spLocks noChangeArrowheads="1"/>
          </p:cNvSpPr>
          <p:nvPr/>
        </p:nvSpPr>
        <p:spPr bwMode="auto">
          <a:xfrm>
            <a:off x="2819400" y="1827834"/>
            <a:ext cx="4572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en-US" sz="2600" dirty="0">
                <a:solidFill>
                  <a:srgbClr val="00549F"/>
                </a:solidFill>
                <a:latin typeface="+mn-lt"/>
                <a:cs typeface="Arial" panose="020B0604020202020204" pitchFamily="34" charset="0"/>
              </a:rPr>
              <a:t>Choosing a French Second Language Program</a:t>
            </a:r>
          </a:p>
        </p:txBody>
      </p:sp>
      <p:sp>
        <p:nvSpPr>
          <p:cNvPr id="12" name="TextBox 11"/>
          <p:cNvSpPr txBox="1"/>
          <p:nvPr/>
        </p:nvSpPr>
        <p:spPr>
          <a:xfrm>
            <a:off x="2921197" y="4644668"/>
            <a:ext cx="3969668" cy="646331"/>
          </a:xfrm>
          <a:prstGeom prst="rect">
            <a:avLst/>
          </a:prstGeom>
          <a:noFill/>
        </p:spPr>
        <p:txBody>
          <a:bodyPr wrap="square" rtlCol="0">
            <a:spAutoFit/>
          </a:bodyPr>
          <a:lstStyle/>
          <a:p>
            <a:r>
              <a:rPr lang="en-CA" sz="1800" dirty="0">
                <a:latin typeface="+mn-lt"/>
                <a:cs typeface="Arial" panose="020B0604020202020204" pitchFamily="34" charset="0"/>
              </a:rPr>
              <a:t>In New Brunswick, all students have an opportunity to learn French.</a:t>
            </a:r>
          </a:p>
        </p:txBody>
      </p:sp>
      <p:pic>
        <p:nvPicPr>
          <p:cNvPr id="8" name="Picture 9"/>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bwMode="auto">
          <a:xfrm>
            <a:off x="0" y="358475"/>
            <a:ext cx="3013572" cy="649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49FB8E49-234C-4B87-A8E5-BD54AE8C7FE0}"/>
              </a:ext>
            </a:extLst>
          </p:cNvPr>
          <p:cNvSpPr txBox="1"/>
          <p:nvPr/>
        </p:nvSpPr>
        <p:spPr>
          <a:xfrm>
            <a:off x="2819400" y="2953269"/>
            <a:ext cx="2200019" cy="461665"/>
          </a:xfrm>
          <a:prstGeom prst="rect">
            <a:avLst/>
          </a:prstGeom>
          <a:noFill/>
        </p:spPr>
        <p:txBody>
          <a:bodyPr wrap="square" rtlCol="0">
            <a:spAutoFit/>
          </a:bodyPr>
          <a:lstStyle/>
          <a:p>
            <a:r>
              <a:rPr lang="en-CA" b="1" dirty="0">
                <a:solidFill>
                  <a:srgbClr val="00549F"/>
                </a:solidFill>
                <a:latin typeface="+mn-lt"/>
                <a:cs typeface="Arial" panose="020B0604020202020204" pitchFamily="34" charset="0"/>
              </a:rPr>
              <a:t>2020-2021</a:t>
            </a:r>
          </a:p>
        </p:txBody>
      </p:sp>
      <p:pic>
        <p:nvPicPr>
          <p:cNvPr id="29" name="Recorded Sound">
            <a:hlinkClick r:id="" action="ppaction://media"/>
            <a:extLst>
              <a:ext uri="{FF2B5EF4-FFF2-40B4-BE49-F238E27FC236}">
                <a16:creationId xmlns:a16="http://schemas.microsoft.com/office/drawing/2014/main" id="{B77CBAEF-D12A-4C48-B58A-A8F8F7D4F399}"/>
              </a:ext>
            </a:extLst>
          </p:cNvPr>
          <p:cNvPicPr>
            <a:picLocks noChangeAspect="1"/>
          </p:cNvPicPr>
          <p:nvPr>
            <a:audioFile r:link="rId1"/>
            <p:extLst>
              <p:ext uri="{DAA4B4D4-6D71-4841-9C94-3DE7FCFB9230}">
                <p14:media xmlns:p14="http://schemas.microsoft.com/office/powerpoint/2010/main" r:embed="rId2">
                  <p14:trim end="1599.195"/>
                </p14:media>
              </p:ext>
            </p:extLst>
          </p:nvPr>
        </p:nvPicPr>
        <p:blipFill>
          <a:blip r:embed="rId8"/>
          <a:stretch>
            <a:fillRect/>
          </a:stretch>
        </p:blipFill>
        <p:spPr>
          <a:xfrm>
            <a:off x="10440185" y="3429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45"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4242">
                <p:cTn id="7" fill="hold" display="0">
                  <p:stCondLst>
                    <p:cond delay="indefinite"/>
                  </p:stCondLst>
                  <p:endCondLst>
                    <p:cond evt="onStopAudio" delay="0">
                      <p:tgtEl>
                        <p:sldTgt/>
                      </p:tgtEl>
                    </p:cond>
                  </p:endCondLst>
                </p:cTn>
                <p:tgtEl>
                  <p:spTgt spid="2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rot="5400000">
            <a:off x="-1866904" y="1866899"/>
            <a:ext cx="6019800" cy="2286001"/>
          </a:xfrm>
          <a:prstGeom prst="rect">
            <a:avLst/>
          </a:prstGeom>
          <a:gradFill flip="none" rotWithShape="1">
            <a:gsLst>
              <a:gs pos="0">
                <a:srgbClr val="D6C3DE"/>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9" name="Rectangle 8">
            <a:extLst>
              <a:ext uri="{FF2B5EF4-FFF2-40B4-BE49-F238E27FC236}">
                <a16:creationId xmlns:a16="http://schemas.microsoft.com/office/drawing/2014/main" id="{BDC6961A-56E0-43C2-AC04-0548761E654D}"/>
              </a:ext>
            </a:extLst>
          </p:cNvPr>
          <p:cNvSpPr/>
          <p:nvPr/>
        </p:nvSpPr>
        <p:spPr bwMode="auto">
          <a:xfrm>
            <a:off x="0" y="256376"/>
            <a:ext cx="9140536" cy="716762"/>
          </a:xfrm>
          <a:prstGeom prst="rect">
            <a:avLst/>
          </a:prstGeom>
          <a:solidFill>
            <a:srgbClr val="7C278B"/>
          </a:soli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10" name="Rectangle 2">
            <a:extLst>
              <a:ext uri="{FF2B5EF4-FFF2-40B4-BE49-F238E27FC236}">
                <a16:creationId xmlns:a16="http://schemas.microsoft.com/office/drawing/2014/main" id="{E0F8BF64-1B00-4BA4-9334-9B69EAF790FE}"/>
              </a:ext>
            </a:extLst>
          </p:cNvPr>
          <p:cNvSpPr txBox="1">
            <a:spLocks noChangeArrowheads="1"/>
          </p:cNvSpPr>
          <p:nvPr/>
        </p:nvSpPr>
        <p:spPr bwMode="auto">
          <a:xfrm>
            <a:off x="399256" y="304800"/>
            <a:ext cx="76779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dirty="0">
                <a:solidFill>
                  <a:schemeClr val="bg1"/>
                </a:solidFill>
                <a:latin typeface="Arial Narrow" panose="020B0606020202030204" pitchFamily="34" charset="0"/>
              </a:rPr>
              <a:t>English Prime </a:t>
            </a:r>
            <a:r>
              <a:rPr lang="en-CA" altLang="en-US" sz="3200" dirty="0">
                <a:solidFill>
                  <a:schemeClr val="bg1"/>
                </a:solidFill>
                <a:latin typeface="Arial Narrow" panose="020B0606020202030204" pitchFamily="34" charset="0"/>
              </a:rPr>
              <a:t>Program Overview (K to 3)</a:t>
            </a:r>
            <a:endParaRPr lang="en-US" altLang="en-US" sz="3200" kern="0" dirty="0">
              <a:solidFill>
                <a:schemeClr val="bg1"/>
              </a:solidFill>
              <a:latin typeface="Arial Narrow" panose="020B0606020202030204" pitchFamily="34" charset="0"/>
            </a:endParaRPr>
          </a:p>
        </p:txBody>
      </p:sp>
      <p:pic>
        <p:nvPicPr>
          <p:cNvPr id="8" name="Picture 9"/>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bwMode="auto">
          <a:xfrm flipH="1">
            <a:off x="0" y="1001536"/>
            <a:ext cx="2667000" cy="586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11"/>
          <p:cNvSpPr>
            <a:spLocks noChangeArrowheads="1"/>
          </p:cNvSpPr>
          <p:nvPr/>
        </p:nvSpPr>
        <p:spPr bwMode="auto">
          <a:xfrm>
            <a:off x="2514600" y="1608534"/>
            <a:ext cx="61722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342900" indent="-342900">
              <a:spcBef>
                <a:spcPct val="0"/>
              </a:spcBef>
              <a:spcAft>
                <a:spcPts val="1200"/>
              </a:spcAft>
            </a:pPr>
            <a:r>
              <a:rPr lang="en-CA" altLang="en-US" sz="1800" dirty="0">
                <a:solidFill>
                  <a:schemeClr val="tx1"/>
                </a:solidFill>
                <a:latin typeface="+mn-lt"/>
              </a:rPr>
              <a:t>French language and cultural experiences K</a:t>
            </a:r>
            <a:r>
              <a:rPr lang="en-CA" sz="1800" b="1" dirty="0">
                <a:solidFill>
                  <a:schemeClr val="tx1"/>
                </a:solidFill>
                <a:latin typeface="+mn-lt"/>
                <a:sym typeface="Symbol" panose="05050102010706020507" pitchFamily="18" charset="2"/>
              </a:rPr>
              <a:t></a:t>
            </a:r>
            <a:r>
              <a:rPr lang="en-CA" altLang="en-US" sz="1800" dirty="0">
                <a:solidFill>
                  <a:schemeClr val="tx1"/>
                </a:solidFill>
                <a:latin typeface="+mn-lt"/>
              </a:rPr>
              <a:t>3.</a:t>
            </a:r>
          </a:p>
          <a:p>
            <a:pPr marL="342900" indent="-342900">
              <a:spcBef>
                <a:spcPct val="0"/>
              </a:spcBef>
              <a:spcAft>
                <a:spcPts val="1200"/>
              </a:spcAft>
            </a:pPr>
            <a:r>
              <a:rPr lang="en-US" altLang="en-US" sz="1800" dirty="0">
                <a:solidFill>
                  <a:schemeClr val="tx1"/>
                </a:solidFill>
                <a:latin typeface="+mn-lt"/>
              </a:rPr>
              <a:t>FLORA (French Learning Opportunities for Rural Areas) is now available for K</a:t>
            </a:r>
            <a:r>
              <a:rPr lang="en-CA" sz="1800" b="1" dirty="0">
                <a:solidFill>
                  <a:schemeClr val="tx1"/>
                </a:solidFill>
                <a:latin typeface="+mn-lt"/>
                <a:sym typeface="Symbol" panose="05050102010706020507" pitchFamily="18" charset="2"/>
              </a:rPr>
              <a:t></a:t>
            </a:r>
            <a:r>
              <a:rPr lang="en-US" altLang="en-US" sz="1800" dirty="0">
                <a:solidFill>
                  <a:schemeClr val="tx1"/>
                </a:solidFill>
                <a:latin typeface="+mn-lt"/>
              </a:rPr>
              <a:t>5 schools.</a:t>
            </a:r>
            <a:endParaRPr lang="en-CA" altLang="en-US" sz="1800" dirty="0">
              <a:solidFill>
                <a:schemeClr val="tx1"/>
              </a:solidFill>
              <a:latin typeface="+mn-lt"/>
            </a:endParaRPr>
          </a:p>
          <a:p>
            <a:pPr marL="342900" indent="-342900">
              <a:spcBef>
                <a:spcPct val="0"/>
              </a:spcBef>
              <a:spcAft>
                <a:spcPts val="1200"/>
              </a:spcAft>
            </a:pPr>
            <a:r>
              <a:rPr lang="en-US" altLang="en-US" sz="1800" dirty="0">
                <a:solidFill>
                  <a:schemeClr val="tx1"/>
                </a:solidFill>
                <a:latin typeface="+mn-lt"/>
              </a:rPr>
              <a:t>Subjects taught mostly in English with time for learning French.</a:t>
            </a:r>
          </a:p>
          <a:p>
            <a:pPr marL="342900" indent="-342900">
              <a:spcBef>
                <a:spcPct val="0"/>
              </a:spcBef>
              <a:spcAft>
                <a:spcPts val="1200"/>
              </a:spcAft>
            </a:pPr>
            <a:r>
              <a:rPr lang="en-CA" altLang="en-US" sz="1800" dirty="0">
                <a:solidFill>
                  <a:schemeClr val="tx1"/>
                </a:solidFill>
                <a:latin typeface="+mn-lt"/>
              </a:rPr>
              <a:t>French is compulsory in Grades 4</a:t>
            </a:r>
            <a:r>
              <a:rPr lang="en-CA" sz="1800" b="1" dirty="0">
                <a:solidFill>
                  <a:schemeClr val="tx1"/>
                </a:solidFill>
                <a:latin typeface="+mn-lt"/>
                <a:sym typeface="Symbol" panose="05050102010706020507" pitchFamily="18" charset="2"/>
              </a:rPr>
              <a:t></a:t>
            </a:r>
            <a:r>
              <a:rPr lang="en-CA" altLang="en-US" sz="1800" dirty="0">
                <a:solidFill>
                  <a:schemeClr val="tx1"/>
                </a:solidFill>
                <a:latin typeface="+mn-lt"/>
              </a:rPr>
              <a:t>10 and offered as an elective in all schools in Grades 11</a:t>
            </a:r>
            <a:r>
              <a:rPr lang="en-CA" sz="1800" b="1" dirty="0">
                <a:solidFill>
                  <a:schemeClr val="tx1"/>
                </a:solidFill>
                <a:latin typeface="+mn-lt"/>
                <a:sym typeface="Symbol" panose="05050102010706020507" pitchFamily="18" charset="2"/>
              </a:rPr>
              <a:t></a:t>
            </a:r>
            <a:r>
              <a:rPr lang="en-CA" altLang="en-US" sz="1800" dirty="0">
                <a:solidFill>
                  <a:schemeClr val="tx1"/>
                </a:solidFill>
                <a:latin typeface="+mn-lt"/>
              </a:rPr>
              <a:t>12.</a:t>
            </a:r>
          </a:p>
          <a:p>
            <a:pPr marL="342900" indent="-342900">
              <a:spcBef>
                <a:spcPct val="0"/>
              </a:spcBef>
              <a:spcAft>
                <a:spcPts val="1200"/>
              </a:spcAft>
            </a:pPr>
            <a:r>
              <a:rPr lang="en-US" altLang="en-US" sz="1800" dirty="0">
                <a:solidFill>
                  <a:schemeClr val="tx1"/>
                </a:solidFill>
                <a:latin typeface="+mn-lt"/>
              </a:rPr>
              <a:t>Intensive 5 month block usually offered in Grade 5. </a:t>
            </a:r>
          </a:p>
          <a:p>
            <a:pPr marL="342900" indent="-342900">
              <a:spcBef>
                <a:spcPct val="0"/>
              </a:spcBef>
              <a:spcAft>
                <a:spcPts val="1200"/>
              </a:spcAft>
            </a:pPr>
            <a:r>
              <a:rPr lang="en-US" altLang="en-US" sz="1800" dirty="0">
                <a:solidFill>
                  <a:schemeClr val="tx1"/>
                </a:solidFill>
                <a:latin typeface="+mn-lt"/>
              </a:rPr>
              <a:t>At Grade 6, students may enroll in the late immersion program where available.</a:t>
            </a:r>
            <a:endParaRPr lang="en-CA" altLang="en-US" sz="1800" dirty="0">
              <a:solidFill>
                <a:schemeClr val="tx1"/>
              </a:solidFill>
              <a:latin typeface="+mn-lt"/>
            </a:endParaRPr>
          </a:p>
        </p:txBody>
      </p:sp>
      <p:pic>
        <p:nvPicPr>
          <p:cNvPr id="13" name="Graphic 12">
            <a:extLst>
              <a:ext uri="{FF2B5EF4-FFF2-40B4-BE49-F238E27FC236}">
                <a16:creationId xmlns:a16="http://schemas.microsoft.com/office/drawing/2014/main" id="{0AC09DC7-1C8B-4075-A4EB-C2220B0F8C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0973" y="486169"/>
            <a:ext cx="171450" cy="257175"/>
          </a:xfrm>
          <a:prstGeom prst="rect">
            <a:avLst/>
          </a:prstGeom>
        </p:spPr>
      </p:pic>
      <p:pic>
        <p:nvPicPr>
          <p:cNvPr id="3" name="Recorded Sound">
            <a:hlinkClick r:id="" action="ppaction://media"/>
            <a:extLst>
              <a:ext uri="{FF2B5EF4-FFF2-40B4-BE49-F238E27FC236}">
                <a16:creationId xmlns:a16="http://schemas.microsoft.com/office/drawing/2014/main" id="{87BB536C-4B63-4E2A-B964-0A244F7DC0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10800" y="240029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6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5455">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919150-1B5D-4F6B-BA54-4D0B46BB65A7}"/>
              </a:ext>
            </a:extLst>
          </p:cNvPr>
          <p:cNvSpPr/>
          <p:nvPr/>
        </p:nvSpPr>
        <p:spPr bwMode="auto">
          <a:xfrm rot="5400000">
            <a:off x="-2819403" y="2819399"/>
            <a:ext cx="6172202" cy="533404"/>
          </a:xfrm>
          <a:prstGeom prst="rect">
            <a:avLst/>
          </a:prstGeom>
          <a:gradFill flip="none" rotWithShape="1">
            <a:gsLst>
              <a:gs pos="0">
                <a:srgbClr val="D6C3DE"/>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13314" name="Content Placeholder 2"/>
          <p:cNvSpPr>
            <a:spLocks noGrp="1"/>
          </p:cNvSpPr>
          <p:nvPr>
            <p:ph idx="4294967295"/>
          </p:nvPr>
        </p:nvSpPr>
        <p:spPr>
          <a:xfrm>
            <a:off x="3200400" y="2438400"/>
            <a:ext cx="5638800" cy="3505200"/>
          </a:xfrm>
          <a:prstGeom prst="rect">
            <a:avLst/>
          </a:prstGeom>
        </p:spPr>
        <p:txBody>
          <a:bodyPr/>
          <a:lstStyle/>
          <a:p>
            <a:pPr marL="0" indent="0">
              <a:spcBef>
                <a:spcPts val="600"/>
              </a:spcBef>
              <a:spcAft>
                <a:spcPts val="1200"/>
              </a:spcAft>
              <a:buFontTx/>
              <a:buNone/>
              <a:defRPr/>
            </a:pPr>
            <a:r>
              <a:rPr lang="en-CA" altLang="en-US" sz="2000" b="1" dirty="0">
                <a:solidFill>
                  <a:schemeClr val="tx1"/>
                </a:solidFill>
              </a:rPr>
              <a:t>Learners will:</a:t>
            </a:r>
          </a:p>
          <a:p>
            <a:pPr lvl="1">
              <a:spcBef>
                <a:spcPts val="600"/>
              </a:spcBef>
              <a:spcAft>
                <a:spcPts val="1200"/>
              </a:spcAft>
              <a:buFont typeface="Arial" panose="020B0604020202020204" pitchFamily="34" charset="0"/>
              <a:buChar char="•"/>
              <a:defRPr/>
            </a:pPr>
            <a:r>
              <a:rPr lang="en-CA" altLang="en-US" sz="1800" dirty="0">
                <a:solidFill>
                  <a:schemeClr val="tx1"/>
                </a:solidFill>
              </a:rPr>
              <a:t>speak, read, and write in French daily;</a:t>
            </a:r>
          </a:p>
          <a:p>
            <a:pPr lvl="1">
              <a:spcBef>
                <a:spcPts val="600"/>
              </a:spcBef>
              <a:spcAft>
                <a:spcPts val="1200"/>
              </a:spcAft>
              <a:buFont typeface="Arial" panose="020B0604020202020204" pitchFamily="34" charset="0"/>
              <a:buChar char="•"/>
              <a:defRPr/>
            </a:pPr>
            <a:r>
              <a:rPr lang="en-CA" altLang="en-US" sz="1800" dirty="0">
                <a:solidFill>
                  <a:schemeClr val="tx1"/>
                </a:solidFill>
              </a:rPr>
              <a:t>acquire basic language skills and foundational vocabulary;</a:t>
            </a:r>
          </a:p>
          <a:p>
            <a:pPr lvl="1">
              <a:spcBef>
                <a:spcPts val="600"/>
              </a:spcBef>
              <a:spcAft>
                <a:spcPts val="1200"/>
              </a:spcAft>
              <a:buFont typeface="Arial" panose="020B0604020202020204" pitchFamily="34" charset="0"/>
              <a:buChar char="•"/>
              <a:defRPr/>
            </a:pPr>
            <a:r>
              <a:rPr lang="en-CA" altLang="en-US" sz="1800" dirty="0">
                <a:solidFill>
                  <a:schemeClr val="tx1"/>
                </a:solidFill>
              </a:rPr>
              <a:t>learn to communicate in full sentences; and</a:t>
            </a:r>
          </a:p>
          <a:p>
            <a:pPr lvl="1">
              <a:spcBef>
                <a:spcPts val="600"/>
              </a:spcBef>
              <a:spcAft>
                <a:spcPts val="1200"/>
              </a:spcAft>
              <a:buFont typeface="Arial" panose="020B0604020202020204" pitchFamily="34" charset="0"/>
              <a:buChar char="•"/>
              <a:defRPr/>
            </a:pPr>
            <a:r>
              <a:rPr lang="en-CA" altLang="en-US" sz="1800" dirty="0">
                <a:solidFill>
                  <a:schemeClr val="tx1"/>
                </a:solidFill>
              </a:rPr>
              <a:t>explore a variety of themes of interest (e.g., me, my family, food, clothing, leisure, and activities: sports, music, etc.).</a:t>
            </a:r>
          </a:p>
          <a:p>
            <a:pPr marL="0" indent="0">
              <a:spcBef>
                <a:spcPts val="600"/>
              </a:spcBef>
              <a:spcAft>
                <a:spcPts val="1200"/>
              </a:spcAft>
              <a:buFontTx/>
              <a:buNone/>
              <a:defRPr/>
            </a:pPr>
            <a:endParaRPr lang="en-CA" altLang="en-US" sz="2000" dirty="0">
              <a:solidFill>
                <a:schemeClr val="tx1"/>
              </a:solidFill>
            </a:endParaRPr>
          </a:p>
          <a:p>
            <a:pPr>
              <a:defRPr/>
            </a:pPr>
            <a:endParaRPr lang="en-CA" altLang="en-US" sz="2000" dirty="0">
              <a:solidFill>
                <a:schemeClr val="tx1"/>
              </a:solidFill>
            </a:endParaRPr>
          </a:p>
          <a:p>
            <a:pPr>
              <a:buFontTx/>
              <a:buNone/>
              <a:defRPr/>
            </a:pPr>
            <a:endParaRPr lang="fr-CA" altLang="en-US" sz="2000" dirty="0">
              <a:solidFill>
                <a:schemeClr val="tx1"/>
              </a:solidFill>
            </a:endParaRPr>
          </a:p>
        </p:txBody>
      </p:sp>
      <p:sp>
        <p:nvSpPr>
          <p:cNvPr id="2" name="TextBox 1"/>
          <p:cNvSpPr txBox="1">
            <a:spLocks noChangeArrowheads="1"/>
          </p:cNvSpPr>
          <p:nvPr/>
        </p:nvSpPr>
        <p:spPr bwMode="auto">
          <a:xfrm>
            <a:off x="3204633" y="1219200"/>
            <a:ext cx="548216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ts val="600"/>
              </a:spcBef>
              <a:spcAft>
                <a:spcPts val="1200"/>
              </a:spcAft>
              <a:defRPr/>
            </a:pPr>
            <a:r>
              <a:rPr lang="en-CA" altLang="en-US" sz="1800" dirty="0">
                <a:latin typeface="+mn-lt"/>
              </a:rPr>
              <a:t>All learners in English Prime will have an opportunity for an enhanced experience in French through the Intensive block in Grade 5.</a:t>
            </a:r>
          </a:p>
        </p:txBody>
      </p:sp>
      <p:sp>
        <p:nvSpPr>
          <p:cNvPr id="8" name="Rectangle 7">
            <a:extLst>
              <a:ext uri="{FF2B5EF4-FFF2-40B4-BE49-F238E27FC236}">
                <a16:creationId xmlns:a16="http://schemas.microsoft.com/office/drawing/2014/main" id="{352CCC7D-7AEC-4E32-921E-3D5E2FF72C4A}"/>
              </a:ext>
            </a:extLst>
          </p:cNvPr>
          <p:cNvSpPr/>
          <p:nvPr/>
        </p:nvSpPr>
        <p:spPr bwMode="auto">
          <a:xfrm>
            <a:off x="0" y="256376"/>
            <a:ext cx="9140536" cy="716762"/>
          </a:xfrm>
          <a:prstGeom prst="rect">
            <a:avLst/>
          </a:prstGeom>
          <a:solidFill>
            <a:srgbClr val="7C278B"/>
          </a:soli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12" name="Rectangle 2">
            <a:extLst>
              <a:ext uri="{FF2B5EF4-FFF2-40B4-BE49-F238E27FC236}">
                <a16:creationId xmlns:a16="http://schemas.microsoft.com/office/drawing/2014/main" id="{52796B81-E242-46F9-A424-66D09F3E046A}"/>
              </a:ext>
            </a:extLst>
          </p:cNvPr>
          <p:cNvSpPr txBox="1">
            <a:spLocks noChangeArrowheads="1"/>
          </p:cNvSpPr>
          <p:nvPr/>
        </p:nvSpPr>
        <p:spPr bwMode="auto">
          <a:xfrm>
            <a:off x="399256" y="304800"/>
            <a:ext cx="76779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dirty="0">
                <a:solidFill>
                  <a:schemeClr val="bg1"/>
                </a:solidFill>
                <a:latin typeface="Arial Narrow" panose="020B0606020202030204" pitchFamily="34" charset="0"/>
              </a:rPr>
              <a:t>English Prime </a:t>
            </a:r>
            <a:r>
              <a:rPr lang="en-CA" altLang="en-US" sz="3200" dirty="0">
                <a:solidFill>
                  <a:schemeClr val="bg1"/>
                </a:solidFill>
                <a:latin typeface="Arial Narrow" panose="020B0606020202030204" pitchFamily="34" charset="0"/>
              </a:rPr>
              <a:t>with Intensive French</a:t>
            </a:r>
            <a:endParaRPr lang="en-US" altLang="en-US" sz="3200" kern="0" dirty="0">
              <a:solidFill>
                <a:schemeClr val="bg1"/>
              </a:solidFill>
              <a:latin typeface="Arial Narrow" panose="020B0606020202030204" pitchFamily="34" charset="0"/>
            </a:endParaRPr>
          </a:p>
        </p:txBody>
      </p:sp>
      <p:pic>
        <p:nvPicPr>
          <p:cNvPr id="13" name="Graphic 12">
            <a:extLst>
              <a:ext uri="{FF2B5EF4-FFF2-40B4-BE49-F238E27FC236}">
                <a16:creationId xmlns:a16="http://schemas.microsoft.com/office/drawing/2014/main" id="{EFD3CD3C-41EF-49CC-BF19-943A704F0C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0973" y="486169"/>
            <a:ext cx="171450" cy="257175"/>
          </a:xfrm>
          <a:prstGeom prst="rect">
            <a:avLst/>
          </a:prstGeom>
        </p:spPr>
      </p:pic>
      <p:pic>
        <p:nvPicPr>
          <p:cNvPr id="4" name="Picture 3">
            <a:extLst>
              <a:ext uri="{FF2B5EF4-FFF2-40B4-BE49-F238E27FC236}">
                <a16:creationId xmlns:a16="http://schemas.microsoft.com/office/drawing/2014/main" id="{8D3AB4B8-2038-4C34-B816-73B3945A2DF9}"/>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0" y="992134"/>
            <a:ext cx="3048000" cy="5180068"/>
          </a:xfrm>
          <a:prstGeom prst="rect">
            <a:avLst/>
          </a:prstGeom>
        </p:spPr>
      </p:pic>
      <p:pic>
        <p:nvPicPr>
          <p:cNvPr id="5" name="Recorded Sound">
            <a:hlinkClick r:id="" action="ppaction://media"/>
            <a:extLst>
              <a:ext uri="{FF2B5EF4-FFF2-40B4-BE49-F238E27FC236}">
                <a16:creationId xmlns:a16="http://schemas.microsoft.com/office/drawing/2014/main" id="{AFEB66E6-CD13-4A1E-AFF7-B3481D91AB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877800" y="219333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8021944-D201-4928-8772-0F9AA3D8897A}"/>
              </a:ext>
            </a:extLst>
          </p:cNvPr>
          <p:cNvSpPr/>
          <p:nvPr/>
        </p:nvSpPr>
        <p:spPr bwMode="auto">
          <a:xfrm rot="5400000">
            <a:off x="-2819403" y="2819399"/>
            <a:ext cx="6172202" cy="533404"/>
          </a:xfrm>
          <a:prstGeom prst="rect">
            <a:avLst/>
          </a:prstGeom>
          <a:gradFill flip="none" rotWithShape="1">
            <a:gsLst>
              <a:gs pos="0">
                <a:srgbClr val="D6C3DE"/>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28677" name="Rectangle 1"/>
          <p:cNvSpPr>
            <a:spLocks noChangeArrowheads="1"/>
          </p:cNvSpPr>
          <p:nvPr/>
        </p:nvSpPr>
        <p:spPr bwMode="auto">
          <a:xfrm>
            <a:off x="685800" y="1600200"/>
            <a:ext cx="792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eaLnBrk="1" hangingPunct="1">
              <a:spcBef>
                <a:spcPct val="0"/>
              </a:spcBef>
              <a:buFontTx/>
              <a:buNone/>
            </a:pPr>
            <a:r>
              <a:rPr lang="en-US" altLang="en-US" sz="2000" b="1" dirty="0">
                <a:solidFill>
                  <a:schemeClr val="tx1"/>
                </a:solidFill>
                <a:latin typeface="+mn-lt"/>
              </a:rPr>
              <a:t>Pre-Intensive French or FLORA (Grade 4):</a:t>
            </a:r>
          </a:p>
          <a:p>
            <a:pPr eaLnBrk="1" hangingPunct="1">
              <a:spcBef>
                <a:spcPct val="0"/>
              </a:spcBef>
              <a:buNone/>
            </a:pPr>
            <a:r>
              <a:rPr lang="en-US" altLang="en-US" sz="2000" dirty="0">
                <a:solidFill>
                  <a:schemeClr val="tx1"/>
                </a:solidFill>
                <a:latin typeface="+mn-lt"/>
              </a:rPr>
              <a:t>	</a:t>
            </a:r>
            <a:r>
              <a:rPr lang="en-US" altLang="en-US" sz="1800" dirty="0">
                <a:solidFill>
                  <a:schemeClr val="tx1"/>
                </a:solidFill>
                <a:latin typeface="+mn-lt"/>
              </a:rPr>
              <a:t>2 to 3 blocks (approximately 9% of instructional time/week)</a:t>
            </a:r>
          </a:p>
        </p:txBody>
      </p:sp>
      <p:sp>
        <p:nvSpPr>
          <p:cNvPr id="28679" name="Rectangle 1"/>
          <p:cNvSpPr>
            <a:spLocks noChangeArrowheads="1"/>
          </p:cNvSpPr>
          <p:nvPr/>
        </p:nvSpPr>
        <p:spPr bwMode="auto">
          <a:xfrm>
            <a:off x="685800" y="2934473"/>
            <a:ext cx="7543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eaLnBrk="1" hangingPunct="1">
              <a:spcBef>
                <a:spcPct val="0"/>
              </a:spcBef>
              <a:buFontTx/>
              <a:buNone/>
            </a:pPr>
            <a:r>
              <a:rPr lang="en-US" altLang="en-US" sz="2200" b="1" dirty="0">
                <a:solidFill>
                  <a:schemeClr val="tx1"/>
                </a:solidFill>
                <a:latin typeface="+mn-lt"/>
              </a:rPr>
              <a:t>Intensive French (Grade 5)</a:t>
            </a:r>
            <a:endParaRPr lang="en-US" altLang="en-US" sz="2200" dirty="0">
              <a:solidFill>
                <a:schemeClr val="tx1"/>
              </a:solidFill>
              <a:highlight>
                <a:srgbClr val="FFFF00"/>
              </a:highlight>
              <a:latin typeface="+mn-lt"/>
            </a:endParaRPr>
          </a:p>
        </p:txBody>
      </p:sp>
      <p:sp>
        <p:nvSpPr>
          <p:cNvPr id="9" name="Rectangle 8"/>
          <p:cNvSpPr>
            <a:spLocks noChangeArrowheads="1"/>
          </p:cNvSpPr>
          <p:nvPr/>
        </p:nvSpPr>
        <p:spPr bwMode="auto">
          <a:xfrm>
            <a:off x="1086644" y="3478649"/>
            <a:ext cx="691435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0" indent="0">
              <a:spcBef>
                <a:spcPts val="0"/>
              </a:spcBef>
              <a:spcAft>
                <a:spcPts val="1200"/>
              </a:spcAft>
              <a:buFontTx/>
              <a:buNone/>
              <a:defRPr/>
            </a:pPr>
            <a:r>
              <a:rPr lang="en-CA" altLang="en-US" sz="1800" b="1" dirty="0">
                <a:solidFill>
                  <a:schemeClr val="tx1"/>
                </a:solidFill>
                <a:latin typeface="+mn-lt"/>
              </a:rPr>
              <a:t>Intensive Block (5 months)</a:t>
            </a:r>
            <a:r>
              <a:rPr lang="en-CA" altLang="en-US" sz="1800" dirty="0">
                <a:solidFill>
                  <a:schemeClr val="tx1"/>
                </a:solidFill>
                <a:latin typeface="+mn-lt"/>
              </a:rPr>
              <a:t>: Approximately 60% of the day</a:t>
            </a:r>
          </a:p>
          <a:p>
            <a:pPr marL="0" indent="0">
              <a:spcBef>
                <a:spcPts val="0"/>
              </a:spcBef>
              <a:spcAft>
                <a:spcPts val="1200"/>
              </a:spcAft>
              <a:buNone/>
              <a:defRPr/>
            </a:pPr>
            <a:r>
              <a:rPr lang="en-CA" altLang="en-US" sz="1800" b="1" dirty="0">
                <a:solidFill>
                  <a:schemeClr val="tx1"/>
                </a:solidFill>
                <a:latin typeface="+mn-lt"/>
              </a:rPr>
              <a:t>Less Concentrated Block (5 months)</a:t>
            </a:r>
            <a:r>
              <a:rPr lang="en-CA" altLang="en-US" sz="1800" dirty="0">
                <a:solidFill>
                  <a:schemeClr val="tx1"/>
                </a:solidFill>
                <a:latin typeface="+mn-lt"/>
              </a:rPr>
              <a:t>: </a:t>
            </a:r>
            <a:r>
              <a:rPr lang="en-US" altLang="en-US" sz="1800" dirty="0">
                <a:solidFill>
                  <a:schemeClr val="tx1"/>
                </a:solidFill>
                <a:latin typeface="+mn-lt"/>
              </a:rPr>
              <a:t>2 to 3 blocks (approximately 9% of instructional time/week)</a:t>
            </a:r>
          </a:p>
        </p:txBody>
      </p:sp>
      <p:sp>
        <p:nvSpPr>
          <p:cNvPr id="10" name="Rectangle 9">
            <a:extLst>
              <a:ext uri="{FF2B5EF4-FFF2-40B4-BE49-F238E27FC236}">
                <a16:creationId xmlns:a16="http://schemas.microsoft.com/office/drawing/2014/main" id="{D8D2A044-6FD6-40FE-A716-1A4B1EACF988}"/>
              </a:ext>
            </a:extLst>
          </p:cNvPr>
          <p:cNvSpPr/>
          <p:nvPr/>
        </p:nvSpPr>
        <p:spPr bwMode="auto">
          <a:xfrm>
            <a:off x="0" y="256376"/>
            <a:ext cx="9140536" cy="716762"/>
          </a:xfrm>
          <a:prstGeom prst="rect">
            <a:avLst/>
          </a:prstGeom>
          <a:solidFill>
            <a:srgbClr val="7C278B"/>
          </a:soli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11" name="Rectangle 2">
            <a:extLst>
              <a:ext uri="{FF2B5EF4-FFF2-40B4-BE49-F238E27FC236}">
                <a16:creationId xmlns:a16="http://schemas.microsoft.com/office/drawing/2014/main" id="{7C9A44AD-BB37-431F-AFD2-905C49C897D8}"/>
              </a:ext>
            </a:extLst>
          </p:cNvPr>
          <p:cNvSpPr txBox="1">
            <a:spLocks noChangeArrowheads="1"/>
          </p:cNvSpPr>
          <p:nvPr/>
        </p:nvSpPr>
        <p:spPr bwMode="auto">
          <a:xfrm>
            <a:off x="399255" y="304800"/>
            <a:ext cx="874474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dirty="0">
                <a:solidFill>
                  <a:schemeClr val="bg1"/>
                </a:solidFill>
                <a:latin typeface="Arial Narrow" panose="020B0606020202030204" pitchFamily="34" charset="0"/>
              </a:rPr>
              <a:t>English Prime </a:t>
            </a:r>
            <a:r>
              <a:rPr lang="en-CA" altLang="en-US" sz="3200" dirty="0">
                <a:solidFill>
                  <a:schemeClr val="bg1"/>
                </a:solidFill>
                <a:latin typeface="Arial Narrow" panose="020B0606020202030204" pitchFamily="34" charset="0"/>
              </a:rPr>
              <a:t>with Intensive French (Grades 4 and 5)</a:t>
            </a:r>
            <a:endParaRPr lang="en-US" altLang="en-US" sz="3200" kern="0" dirty="0">
              <a:solidFill>
                <a:schemeClr val="bg1"/>
              </a:solidFill>
              <a:latin typeface="Arial Narrow" panose="020B0606020202030204" pitchFamily="34" charset="0"/>
            </a:endParaRPr>
          </a:p>
        </p:txBody>
      </p:sp>
      <p:pic>
        <p:nvPicPr>
          <p:cNvPr id="18" name="Graphic 17">
            <a:extLst>
              <a:ext uri="{FF2B5EF4-FFF2-40B4-BE49-F238E27FC236}">
                <a16:creationId xmlns:a16="http://schemas.microsoft.com/office/drawing/2014/main" id="{35AACC7D-BE01-4E5C-8F12-CE3AD24CF3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0973" y="486169"/>
            <a:ext cx="171450" cy="257175"/>
          </a:xfrm>
          <a:prstGeom prst="rect">
            <a:avLst/>
          </a:prstGeom>
        </p:spPr>
      </p:pic>
      <p:pic>
        <p:nvPicPr>
          <p:cNvPr id="4" name="Recorded Sound">
            <a:hlinkClick r:id="" action="ppaction://media"/>
            <a:extLst>
              <a:ext uri="{FF2B5EF4-FFF2-40B4-BE49-F238E27FC236}">
                <a16:creationId xmlns:a16="http://schemas.microsoft.com/office/drawing/2014/main" id="{6322B99D-3B65-4F56-A2C1-70F20776E6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5200" y="306056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3022B7-76F6-4D91-AABD-207C72A4E5C0}"/>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8" name="Rectangle 2">
            <a:extLst>
              <a:ext uri="{FF2B5EF4-FFF2-40B4-BE49-F238E27FC236}">
                <a16:creationId xmlns:a16="http://schemas.microsoft.com/office/drawing/2014/main" id="{C55CFDD7-59CE-43D1-A796-F0D080CC9382}"/>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dirty="0">
                <a:latin typeface="Arial Narrow" panose="020B0606020202030204" pitchFamily="34" charset="0"/>
              </a:rPr>
              <a:t>Intensive French School Year</a:t>
            </a:r>
            <a:endParaRPr lang="en-US" altLang="en-US" sz="3200" kern="0" dirty="0">
              <a:latin typeface="Arial Narrow" panose="020B0606020202030204" pitchFamily="34" charset="0"/>
            </a:endParaRPr>
          </a:p>
        </p:txBody>
      </p:sp>
      <p:graphicFrame>
        <p:nvGraphicFramePr>
          <p:cNvPr id="6" name="Table 5">
            <a:extLst>
              <a:ext uri="{FF2B5EF4-FFF2-40B4-BE49-F238E27FC236}">
                <a16:creationId xmlns:a16="http://schemas.microsoft.com/office/drawing/2014/main" id="{4ED116F9-1AA6-4B33-A636-B04FCC7D105F}"/>
              </a:ext>
            </a:extLst>
          </p:cNvPr>
          <p:cNvGraphicFramePr>
            <a:graphicFrameLocks noGrp="1"/>
          </p:cNvGraphicFramePr>
          <p:nvPr>
            <p:extLst>
              <p:ext uri="{D42A27DB-BD31-4B8C-83A1-F6EECF244321}">
                <p14:modId xmlns:p14="http://schemas.microsoft.com/office/powerpoint/2010/main" val="1161945319"/>
              </p:ext>
            </p:extLst>
          </p:nvPr>
        </p:nvGraphicFramePr>
        <p:xfrm>
          <a:off x="1666788" y="1752600"/>
          <a:ext cx="5810424" cy="3164259"/>
        </p:xfrm>
        <a:graphic>
          <a:graphicData uri="http://schemas.openxmlformats.org/drawingml/2006/table">
            <a:tbl>
              <a:tblPr firstRow="1" bandRow="1">
                <a:tableStyleId>{69CF1AB2-1976-4502-BF36-3FF5EA218861}</a:tableStyleId>
              </a:tblPr>
              <a:tblGrid>
                <a:gridCol w="2905212">
                  <a:extLst>
                    <a:ext uri="{9D8B030D-6E8A-4147-A177-3AD203B41FA5}">
                      <a16:colId xmlns:a16="http://schemas.microsoft.com/office/drawing/2014/main" val="4113932739"/>
                    </a:ext>
                  </a:extLst>
                </a:gridCol>
                <a:gridCol w="2905212">
                  <a:extLst>
                    <a:ext uri="{9D8B030D-6E8A-4147-A177-3AD203B41FA5}">
                      <a16:colId xmlns:a16="http://schemas.microsoft.com/office/drawing/2014/main" val="3184212452"/>
                    </a:ext>
                  </a:extLst>
                </a:gridCol>
              </a:tblGrid>
              <a:tr h="266911">
                <a:tc>
                  <a:txBody>
                    <a:bodyPr/>
                    <a:lstStyle/>
                    <a:p>
                      <a:pPr algn="ctr"/>
                      <a:r>
                        <a:rPr lang="en-CA" sz="1500" b="1" dirty="0">
                          <a:solidFill>
                            <a:schemeClr val="bg1"/>
                          </a:solidFill>
                          <a:latin typeface="Arial Narrow" panose="020B0606020202030204" pitchFamily="34" charset="0"/>
                        </a:rPr>
                        <a:t>First Term (5 Months)</a:t>
                      </a:r>
                    </a:p>
                    <a:p>
                      <a:pPr algn="ctr"/>
                      <a:r>
                        <a:rPr lang="en-US" sz="1500" b="1" dirty="0">
                          <a:solidFill>
                            <a:schemeClr val="bg1"/>
                          </a:solidFill>
                          <a:latin typeface="Arial Narrow" panose="020B0606020202030204" pitchFamily="34" charset="0"/>
                        </a:rPr>
                        <a:t>Intensive French Block</a:t>
                      </a:r>
                      <a:endParaRPr lang="en-CA" sz="1500" b="1" dirty="0">
                        <a:solidFill>
                          <a:schemeClr val="bg1"/>
                        </a:solidFill>
                        <a:latin typeface="Arial Narrow" panose="020B0606020202030204" pitchFamily="34" charset="0"/>
                      </a:endParaRPr>
                    </a:p>
                  </a:txBody>
                  <a:tcPr marL="76621" marR="76621" marT="38311" marB="383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500" b="1" dirty="0">
                          <a:solidFill>
                            <a:schemeClr val="bg1"/>
                          </a:solidFill>
                          <a:latin typeface="Arial Narrow" panose="020B0606020202030204" pitchFamily="34" charset="0"/>
                        </a:rPr>
                        <a:t>Second Term (5 Months)</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1500" b="1" dirty="0">
                          <a:solidFill>
                            <a:schemeClr val="bg1"/>
                          </a:solidFill>
                          <a:latin typeface="Arial Narrow" panose="020B0606020202030204" pitchFamily="34" charset="0"/>
                        </a:rPr>
                        <a:t>Non-Intensive French Block</a:t>
                      </a:r>
                    </a:p>
                  </a:txBody>
                  <a:tcPr marL="76621" marR="76621" marT="38311" marB="383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1803155653"/>
                  </a:ext>
                </a:extLst>
              </a:tr>
              <a:tr h="266911">
                <a:tc gridSpan="2">
                  <a:txBody>
                    <a:bodyPr/>
                    <a:lstStyle/>
                    <a:p>
                      <a:pPr algn="l"/>
                      <a:r>
                        <a:rPr lang="en-CA" sz="1500" b="1" dirty="0">
                          <a:solidFill>
                            <a:schemeClr val="bg1"/>
                          </a:solidFill>
                          <a:latin typeface="Arial Narrow" panose="020B0606020202030204" pitchFamily="34" charset="0"/>
                        </a:rPr>
                        <a:t>                        September – January </a:t>
                      </a:r>
                      <a:r>
                        <a:rPr lang="en-CA" sz="1500" b="1" dirty="0">
                          <a:solidFill>
                            <a:schemeClr val="bg1"/>
                          </a:solidFill>
                          <a:latin typeface="Arial Narrow" panose="020B0606020202030204" pitchFamily="34" charset="0"/>
                          <a:sym typeface="Wingdings" panose="05000000000000000000" pitchFamily="2" charset="2"/>
                        </a:rPr>
                        <a:t></a:t>
                      </a:r>
                      <a:r>
                        <a:rPr lang="en-CA" sz="1500" b="1" dirty="0">
                          <a:solidFill>
                            <a:schemeClr val="bg1"/>
                          </a:solidFill>
                          <a:latin typeface="Arial Narrow" panose="020B0606020202030204" pitchFamily="34" charset="0"/>
                        </a:rPr>
                        <a:t> February – June</a:t>
                      </a:r>
                    </a:p>
                  </a:txBody>
                  <a:tcPr marL="76621" marR="76621" marT="38311" marB="383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2A8E"/>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A" sz="1500" b="1" dirty="0">
                        <a:solidFill>
                          <a:schemeClr val="bg1"/>
                        </a:solidFill>
                        <a:latin typeface="Arial Narrow" panose="020B0606020202030204" pitchFamily="34" charset="0"/>
                      </a:endParaRPr>
                    </a:p>
                  </a:txBody>
                  <a:tcPr marL="76621" marR="76621" marT="38311" marB="383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3082262603"/>
                  </a:ext>
                </a:extLst>
              </a:tr>
              <a:tr h="792065">
                <a:tc rowSpan="2">
                  <a:txBody>
                    <a:bodyPr/>
                    <a:lstStyle/>
                    <a:p>
                      <a:r>
                        <a:rPr lang="en-CA" sz="1200" b="1" dirty="0">
                          <a:latin typeface="+mn-lt"/>
                        </a:rPr>
                        <a:t>French Language Arts</a:t>
                      </a:r>
                    </a:p>
                    <a:p>
                      <a:r>
                        <a:rPr lang="en-CA" sz="1200" b="0" dirty="0">
                          <a:latin typeface="+mn-lt"/>
                        </a:rPr>
                        <a:t>Development of literacy skills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dirty="0">
                        <a:latin typeface="+mn-lt"/>
                      </a:endParaRPr>
                    </a:p>
                  </a:txBody>
                  <a:tcPr marL="76655" marR="76655" marT="38327" marB="383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r>
                        <a:rPr lang="en-CA" sz="1200" b="1" dirty="0">
                          <a:latin typeface="+mn-lt"/>
                        </a:rPr>
                        <a:t>English Language Arts</a:t>
                      </a:r>
                    </a:p>
                    <a:p>
                      <a:r>
                        <a:rPr lang="en-CA" sz="1200" b="0" dirty="0">
                          <a:latin typeface="+mn-lt"/>
                        </a:rPr>
                        <a:t>Science (English)</a:t>
                      </a:r>
                    </a:p>
                    <a:p>
                      <a:r>
                        <a:rPr lang="en-CA" sz="1200" b="0" dirty="0">
                          <a:latin typeface="+mn-lt"/>
                        </a:rPr>
                        <a:t>Social</a:t>
                      </a:r>
                      <a:r>
                        <a:rPr lang="en-CA" sz="1200" b="0" baseline="0" dirty="0">
                          <a:latin typeface="+mn-lt"/>
                        </a:rPr>
                        <a:t> Studies (English)</a:t>
                      </a:r>
                    </a:p>
                    <a:p>
                      <a:r>
                        <a:rPr lang="en-CA" sz="1200" b="0" baseline="0" dirty="0">
                          <a:solidFill>
                            <a:schemeClr val="tx1"/>
                          </a:solidFill>
                          <a:latin typeface="+mn-lt"/>
                        </a:rPr>
                        <a:t>Well-Being (</a:t>
                      </a:r>
                      <a:r>
                        <a:rPr lang="en-CA" sz="1200" b="0" baseline="0" dirty="0">
                          <a:latin typeface="+mn-lt"/>
                        </a:rPr>
                        <a:t>English)</a:t>
                      </a:r>
                    </a:p>
                  </a:txBody>
                  <a:tcPr marL="76621" marR="76621" marT="38311" marB="383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5672898"/>
                  </a:ext>
                </a:extLst>
              </a:tr>
              <a:tr h="459994">
                <a:tc vMerge="1">
                  <a:txBody>
                    <a:bodyPr/>
                    <a:lstStyle/>
                    <a:p>
                      <a:endParaRPr lang="en-CA"/>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French Language Arts</a:t>
                      </a:r>
                    </a:p>
                  </a:txBody>
                  <a:tcPr marL="76621" marR="76621" marT="38311" marB="383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extLst>
                  <a:ext uri="{0D108BD9-81ED-4DB2-BD59-A6C34878D82A}">
                    <a16:rowId xmlns:a16="http://schemas.microsoft.com/office/drawing/2014/main" val="359297952"/>
                  </a:ext>
                </a:extLst>
              </a:tr>
              <a:tr h="47733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0" dirty="0">
                          <a:latin typeface="+mn-lt"/>
                        </a:rPr>
                        <a:t>Mathematics (English)</a:t>
                      </a:r>
                    </a:p>
                  </a:txBody>
                  <a:tcPr marL="76655" marR="76655" marT="38327" marB="383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CA"/>
                    </a:p>
                  </a:txBody>
                  <a:tcPr/>
                </a:tc>
                <a:extLst>
                  <a:ext uri="{0D108BD9-81ED-4DB2-BD59-A6C34878D82A}">
                    <a16:rowId xmlns:a16="http://schemas.microsoft.com/office/drawing/2014/main" val="716860582"/>
                  </a:ext>
                </a:extLst>
              </a:tr>
              <a:tr h="579741">
                <a:tc gridSpan="2">
                  <a:txBody>
                    <a:bodyPr/>
                    <a:lstStyle/>
                    <a:p>
                      <a:pPr algn="ctr"/>
                      <a:r>
                        <a:rPr lang="en-CA" sz="1200" b="0" dirty="0">
                          <a:latin typeface="+mn-lt"/>
                        </a:rPr>
                        <a:t>Physical Education, Music, Art (English)</a:t>
                      </a:r>
                    </a:p>
                  </a:txBody>
                  <a:tcPr marL="76655" marR="76655" marT="38327" marB="383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CA"/>
                    </a:p>
                  </a:txBody>
                  <a:tcPr/>
                </a:tc>
                <a:extLst>
                  <a:ext uri="{0D108BD9-81ED-4DB2-BD59-A6C34878D82A}">
                    <a16:rowId xmlns:a16="http://schemas.microsoft.com/office/drawing/2014/main" val="2367786353"/>
                  </a:ext>
                </a:extLst>
              </a:tr>
            </a:tbl>
          </a:graphicData>
        </a:graphic>
      </p:graphicFrame>
      <p:pic>
        <p:nvPicPr>
          <p:cNvPr id="5" name="Recorded Sound">
            <a:hlinkClick r:id="" action="ppaction://media"/>
            <a:extLst>
              <a:ext uri="{FF2B5EF4-FFF2-40B4-BE49-F238E27FC236}">
                <a16:creationId xmlns:a16="http://schemas.microsoft.com/office/drawing/2014/main" id="{B623A242-D5DB-4F98-BA57-4F554886AB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346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68E109C-FDA7-4EBB-B138-809040C59A2F}"/>
              </a:ext>
            </a:extLst>
          </p:cNvPr>
          <p:cNvSpPr/>
          <p:nvPr/>
        </p:nvSpPr>
        <p:spPr bwMode="auto">
          <a:xfrm rot="5400000">
            <a:off x="-2819403" y="2819399"/>
            <a:ext cx="6172202" cy="533404"/>
          </a:xfrm>
          <a:prstGeom prst="rect">
            <a:avLst/>
          </a:prstGeom>
          <a:gradFill flip="none" rotWithShape="1">
            <a:gsLst>
              <a:gs pos="0">
                <a:srgbClr val="D6C3DE"/>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16386" name="Rectangle 1"/>
          <p:cNvSpPr>
            <a:spLocks noChangeArrowheads="1"/>
          </p:cNvSpPr>
          <p:nvPr/>
        </p:nvSpPr>
        <p:spPr bwMode="auto">
          <a:xfrm>
            <a:off x="685800" y="1219200"/>
            <a:ext cx="79248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257300" indent="-3429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1200"/>
              </a:spcAft>
              <a:buFontTx/>
              <a:buNone/>
              <a:defRPr/>
            </a:pPr>
            <a:r>
              <a:rPr lang="fr-CA" altLang="en-US" sz="2000" b="1" dirty="0">
                <a:solidFill>
                  <a:schemeClr val="tx1"/>
                </a:solidFill>
                <a:latin typeface="+mn-lt"/>
              </a:rPr>
              <a:t>Post-Intensive French Grades 6</a:t>
            </a:r>
            <a:r>
              <a:rPr lang="en-CA" sz="2000" b="1" dirty="0">
                <a:solidFill>
                  <a:schemeClr val="tx1"/>
                </a:solidFill>
                <a:latin typeface="+mn-lt"/>
                <a:sym typeface="Symbol" panose="05050102010706020507" pitchFamily="18" charset="2"/>
              </a:rPr>
              <a:t></a:t>
            </a:r>
            <a:r>
              <a:rPr lang="fr-CA" altLang="en-US" sz="2000" b="1" dirty="0">
                <a:solidFill>
                  <a:schemeClr val="tx1"/>
                </a:solidFill>
                <a:latin typeface="+mn-lt"/>
              </a:rPr>
              <a:t>8</a:t>
            </a:r>
          </a:p>
          <a:p>
            <a:pPr lvl="2">
              <a:spcBef>
                <a:spcPct val="0"/>
              </a:spcBef>
              <a:defRPr/>
            </a:pPr>
            <a:r>
              <a:rPr lang="en-CA" altLang="en-US" sz="1800" dirty="0">
                <a:solidFill>
                  <a:schemeClr val="tx1"/>
                </a:solidFill>
                <a:latin typeface="+mn-lt"/>
              </a:rPr>
              <a:t>2</a:t>
            </a:r>
            <a:r>
              <a:rPr lang="en-CA" sz="1800" b="1" dirty="0">
                <a:solidFill>
                  <a:schemeClr val="tx1"/>
                </a:solidFill>
                <a:latin typeface="+mn-lt"/>
                <a:sym typeface="Symbol" panose="05050102010706020507" pitchFamily="18" charset="2"/>
              </a:rPr>
              <a:t></a:t>
            </a:r>
            <a:r>
              <a:rPr lang="en-CA" altLang="en-US" sz="1800" dirty="0">
                <a:solidFill>
                  <a:schemeClr val="tx1"/>
                </a:solidFill>
                <a:latin typeface="+mn-lt"/>
              </a:rPr>
              <a:t>3 blocks/classes per week of French</a:t>
            </a:r>
          </a:p>
          <a:p>
            <a:pPr lvl="2">
              <a:spcBef>
                <a:spcPct val="0"/>
              </a:spcBef>
              <a:defRPr/>
            </a:pPr>
            <a:r>
              <a:rPr lang="en-CA" altLang="en-US" sz="1800" dirty="0">
                <a:solidFill>
                  <a:schemeClr val="tx1"/>
                </a:solidFill>
                <a:latin typeface="+mn-lt"/>
              </a:rPr>
              <a:t>Focuses on further development of oral, reading, and writing communication skills </a:t>
            </a:r>
          </a:p>
          <a:p>
            <a:pPr>
              <a:spcBef>
                <a:spcPts val="1200"/>
              </a:spcBef>
              <a:spcAft>
                <a:spcPts val="1200"/>
              </a:spcAft>
              <a:buFontTx/>
              <a:buNone/>
              <a:defRPr/>
            </a:pPr>
            <a:r>
              <a:rPr lang="fr-CA" altLang="en-US" sz="2000" b="1" dirty="0">
                <a:solidFill>
                  <a:schemeClr val="tx1"/>
                </a:solidFill>
                <a:latin typeface="+mn-lt"/>
              </a:rPr>
              <a:t>Post-Intensive French Grades 9</a:t>
            </a:r>
            <a:r>
              <a:rPr lang="en-CA" sz="2000" b="1" dirty="0">
                <a:solidFill>
                  <a:schemeClr val="tx1"/>
                </a:solidFill>
                <a:latin typeface="+mn-lt"/>
                <a:sym typeface="Symbol" panose="05050102010706020507" pitchFamily="18" charset="2"/>
              </a:rPr>
              <a:t></a:t>
            </a:r>
            <a:r>
              <a:rPr lang="fr-CA" altLang="en-US" sz="2000" b="1" dirty="0">
                <a:solidFill>
                  <a:schemeClr val="tx1"/>
                </a:solidFill>
                <a:latin typeface="+mn-lt"/>
              </a:rPr>
              <a:t>10</a:t>
            </a:r>
          </a:p>
          <a:p>
            <a:pPr lvl="2">
              <a:spcBef>
                <a:spcPct val="0"/>
              </a:spcBef>
              <a:defRPr/>
            </a:pPr>
            <a:r>
              <a:rPr lang="en-CA" altLang="en-US" sz="1800" dirty="0">
                <a:solidFill>
                  <a:schemeClr val="tx1"/>
                </a:solidFill>
                <a:latin typeface="+mn-lt"/>
              </a:rPr>
              <a:t>1 course per year</a:t>
            </a:r>
          </a:p>
          <a:p>
            <a:pPr lvl="2">
              <a:spcBef>
                <a:spcPct val="0"/>
              </a:spcBef>
              <a:defRPr/>
            </a:pPr>
            <a:r>
              <a:rPr lang="en-CA" altLang="en-US" sz="1800" dirty="0">
                <a:solidFill>
                  <a:schemeClr val="tx1"/>
                </a:solidFill>
                <a:latin typeface="+mn-lt"/>
              </a:rPr>
              <a:t>Reading texts that include greater complexity</a:t>
            </a:r>
          </a:p>
          <a:p>
            <a:pPr lvl="2">
              <a:spcBef>
                <a:spcPct val="0"/>
              </a:spcBef>
              <a:defRPr/>
            </a:pPr>
            <a:r>
              <a:rPr lang="en-CA" altLang="en-US" sz="1800" dirty="0">
                <a:solidFill>
                  <a:schemeClr val="tx1"/>
                </a:solidFill>
                <a:latin typeface="+mn-lt"/>
              </a:rPr>
              <a:t>Writing tasks are more complex</a:t>
            </a:r>
          </a:p>
          <a:p>
            <a:pPr>
              <a:spcBef>
                <a:spcPts val="1200"/>
              </a:spcBef>
              <a:spcAft>
                <a:spcPts val="1200"/>
              </a:spcAft>
              <a:buFontTx/>
              <a:buNone/>
              <a:defRPr/>
            </a:pPr>
            <a:r>
              <a:rPr lang="fr-CA" altLang="en-US" sz="2000" b="1" dirty="0">
                <a:solidFill>
                  <a:schemeClr val="tx1"/>
                </a:solidFill>
                <a:latin typeface="+mn-lt"/>
              </a:rPr>
              <a:t>Post-Intensive French Grades 11</a:t>
            </a:r>
            <a:r>
              <a:rPr lang="en-CA" sz="2000" b="1" dirty="0">
                <a:solidFill>
                  <a:schemeClr val="tx1"/>
                </a:solidFill>
                <a:latin typeface="+mn-lt"/>
                <a:sym typeface="Symbol" panose="05050102010706020507" pitchFamily="18" charset="2"/>
              </a:rPr>
              <a:t></a:t>
            </a:r>
            <a:r>
              <a:rPr lang="fr-CA" altLang="en-US" sz="2000" b="1" dirty="0">
                <a:solidFill>
                  <a:schemeClr val="tx1"/>
                </a:solidFill>
                <a:latin typeface="+mn-lt"/>
              </a:rPr>
              <a:t>12</a:t>
            </a:r>
          </a:p>
          <a:p>
            <a:pPr lvl="2">
              <a:spcBef>
                <a:spcPct val="0"/>
              </a:spcBef>
              <a:defRPr/>
            </a:pPr>
            <a:r>
              <a:rPr lang="en-CA" altLang="en-US" sz="1800" dirty="0">
                <a:solidFill>
                  <a:schemeClr val="tx1"/>
                </a:solidFill>
                <a:latin typeface="+mn-lt"/>
              </a:rPr>
              <a:t>Available for all students</a:t>
            </a:r>
          </a:p>
          <a:p>
            <a:pPr lvl="2">
              <a:spcBef>
                <a:spcPct val="0"/>
              </a:spcBef>
              <a:defRPr/>
            </a:pPr>
            <a:r>
              <a:rPr lang="en-CA" altLang="en-US" sz="1800" dirty="0">
                <a:solidFill>
                  <a:schemeClr val="tx1"/>
                </a:solidFill>
              </a:rPr>
              <a:t>Both courses are available online</a:t>
            </a:r>
            <a:endParaRPr lang="en-CA" altLang="en-US" sz="1800" dirty="0">
              <a:solidFill>
                <a:schemeClr val="tx1"/>
              </a:solidFill>
              <a:latin typeface="+mn-lt"/>
            </a:endParaRPr>
          </a:p>
          <a:p>
            <a:pPr lvl="2">
              <a:spcBef>
                <a:spcPct val="0"/>
              </a:spcBef>
              <a:defRPr/>
            </a:pPr>
            <a:r>
              <a:rPr lang="en-CA" altLang="en-US" sz="1800" dirty="0">
                <a:solidFill>
                  <a:schemeClr val="tx1"/>
                </a:solidFill>
                <a:latin typeface="+mn-lt"/>
              </a:rPr>
              <a:t>May select additional courses in French (e.g., Writing 110, Law 120)</a:t>
            </a:r>
          </a:p>
          <a:p>
            <a:pPr>
              <a:spcBef>
                <a:spcPct val="0"/>
              </a:spcBef>
              <a:buFontTx/>
              <a:buNone/>
              <a:defRPr/>
            </a:pPr>
            <a:endParaRPr lang="en-CA" altLang="fr-FR" sz="2400" dirty="0">
              <a:solidFill>
                <a:schemeClr val="tx1"/>
              </a:solidFill>
              <a:latin typeface="Myriad Pro" panose="020B0503030403020204" pitchFamily="34" charset="0"/>
            </a:endParaRPr>
          </a:p>
        </p:txBody>
      </p:sp>
      <p:sp>
        <p:nvSpPr>
          <p:cNvPr id="8" name="Rectangle 7">
            <a:extLst>
              <a:ext uri="{FF2B5EF4-FFF2-40B4-BE49-F238E27FC236}">
                <a16:creationId xmlns:a16="http://schemas.microsoft.com/office/drawing/2014/main" id="{68A9EAAB-3D32-4286-8C9D-0E0EDF48811B}"/>
              </a:ext>
            </a:extLst>
          </p:cNvPr>
          <p:cNvSpPr/>
          <p:nvPr/>
        </p:nvSpPr>
        <p:spPr bwMode="auto">
          <a:xfrm>
            <a:off x="0" y="256376"/>
            <a:ext cx="9140536" cy="716762"/>
          </a:xfrm>
          <a:prstGeom prst="rect">
            <a:avLst/>
          </a:prstGeom>
          <a:solidFill>
            <a:srgbClr val="7C278B"/>
          </a:soli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9" name="Rectangle 2">
            <a:extLst>
              <a:ext uri="{FF2B5EF4-FFF2-40B4-BE49-F238E27FC236}">
                <a16:creationId xmlns:a16="http://schemas.microsoft.com/office/drawing/2014/main" id="{0B004900-C4EC-43B7-9483-EAA65D069BD8}"/>
              </a:ext>
            </a:extLst>
          </p:cNvPr>
          <p:cNvSpPr txBox="1">
            <a:spLocks noChangeArrowheads="1"/>
          </p:cNvSpPr>
          <p:nvPr/>
        </p:nvSpPr>
        <p:spPr bwMode="auto">
          <a:xfrm>
            <a:off x="399256" y="304800"/>
            <a:ext cx="874128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dirty="0">
                <a:solidFill>
                  <a:schemeClr val="bg1"/>
                </a:solidFill>
                <a:latin typeface="Arial Narrow" panose="020B0606020202030204" pitchFamily="34" charset="0"/>
              </a:rPr>
              <a:t>English Prime with Intensive French (Grades 6-12)</a:t>
            </a:r>
            <a:endParaRPr lang="en-US" altLang="en-US" sz="3200" kern="0" dirty="0">
              <a:solidFill>
                <a:schemeClr val="bg1"/>
              </a:solidFill>
              <a:latin typeface="Arial Narrow" panose="020B0606020202030204" pitchFamily="34" charset="0"/>
            </a:endParaRPr>
          </a:p>
        </p:txBody>
      </p:sp>
      <p:pic>
        <p:nvPicPr>
          <p:cNvPr id="2" name="Graphic 1">
            <a:extLst>
              <a:ext uri="{FF2B5EF4-FFF2-40B4-BE49-F238E27FC236}">
                <a16:creationId xmlns:a16="http://schemas.microsoft.com/office/drawing/2014/main" id="{6736FDD9-7EDA-4C79-86FD-0AB3247F75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0973" y="486169"/>
            <a:ext cx="171450" cy="257175"/>
          </a:xfrm>
          <a:prstGeom prst="rect">
            <a:avLst/>
          </a:prstGeom>
        </p:spPr>
      </p:pic>
      <p:pic>
        <p:nvPicPr>
          <p:cNvPr id="3" name="Recorded Sound">
            <a:hlinkClick r:id="" action="ppaction://media"/>
            <a:extLst>
              <a:ext uri="{FF2B5EF4-FFF2-40B4-BE49-F238E27FC236}">
                <a16:creationId xmlns:a16="http://schemas.microsoft.com/office/drawing/2014/main" id="{65399C81-F74B-4BBB-8999-D7F95C416E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44600" y="278130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C61634-D6A1-4277-A94E-2E44160DDB79}"/>
              </a:ext>
            </a:extLst>
          </p:cNvPr>
          <p:cNvSpPr/>
          <p:nvPr/>
        </p:nvSpPr>
        <p:spPr bwMode="auto">
          <a:xfrm>
            <a:off x="2971800" y="5105400"/>
            <a:ext cx="6172199" cy="1036982"/>
          </a:xfrm>
          <a:prstGeom prst="rect">
            <a:avLst/>
          </a:prstGeom>
          <a:solidFill>
            <a:srgbClr val="EDCD5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solidFill>
                <a:srgbClr val="00549F"/>
              </a:solidFill>
              <a:effectLst/>
              <a:highlight>
                <a:srgbClr val="FFFF00"/>
              </a:highlight>
              <a:latin typeface="Arial" charset="0"/>
              <a:ea typeface="ヒラギノ角ゴ Pro W3" pitchFamily="48" charset="-128"/>
            </a:endParaRPr>
          </a:p>
        </p:txBody>
      </p:sp>
      <p:sp>
        <p:nvSpPr>
          <p:cNvPr id="10" name="Rectangle 2"/>
          <p:cNvSpPr txBox="1">
            <a:spLocks noChangeArrowheads="1"/>
          </p:cNvSpPr>
          <p:nvPr/>
        </p:nvSpPr>
        <p:spPr bwMode="auto">
          <a:xfrm>
            <a:off x="2849618" y="1447801"/>
            <a:ext cx="6111646" cy="312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464646"/>
                </a:solidFill>
                <a:latin typeface="Arial" pitchFamily="34" charset="0"/>
                <a:ea typeface="ヒラギノ角ゴ Pro W3" charset="-128"/>
              </a:defRPr>
            </a:lvl1pPr>
            <a:lvl2pPr marL="800100" indent="-34290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eaLnBrk="1" hangingPunct="1">
              <a:spcBef>
                <a:spcPct val="0"/>
              </a:spcBef>
              <a:spcAft>
                <a:spcPts val="800"/>
              </a:spcAft>
              <a:defRPr/>
            </a:pPr>
            <a:r>
              <a:rPr lang="en-US" altLang="en-US" sz="1600" b="1" dirty="0">
                <a:solidFill>
                  <a:schemeClr val="tx1"/>
                </a:solidFill>
                <a:latin typeface="+mn-lt"/>
              </a:rPr>
              <a:t>New Brunswick Summer French Program for Students in Grades 9 and 10</a:t>
            </a:r>
            <a:r>
              <a:rPr lang="en-US" altLang="en-US" sz="1600" dirty="0">
                <a:solidFill>
                  <a:schemeClr val="tx1"/>
                </a:solidFill>
                <a:latin typeface="+mn-lt"/>
              </a:rPr>
              <a:t>:</a:t>
            </a:r>
            <a:r>
              <a:rPr lang="en-US" altLang="en-US" sz="1600" b="1" dirty="0">
                <a:solidFill>
                  <a:schemeClr val="tx1"/>
                </a:solidFill>
                <a:latin typeface="+mn-lt"/>
              </a:rPr>
              <a:t> </a:t>
            </a:r>
            <a:r>
              <a:rPr lang="en-US" altLang="en-US" sz="1600" dirty="0">
                <a:solidFill>
                  <a:schemeClr val="tx1"/>
                </a:solidFill>
                <a:latin typeface="+mn-lt"/>
              </a:rPr>
              <a:t>4 week program at </a:t>
            </a:r>
            <a:r>
              <a:rPr lang="en-US" altLang="en-US" sz="1600" dirty="0" err="1">
                <a:solidFill>
                  <a:schemeClr val="tx1"/>
                </a:solidFill>
                <a:latin typeface="+mn-lt"/>
              </a:rPr>
              <a:t>Université</a:t>
            </a:r>
            <a:r>
              <a:rPr lang="en-US" altLang="en-US" sz="1600" dirty="0">
                <a:solidFill>
                  <a:schemeClr val="tx1"/>
                </a:solidFill>
                <a:latin typeface="+mn-lt"/>
              </a:rPr>
              <a:t> de Moncton (held virtually in the summer of 2019).</a:t>
            </a:r>
          </a:p>
          <a:p>
            <a:pPr eaLnBrk="1" hangingPunct="1">
              <a:spcBef>
                <a:spcPct val="0"/>
              </a:spcBef>
              <a:spcAft>
                <a:spcPts val="800"/>
              </a:spcAft>
              <a:defRPr/>
            </a:pPr>
            <a:r>
              <a:rPr lang="en-US" altLang="en-US" sz="1600" b="1" dirty="0">
                <a:solidFill>
                  <a:schemeClr val="tx1"/>
                </a:solidFill>
                <a:latin typeface="+mn-lt"/>
              </a:rPr>
              <a:t>New </a:t>
            </a:r>
            <a:r>
              <a:rPr lang="en-US" altLang="en-US" sz="1600" b="1" dirty="0" err="1">
                <a:solidFill>
                  <a:schemeClr val="tx1"/>
                </a:solidFill>
                <a:latin typeface="+mn-lt"/>
              </a:rPr>
              <a:t>Brunswick</a:t>
            </a:r>
            <a:r>
              <a:rPr lang="en-US" altLang="en-US" sz="1600" b="1" dirty="0" err="1">
                <a:solidFill>
                  <a:schemeClr val="tx1"/>
                </a:solidFill>
                <a:latin typeface="+mn-lt"/>
                <a:sym typeface="Symbol" panose="05050102010706020507" pitchFamily="18" charset="2"/>
              </a:rPr>
              <a:t></a:t>
            </a:r>
            <a:r>
              <a:rPr lang="en-US" altLang="en-US" sz="1600" b="1" dirty="0" err="1">
                <a:solidFill>
                  <a:schemeClr val="tx1"/>
                </a:solidFill>
                <a:latin typeface="+mn-lt"/>
              </a:rPr>
              <a:t>Québec</a:t>
            </a:r>
            <a:r>
              <a:rPr lang="en-US" altLang="en-US" sz="1600" b="1" dirty="0">
                <a:solidFill>
                  <a:schemeClr val="tx1"/>
                </a:solidFill>
                <a:latin typeface="+mn-lt"/>
              </a:rPr>
              <a:t> Exchange Program</a:t>
            </a:r>
            <a:r>
              <a:rPr lang="en-US" altLang="en-US" sz="1600" dirty="0">
                <a:solidFill>
                  <a:schemeClr val="tx1"/>
                </a:solidFill>
                <a:latin typeface="+mn-lt"/>
              </a:rPr>
              <a:t>:</a:t>
            </a:r>
            <a:r>
              <a:rPr lang="en-US" altLang="en-US" sz="1600" b="1" dirty="0">
                <a:solidFill>
                  <a:schemeClr val="tx1"/>
                </a:solidFill>
                <a:latin typeface="+mn-lt"/>
              </a:rPr>
              <a:t> </a:t>
            </a:r>
            <a:r>
              <a:rPr lang="en-CA" altLang="en-US" sz="1600" dirty="0">
                <a:solidFill>
                  <a:schemeClr val="tx1"/>
                </a:solidFill>
                <a:latin typeface="+mn-lt"/>
              </a:rPr>
              <a:t>Virtual possibilities are being explored</a:t>
            </a:r>
          </a:p>
          <a:p>
            <a:pPr eaLnBrk="1" hangingPunct="1">
              <a:spcBef>
                <a:spcPct val="0"/>
              </a:spcBef>
              <a:spcAft>
                <a:spcPts val="800"/>
              </a:spcAft>
              <a:defRPr/>
            </a:pPr>
            <a:r>
              <a:rPr lang="en-US" altLang="en-US" sz="1600" b="1" dirty="0">
                <a:solidFill>
                  <a:schemeClr val="tx1"/>
                </a:solidFill>
                <a:latin typeface="+mn-lt"/>
              </a:rPr>
              <a:t>Explore</a:t>
            </a:r>
            <a:r>
              <a:rPr lang="en-US" altLang="en-US" sz="1600" dirty="0">
                <a:solidFill>
                  <a:schemeClr val="tx1"/>
                </a:solidFill>
                <a:latin typeface="+mn-lt"/>
              </a:rPr>
              <a:t> (ages 16+): 5 week summer French program in locations across Canada.  (</a:t>
            </a:r>
            <a:r>
              <a:rPr lang="en-US" altLang="en-US" sz="1600" b="1" dirty="0">
                <a:solidFill>
                  <a:srgbClr val="00B0F0"/>
                </a:solidFill>
                <a:latin typeface="+mn-lt"/>
                <a:hlinkClick r:id="rId5">
                  <a:extLst>
                    <a:ext uri="{A12FA001-AC4F-418D-AE19-62706E023703}">
                      <ahyp:hlinkClr xmlns:ahyp="http://schemas.microsoft.com/office/drawing/2018/hyperlinkcolor" val="tx"/>
                    </a:ext>
                  </a:extLst>
                </a:hlinkClick>
              </a:rPr>
              <a:t>https://englishfrench.ca/</a:t>
            </a:r>
            <a:r>
              <a:rPr lang="en-US" altLang="en-US" sz="1600" dirty="0">
                <a:solidFill>
                  <a:schemeClr val="tx1"/>
                </a:solidFill>
                <a:latin typeface="+mn-lt"/>
              </a:rPr>
              <a:t>)</a:t>
            </a:r>
            <a:r>
              <a:rPr lang="en-US" altLang="en-US" sz="1600" b="1" dirty="0">
                <a:solidFill>
                  <a:srgbClr val="00B0F0"/>
                </a:solidFill>
                <a:latin typeface="+mn-lt"/>
              </a:rPr>
              <a:t> </a:t>
            </a:r>
          </a:p>
          <a:p>
            <a:pPr eaLnBrk="1" hangingPunct="1">
              <a:spcBef>
                <a:spcPct val="0"/>
              </a:spcBef>
              <a:spcAft>
                <a:spcPts val="800"/>
              </a:spcAft>
              <a:defRPr/>
            </a:pPr>
            <a:r>
              <a:rPr lang="fr-CA" altLang="en-US" sz="1600" b="1" dirty="0">
                <a:solidFill>
                  <a:schemeClr val="tx1"/>
                </a:solidFill>
                <a:latin typeface="+mn-lt"/>
              </a:rPr>
              <a:t>Explore </a:t>
            </a:r>
            <a:r>
              <a:rPr lang="fr-CA" altLang="en-US" sz="1600" b="1" dirty="0" err="1">
                <a:solidFill>
                  <a:schemeClr val="tx1"/>
                </a:solidFill>
                <a:latin typeface="+mn-lt"/>
              </a:rPr>
              <a:t>Youth</a:t>
            </a:r>
            <a:r>
              <a:rPr lang="fr-CA" altLang="en-US" sz="1600" b="1" dirty="0">
                <a:solidFill>
                  <a:schemeClr val="tx1"/>
                </a:solidFill>
                <a:latin typeface="+mn-lt"/>
              </a:rPr>
              <a:t> Initiative </a:t>
            </a:r>
            <a:r>
              <a:rPr lang="fr-CA" altLang="en-US" sz="1600" dirty="0">
                <a:solidFill>
                  <a:schemeClr val="tx1"/>
                </a:solidFill>
                <a:latin typeface="+mn-lt"/>
              </a:rPr>
              <a:t>(</a:t>
            </a:r>
            <a:r>
              <a:rPr lang="fr-CA" altLang="en-US" sz="1600" dirty="0" err="1">
                <a:solidFill>
                  <a:schemeClr val="tx1"/>
                </a:solidFill>
                <a:latin typeface="+mn-lt"/>
              </a:rPr>
              <a:t>ages</a:t>
            </a:r>
            <a:r>
              <a:rPr lang="fr-CA" altLang="en-US" sz="1600" dirty="0">
                <a:solidFill>
                  <a:schemeClr val="tx1"/>
                </a:solidFill>
                <a:latin typeface="+mn-lt"/>
              </a:rPr>
              <a:t> 13</a:t>
            </a:r>
            <a:r>
              <a:rPr lang="en-US" altLang="en-US" sz="1600" dirty="0">
                <a:solidFill>
                  <a:schemeClr val="tx1"/>
                </a:solidFill>
                <a:latin typeface="+mn-lt"/>
                <a:sym typeface="Symbol" panose="05050102010706020507" pitchFamily="18" charset="2"/>
              </a:rPr>
              <a:t></a:t>
            </a:r>
            <a:r>
              <a:rPr lang="fr-CA" altLang="en-US" sz="1600" dirty="0">
                <a:solidFill>
                  <a:schemeClr val="tx1"/>
                </a:solidFill>
                <a:latin typeface="+mn-lt"/>
              </a:rPr>
              <a:t>15): 3 </a:t>
            </a:r>
            <a:r>
              <a:rPr lang="fr-CA" altLang="en-US" sz="1600" dirty="0" err="1">
                <a:solidFill>
                  <a:schemeClr val="tx1"/>
                </a:solidFill>
                <a:latin typeface="+mn-lt"/>
              </a:rPr>
              <a:t>week</a:t>
            </a:r>
            <a:r>
              <a:rPr lang="fr-CA" altLang="en-US" sz="1600" dirty="0">
                <a:solidFill>
                  <a:schemeClr val="tx1"/>
                </a:solidFill>
                <a:latin typeface="+mn-lt"/>
              </a:rPr>
              <a:t> </a:t>
            </a:r>
            <a:r>
              <a:rPr lang="fr-CA" altLang="en-US" sz="1600" dirty="0" err="1">
                <a:solidFill>
                  <a:schemeClr val="tx1"/>
                </a:solidFill>
                <a:latin typeface="+mn-lt"/>
              </a:rPr>
              <a:t>summer</a:t>
            </a:r>
            <a:r>
              <a:rPr lang="fr-CA" altLang="en-US" sz="1600" dirty="0">
                <a:solidFill>
                  <a:schemeClr val="tx1"/>
                </a:solidFill>
                <a:latin typeface="+mn-lt"/>
              </a:rPr>
              <a:t> French program in New Brunswick/Québec.</a:t>
            </a:r>
            <a:r>
              <a:rPr lang="en-US" altLang="en-US" sz="1600" dirty="0">
                <a:solidFill>
                  <a:schemeClr val="tx1"/>
                </a:solidFill>
                <a:latin typeface="+mn-lt"/>
              </a:rPr>
              <a:t> (</a:t>
            </a:r>
            <a:r>
              <a:rPr lang="en-US" altLang="en-US" sz="1600" b="1" dirty="0">
                <a:solidFill>
                  <a:srgbClr val="00B0F0"/>
                </a:solidFill>
                <a:latin typeface="+mn-lt"/>
                <a:hlinkClick r:id="rId5">
                  <a:extLst>
                    <a:ext uri="{A12FA001-AC4F-418D-AE19-62706E023703}">
                      <ahyp:hlinkClr xmlns:ahyp="http://schemas.microsoft.com/office/drawing/2018/hyperlinkcolor" val="tx"/>
                    </a:ext>
                  </a:extLst>
                </a:hlinkClick>
              </a:rPr>
              <a:t>https://englishfrench.ca/</a:t>
            </a:r>
            <a:r>
              <a:rPr lang="en-US" altLang="en-US" sz="1600" dirty="0">
                <a:solidFill>
                  <a:schemeClr val="tx1"/>
                </a:solidFill>
                <a:latin typeface="+mn-lt"/>
              </a:rPr>
              <a:t>)</a:t>
            </a:r>
            <a:endParaRPr lang="fr-CA" altLang="en-US" sz="1600" dirty="0">
              <a:solidFill>
                <a:schemeClr val="tx1"/>
              </a:solidFill>
              <a:latin typeface="+mn-lt"/>
            </a:endParaRPr>
          </a:p>
          <a:p>
            <a:pPr marL="0" indent="0" eaLnBrk="1" hangingPunct="1">
              <a:spcBef>
                <a:spcPct val="0"/>
              </a:spcBef>
              <a:buNone/>
              <a:defRPr/>
            </a:pPr>
            <a:r>
              <a:rPr lang="fr-CA" altLang="en-US" sz="2400" dirty="0">
                <a:solidFill>
                  <a:schemeClr val="tx1"/>
                </a:solidFill>
                <a:latin typeface="Myriad Pro" panose="020B0503030403020204" pitchFamily="34" charset="0"/>
              </a:rPr>
              <a:t>		          	   </a:t>
            </a:r>
            <a:endParaRPr lang="fr-CA" altLang="en-US" sz="2000" dirty="0">
              <a:solidFill>
                <a:schemeClr val="tx1"/>
              </a:solidFill>
              <a:latin typeface="Myriad Pro" panose="020B0503030403020204" pitchFamily="34" charset="0"/>
            </a:endParaRPr>
          </a:p>
        </p:txBody>
      </p:sp>
      <p:pic>
        <p:nvPicPr>
          <p:cNvPr id="2" name="Picture 1"/>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0" y="1154830"/>
            <a:ext cx="2849618" cy="5703170"/>
          </a:xfrm>
          <a:prstGeom prst="rect">
            <a:avLst/>
          </a:prstGeom>
        </p:spPr>
      </p:pic>
      <p:sp>
        <p:nvSpPr>
          <p:cNvPr id="7" name="Rectangle 2">
            <a:extLst>
              <a:ext uri="{FF2B5EF4-FFF2-40B4-BE49-F238E27FC236}">
                <a16:creationId xmlns:a16="http://schemas.microsoft.com/office/drawing/2014/main" id="{51A8ED90-A053-47E5-A426-05D6F105313F}"/>
              </a:ext>
            </a:extLst>
          </p:cNvPr>
          <p:cNvSpPr txBox="1">
            <a:spLocks noChangeArrowheads="1"/>
          </p:cNvSpPr>
          <p:nvPr/>
        </p:nvSpPr>
        <p:spPr bwMode="auto">
          <a:xfrm>
            <a:off x="3276600" y="5222392"/>
            <a:ext cx="5923655" cy="98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464646"/>
                </a:solidFill>
                <a:latin typeface="Arial" pitchFamily="34" charset="0"/>
                <a:ea typeface="ヒラギノ角ゴ Pro W3" charset="-128"/>
              </a:defRPr>
            </a:lvl1pPr>
            <a:lvl2pPr marL="800100" indent="-34290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eaLnBrk="1" hangingPunct="1">
              <a:spcBef>
                <a:spcPct val="0"/>
              </a:spcBef>
              <a:spcAft>
                <a:spcPts val="800"/>
              </a:spcAft>
              <a:buNone/>
              <a:defRPr/>
            </a:pPr>
            <a:r>
              <a:rPr lang="en-US" altLang="en-US" sz="1600" dirty="0">
                <a:solidFill>
                  <a:srgbClr val="9F8111"/>
                </a:solidFill>
                <a:latin typeface="+mn-lt"/>
              </a:rPr>
              <a:t>For up to date information, please visit </a:t>
            </a:r>
            <a:r>
              <a:rPr lang="en-US" altLang="en-US" sz="1600" b="1" dirty="0">
                <a:solidFill>
                  <a:srgbClr val="9F8111"/>
                </a:solidFill>
                <a:latin typeface="+mn-lt"/>
                <a:hlinkClick r:id="rId7">
                  <a:extLst>
                    <a:ext uri="{A12FA001-AC4F-418D-AE19-62706E023703}">
                      <ahyp:hlinkClr xmlns:ahyp="http://schemas.microsoft.com/office/drawing/2018/hyperlinkcolor" val="tx"/>
                    </a:ext>
                  </a:extLst>
                </a:hlinkClick>
              </a:rPr>
              <a:t>www.gnb.ca/fsl</a:t>
            </a:r>
            <a:r>
              <a:rPr lang="en-US" altLang="en-US" sz="1600" b="1" dirty="0">
                <a:solidFill>
                  <a:srgbClr val="9F8111"/>
                </a:solidFill>
                <a:latin typeface="+mn-lt"/>
              </a:rPr>
              <a:t>.  </a:t>
            </a:r>
            <a:r>
              <a:rPr lang="en-US" altLang="en-US" sz="1600" dirty="0">
                <a:solidFill>
                  <a:srgbClr val="9F8111"/>
                </a:solidFill>
                <a:latin typeface="+mn-lt"/>
              </a:rPr>
              <a:t>Under French Second Language Opportunities, select the </a:t>
            </a:r>
            <a:r>
              <a:rPr lang="en-US" altLang="en-US" sz="1600" i="1" dirty="0">
                <a:solidFill>
                  <a:srgbClr val="9F8111"/>
                </a:solidFill>
                <a:latin typeface="+mn-lt"/>
              </a:rPr>
              <a:t>For Students </a:t>
            </a:r>
            <a:r>
              <a:rPr lang="en-US" altLang="en-US" sz="1600" dirty="0">
                <a:solidFill>
                  <a:srgbClr val="9F8111"/>
                </a:solidFill>
                <a:latin typeface="+mn-lt"/>
              </a:rPr>
              <a:t>tab.</a:t>
            </a:r>
            <a:endParaRPr lang="fr-CA" altLang="en-US" sz="1600" dirty="0">
              <a:solidFill>
                <a:srgbClr val="9F8111"/>
              </a:solidFill>
              <a:latin typeface="+mn-lt"/>
            </a:endParaRPr>
          </a:p>
          <a:p>
            <a:pPr marL="0" indent="0" eaLnBrk="1" hangingPunct="1">
              <a:spcBef>
                <a:spcPct val="0"/>
              </a:spcBef>
              <a:spcAft>
                <a:spcPts val="800"/>
              </a:spcAft>
              <a:buNone/>
              <a:defRPr/>
            </a:pPr>
            <a:endParaRPr lang="fr-CA" altLang="en-US" sz="1800" b="1" dirty="0">
              <a:solidFill>
                <a:srgbClr val="9F8111"/>
              </a:solidFill>
              <a:latin typeface="Myriad Pro" panose="020B0503030403020204" pitchFamily="34" charset="0"/>
            </a:endParaRPr>
          </a:p>
          <a:p>
            <a:pPr marL="0" indent="0" eaLnBrk="1" hangingPunct="1">
              <a:spcBef>
                <a:spcPct val="0"/>
              </a:spcBef>
              <a:buNone/>
              <a:defRPr/>
            </a:pPr>
            <a:r>
              <a:rPr lang="fr-CA" altLang="en-US" sz="2400" dirty="0">
                <a:solidFill>
                  <a:srgbClr val="9F8111"/>
                </a:solidFill>
                <a:latin typeface="Myriad Pro" panose="020B0503030403020204" pitchFamily="34" charset="0"/>
              </a:rPr>
              <a:t>		          	     	</a:t>
            </a:r>
          </a:p>
          <a:p>
            <a:pPr marL="0" indent="0" eaLnBrk="1" hangingPunct="1">
              <a:spcBef>
                <a:spcPct val="0"/>
              </a:spcBef>
              <a:buFontTx/>
              <a:buNone/>
              <a:defRPr/>
            </a:pPr>
            <a:endParaRPr lang="fr-CA" altLang="en-US" sz="2000" dirty="0">
              <a:solidFill>
                <a:srgbClr val="9F8111"/>
              </a:solidFill>
              <a:latin typeface="Myriad Pro" panose="020B0503030403020204" pitchFamily="34" charset="0"/>
            </a:endParaRPr>
          </a:p>
          <a:p>
            <a:pPr marL="0" indent="0" eaLnBrk="1" hangingPunct="1">
              <a:spcBef>
                <a:spcPct val="0"/>
              </a:spcBef>
              <a:buFontTx/>
              <a:buNone/>
              <a:defRPr/>
            </a:pPr>
            <a:endParaRPr lang="fr-CA" altLang="en-US" sz="2000" dirty="0">
              <a:solidFill>
                <a:srgbClr val="9F8111"/>
              </a:solidFill>
              <a:latin typeface="Myriad Pro" panose="020B0503030403020204" pitchFamily="34" charset="0"/>
            </a:endParaRPr>
          </a:p>
          <a:p>
            <a:pPr marL="0" indent="0" eaLnBrk="1" hangingPunct="1">
              <a:spcBef>
                <a:spcPct val="0"/>
              </a:spcBef>
              <a:buNone/>
              <a:defRPr/>
            </a:pPr>
            <a:endParaRPr lang="en-US" altLang="en-US" sz="2000" dirty="0">
              <a:solidFill>
                <a:srgbClr val="9F8111"/>
              </a:solidFill>
              <a:latin typeface="Myriad Pro" panose="020B0503030403020204" pitchFamily="34" charset="0"/>
            </a:endParaRPr>
          </a:p>
          <a:p>
            <a:pPr algn="ctr" eaLnBrk="1" hangingPunct="1">
              <a:spcBef>
                <a:spcPct val="0"/>
              </a:spcBef>
              <a:buFontTx/>
              <a:buNone/>
              <a:defRPr/>
            </a:pPr>
            <a:endParaRPr lang="en-US" altLang="en-US" sz="2000" dirty="0">
              <a:solidFill>
                <a:srgbClr val="9F8111"/>
              </a:solidFill>
              <a:latin typeface="Myriad Pro" panose="020B0503030403020204" pitchFamily="34" charset="0"/>
            </a:endParaRPr>
          </a:p>
        </p:txBody>
      </p:sp>
      <p:sp>
        <p:nvSpPr>
          <p:cNvPr id="9" name="Rectangle 8">
            <a:extLst>
              <a:ext uri="{FF2B5EF4-FFF2-40B4-BE49-F238E27FC236}">
                <a16:creationId xmlns:a16="http://schemas.microsoft.com/office/drawing/2014/main" id="{443D1FA8-21AC-4304-BB21-BD4AC1DBDCBF}"/>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11" name="Rectangle 2">
            <a:extLst>
              <a:ext uri="{FF2B5EF4-FFF2-40B4-BE49-F238E27FC236}">
                <a16:creationId xmlns:a16="http://schemas.microsoft.com/office/drawing/2014/main" id="{6E3A4CFF-4D0E-4F28-A917-765BCB1A01A4}"/>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dirty="0">
                <a:latin typeface="Arial Narrow" panose="020B0606020202030204" pitchFamily="34" charset="0"/>
              </a:rPr>
              <a:t>Cultural and Language Learning Opportunities</a:t>
            </a:r>
            <a:endParaRPr lang="en-US" altLang="en-US" sz="3200" kern="0" dirty="0">
              <a:latin typeface="Arial Narrow" panose="020B0606020202030204" pitchFamily="34" charset="0"/>
            </a:endParaRPr>
          </a:p>
        </p:txBody>
      </p:sp>
      <p:pic>
        <p:nvPicPr>
          <p:cNvPr id="12" name="Graphic 11">
            <a:extLst>
              <a:ext uri="{FF2B5EF4-FFF2-40B4-BE49-F238E27FC236}">
                <a16:creationId xmlns:a16="http://schemas.microsoft.com/office/drawing/2014/main" id="{725D6A39-0C8D-44F7-920F-8E812FC3A8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05150" y="5534025"/>
            <a:ext cx="171450" cy="257175"/>
          </a:xfrm>
          <a:prstGeom prst="rect">
            <a:avLst/>
          </a:prstGeom>
        </p:spPr>
      </p:pic>
      <p:pic>
        <p:nvPicPr>
          <p:cNvPr id="3" name="Recorded Sound">
            <a:hlinkClick r:id="" action="ppaction://media"/>
            <a:extLst>
              <a:ext uri="{FF2B5EF4-FFF2-40B4-BE49-F238E27FC236}">
                <a16:creationId xmlns:a16="http://schemas.microsoft.com/office/drawing/2014/main" id="{0C1CB585-125E-4BC3-B23E-D60016C8E2F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325600" y="27051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ED92AD-0AEA-434E-BA59-B9298BB50C3C}"/>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pic>
        <p:nvPicPr>
          <p:cNvPr id="8" name="Picture 7">
            <a:extLst>
              <a:ext uri="{FF2B5EF4-FFF2-40B4-BE49-F238E27FC236}">
                <a16:creationId xmlns:a16="http://schemas.microsoft.com/office/drawing/2014/main" id="{8E1EF0FB-A195-45C8-9015-D2F6835ECB83}"/>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 y="1015209"/>
            <a:ext cx="9144000" cy="515699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F1A53397-6B0A-41B7-9759-317737587B80}"/>
              </a:ext>
            </a:extLst>
          </p:cNvPr>
          <p:cNvSpPr txBox="1">
            <a:spLocks noChangeArrowheads="1"/>
          </p:cNvSpPr>
          <p:nvPr/>
        </p:nvSpPr>
        <p:spPr bwMode="auto">
          <a:xfrm>
            <a:off x="0" y="6362700"/>
            <a:ext cx="5806846"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464646"/>
                </a:solidFill>
                <a:latin typeface="Arial" pitchFamily="34" charset="0"/>
                <a:ea typeface="ヒラギノ角ゴ Pro W3" charset="-128"/>
              </a:defRPr>
            </a:lvl1pPr>
            <a:lvl2pPr marL="800100" indent="-34290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lgn="ctr">
              <a:buNone/>
            </a:pPr>
            <a:r>
              <a:rPr lang="en-CA" sz="1400" dirty="0">
                <a:solidFill>
                  <a:schemeClr val="bg1"/>
                </a:solidFill>
                <a:latin typeface="+mn-lt"/>
              </a:rPr>
              <a:t>English poster may be found at </a:t>
            </a:r>
            <a:r>
              <a:rPr lang="en-CA" sz="1400" b="1" dirty="0">
                <a:solidFill>
                  <a:srgbClr val="50DEFA"/>
                </a:solidFill>
                <a:latin typeface="+mn-lt"/>
                <a:hlinkClick r:id="rId6">
                  <a:extLst>
                    <a:ext uri="{A12FA001-AC4F-418D-AE19-62706E023703}">
                      <ahyp:hlinkClr xmlns:ahyp="http://schemas.microsoft.com/office/drawing/2018/hyperlinkcolor" val="tx"/>
                    </a:ext>
                  </a:extLst>
                </a:hlinkClick>
              </a:rPr>
              <a:t>https://bit.ly/3kHLeMs</a:t>
            </a:r>
            <a:r>
              <a:rPr lang="en-CA" sz="1400" b="1" dirty="0">
                <a:solidFill>
                  <a:srgbClr val="50DEFA"/>
                </a:solidFill>
                <a:latin typeface="+mn-lt"/>
              </a:rPr>
              <a:t> </a:t>
            </a:r>
          </a:p>
          <a:p>
            <a:pPr marL="0" indent="0" algn="ctr" eaLnBrk="1" hangingPunct="1">
              <a:spcBef>
                <a:spcPct val="0"/>
              </a:spcBef>
              <a:spcAft>
                <a:spcPts val="800"/>
              </a:spcAft>
              <a:buNone/>
              <a:defRPr/>
            </a:pPr>
            <a:endParaRPr lang="fr-CA" altLang="en-US" sz="1600" b="1" dirty="0">
              <a:solidFill>
                <a:schemeClr val="tx1"/>
              </a:solidFill>
            </a:endParaRPr>
          </a:p>
          <a:p>
            <a:pPr marL="0" indent="0" algn="ctr" eaLnBrk="1" hangingPunct="1">
              <a:spcBef>
                <a:spcPct val="0"/>
              </a:spcBef>
              <a:buNone/>
              <a:defRPr/>
            </a:pPr>
            <a:r>
              <a:rPr lang="fr-CA" altLang="en-US" sz="1600" dirty="0">
                <a:solidFill>
                  <a:schemeClr val="tx1"/>
                </a:solidFill>
                <a:latin typeface="Arial Narrow" panose="020B0606020202030204" pitchFamily="34" charset="0"/>
              </a:rPr>
              <a:t>		          	     	</a:t>
            </a:r>
          </a:p>
          <a:p>
            <a:pPr marL="0" indent="0" algn="ctr" eaLnBrk="1" hangingPunct="1">
              <a:spcBef>
                <a:spcPct val="0"/>
              </a:spcBef>
              <a:buNone/>
              <a:defRPr/>
            </a:pPr>
            <a:endParaRPr lang="fr-CA" altLang="en-US" sz="1600" dirty="0">
              <a:solidFill>
                <a:schemeClr val="tx1"/>
              </a:solidFill>
              <a:latin typeface="+mj-lt"/>
            </a:endParaRPr>
          </a:p>
          <a:p>
            <a:pPr marL="0" indent="0" algn="ctr" eaLnBrk="1" hangingPunct="1">
              <a:spcBef>
                <a:spcPct val="0"/>
              </a:spcBef>
              <a:buNone/>
              <a:defRPr/>
            </a:pPr>
            <a:endParaRPr lang="fr-CA" altLang="en-US" sz="1600" dirty="0">
              <a:solidFill>
                <a:schemeClr val="tx1"/>
              </a:solidFill>
              <a:latin typeface="+mj-lt"/>
            </a:endParaRPr>
          </a:p>
          <a:p>
            <a:pPr marL="0" indent="0" algn="ctr" eaLnBrk="1" hangingPunct="1">
              <a:spcBef>
                <a:spcPct val="0"/>
              </a:spcBef>
              <a:buNone/>
              <a:defRPr/>
            </a:pPr>
            <a:endParaRPr lang="en-US" altLang="en-US" sz="1600" dirty="0">
              <a:solidFill>
                <a:schemeClr val="tx1"/>
              </a:solidFill>
              <a:latin typeface="+mn-lt"/>
            </a:endParaRPr>
          </a:p>
          <a:p>
            <a:pPr marL="0" indent="0" algn="ctr" eaLnBrk="1" hangingPunct="1">
              <a:spcBef>
                <a:spcPct val="0"/>
              </a:spcBef>
              <a:buNone/>
              <a:defRPr/>
            </a:pPr>
            <a:endParaRPr lang="en-US" altLang="en-US" sz="1600" dirty="0">
              <a:solidFill>
                <a:schemeClr val="tx1"/>
              </a:solidFill>
              <a:latin typeface="+mn-lt"/>
            </a:endParaRPr>
          </a:p>
        </p:txBody>
      </p:sp>
      <p:sp>
        <p:nvSpPr>
          <p:cNvPr id="10" name="Rectangle 2">
            <a:extLst>
              <a:ext uri="{FF2B5EF4-FFF2-40B4-BE49-F238E27FC236}">
                <a16:creationId xmlns:a16="http://schemas.microsoft.com/office/drawing/2014/main" id="{44BA16AD-14FB-4C88-B554-7E554714EFB1}"/>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dirty="0">
                <a:latin typeface="Arial Narrow" panose="020B0606020202030204" pitchFamily="34" charset="0"/>
              </a:rPr>
              <a:t>Language Proficiency Posters</a:t>
            </a:r>
            <a:endParaRPr lang="en-US" altLang="en-US" sz="3200" kern="0" dirty="0">
              <a:latin typeface="Arial Narrow" panose="020B0606020202030204" pitchFamily="34" charset="0"/>
            </a:endParaRPr>
          </a:p>
        </p:txBody>
      </p:sp>
      <p:pic>
        <p:nvPicPr>
          <p:cNvPr id="2" name="Recorded Sound">
            <a:hlinkClick r:id="" action="ppaction://media"/>
            <a:extLst>
              <a:ext uri="{FF2B5EF4-FFF2-40B4-BE49-F238E27FC236}">
                <a16:creationId xmlns:a16="http://schemas.microsoft.com/office/drawing/2014/main" id="{1951618F-0E88-4C6A-A20A-C4C10A6993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06200" y="3429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11"/>
          <p:cNvSpPr>
            <a:spLocks noChangeArrowheads="1"/>
          </p:cNvSpPr>
          <p:nvPr/>
        </p:nvSpPr>
        <p:spPr bwMode="auto">
          <a:xfrm>
            <a:off x="2439988" y="1828800"/>
            <a:ext cx="62103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fr-FR" sz="1800" dirty="0">
                <a:solidFill>
                  <a:schemeClr val="tx1"/>
                </a:solidFill>
                <a:latin typeface="+mn-lt"/>
              </a:rPr>
              <a:t>Attitude and motivation contribute to success in learning a new language. </a:t>
            </a:r>
          </a:p>
          <a:p>
            <a:pPr>
              <a:spcBef>
                <a:spcPct val="0"/>
              </a:spcBef>
              <a:buFontTx/>
              <a:buNone/>
            </a:pPr>
            <a:endParaRPr lang="en-CA" altLang="fr-FR" sz="1800" dirty="0">
              <a:solidFill>
                <a:schemeClr val="tx1"/>
              </a:solidFill>
              <a:latin typeface="+mn-lt"/>
            </a:endParaRPr>
          </a:p>
          <a:p>
            <a:pPr>
              <a:spcBef>
                <a:spcPct val="0"/>
              </a:spcBef>
              <a:buFontTx/>
              <a:buNone/>
            </a:pPr>
            <a:r>
              <a:rPr lang="en-CA" altLang="fr-FR" sz="1800" dirty="0">
                <a:solidFill>
                  <a:schemeClr val="tx1"/>
                </a:solidFill>
                <a:latin typeface="+mn-lt"/>
              </a:rPr>
              <a:t>The level of French that students attain by high school graduation will vary from one student to another, in the same way as performance varies in other subject areas.</a:t>
            </a:r>
          </a:p>
          <a:p>
            <a:pPr>
              <a:spcBef>
                <a:spcPct val="0"/>
              </a:spcBef>
              <a:buFontTx/>
              <a:buNone/>
            </a:pPr>
            <a:endParaRPr lang="en-CA" altLang="fr-FR" sz="1800" dirty="0">
              <a:solidFill>
                <a:schemeClr val="tx1"/>
              </a:solidFill>
              <a:latin typeface="+mn-lt"/>
            </a:endParaRPr>
          </a:p>
          <a:p>
            <a:pPr>
              <a:spcBef>
                <a:spcPct val="0"/>
              </a:spcBef>
              <a:buFontTx/>
              <a:buNone/>
            </a:pPr>
            <a:r>
              <a:rPr lang="en-CA" altLang="fr-FR" sz="1800" dirty="0">
                <a:solidFill>
                  <a:schemeClr val="tx1"/>
                </a:solidFill>
                <a:latin typeface="+mn-lt"/>
              </a:rPr>
              <a:t>Your enthusiasm and encouragement will help your child to get the most from their program of choice.</a:t>
            </a:r>
          </a:p>
          <a:p>
            <a:pPr>
              <a:spcBef>
                <a:spcPct val="0"/>
              </a:spcBef>
              <a:buFontTx/>
              <a:buNone/>
            </a:pPr>
            <a:endParaRPr lang="en-CA" altLang="fr-FR" sz="1800" dirty="0">
              <a:solidFill>
                <a:schemeClr val="tx1"/>
              </a:solidFill>
              <a:latin typeface="+mn-lt"/>
            </a:endParaRPr>
          </a:p>
          <a:p>
            <a:pPr>
              <a:spcBef>
                <a:spcPct val="0"/>
              </a:spcBef>
              <a:buFontTx/>
              <a:buNone/>
            </a:pPr>
            <a:r>
              <a:rPr lang="en-US" altLang="fr-FR" sz="1800" dirty="0">
                <a:solidFill>
                  <a:schemeClr val="tx1"/>
                </a:solidFill>
                <a:latin typeface="+mn-lt"/>
              </a:rPr>
              <a:t>French materials may be accessed through:</a:t>
            </a:r>
            <a:endParaRPr lang="en-CA" altLang="fr-FR" sz="1800" dirty="0">
              <a:solidFill>
                <a:schemeClr val="tx1"/>
              </a:solidFill>
              <a:latin typeface="+mn-lt"/>
            </a:endParaRPr>
          </a:p>
          <a:p>
            <a:pPr>
              <a:spcBef>
                <a:spcPct val="0"/>
              </a:spcBef>
              <a:buFontTx/>
              <a:buNone/>
            </a:pPr>
            <a:r>
              <a:rPr lang="en-US" altLang="fr-FR" sz="1800" dirty="0">
                <a:solidFill>
                  <a:schemeClr val="tx1"/>
                </a:solidFill>
                <a:latin typeface="+mn-lt"/>
                <a:hlinkClick r:id="rId5"/>
              </a:rPr>
              <a:t>Electronic Library New Brunswick (ELNB)</a:t>
            </a:r>
            <a:endParaRPr lang="en-CA" altLang="fr-FR" sz="1800" dirty="0">
              <a:solidFill>
                <a:schemeClr val="tx1"/>
              </a:solidFill>
              <a:latin typeface="+mn-lt"/>
            </a:endParaRPr>
          </a:p>
          <a:p>
            <a:pPr>
              <a:spcBef>
                <a:spcPct val="0"/>
              </a:spcBef>
              <a:buFontTx/>
              <a:buNone/>
            </a:pPr>
            <a:r>
              <a:rPr lang="en-CA" altLang="fr-FR" sz="1800" dirty="0">
                <a:solidFill>
                  <a:schemeClr val="tx1"/>
                </a:solidFill>
                <a:latin typeface="+mn-lt"/>
                <a:hlinkClick r:id="rId6"/>
              </a:rPr>
              <a:t>French Language Learning @ GNB</a:t>
            </a:r>
            <a:endParaRPr lang="en-CA" altLang="fr-FR" sz="1800" dirty="0">
              <a:solidFill>
                <a:schemeClr val="tx1"/>
              </a:solidFill>
              <a:latin typeface="+mn-lt"/>
            </a:endParaRPr>
          </a:p>
        </p:txBody>
      </p:sp>
      <p:pic>
        <p:nvPicPr>
          <p:cNvPr id="34820" name="Picture 6"/>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0" y="914400"/>
            <a:ext cx="243998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1824D06-847F-431B-A4D5-0A0561D378FE}"/>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8" name="Rectangle 2">
            <a:extLst>
              <a:ext uri="{FF2B5EF4-FFF2-40B4-BE49-F238E27FC236}">
                <a16:creationId xmlns:a16="http://schemas.microsoft.com/office/drawing/2014/main" id="{A55D8903-ABB7-47F3-9B58-8045D23DF83F}"/>
              </a:ext>
            </a:extLst>
          </p:cNvPr>
          <p:cNvSpPr txBox="1">
            <a:spLocks noChangeArrowheads="1"/>
          </p:cNvSpPr>
          <p:nvPr/>
        </p:nvSpPr>
        <p:spPr bwMode="auto">
          <a:xfrm>
            <a:off x="399256" y="328613"/>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dirty="0">
                <a:latin typeface="Arial Narrow" panose="020B0606020202030204" pitchFamily="34" charset="0"/>
              </a:rPr>
              <a:t>The Role of Families/Family Support</a:t>
            </a:r>
            <a:endParaRPr lang="en-US" altLang="en-US" sz="3200" kern="0" dirty="0">
              <a:latin typeface="Arial Narrow" panose="020B0606020202030204" pitchFamily="34" charset="0"/>
            </a:endParaRPr>
          </a:p>
        </p:txBody>
      </p:sp>
      <p:pic>
        <p:nvPicPr>
          <p:cNvPr id="2" name="Recorded Sound">
            <a:hlinkClick r:id="" action="ppaction://media"/>
            <a:extLst>
              <a:ext uri="{FF2B5EF4-FFF2-40B4-BE49-F238E27FC236}">
                <a16:creationId xmlns:a16="http://schemas.microsoft.com/office/drawing/2014/main" id="{954AB024-2A04-40EC-A463-3041AA2486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173200" y="2514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8910BB-0FAB-40A5-8D48-0D550F66AB85}"/>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678397" y="1371600"/>
            <a:ext cx="5711005" cy="4313447"/>
          </a:xfrm>
          <a:prstGeom prst="rect">
            <a:avLst/>
          </a:prstGeom>
        </p:spPr>
      </p:pic>
      <p:pic>
        <p:nvPicPr>
          <p:cNvPr id="3" name="Bas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extLst>
              <a:ext uri="{28A0092B-C50C-407E-A947-70E740481C1C}">
                <a14:useLocalDpi xmlns:a14="http://schemas.microsoft.com/office/drawing/2010/main" val="0"/>
              </a:ext>
            </a:extLst>
          </a:blip>
          <a:stretch>
            <a:fillRect/>
          </a:stretch>
        </p:blipFill>
        <p:spPr>
          <a:xfrm>
            <a:off x="4419600" y="4240621"/>
            <a:ext cx="304800" cy="304800"/>
          </a:xfrm>
          <a:prstGeom prst="rect">
            <a:avLst/>
          </a:prstGeom>
        </p:spPr>
      </p:pic>
      <p:pic>
        <p:nvPicPr>
          <p:cNvPr id="4" name="Intermediat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extLst>
              <a:ext uri="{28A0092B-C50C-407E-A947-70E740481C1C}">
                <a14:useLocalDpi xmlns:a14="http://schemas.microsoft.com/office/drawing/2010/main" val="0"/>
              </a:ext>
            </a:extLst>
          </a:blip>
          <a:stretch>
            <a:fillRect/>
          </a:stretch>
        </p:blipFill>
        <p:spPr>
          <a:xfrm>
            <a:off x="4237758" y="3862288"/>
            <a:ext cx="296141" cy="296141"/>
          </a:xfrm>
          <a:prstGeom prst="rect">
            <a:avLst/>
          </a:prstGeom>
        </p:spPr>
      </p:pic>
      <p:pic>
        <p:nvPicPr>
          <p:cNvPr id="5" name="InterPlu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extLst>
              <a:ext uri="{28A0092B-C50C-407E-A947-70E740481C1C}">
                <a14:useLocalDpi xmlns:a14="http://schemas.microsoft.com/office/drawing/2010/main" val="0"/>
              </a:ext>
            </a:extLst>
          </a:blip>
          <a:stretch>
            <a:fillRect/>
          </a:stretch>
        </p:blipFill>
        <p:spPr>
          <a:xfrm>
            <a:off x="3983696" y="3287843"/>
            <a:ext cx="296141" cy="296141"/>
          </a:xfrm>
          <a:prstGeom prst="rect">
            <a:avLst/>
          </a:prstGeom>
        </p:spPr>
      </p:pic>
      <p:pic>
        <p:nvPicPr>
          <p:cNvPr id="6" name="Advance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extLst>
              <a:ext uri="{28A0092B-C50C-407E-A947-70E740481C1C}">
                <a14:useLocalDpi xmlns:a14="http://schemas.microsoft.com/office/drawing/2010/main" val="0"/>
              </a:ext>
            </a:extLst>
          </a:blip>
          <a:stretch>
            <a:fillRect/>
          </a:stretch>
        </p:blipFill>
        <p:spPr>
          <a:xfrm>
            <a:off x="3733800" y="2730630"/>
            <a:ext cx="304800" cy="304800"/>
          </a:xfrm>
          <a:prstGeom prst="rect">
            <a:avLst/>
          </a:prstGeom>
        </p:spPr>
      </p:pic>
      <p:sp>
        <p:nvSpPr>
          <p:cNvPr id="9" name="Rectangle 8">
            <a:extLst>
              <a:ext uri="{FF2B5EF4-FFF2-40B4-BE49-F238E27FC236}">
                <a16:creationId xmlns:a16="http://schemas.microsoft.com/office/drawing/2014/main" id="{808ACA92-46CD-497A-88E2-DA5373E61663}"/>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11" name="Rectangle 2">
            <a:extLst>
              <a:ext uri="{FF2B5EF4-FFF2-40B4-BE49-F238E27FC236}">
                <a16:creationId xmlns:a16="http://schemas.microsoft.com/office/drawing/2014/main" id="{A829B145-AA00-49E6-98BB-73B61882FA70}"/>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dirty="0">
                <a:latin typeface="Arial Narrow" panose="020B0606020202030204" pitchFamily="34" charset="0"/>
              </a:rPr>
              <a:t>Oral Proficiency Levels</a:t>
            </a:r>
            <a:endParaRPr lang="en-US" altLang="en-US" sz="3200" kern="0" dirty="0">
              <a:latin typeface="Arial Narrow" panose="020B0606020202030204" pitchFamily="34" charset="0"/>
            </a:endParaRPr>
          </a:p>
        </p:txBody>
      </p:sp>
      <p:pic>
        <p:nvPicPr>
          <p:cNvPr id="8" name="Recorded Sound">
            <a:hlinkClick r:id="" action="ppaction://media"/>
            <a:extLst>
              <a:ext uri="{FF2B5EF4-FFF2-40B4-BE49-F238E27FC236}">
                <a16:creationId xmlns:a16="http://schemas.microsoft.com/office/drawing/2014/main" id="{D025913A-0F9C-4228-9DFB-520AC1967D88}"/>
              </a:ext>
            </a:extLst>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15621000" y="27501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3141" fill="hold"/>
                                        <p:tgtEl>
                                          <p:spTgt spid="3"/>
                                        </p:tgtEl>
                                      </p:cBhvr>
                                    </p:cmd>
                                  </p:childTnLst>
                                </p:cTn>
                              </p:par>
                            </p:childTnLst>
                          </p:cTn>
                        </p:par>
                      </p:childTnLst>
                    </p:cTn>
                  </p:par>
                </p:childTnLst>
              </p:cTn>
              <p:nextCondLst>
                <p:cond evt="onClick" delay="0">
                  <p:tgtEl>
                    <p:spTgt spid="3"/>
                  </p:tgtEl>
                </p:cond>
              </p:nextCondLst>
            </p:seq>
            <p:audio>
              <p:cMediaNode vol="80000">
                <p:cTn id="12" fill="remove" display="0">
                  <p:stCondLst>
                    <p:cond delay="indefinite"/>
                  </p:stCondLst>
                  <p:endCondLst>
                    <p:cond evt="onStopAudio" delay="0">
                      <p:tgtEl>
                        <p:sldTgt/>
                      </p:tgtEl>
                    </p:cond>
                  </p:endCondLst>
                </p:cTn>
                <p:tgtEl>
                  <p:spTgt spid="3"/>
                </p:tgtEl>
              </p:cMediaNode>
            </p:audi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6439" fill="hold"/>
                                        <p:tgtEl>
                                          <p:spTgt spid="4"/>
                                        </p:tgtEl>
                                      </p:cBhvr>
                                    </p:cmd>
                                  </p:childTnLst>
                                </p:cTn>
                              </p:par>
                            </p:childTnLst>
                          </p:cTn>
                        </p:par>
                      </p:childTnLst>
                    </p:cTn>
                  </p:par>
                </p:childTnLst>
              </p:cTn>
              <p:nextCondLst>
                <p:cond evt="onClick" delay="0">
                  <p:tgtEl>
                    <p:spTgt spid="4"/>
                  </p:tgtEl>
                </p:cond>
              </p:nextCondLst>
            </p:seq>
            <p:audio>
              <p:cMediaNode vol="80000">
                <p:cTn id="18" fill="remove" display="0">
                  <p:stCondLst>
                    <p:cond delay="indefinite"/>
                  </p:stCondLst>
                  <p:endCondLst>
                    <p:cond evt="onStopAudio" delay="0">
                      <p:tgtEl>
                        <p:sldTgt/>
                      </p:tgtEl>
                    </p:cond>
                  </p:endCondLst>
                </p:cTn>
                <p:tgtEl>
                  <p:spTgt spid="4"/>
                </p:tgtEl>
              </p:cMediaNode>
            </p:audi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52307" fill="hold"/>
                                        <p:tgtEl>
                                          <p:spTgt spid="5"/>
                                        </p:tgtEl>
                                      </p:cBhvr>
                                    </p:cmd>
                                  </p:childTnLst>
                                </p:cTn>
                              </p:par>
                            </p:childTnLst>
                          </p:cTn>
                        </p:par>
                      </p:childTnLst>
                    </p:cTn>
                  </p:par>
                </p:childTnLst>
              </p:cTn>
              <p:nextCondLst>
                <p:cond evt="onClick" delay="0">
                  <p:tgtEl>
                    <p:spTgt spid="5"/>
                  </p:tgtEl>
                </p:cond>
              </p:nextCondLst>
            </p:seq>
            <p:audio>
              <p:cMediaNode vol="80000">
                <p:cTn id="24" fill="remove" display="0">
                  <p:stCondLst>
                    <p:cond delay="indefinite"/>
                  </p:stCondLst>
                  <p:endCondLst>
                    <p:cond evt="onStopAudio" delay="0">
                      <p:tgtEl>
                        <p:sldTgt/>
                      </p:tgtEl>
                    </p:cond>
                  </p:endCondLst>
                </p:cTn>
                <p:tgtEl>
                  <p:spTgt spid="5"/>
                </p:tgtEl>
              </p:cMediaNode>
            </p:audio>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64739" fill="hold"/>
                                        <p:tgtEl>
                                          <p:spTgt spid="6"/>
                                        </p:tgtEl>
                                      </p:cBhvr>
                                    </p:cmd>
                                  </p:childTnLst>
                                </p:cTn>
                              </p:par>
                            </p:childTnLst>
                          </p:cTn>
                        </p:par>
                      </p:childTnLst>
                    </p:cTn>
                  </p:par>
                </p:childTnLst>
              </p:cTn>
              <p:nextCondLst>
                <p:cond evt="onClick" delay="0">
                  <p:tgtEl>
                    <p:spTgt spid="6"/>
                  </p:tgtEl>
                </p:cond>
              </p:nextCondLst>
            </p:seq>
            <p:audio>
              <p:cMediaNode vol="80000">
                <p:cTn id="30" fill="remove" display="0">
                  <p:stCondLst>
                    <p:cond delay="indefinite"/>
                  </p:stCondLst>
                  <p:endCondLst>
                    <p:cond evt="onStopAudio" delay="0">
                      <p:tgtEl>
                        <p:sldTgt/>
                      </p:tgtEl>
                    </p:cond>
                  </p:endCondLst>
                </p:cTn>
                <p:tgtEl>
                  <p:spTgt spid="6"/>
                </p:tgtEl>
              </p:cMediaNode>
            </p:audio>
            <p:audio>
              <p:cMediaNode vol="80000">
                <p:cTn id="31"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0E2F40-FC54-4CC7-80D6-E1CF07D87AF5}"/>
              </a:ext>
            </a:extLst>
          </p:cNvPr>
          <p:cNvSpPr/>
          <p:nvPr/>
        </p:nvSpPr>
        <p:spPr bwMode="auto">
          <a:xfrm>
            <a:off x="0" y="4928477"/>
            <a:ext cx="9144000" cy="1280308"/>
          </a:xfrm>
          <a:prstGeom prst="rect">
            <a:avLst/>
          </a:prstGeom>
          <a:solidFill>
            <a:srgbClr val="00549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pic>
        <p:nvPicPr>
          <p:cNvPr id="21" name="Picture 20">
            <a:extLst>
              <a:ext uri="{FF2B5EF4-FFF2-40B4-BE49-F238E27FC236}">
                <a16:creationId xmlns:a16="http://schemas.microsoft.com/office/drawing/2014/main" id="{6935960C-E610-4639-A844-4E4C93446E6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0" y="0"/>
            <a:ext cx="9144000" cy="1215094"/>
          </a:xfrm>
          <a:prstGeom prst="rect">
            <a:avLst/>
          </a:prstGeom>
        </p:spPr>
      </p:pic>
      <p:pic>
        <p:nvPicPr>
          <p:cNvPr id="4" name="Picture 3"/>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2071032" y="908478"/>
            <a:ext cx="2441617" cy="5079956"/>
          </a:xfrm>
          <a:prstGeom prst="rect">
            <a:avLst/>
          </a:prstGeom>
        </p:spPr>
      </p:pic>
      <p:sp>
        <p:nvSpPr>
          <p:cNvPr id="11" name="Rectangle 10">
            <a:extLst>
              <a:ext uri="{FF2B5EF4-FFF2-40B4-BE49-F238E27FC236}">
                <a16:creationId xmlns:a16="http://schemas.microsoft.com/office/drawing/2014/main" id="{03220E28-0B0E-41CE-8492-17D9DE52A23C}"/>
              </a:ext>
            </a:extLst>
          </p:cNvPr>
          <p:cNvSpPr/>
          <p:nvPr/>
        </p:nvSpPr>
        <p:spPr bwMode="auto">
          <a:xfrm>
            <a:off x="5445289" y="0"/>
            <a:ext cx="3698710" cy="6857882"/>
          </a:xfrm>
          <a:prstGeom prst="rect">
            <a:avLst/>
          </a:prstGeom>
          <a:solidFill>
            <a:srgbClr val="EDCD5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solidFill>
                <a:srgbClr val="00549F"/>
              </a:solidFill>
              <a:effectLst/>
              <a:highlight>
                <a:srgbClr val="FFFF00"/>
              </a:highlight>
              <a:latin typeface="Arial" charset="0"/>
              <a:ea typeface="ヒラギノ角ゴ Pro W3" pitchFamily="48" charset="-128"/>
            </a:endParaRPr>
          </a:p>
        </p:txBody>
      </p:sp>
      <p:sp>
        <p:nvSpPr>
          <p:cNvPr id="56324" name="Rectangle 1"/>
          <p:cNvSpPr>
            <a:spLocks noChangeArrowheads="1"/>
          </p:cNvSpPr>
          <p:nvPr/>
        </p:nvSpPr>
        <p:spPr bwMode="auto">
          <a:xfrm>
            <a:off x="5638800" y="4051314"/>
            <a:ext cx="3505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None/>
            </a:pPr>
            <a:r>
              <a:rPr lang="en-US" altLang="en-US" sz="1800" dirty="0">
                <a:solidFill>
                  <a:srgbClr val="9F8111"/>
                </a:solidFill>
                <a:latin typeface="Myriad Pro" panose="020B0503030403020204" pitchFamily="34" charset="0"/>
              </a:rPr>
              <a:t>For more information, visit: </a:t>
            </a:r>
          </a:p>
          <a:p>
            <a:pPr>
              <a:spcBef>
                <a:spcPct val="0"/>
              </a:spcBef>
              <a:buNone/>
            </a:pPr>
            <a:endParaRPr lang="en-US" sz="1800" dirty="0">
              <a:solidFill>
                <a:srgbClr val="9F8111"/>
              </a:solidFill>
              <a:latin typeface="+mn-lt"/>
            </a:endParaRPr>
          </a:p>
          <a:p>
            <a:pPr>
              <a:spcBef>
                <a:spcPct val="0"/>
              </a:spcBef>
              <a:buNone/>
            </a:pPr>
            <a:r>
              <a:rPr lang="en-US" sz="1800" b="1" dirty="0">
                <a:solidFill>
                  <a:srgbClr val="9F8111"/>
                </a:solidFill>
                <a:latin typeface="Myriad Pro" panose="020B0503030403020204" pitchFamily="34" charset="0"/>
                <a:hlinkClick r:id="rId7">
                  <a:extLst>
                    <a:ext uri="{A12FA001-AC4F-418D-AE19-62706E023703}">
                      <ahyp:hlinkClr xmlns:ahyp="http://schemas.microsoft.com/office/drawing/2018/hyperlinkcolor" val="tx"/>
                    </a:ext>
                  </a:extLst>
                </a:hlinkClick>
              </a:rPr>
              <a:t>Everyone at their best: </a:t>
            </a:r>
          </a:p>
          <a:p>
            <a:pPr>
              <a:spcBef>
                <a:spcPct val="0"/>
              </a:spcBef>
              <a:buNone/>
            </a:pPr>
            <a:r>
              <a:rPr lang="en-US" sz="1800" b="1" dirty="0">
                <a:solidFill>
                  <a:srgbClr val="9F8111"/>
                </a:solidFill>
                <a:latin typeface="Myriad Pro" panose="020B0503030403020204" pitchFamily="34" charset="0"/>
                <a:hlinkClick r:id="rId7">
                  <a:extLst>
                    <a:ext uri="{A12FA001-AC4F-418D-AE19-62706E023703}">
                      <ahyp:hlinkClr xmlns:ahyp="http://schemas.microsoft.com/office/drawing/2018/hyperlinkcolor" val="tx"/>
                    </a:ext>
                  </a:extLst>
                </a:hlinkClick>
              </a:rPr>
              <a:t>Learning French as a Second Language</a:t>
            </a:r>
            <a:endParaRPr lang="en-US" sz="1800" b="1" dirty="0">
              <a:solidFill>
                <a:srgbClr val="9F8111"/>
              </a:solidFill>
              <a:latin typeface="Myriad Pro" panose="020B0503030403020204" pitchFamily="34" charset="0"/>
            </a:endParaRPr>
          </a:p>
          <a:p>
            <a:pPr>
              <a:spcBef>
                <a:spcPct val="0"/>
              </a:spcBef>
              <a:buFontTx/>
              <a:buNone/>
            </a:pPr>
            <a:endParaRPr lang="en-CA" altLang="en-US" sz="1800" dirty="0">
              <a:solidFill>
                <a:schemeClr val="bg1"/>
              </a:solidFill>
              <a:latin typeface="Myriad Pro" panose="020B0503030403020204" pitchFamily="34" charset="0"/>
            </a:endParaRPr>
          </a:p>
        </p:txBody>
      </p:sp>
      <p:sp>
        <p:nvSpPr>
          <p:cNvPr id="56325" name="TextBox 2"/>
          <p:cNvSpPr txBox="1">
            <a:spLocks noChangeArrowheads="1"/>
          </p:cNvSpPr>
          <p:nvPr/>
        </p:nvSpPr>
        <p:spPr bwMode="auto">
          <a:xfrm>
            <a:off x="5562600" y="1317459"/>
            <a:ext cx="3276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en-US" sz="4800" b="1" dirty="0">
                <a:solidFill>
                  <a:srgbClr val="9F8111"/>
                </a:solidFill>
                <a:latin typeface="Arial Narrow" panose="020B0606020202030204" pitchFamily="34" charset="0"/>
              </a:rPr>
              <a:t>Everyone at their best!</a:t>
            </a:r>
          </a:p>
        </p:txBody>
      </p:sp>
      <p:pic>
        <p:nvPicPr>
          <p:cNvPr id="2" name="Picture 1"/>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3149" y="1408578"/>
            <a:ext cx="2441616" cy="5228954"/>
          </a:xfrm>
          <a:prstGeom prst="rect">
            <a:avLst/>
          </a:prstGeom>
        </p:spPr>
      </p:pic>
      <p:pic>
        <p:nvPicPr>
          <p:cNvPr id="56327" name="Picture 14"/>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901296" y="3505200"/>
            <a:ext cx="3378102" cy="313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phic 13">
            <a:extLst>
              <a:ext uri="{FF2B5EF4-FFF2-40B4-BE49-F238E27FC236}">
                <a16:creationId xmlns:a16="http://schemas.microsoft.com/office/drawing/2014/main" id="{32380C98-F34D-4FA3-B32C-482175B96D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56179" y="4550734"/>
            <a:ext cx="171450" cy="257175"/>
          </a:xfrm>
          <a:prstGeom prst="rect">
            <a:avLst/>
          </a:prstGeom>
        </p:spPr>
      </p:pic>
      <p:pic>
        <p:nvPicPr>
          <p:cNvPr id="25" name="Picture 24">
            <a:extLst>
              <a:ext uri="{FF2B5EF4-FFF2-40B4-BE49-F238E27FC236}">
                <a16:creationId xmlns:a16="http://schemas.microsoft.com/office/drawing/2014/main" id="{F8947E49-A8AF-4702-A31D-C96CF6F00DB0}"/>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7696201" y="6248400"/>
            <a:ext cx="1295400" cy="464435"/>
          </a:xfrm>
          <a:prstGeom prst="rect">
            <a:avLst/>
          </a:prstGeom>
        </p:spPr>
      </p:pic>
      <p:pic>
        <p:nvPicPr>
          <p:cNvPr id="6" name="Recorded Sound">
            <a:hlinkClick r:id="" action="ppaction://media"/>
            <a:extLst>
              <a:ext uri="{FF2B5EF4-FFF2-40B4-BE49-F238E27FC236}">
                <a16:creationId xmlns:a16="http://schemas.microsoft.com/office/drawing/2014/main" id="{88061522-D04B-489E-BC65-F7F227D8781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896600" y="391306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D04895-F8C6-4144-9E81-BB83046B23EC}"/>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3" name="Rectangle 2"/>
          <p:cNvSpPr>
            <a:spLocks noChangeArrowheads="1"/>
          </p:cNvSpPr>
          <p:nvPr/>
        </p:nvSpPr>
        <p:spPr bwMode="auto">
          <a:xfrm>
            <a:off x="3156656" y="1301994"/>
            <a:ext cx="5377744" cy="78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57150" indent="0" eaLnBrk="1" hangingPunct="1">
              <a:spcBef>
                <a:spcPct val="0"/>
              </a:spcBef>
              <a:buNone/>
              <a:defRPr/>
            </a:pPr>
            <a:r>
              <a:rPr lang="en-US" altLang="en-US" sz="2000" b="1" dirty="0">
                <a:solidFill>
                  <a:schemeClr val="tx1"/>
                </a:solidFill>
                <a:latin typeface="+mn-lt"/>
              </a:rPr>
              <a:t>French Immersion Program Entry Points</a:t>
            </a:r>
            <a:endParaRPr lang="en-US" altLang="en-US" sz="2000" dirty="0">
              <a:solidFill>
                <a:schemeClr val="tx1"/>
              </a:solidFill>
              <a:latin typeface="+mn-lt"/>
              <a:cs typeface="Arial" panose="020B0604020202020204" pitchFamily="34" charset="0"/>
            </a:endParaRPr>
          </a:p>
          <a:p>
            <a:pPr lvl="1" eaLnBrk="1" hangingPunct="1">
              <a:spcBef>
                <a:spcPct val="0"/>
              </a:spcBef>
              <a:buFont typeface="Arial" panose="020B0604020202020204" pitchFamily="34" charset="0"/>
              <a:buChar char="•"/>
              <a:defRPr/>
            </a:pPr>
            <a:r>
              <a:rPr lang="en-US" altLang="en-US" sz="1800" dirty="0">
                <a:solidFill>
                  <a:schemeClr val="tx1"/>
                </a:solidFill>
                <a:latin typeface="+mn-lt"/>
                <a:cs typeface="Arial" panose="020B0604020202020204" pitchFamily="34" charset="0"/>
              </a:rPr>
              <a:t>Grade 1 (Early Immersion) </a:t>
            </a:r>
          </a:p>
          <a:p>
            <a:pPr lvl="1" eaLnBrk="1" hangingPunct="1">
              <a:spcBef>
                <a:spcPct val="0"/>
              </a:spcBef>
              <a:buFont typeface="Arial" panose="020B0604020202020204" pitchFamily="34" charset="0"/>
              <a:buChar char="•"/>
              <a:defRPr/>
            </a:pPr>
            <a:r>
              <a:rPr lang="en-US" altLang="en-US" sz="1800" dirty="0">
                <a:solidFill>
                  <a:schemeClr val="tx1"/>
                </a:solidFill>
                <a:latin typeface="+mn-lt"/>
                <a:cs typeface="Arial" panose="020B0604020202020204" pitchFamily="34" charset="0"/>
              </a:rPr>
              <a:t>Grade 6 (Late Immersion)</a:t>
            </a:r>
          </a:p>
        </p:txBody>
      </p:sp>
      <p:sp>
        <p:nvSpPr>
          <p:cNvPr id="3078" name="Rectangle 3"/>
          <p:cNvSpPr>
            <a:spLocks noChangeArrowheads="1"/>
          </p:cNvSpPr>
          <p:nvPr/>
        </p:nvSpPr>
        <p:spPr bwMode="auto">
          <a:xfrm>
            <a:off x="3156656" y="2730455"/>
            <a:ext cx="5911144" cy="216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57150" indent="0" eaLnBrk="1" hangingPunct="1">
              <a:spcBef>
                <a:spcPct val="0"/>
              </a:spcBef>
              <a:buNone/>
              <a:defRPr/>
            </a:pPr>
            <a:r>
              <a:rPr lang="en-US" altLang="en-US" sz="2000" b="1" dirty="0">
                <a:solidFill>
                  <a:schemeClr val="tx1"/>
                </a:solidFill>
                <a:latin typeface="+mn-lt"/>
              </a:rPr>
              <a:t>English Prime with Intensive French Program</a:t>
            </a:r>
            <a:endParaRPr lang="en-US" altLang="en-US" sz="2000" dirty="0">
              <a:solidFill>
                <a:schemeClr val="tx1"/>
              </a:solidFill>
              <a:latin typeface="+mn-lt"/>
              <a:cs typeface="Arial" panose="020B0604020202020204" pitchFamily="34" charset="0"/>
            </a:endParaRPr>
          </a:p>
          <a:p>
            <a:pPr lvl="1" eaLnBrk="1" hangingPunct="1">
              <a:spcBef>
                <a:spcPct val="0"/>
              </a:spcBef>
              <a:buFont typeface="Arial" panose="020B0604020202020204" pitchFamily="34" charset="0"/>
              <a:buChar char="•"/>
              <a:defRPr/>
            </a:pPr>
            <a:r>
              <a:rPr lang="en-US" altLang="en-US" sz="1800" dirty="0">
                <a:solidFill>
                  <a:schemeClr val="tx1"/>
                </a:solidFill>
                <a:latin typeface="+mn-lt"/>
                <a:cs typeface="Arial" panose="020B0604020202020204" pitchFamily="34" charset="0"/>
              </a:rPr>
              <a:t>K to Grade 3: French Learning Experiences/FLORA</a:t>
            </a:r>
          </a:p>
          <a:p>
            <a:pPr lvl="1" eaLnBrk="1" hangingPunct="1">
              <a:spcBef>
                <a:spcPct val="0"/>
              </a:spcBef>
              <a:buFont typeface="Arial" panose="020B0604020202020204" pitchFamily="34" charset="0"/>
              <a:buChar char="•"/>
              <a:defRPr/>
            </a:pPr>
            <a:r>
              <a:rPr lang="en-US" altLang="en-US" sz="1800" dirty="0">
                <a:solidFill>
                  <a:schemeClr val="tx1"/>
                </a:solidFill>
                <a:latin typeface="+mn-lt"/>
                <a:cs typeface="Arial" panose="020B0604020202020204" pitchFamily="34" charset="0"/>
              </a:rPr>
              <a:t>Grade 4: FLORA/Pre-Intensive French</a:t>
            </a:r>
          </a:p>
          <a:p>
            <a:pPr lvl="1" eaLnBrk="1" hangingPunct="1">
              <a:spcBef>
                <a:spcPct val="0"/>
              </a:spcBef>
              <a:buFont typeface="Arial" panose="020B0604020202020204" pitchFamily="34" charset="0"/>
              <a:buChar char="•"/>
              <a:defRPr/>
            </a:pPr>
            <a:r>
              <a:rPr lang="en-US" altLang="en-US" sz="1800" dirty="0">
                <a:solidFill>
                  <a:schemeClr val="tx1"/>
                </a:solidFill>
                <a:latin typeface="+mn-lt"/>
                <a:cs typeface="Arial" panose="020B0604020202020204" pitchFamily="34" charset="0"/>
              </a:rPr>
              <a:t>Grade 5: Intensive French</a:t>
            </a:r>
          </a:p>
          <a:p>
            <a:pPr lvl="1" eaLnBrk="1" hangingPunct="1">
              <a:spcBef>
                <a:spcPct val="0"/>
              </a:spcBef>
              <a:buFont typeface="Arial" panose="020B0604020202020204" pitchFamily="34" charset="0"/>
              <a:buChar char="•"/>
              <a:defRPr/>
            </a:pPr>
            <a:r>
              <a:rPr lang="en-US" altLang="en-US" sz="1800" dirty="0">
                <a:solidFill>
                  <a:schemeClr val="tx1"/>
                </a:solidFill>
                <a:latin typeface="+mn-lt"/>
                <a:cs typeface="Arial" panose="020B0604020202020204" pitchFamily="34" charset="0"/>
              </a:rPr>
              <a:t>Grades 6 to 12: Post-Intensive French</a:t>
            </a:r>
          </a:p>
          <a:p>
            <a:pPr lvl="1" eaLnBrk="1" hangingPunct="1">
              <a:spcBef>
                <a:spcPct val="0"/>
              </a:spcBef>
              <a:buFont typeface="Arial" panose="020B0604020202020204" pitchFamily="34" charset="0"/>
              <a:buChar char="•"/>
              <a:defRPr/>
            </a:pPr>
            <a:r>
              <a:rPr lang="en-US" altLang="en-US" sz="1800" dirty="0">
                <a:solidFill>
                  <a:schemeClr val="tx1"/>
                </a:solidFill>
                <a:latin typeface="+mn-lt"/>
                <a:cs typeface="Arial" panose="020B0604020202020204" pitchFamily="34" charset="0"/>
              </a:rPr>
              <a:t>As a support during the pandemic, FLORA modules have been made available to all elementary school teachers.</a:t>
            </a:r>
          </a:p>
        </p:txBody>
      </p:sp>
      <p:sp>
        <p:nvSpPr>
          <p:cNvPr id="11" name="Rectangle 2">
            <a:extLst>
              <a:ext uri="{FF2B5EF4-FFF2-40B4-BE49-F238E27FC236}">
                <a16:creationId xmlns:a16="http://schemas.microsoft.com/office/drawing/2014/main" id="{1805BA20-02CF-473F-814D-8B0D01C038FA}"/>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dirty="0">
                <a:latin typeface="Arial Narrow" panose="020B0606020202030204" pitchFamily="34" charset="0"/>
              </a:rPr>
              <a:t>French Second </a:t>
            </a:r>
            <a:r>
              <a:rPr lang="en-CA" altLang="en-US" sz="3200" dirty="0">
                <a:latin typeface="Arial Narrow" panose="020B0606020202030204" pitchFamily="34" charset="0"/>
              </a:rPr>
              <a:t>Language (FSL)</a:t>
            </a:r>
            <a:r>
              <a:rPr lang="fr-CA" altLang="en-US" sz="3200" dirty="0">
                <a:latin typeface="Arial Narrow" panose="020B0606020202030204" pitchFamily="34" charset="0"/>
              </a:rPr>
              <a:t> Programs</a:t>
            </a:r>
            <a:endParaRPr lang="en-US" altLang="en-US" sz="3200" kern="0" dirty="0">
              <a:latin typeface="Arial Narrow" panose="020B0606020202030204" pitchFamily="34" charset="0"/>
            </a:endParaRPr>
          </a:p>
        </p:txBody>
      </p:sp>
      <p:pic>
        <p:nvPicPr>
          <p:cNvPr id="4" name="Picture 3">
            <a:extLst>
              <a:ext uri="{FF2B5EF4-FFF2-40B4-BE49-F238E27FC236}">
                <a16:creationId xmlns:a16="http://schemas.microsoft.com/office/drawing/2014/main" id="{E5210594-0344-451A-B607-B70FB7C868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4" t="1524" r="14649" b="852"/>
          <a:stretch/>
        </p:blipFill>
        <p:spPr>
          <a:xfrm>
            <a:off x="2597" y="985837"/>
            <a:ext cx="3008127" cy="5184648"/>
          </a:xfrm>
          <a:prstGeom prst="rect">
            <a:avLst/>
          </a:prstGeom>
        </p:spPr>
      </p:pic>
      <p:pic>
        <p:nvPicPr>
          <p:cNvPr id="13" name="Recorded Sound">
            <a:hlinkClick r:id="" action="ppaction://media"/>
            <a:extLst>
              <a:ext uri="{FF2B5EF4-FFF2-40B4-BE49-F238E27FC236}">
                <a16:creationId xmlns:a16="http://schemas.microsoft.com/office/drawing/2014/main" id="{6614DF2A-8214-4219-9759-0FAEA97982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9800" y="178571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86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37EB6E-D675-4EC7-BFC3-AE6738DCFA01}"/>
              </a:ext>
            </a:extLst>
          </p:cNvPr>
          <p:cNvSpPr/>
          <p:nvPr/>
        </p:nvSpPr>
        <p:spPr bwMode="auto">
          <a:xfrm>
            <a:off x="0" y="256377"/>
            <a:ext cx="9144000" cy="71041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7" name="Rectangle 2">
            <a:extLst>
              <a:ext uri="{FF2B5EF4-FFF2-40B4-BE49-F238E27FC236}">
                <a16:creationId xmlns:a16="http://schemas.microsoft.com/office/drawing/2014/main" id="{0082FD2D-227B-4C7E-B3B5-42393F9DC21B}"/>
              </a:ext>
            </a:extLst>
          </p:cNvPr>
          <p:cNvSpPr txBox="1">
            <a:spLocks noChangeArrowheads="1"/>
          </p:cNvSpPr>
          <p:nvPr/>
        </p:nvSpPr>
        <p:spPr bwMode="auto">
          <a:xfrm>
            <a:off x="399256" y="304800"/>
            <a:ext cx="8744744" cy="585787"/>
          </a:xfrm>
          <a:prstGeom prst="rect">
            <a:avLst/>
          </a:prstGeom>
          <a:solidFill>
            <a:schemeClr val="accent1"/>
          </a:solidFill>
          <a:ln>
            <a:noFill/>
          </a:ln>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dirty="0">
                <a:latin typeface="Arial Narrow" panose="020B0606020202030204" pitchFamily="34" charset="0"/>
              </a:rPr>
              <a:t>A Typical Day in French Immersion - 2021-2022</a:t>
            </a:r>
            <a:endParaRPr lang="en-US" altLang="en-US" sz="3200" kern="0" dirty="0">
              <a:latin typeface="Arial Narrow" panose="020B0606020202030204" pitchFamily="34" charset="0"/>
              <a:cs typeface="Arial" panose="020B0604020202020204" pitchFamily="34" charset="0"/>
            </a:endParaRPr>
          </a:p>
        </p:txBody>
      </p:sp>
      <p:graphicFrame>
        <p:nvGraphicFramePr>
          <p:cNvPr id="13" name="Table 12">
            <a:extLst>
              <a:ext uri="{FF2B5EF4-FFF2-40B4-BE49-F238E27FC236}">
                <a16:creationId xmlns:a16="http://schemas.microsoft.com/office/drawing/2014/main" id="{0BD11546-2F0E-4910-9249-472D2DF97A7B}"/>
              </a:ext>
            </a:extLst>
          </p:cNvPr>
          <p:cNvGraphicFramePr>
            <a:graphicFrameLocks noGrp="1"/>
          </p:cNvGraphicFramePr>
          <p:nvPr>
            <p:extLst>
              <p:ext uri="{D42A27DB-BD31-4B8C-83A1-F6EECF244321}">
                <p14:modId xmlns:p14="http://schemas.microsoft.com/office/powerpoint/2010/main" val="2811520055"/>
              </p:ext>
            </p:extLst>
          </p:nvPr>
        </p:nvGraphicFramePr>
        <p:xfrm>
          <a:off x="1302114" y="1221856"/>
          <a:ext cx="6539772" cy="4388485"/>
        </p:xfrm>
        <a:graphic>
          <a:graphicData uri="http://schemas.openxmlformats.org/drawingml/2006/table">
            <a:tbl>
              <a:tblPr firstRow="1" bandRow="1">
                <a:tableStyleId>{69CF1AB2-1976-4502-BF36-3FF5EA218861}</a:tableStyleId>
              </a:tblPr>
              <a:tblGrid>
                <a:gridCol w="2179924">
                  <a:extLst>
                    <a:ext uri="{9D8B030D-6E8A-4147-A177-3AD203B41FA5}">
                      <a16:colId xmlns:a16="http://schemas.microsoft.com/office/drawing/2014/main" val="4113932739"/>
                    </a:ext>
                  </a:extLst>
                </a:gridCol>
                <a:gridCol w="2179924">
                  <a:extLst>
                    <a:ext uri="{9D8B030D-6E8A-4147-A177-3AD203B41FA5}">
                      <a16:colId xmlns:a16="http://schemas.microsoft.com/office/drawing/2014/main" val="2613299298"/>
                    </a:ext>
                  </a:extLst>
                </a:gridCol>
                <a:gridCol w="2179924">
                  <a:extLst>
                    <a:ext uri="{9D8B030D-6E8A-4147-A177-3AD203B41FA5}">
                      <a16:colId xmlns:a16="http://schemas.microsoft.com/office/drawing/2014/main" val="1344908627"/>
                    </a:ext>
                  </a:extLst>
                </a:gridCol>
              </a:tblGrid>
              <a:tr h="500108">
                <a:tc rowSpan="2">
                  <a:txBody>
                    <a:bodyPr/>
                    <a:lstStyle/>
                    <a:p>
                      <a:pPr algn="ctr">
                        <a:spcAft>
                          <a:spcPts val="0"/>
                        </a:spcAft>
                      </a:pPr>
                      <a:r>
                        <a:rPr lang="en-CA" sz="1500" b="1" dirty="0">
                          <a:solidFill>
                            <a:schemeClr val="bg1"/>
                          </a:solidFill>
                          <a:latin typeface="Arial Narrow" panose="020B0606020202030204" pitchFamily="34" charset="0"/>
                        </a:rPr>
                        <a:t>Grades 1</a:t>
                      </a:r>
                      <a:r>
                        <a:rPr lang="en-CA" sz="1500" b="1" dirty="0">
                          <a:solidFill>
                            <a:schemeClr val="bg1"/>
                          </a:solidFill>
                          <a:latin typeface="Arial Narrow" panose="020B0606020202030204" pitchFamily="34" charset="0"/>
                          <a:sym typeface="Symbol" panose="05050102010706020507" pitchFamily="18" charset="2"/>
                        </a:rPr>
                        <a:t></a:t>
                      </a:r>
                      <a:r>
                        <a:rPr lang="en-CA" sz="1500" b="1" dirty="0">
                          <a:solidFill>
                            <a:schemeClr val="bg1"/>
                          </a:solidFill>
                          <a:latin typeface="Arial Narrow" panose="020B0606020202030204" pitchFamily="34" charset="0"/>
                        </a:rPr>
                        <a:t>2 </a:t>
                      </a:r>
                    </a:p>
                    <a:p>
                      <a:pPr algn="ctr">
                        <a:spcAft>
                          <a:spcPts val="0"/>
                        </a:spcAft>
                      </a:pPr>
                      <a:r>
                        <a:rPr lang="en-CA" sz="1500" b="1" dirty="0">
                          <a:solidFill>
                            <a:schemeClr val="bg1"/>
                          </a:solidFill>
                          <a:latin typeface="Arial Narrow" panose="020B0606020202030204" pitchFamily="34" charset="0"/>
                        </a:rPr>
                        <a:t>(Exploration Time)</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rowSpan="2">
                  <a:txBody>
                    <a:bodyPr/>
                    <a:lstStyle/>
                    <a:p>
                      <a:pPr algn="ctr">
                        <a:spcAft>
                          <a:spcPts val="0"/>
                        </a:spcAft>
                      </a:pPr>
                      <a:r>
                        <a:rPr lang="en-CA" sz="1500" b="1" dirty="0">
                          <a:solidFill>
                            <a:schemeClr val="bg1"/>
                          </a:solidFill>
                          <a:latin typeface="Arial Narrow" panose="020B0606020202030204" pitchFamily="34" charset="0"/>
                        </a:rPr>
                        <a:t>Grades 3</a:t>
                      </a:r>
                      <a:r>
                        <a:rPr lang="en-CA" sz="1500" b="1" dirty="0">
                          <a:solidFill>
                            <a:schemeClr val="bg1"/>
                          </a:solidFill>
                          <a:latin typeface="Arial Narrow" panose="020B0606020202030204" pitchFamily="34" charset="0"/>
                          <a:sym typeface="Symbol" panose="05050102010706020507" pitchFamily="18" charset="2"/>
                        </a:rPr>
                        <a:t></a:t>
                      </a:r>
                      <a:r>
                        <a:rPr lang="en-CA" sz="1500" b="1" dirty="0">
                          <a:solidFill>
                            <a:schemeClr val="bg1"/>
                          </a:solidFill>
                          <a:latin typeface="Arial Narrow" panose="020B0606020202030204" pitchFamily="34" charset="0"/>
                        </a:rPr>
                        <a:t>5 </a:t>
                      </a:r>
                    </a:p>
                    <a:p>
                      <a:pPr algn="ctr">
                        <a:spcAft>
                          <a:spcPts val="0"/>
                        </a:spcAft>
                      </a:pPr>
                      <a:r>
                        <a:rPr lang="en-CA" sz="1500" b="1" dirty="0">
                          <a:solidFill>
                            <a:schemeClr val="bg1"/>
                          </a:solidFill>
                          <a:latin typeface="Arial Narrow" panose="020B0606020202030204" pitchFamily="34" charset="0"/>
                        </a:rPr>
                        <a:t>(Cross-Curricular Block)</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500" b="1" dirty="0">
                          <a:solidFill>
                            <a:schemeClr val="bg1"/>
                          </a:solidFill>
                          <a:latin typeface="Arial Narrow" panose="020B0606020202030204" pitchFamily="34" charset="0"/>
                        </a:rPr>
                        <a:t>Late Entry 6-8</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extLst>
                  <a:ext uri="{0D108BD9-81ED-4DB2-BD59-A6C34878D82A}">
                    <a16:rowId xmlns:a16="http://schemas.microsoft.com/office/drawing/2014/main" val="3892538020"/>
                  </a:ext>
                </a:extLst>
              </a:tr>
              <a:tr h="505990">
                <a:tc vMerge="1">
                  <a:txBody>
                    <a:bodyPr/>
                    <a:lstStyle/>
                    <a:p>
                      <a:pPr algn="ctr">
                        <a:spcAft>
                          <a:spcPts val="0"/>
                        </a:spcAft>
                      </a:pPr>
                      <a:endParaRPr lang="en-CA" sz="1500" b="1" dirty="0">
                        <a:solidFill>
                          <a:schemeClr val="bg1"/>
                        </a:solidFill>
                        <a:latin typeface="Arial Narrow" panose="020B0606020202030204" pitchFamily="34" charset="0"/>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vMerge="1">
                  <a:txBody>
                    <a:bodyPr/>
                    <a:lstStyle/>
                    <a:p>
                      <a:pPr algn="ctr">
                        <a:spcAft>
                          <a:spcPts val="0"/>
                        </a:spcAft>
                      </a:pPr>
                      <a:endParaRPr lang="en-CA" sz="1500" b="1" dirty="0">
                        <a:solidFill>
                          <a:schemeClr val="bg1"/>
                        </a:solidFill>
                        <a:latin typeface="Arial Narrow" panose="020B0606020202030204" pitchFamily="34" charset="0"/>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500" b="1" dirty="0">
                          <a:solidFill>
                            <a:schemeClr val="bg1"/>
                          </a:solidFill>
                          <a:latin typeface="Arial Narrow" panose="020B0606020202030204" pitchFamily="34" charset="0"/>
                        </a:rPr>
                        <a:t>Early Entry 6-8</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00"/>
                    </a:solidFill>
                  </a:tcPr>
                </a:tc>
                <a:extLst>
                  <a:ext uri="{0D108BD9-81ED-4DB2-BD59-A6C34878D82A}">
                    <a16:rowId xmlns:a16="http://schemas.microsoft.com/office/drawing/2014/main" val="1803155653"/>
                  </a:ext>
                </a:extLst>
              </a:tr>
              <a:tr h="333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Warm-up</a:t>
                      </a:r>
                      <a:r>
                        <a:rPr lang="en-CA" sz="1200" b="0" baseline="0" dirty="0">
                          <a:latin typeface="+mn-lt"/>
                        </a:rPr>
                        <a:t> (F</a:t>
                      </a:r>
                      <a:r>
                        <a:rPr lang="en-CA" sz="1200" b="0" dirty="0">
                          <a:latin typeface="+mn-lt"/>
                        </a:rPr>
                        <a:t>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English Language Arts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dirty="0">
                        <a:latin typeface="+mn-lt"/>
                      </a:endParaRPr>
                    </a:p>
                  </a:txBody>
                  <a:tcPr marL="75170" marR="75170" marT="37585" marB="375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English Language Arts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dirty="0">
                        <a:latin typeface="+mn-lt"/>
                      </a:endParaRPr>
                    </a:p>
                  </a:txBody>
                  <a:tcPr marL="75170" marR="75170" marT="37585" marB="375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5672898"/>
                  </a:ext>
                </a:extLst>
              </a:tr>
              <a:tr h="259952">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Message of the day</a:t>
                      </a:r>
                      <a:r>
                        <a:rPr lang="en-CA" sz="1200" b="0" baseline="0" dirty="0">
                          <a:latin typeface="+mn-lt"/>
                        </a:rPr>
                        <a:t>: word work and sound work (French)</a:t>
                      </a:r>
                      <a:endParaRPr lang="en-CA" sz="1200" b="0" dirty="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vMerge="1">
                  <a:txBody>
                    <a:bodyPr/>
                    <a:lstStyle/>
                    <a:p>
                      <a:endParaRPr lang="en-CA" dirty="0"/>
                    </a:p>
                  </a:txBody>
                  <a:tcPr/>
                </a:tc>
                <a:tc vMerge="1">
                  <a:txBody>
                    <a:bodyPr/>
                    <a:lstStyle/>
                    <a:p>
                      <a:endParaRPr lang="en-CA"/>
                    </a:p>
                  </a:txBody>
                  <a:tcPr/>
                </a:tc>
                <a:extLst>
                  <a:ext uri="{0D108BD9-81ED-4DB2-BD59-A6C34878D82A}">
                    <a16:rowId xmlns:a16="http://schemas.microsoft.com/office/drawing/2014/main" val="3903963727"/>
                  </a:ext>
                </a:extLst>
              </a:tr>
              <a:tr h="333041">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0" dirty="0">
                        <a:latin typeface="Myriad Pro" panose="020B0503030403020204" pitchFamily="34" charset="0"/>
                      </a:endParaRPr>
                    </a:p>
                  </a:txBody>
                  <a:tcPr marL="90737" marR="90737" marT="45368" marB="453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Science (French)</a:t>
                      </a:r>
                      <a:endParaRPr lang="en-CA" sz="1200" b="0" dirty="0">
                        <a:latin typeface="+mn-lt"/>
                      </a:endParaRPr>
                    </a:p>
                  </a:txBody>
                  <a:tcPr marL="74306" marR="74306" marT="37152" marB="371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vMerge="1">
                  <a:txBody>
                    <a:bodyPr/>
                    <a:lstStyle/>
                    <a:p>
                      <a:endParaRPr lang="en-CA"/>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67786353"/>
                  </a:ext>
                </a:extLst>
              </a:tr>
              <a:tr h="244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Oral </a:t>
                      </a:r>
                      <a:r>
                        <a:rPr lang="en-CA" sz="1200" b="0" baseline="0" dirty="0">
                          <a:latin typeface="+mn-lt"/>
                        </a:rPr>
                        <a:t>(French)</a:t>
                      </a:r>
                      <a:endParaRPr lang="en-CA" sz="1200" b="0" dirty="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0" dirty="0">
                        <a:latin typeface="Myriad Pro" panose="020B0503030403020204" pitchFamily="34" charset="0"/>
                      </a:endParaRPr>
                    </a:p>
                  </a:txBody>
                  <a:tcPr marL="90389" marR="90389" marT="45194" marB="45194"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r>
                        <a:rPr lang="en-CA" sz="1200" dirty="0">
                          <a:latin typeface="+mn-lt"/>
                        </a:rPr>
                        <a:t>Science (French)</a:t>
                      </a:r>
                      <a:endParaRPr lang="en-CA" sz="1500" dirty="0">
                        <a:latin typeface="+mn-lt"/>
                      </a:endParaRPr>
                    </a:p>
                  </a:txBody>
                  <a:tcPr marL="74306" marR="74306" marT="37152" marB="37152"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extLst>
                  <a:ext uri="{0D108BD9-81ED-4DB2-BD59-A6C34878D82A}">
                    <a16:rowId xmlns:a16="http://schemas.microsoft.com/office/drawing/2014/main" val="1432696760"/>
                  </a:ext>
                </a:extLst>
              </a:tr>
              <a:tr h="2449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dirty="0">
                          <a:solidFill>
                            <a:schemeClr val="bg1"/>
                          </a:solidFill>
                          <a:latin typeface="+mn-lt"/>
                        </a:rPr>
                        <a:t>RECESS</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dirty="0">
                          <a:solidFill>
                            <a:schemeClr val="bg1"/>
                          </a:solidFill>
                          <a:latin typeface="+mn-lt"/>
                        </a:rPr>
                        <a:t>RECESS</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dirty="0">
                          <a:solidFill>
                            <a:schemeClr val="bg1"/>
                          </a:solidFill>
                          <a:latin typeface="+mn-lt"/>
                        </a:rPr>
                        <a:t>RECESS</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922314262"/>
                  </a:ext>
                </a:extLst>
              </a:tr>
              <a:tr h="244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Oral </a:t>
                      </a:r>
                      <a:r>
                        <a:rPr lang="en-CA" sz="1200" baseline="0" dirty="0">
                          <a:latin typeface="+mn-lt"/>
                        </a:rPr>
                        <a:t>(French)</a:t>
                      </a:r>
                      <a:endParaRPr lang="en-CA" sz="1200" dirty="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Social</a:t>
                      </a:r>
                      <a:r>
                        <a:rPr lang="en-CA" sz="1200" baseline="0" dirty="0">
                          <a:latin typeface="+mn-lt"/>
                        </a:rPr>
                        <a:t> Studies (</a:t>
                      </a:r>
                      <a:r>
                        <a:rPr lang="en-CA" sz="1200" dirty="0">
                          <a:latin typeface="+mn-lt"/>
                        </a:rPr>
                        <a:t>French</a:t>
                      </a:r>
                      <a:r>
                        <a:rPr lang="en-CA" sz="1200" baseline="0" dirty="0">
                          <a:latin typeface="+mn-lt"/>
                        </a:rPr>
                        <a:t>)</a:t>
                      </a:r>
                      <a:endParaRPr lang="en-CA" sz="1200" dirty="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Social</a:t>
                      </a:r>
                      <a:r>
                        <a:rPr lang="en-CA" sz="1200" baseline="0" dirty="0">
                          <a:latin typeface="+mn-lt"/>
                        </a:rPr>
                        <a:t> Studies (</a:t>
                      </a:r>
                      <a:r>
                        <a:rPr lang="en-CA" sz="1200" dirty="0">
                          <a:latin typeface="+mn-lt"/>
                        </a:rPr>
                        <a:t>French</a:t>
                      </a:r>
                      <a:r>
                        <a:rPr lang="en-CA" sz="1200" baseline="0" dirty="0">
                          <a:latin typeface="+mn-lt"/>
                        </a:rPr>
                        <a:t>)</a:t>
                      </a:r>
                      <a:endParaRPr lang="en-CA" sz="1200" dirty="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extLst>
                  <a:ext uri="{0D108BD9-81ED-4DB2-BD59-A6C34878D82A}">
                    <a16:rowId xmlns:a16="http://schemas.microsoft.com/office/drawing/2014/main" val="297138070"/>
                  </a:ext>
                </a:extLst>
              </a:tr>
              <a:tr h="4189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Reading </a:t>
                      </a:r>
                      <a:r>
                        <a:rPr lang="en-CA" sz="1200" baseline="0" dirty="0">
                          <a:latin typeface="+mn-lt"/>
                        </a:rPr>
                        <a:t>(French)</a:t>
                      </a:r>
                      <a:endParaRPr lang="en-CA" sz="1200" dirty="0">
                        <a:latin typeface="+mn-lt"/>
                      </a:endParaRP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Health and Well-Being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Health and Well-Being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extLst>
                  <a:ext uri="{0D108BD9-81ED-4DB2-BD59-A6C34878D82A}">
                    <a16:rowId xmlns:a16="http://schemas.microsoft.com/office/drawing/2014/main" val="559312860"/>
                  </a:ext>
                </a:extLst>
              </a:tr>
              <a:tr h="2449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dirty="0">
                          <a:solidFill>
                            <a:schemeClr val="bg1"/>
                          </a:solidFill>
                          <a:latin typeface="+mn-lt"/>
                        </a:rPr>
                        <a:t>LUNCH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dirty="0">
                          <a:solidFill>
                            <a:schemeClr val="bg1"/>
                          </a:solidFill>
                          <a:latin typeface="+mn-lt"/>
                        </a:rPr>
                        <a:t>LUNCH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b="1" dirty="0">
                          <a:solidFill>
                            <a:schemeClr val="bg1"/>
                          </a:solidFill>
                          <a:latin typeface="+mn-lt"/>
                        </a:rPr>
                        <a:t>LUNCH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2399627154"/>
                  </a:ext>
                </a:extLst>
              </a:tr>
              <a:tr h="244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Writing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French Language Arts</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French Language Arts</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extLst>
                  <a:ext uri="{0D108BD9-81ED-4DB2-BD59-A6C34878D82A}">
                    <a16:rowId xmlns:a16="http://schemas.microsoft.com/office/drawing/2014/main" val="3533618000"/>
                  </a:ext>
                </a:extLst>
              </a:tr>
              <a:tr h="2449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Math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Math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n-lt"/>
                        </a:rPr>
                        <a:t>Math (French)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extLst>
                  <a:ext uri="{0D108BD9-81ED-4DB2-BD59-A6C34878D82A}">
                    <a16:rowId xmlns:a16="http://schemas.microsoft.com/office/drawing/2014/main" val="3821702860"/>
                  </a:ext>
                </a:extLst>
              </a:tr>
              <a:tr h="4189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Physical Education, Music, Art (English)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Physical Education, Music, Art (English)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dirty="0">
                          <a:latin typeface="+mn-lt"/>
                        </a:rPr>
                        <a:t>Physical Education, Music, Art (English)</a:t>
                      </a:r>
                    </a:p>
                  </a:txBody>
                  <a:tcPr marL="74592" marR="74592" marT="37296" marB="372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3842467"/>
                  </a:ext>
                </a:extLst>
              </a:tr>
            </a:tbl>
          </a:graphicData>
        </a:graphic>
      </p:graphicFrame>
      <p:pic>
        <p:nvPicPr>
          <p:cNvPr id="5" name="Recorded Sound">
            <a:hlinkClick r:id="" action="ppaction://media"/>
            <a:extLst>
              <a:ext uri="{FF2B5EF4-FFF2-40B4-BE49-F238E27FC236}">
                <a16:creationId xmlns:a16="http://schemas.microsoft.com/office/drawing/2014/main" id="{D139B906-6F94-4398-BA4E-0D61C47495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15600" y="2971800"/>
            <a:ext cx="609600" cy="609600"/>
          </a:xfrm>
          <a:prstGeom prst="rect">
            <a:avLst/>
          </a:prstGeom>
        </p:spPr>
      </p:pic>
    </p:spTree>
    <p:extLst>
      <p:ext uri="{BB962C8B-B14F-4D97-AF65-F5344CB8AC3E}">
        <p14:creationId xmlns:p14="http://schemas.microsoft.com/office/powerpoint/2010/main" val="209543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DB9A302-BA27-4B42-9A6C-840D76D3F030}"/>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7" name="Rectangle 2">
            <a:extLst>
              <a:ext uri="{FF2B5EF4-FFF2-40B4-BE49-F238E27FC236}">
                <a16:creationId xmlns:a16="http://schemas.microsoft.com/office/drawing/2014/main" id="{0C2A3CC6-5A99-4744-A877-CE5740BE1B03}"/>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200" dirty="0">
                <a:latin typeface="Arial Narrow" panose="020B0606020202030204" pitchFamily="34" charset="0"/>
              </a:rPr>
              <a:t>A Typical Day in the Intensive Block</a:t>
            </a:r>
            <a:endParaRPr lang="en-US" altLang="en-US" sz="3200" kern="0" dirty="0">
              <a:latin typeface="Arial Narrow" panose="020B0606020202030204" pitchFamily="34" charset="0"/>
            </a:endParaRPr>
          </a:p>
        </p:txBody>
      </p:sp>
      <p:graphicFrame>
        <p:nvGraphicFramePr>
          <p:cNvPr id="5" name="Table 4">
            <a:extLst>
              <a:ext uri="{FF2B5EF4-FFF2-40B4-BE49-F238E27FC236}">
                <a16:creationId xmlns:a16="http://schemas.microsoft.com/office/drawing/2014/main" id="{30CB4A54-ACF8-4517-BEF7-2A338E6124F4}"/>
              </a:ext>
            </a:extLst>
          </p:cNvPr>
          <p:cNvGraphicFramePr>
            <a:graphicFrameLocks noGrp="1"/>
          </p:cNvGraphicFramePr>
          <p:nvPr>
            <p:extLst>
              <p:ext uri="{D42A27DB-BD31-4B8C-83A1-F6EECF244321}">
                <p14:modId xmlns:p14="http://schemas.microsoft.com/office/powerpoint/2010/main" val="3482015334"/>
              </p:ext>
            </p:extLst>
          </p:nvPr>
        </p:nvGraphicFramePr>
        <p:xfrm>
          <a:off x="1752600" y="1583632"/>
          <a:ext cx="5913928" cy="3690736"/>
        </p:xfrm>
        <a:graphic>
          <a:graphicData uri="http://schemas.openxmlformats.org/drawingml/2006/table">
            <a:tbl>
              <a:tblPr firstRow="1" bandRow="1">
                <a:tableStyleId>{69CF1AB2-1976-4502-BF36-3FF5EA218861}</a:tableStyleId>
              </a:tblPr>
              <a:tblGrid>
                <a:gridCol w="2956964">
                  <a:extLst>
                    <a:ext uri="{9D8B030D-6E8A-4147-A177-3AD203B41FA5}">
                      <a16:colId xmlns:a16="http://schemas.microsoft.com/office/drawing/2014/main" val="4113932739"/>
                    </a:ext>
                  </a:extLst>
                </a:gridCol>
                <a:gridCol w="2956964">
                  <a:extLst>
                    <a:ext uri="{9D8B030D-6E8A-4147-A177-3AD203B41FA5}">
                      <a16:colId xmlns:a16="http://schemas.microsoft.com/office/drawing/2014/main" val="458561998"/>
                    </a:ext>
                  </a:extLst>
                </a:gridCol>
              </a:tblGrid>
              <a:tr h="5142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Narrow" panose="020B0606020202030204" pitchFamily="34" charset="0"/>
                        </a:rPr>
                        <a:t>Intensive Block</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1" dirty="0">
                          <a:solidFill>
                            <a:schemeClr val="bg1"/>
                          </a:solidFill>
                          <a:latin typeface="Arial Narrow" panose="020B0606020202030204" pitchFamily="34" charset="0"/>
                        </a:rPr>
                        <a:t>Non-Intensive Block</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803155653"/>
                  </a:ext>
                </a:extLst>
              </a:tr>
              <a:tr h="2545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dirty="0">
                          <a:latin typeface="+mn-lt"/>
                        </a:rPr>
                        <a:t>Warm-up</a:t>
                      </a:r>
                      <a:r>
                        <a:rPr lang="en-CA" sz="1100" b="0" baseline="0" dirty="0">
                          <a:latin typeface="+mn-lt"/>
                        </a:rPr>
                        <a:t> (F</a:t>
                      </a:r>
                      <a:r>
                        <a:rPr lang="en-CA" sz="1100" b="0" dirty="0">
                          <a:latin typeface="+mn-lt"/>
                        </a:rPr>
                        <a:t>rench)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dirty="0">
                          <a:latin typeface="+mn-lt"/>
                        </a:rPr>
                        <a:t>English Language Arts</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6528991"/>
                  </a:ext>
                </a:extLst>
              </a:tr>
              <a:tr h="4021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dirty="0">
                          <a:latin typeface="+mn-lt"/>
                        </a:rPr>
                        <a:t>Message of the day</a:t>
                      </a:r>
                      <a:r>
                        <a:rPr lang="en-CA" sz="1100" b="0" baseline="0" dirty="0">
                          <a:latin typeface="+mn-lt"/>
                        </a:rPr>
                        <a:t>: word work and sound work (French)</a:t>
                      </a:r>
                      <a:endParaRPr lang="en-CA" sz="1100" b="0" dirty="0">
                        <a:latin typeface="+mn-lt"/>
                      </a:endParaRP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0" dirty="0">
                        <a:latin typeface="Myriad Pro" panose="020B0503030403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3D5"/>
                    </a:solidFill>
                  </a:tcPr>
                </a:tc>
                <a:extLst>
                  <a:ext uri="{0D108BD9-81ED-4DB2-BD59-A6C34878D82A}">
                    <a16:rowId xmlns:a16="http://schemas.microsoft.com/office/drawing/2014/main" val="716860582"/>
                  </a:ext>
                </a:extLst>
              </a:tr>
              <a:tr h="299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dirty="0">
                          <a:latin typeface="+mn-lt"/>
                        </a:rPr>
                        <a:t>Oral </a:t>
                      </a:r>
                      <a:r>
                        <a:rPr lang="en-CA" sz="1100" b="0" baseline="0" dirty="0">
                          <a:latin typeface="+mn-lt"/>
                        </a:rPr>
                        <a:t>(French)</a:t>
                      </a:r>
                      <a:endParaRPr lang="en-CA" sz="1100" b="0" dirty="0">
                        <a:latin typeface="+mn-lt"/>
                      </a:endParaRP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latin typeface="+mn-lt"/>
                        </a:rPr>
                        <a:t>Science (English)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7786353"/>
                  </a:ext>
                </a:extLst>
              </a:tr>
              <a:tr h="2995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100" b="1" dirty="0">
                          <a:solidFill>
                            <a:schemeClr val="bg1"/>
                          </a:solidFill>
                          <a:latin typeface="+mn-lt"/>
                        </a:rPr>
                        <a:t>RECESS</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100" b="1" dirty="0">
                          <a:solidFill>
                            <a:schemeClr val="bg1"/>
                          </a:solidFill>
                          <a:latin typeface="+mn-lt"/>
                        </a:rPr>
                        <a:t>RECESS</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922314262"/>
                  </a:ext>
                </a:extLst>
              </a:tr>
              <a:tr h="299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latin typeface="+mn-lt"/>
                        </a:rPr>
                        <a:t>Oral </a:t>
                      </a:r>
                      <a:r>
                        <a:rPr lang="en-CA" sz="1100" baseline="0" dirty="0">
                          <a:latin typeface="+mn-lt"/>
                        </a:rPr>
                        <a:t>(French)</a:t>
                      </a:r>
                      <a:endParaRPr lang="en-CA" sz="1100" dirty="0">
                        <a:latin typeface="+mn-lt"/>
                      </a:endParaRP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latin typeface="+mn-lt"/>
                        </a:rPr>
                        <a:t>Social</a:t>
                      </a:r>
                      <a:r>
                        <a:rPr lang="en-CA" sz="1100" baseline="0" dirty="0">
                          <a:latin typeface="+mn-lt"/>
                        </a:rPr>
                        <a:t> Studies (English)</a:t>
                      </a:r>
                      <a:endParaRPr lang="en-CA" sz="1100" dirty="0">
                        <a:latin typeface="+mn-lt"/>
                      </a:endParaRP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138070"/>
                  </a:ext>
                </a:extLst>
              </a:tr>
              <a:tr h="299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latin typeface="+mn-lt"/>
                        </a:rPr>
                        <a:t>Reading </a:t>
                      </a:r>
                      <a:r>
                        <a:rPr lang="en-CA" sz="1100" baseline="0" dirty="0">
                          <a:latin typeface="+mn-lt"/>
                        </a:rPr>
                        <a:t>(French)</a:t>
                      </a:r>
                      <a:endParaRPr lang="en-CA" sz="1100" dirty="0">
                        <a:latin typeface="+mn-lt"/>
                      </a:endParaRP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latin typeface="+mn-lt"/>
                        </a:rPr>
                        <a:t>Well-Being (English)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9312860"/>
                  </a:ext>
                </a:extLst>
              </a:tr>
              <a:tr h="2995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100" b="1" dirty="0">
                          <a:solidFill>
                            <a:schemeClr val="bg1"/>
                          </a:solidFill>
                          <a:latin typeface="+mn-lt"/>
                        </a:rPr>
                        <a:t>LUNCH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100" b="1" dirty="0">
                          <a:solidFill>
                            <a:schemeClr val="bg1"/>
                          </a:solidFill>
                          <a:latin typeface="+mn-lt"/>
                        </a:rPr>
                        <a:t>LUNCH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45D"/>
                    </a:solidFill>
                  </a:tcPr>
                </a:tc>
                <a:extLst>
                  <a:ext uri="{0D108BD9-81ED-4DB2-BD59-A6C34878D82A}">
                    <a16:rowId xmlns:a16="http://schemas.microsoft.com/office/drawing/2014/main" val="2399627154"/>
                  </a:ext>
                </a:extLst>
              </a:tr>
              <a:tr h="299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latin typeface="+mn-lt"/>
                        </a:rPr>
                        <a:t>Writing (French)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latin typeface="+mn-lt"/>
                        </a:rPr>
                        <a:t>French </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3E6"/>
                    </a:solidFill>
                  </a:tcPr>
                </a:tc>
                <a:extLst>
                  <a:ext uri="{0D108BD9-81ED-4DB2-BD59-A6C34878D82A}">
                    <a16:rowId xmlns:a16="http://schemas.microsoft.com/office/drawing/2014/main" val="3533618000"/>
                  </a:ext>
                </a:extLst>
              </a:tr>
              <a:tr h="299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latin typeface="+mn-lt"/>
                        </a:rPr>
                        <a:t>Math (English)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latin typeface="+mn-lt"/>
                        </a:rPr>
                        <a:t>Math (English)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1702860"/>
                  </a:ext>
                </a:extLst>
              </a:tr>
              <a:tr h="4185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dirty="0">
                          <a:latin typeface="+mn-lt"/>
                        </a:rPr>
                        <a:t>Physical Education, Music, Art (English)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dirty="0">
                          <a:latin typeface="+mn-lt"/>
                        </a:rPr>
                        <a:t>Physical Education, Music, Art (English)</a:t>
                      </a:r>
                    </a:p>
                  </a:txBody>
                  <a:tcPr marL="70967" marR="70967" marT="35484" marB="3548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3842467"/>
                  </a:ext>
                </a:extLst>
              </a:tr>
            </a:tbl>
          </a:graphicData>
        </a:graphic>
      </p:graphicFrame>
      <p:pic>
        <p:nvPicPr>
          <p:cNvPr id="4" name="Recorded Sound">
            <a:hlinkClick r:id="" action="ppaction://media"/>
            <a:extLst>
              <a:ext uri="{FF2B5EF4-FFF2-40B4-BE49-F238E27FC236}">
                <a16:creationId xmlns:a16="http://schemas.microsoft.com/office/drawing/2014/main" id="{A89D2562-346F-48D9-9FD2-974A4AD719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000" y="3124200"/>
            <a:ext cx="609600" cy="609600"/>
          </a:xfrm>
          <a:prstGeom prst="rect">
            <a:avLst/>
          </a:prstGeom>
        </p:spPr>
      </p:pic>
    </p:spTree>
    <p:extLst>
      <p:ext uri="{BB962C8B-B14F-4D97-AF65-F5344CB8AC3E}">
        <p14:creationId xmlns:p14="http://schemas.microsoft.com/office/powerpoint/2010/main" val="160170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B663C5E-C136-457C-B793-DD4E285FF57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833257" y="3455050"/>
            <a:ext cx="4382756" cy="2783302"/>
          </a:xfrm>
          <a:prstGeom prst="rect">
            <a:avLst/>
          </a:prstGeom>
        </p:spPr>
      </p:pic>
      <p:sp>
        <p:nvSpPr>
          <p:cNvPr id="10" name="Rectangle 9">
            <a:extLst>
              <a:ext uri="{FF2B5EF4-FFF2-40B4-BE49-F238E27FC236}">
                <a16:creationId xmlns:a16="http://schemas.microsoft.com/office/drawing/2014/main" id="{CCD04895-F8C6-4144-9E81-BB83046B23EC}"/>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8" name="Rectangle 6">
            <a:extLst>
              <a:ext uri="{FF2B5EF4-FFF2-40B4-BE49-F238E27FC236}">
                <a16:creationId xmlns:a16="http://schemas.microsoft.com/office/drawing/2014/main" id="{39C8CA52-242F-4F08-9188-9A0A201A820E}"/>
              </a:ext>
            </a:extLst>
          </p:cNvPr>
          <p:cNvSpPr>
            <a:spLocks noChangeArrowheads="1"/>
          </p:cNvSpPr>
          <p:nvPr/>
        </p:nvSpPr>
        <p:spPr bwMode="auto">
          <a:xfrm>
            <a:off x="399256" y="1219200"/>
            <a:ext cx="7830344"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eaLnBrk="1" hangingPunct="1">
              <a:spcBef>
                <a:spcPct val="0"/>
              </a:spcBef>
              <a:buFontTx/>
              <a:buNone/>
            </a:pPr>
            <a:r>
              <a:rPr lang="en-US" altLang="en-US" sz="2000" b="1" dirty="0">
                <a:solidFill>
                  <a:schemeClr val="tx1"/>
                </a:solidFill>
                <a:latin typeface="+mn-lt"/>
              </a:rPr>
              <a:t>FLORA (French Learning Opportunities for Rural Areas):</a:t>
            </a:r>
          </a:p>
          <a:p>
            <a:pPr eaLnBrk="1" hangingPunct="1">
              <a:spcBef>
                <a:spcPct val="0"/>
              </a:spcBef>
              <a:buFontTx/>
              <a:buNone/>
            </a:pPr>
            <a:endParaRPr lang="en-US" altLang="en-US" sz="1800" b="1" dirty="0">
              <a:solidFill>
                <a:schemeClr val="tx1"/>
              </a:solidFill>
              <a:latin typeface="+mn-lt"/>
            </a:endParaRPr>
          </a:p>
          <a:p>
            <a:pPr lvl="1" eaLnBrk="1" hangingPunct="1">
              <a:spcBef>
                <a:spcPct val="0"/>
              </a:spcBef>
              <a:buFont typeface="Arial" panose="020B0604020202020204" pitchFamily="34" charset="0"/>
              <a:buChar char="•"/>
              <a:defRPr/>
            </a:pPr>
            <a:r>
              <a:rPr lang="en-US" altLang="en-US" sz="1800" dirty="0">
                <a:solidFill>
                  <a:schemeClr val="tx1"/>
                </a:solidFill>
                <a:latin typeface="+mn-lt"/>
                <a:cs typeface="Arial" panose="020B0604020202020204" pitchFamily="34" charset="0"/>
              </a:rPr>
              <a:t>Is a made-in-New Brunswick French program for K</a:t>
            </a:r>
            <a:r>
              <a:rPr lang="en-US" altLang="en-US" sz="1800" dirty="0">
                <a:solidFill>
                  <a:schemeClr val="tx1"/>
                </a:solidFill>
                <a:latin typeface="+mn-lt"/>
                <a:cs typeface="Arial" panose="020B0604020202020204" pitchFamily="34" charset="0"/>
                <a:sym typeface="Symbol" panose="05050102010706020507" pitchFamily="18" charset="2"/>
              </a:rPr>
              <a:t></a:t>
            </a:r>
            <a:r>
              <a:rPr lang="en-US" altLang="en-US" sz="1800" dirty="0">
                <a:solidFill>
                  <a:schemeClr val="tx1"/>
                </a:solidFill>
                <a:latin typeface="+mn-lt"/>
                <a:cs typeface="Arial" panose="020B0604020202020204" pitchFamily="34" charset="0"/>
              </a:rPr>
              <a:t>3 that includes educational  songs, animated characters, readings and activities</a:t>
            </a:r>
          </a:p>
          <a:p>
            <a:pPr lvl="1" eaLnBrk="1" hangingPunct="1">
              <a:spcBef>
                <a:spcPct val="0"/>
              </a:spcBef>
              <a:buFont typeface="Arial" panose="020B0604020202020204" pitchFamily="34" charset="0"/>
              <a:buChar char="•"/>
              <a:defRPr/>
            </a:pPr>
            <a:endParaRPr lang="en-US" altLang="en-US" sz="1800" dirty="0">
              <a:solidFill>
                <a:schemeClr val="tx1"/>
              </a:solidFill>
              <a:latin typeface="+mn-lt"/>
              <a:cs typeface="Arial" panose="020B0604020202020204" pitchFamily="34" charset="0"/>
            </a:endParaRPr>
          </a:p>
          <a:p>
            <a:pPr lvl="1" eaLnBrk="1" hangingPunct="1">
              <a:spcBef>
                <a:spcPct val="0"/>
              </a:spcBef>
              <a:buFont typeface="Arial" panose="020B0604020202020204" pitchFamily="34" charset="0"/>
              <a:buChar char="•"/>
              <a:defRPr/>
            </a:pPr>
            <a:r>
              <a:rPr lang="en-US" altLang="en-US" sz="1800" dirty="0">
                <a:solidFill>
                  <a:schemeClr val="tx1"/>
                </a:solidFill>
                <a:latin typeface="+mn-lt"/>
                <a:cs typeface="Arial" panose="020B0604020202020204" pitchFamily="34" charset="0"/>
              </a:rPr>
              <a:t>The resources are flexible and online materials can be accessed from home</a:t>
            </a:r>
          </a:p>
          <a:p>
            <a:pPr lvl="1" eaLnBrk="1" hangingPunct="1">
              <a:spcBef>
                <a:spcPct val="0"/>
              </a:spcBef>
              <a:buFont typeface="Arial" panose="020B0604020202020204" pitchFamily="34" charset="0"/>
              <a:buChar char="•"/>
              <a:defRPr/>
            </a:pPr>
            <a:endParaRPr lang="en-US" altLang="en-US" sz="1800" dirty="0">
              <a:solidFill>
                <a:schemeClr val="tx1"/>
              </a:solidFill>
              <a:latin typeface="+mn-lt"/>
              <a:cs typeface="Arial" panose="020B0604020202020204" pitchFamily="34" charset="0"/>
            </a:endParaRPr>
          </a:p>
          <a:p>
            <a:pPr lvl="1" eaLnBrk="1" hangingPunct="1">
              <a:spcBef>
                <a:spcPct val="0"/>
              </a:spcBef>
              <a:buFont typeface="Arial" panose="020B0604020202020204" pitchFamily="34" charset="0"/>
              <a:buChar char="•"/>
              <a:defRPr/>
            </a:pPr>
            <a:r>
              <a:rPr lang="en-US" altLang="en-US" sz="1800" dirty="0">
                <a:solidFill>
                  <a:schemeClr val="tx1"/>
                </a:solidFill>
                <a:latin typeface="+mn-lt"/>
                <a:cs typeface="Arial" panose="020B0604020202020204" pitchFamily="34" charset="0"/>
              </a:rPr>
              <a:t>FLORA uses the same approach as Intensive French,                 with lots of modelling</a:t>
            </a:r>
          </a:p>
          <a:p>
            <a:pPr marL="457200" lvl="1" indent="0" eaLnBrk="1" hangingPunct="1">
              <a:spcBef>
                <a:spcPct val="0"/>
              </a:spcBef>
              <a:buNone/>
              <a:defRPr/>
            </a:pPr>
            <a:endParaRPr lang="en-US" altLang="en-US" sz="1800" dirty="0">
              <a:solidFill>
                <a:schemeClr val="tx1"/>
              </a:solidFill>
              <a:latin typeface="+mn-lt"/>
              <a:cs typeface="Arial" panose="020B0604020202020204" pitchFamily="34" charset="0"/>
            </a:endParaRPr>
          </a:p>
          <a:p>
            <a:pPr lvl="1" eaLnBrk="1" hangingPunct="1">
              <a:spcBef>
                <a:spcPct val="0"/>
              </a:spcBef>
              <a:buFont typeface="Arial" panose="020B0604020202020204" pitchFamily="34" charset="0"/>
              <a:buChar char="•"/>
              <a:defRPr/>
            </a:pPr>
            <a:r>
              <a:rPr lang="en-US" altLang="en-US" sz="1800" dirty="0">
                <a:solidFill>
                  <a:schemeClr val="tx1"/>
                </a:solidFill>
                <a:latin typeface="+mn-lt"/>
                <a:cs typeface="Arial" panose="020B0604020202020204" pitchFamily="34" charset="0"/>
              </a:rPr>
              <a:t>This program is used to support beginning stages of French                         language development</a:t>
            </a:r>
          </a:p>
        </p:txBody>
      </p:sp>
      <p:sp>
        <p:nvSpPr>
          <p:cNvPr id="11" name="Rectangle 2">
            <a:extLst>
              <a:ext uri="{FF2B5EF4-FFF2-40B4-BE49-F238E27FC236}">
                <a16:creationId xmlns:a16="http://schemas.microsoft.com/office/drawing/2014/main" id="{1805BA20-02CF-473F-814D-8B0D01C038FA}"/>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dirty="0">
                <a:latin typeface="Arial Narrow" panose="020B0606020202030204" pitchFamily="34" charset="0"/>
              </a:rPr>
              <a:t>French Second </a:t>
            </a:r>
            <a:r>
              <a:rPr lang="en-CA" altLang="en-US" sz="3200" dirty="0">
                <a:latin typeface="Arial Narrow" panose="020B0606020202030204" pitchFamily="34" charset="0"/>
              </a:rPr>
              <a:t>Language (FSL)</a:t>
            </a:r>
            <a:r>
              <a:rPr lang="fr-CA" altLang="en-US" sz="3200" dirty="0">
                <a:latin typeface="Arial Narrow" panose="020B0606020202030204" pitchFamily="34" charset="0"/>
              </a:rPr>
              <a:t> Programs</a:t>
            </a:r>
            <a:endParaRPr lang="en-US" altLang="en-US" sz="3200" kern="0" dirty="0">
              <a:latin typeface="Arial Narrow" panose="020B0606020202030204" pitchFamily="34" charset="0"/>
            </a:endParaRPr>
          </a:p>
        </p:txBody>
      </p:sp>
      <p:pic>
        <p:nvPicPr>
          <p:cNvPr id="3" name="Recorded Sound">
            <a:hlinkClick r:id="" action="ppaction://media"/>
            <a:extLst>
              <a:ext uri="{FF2B5EF4-FFF2-40B4-BE49-F238E27FC236}">
                <a16:creationId xmlns:a16="http://schemas.microsoft.com/office/drawing/2014/main" id="{F277944E-90DD-445F-A912-89B99599D1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39400" y="2971800"/>
            <a:ext cx="609600" cy="609600"/>
          </a:xfrm>
          <a:prstGeom prst="rect">
            <a:avLst/>
          </a:prstGeom>
        </p:spPr>
      </p:pic>
    </p:spTree>
    <p:extLst>
      <p:ext uri="{BB962C8B-B14F-4D97-AF65-F5344CB8AC3E}">
        <p14:creationId xmlns:p14="http://schemas.microsoft.com/office/powerpoint/2010/main" val="321080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838200" y="17526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endParaRPr lang="en-CA" altLang="en-US" sz="2400">
              <a:solidFill>
                <a:schemeClr val="tx1"/>
              </a:solidFill>
            </a:endParaRPr>
          </a:p>
        </p:txBody>
      </p:sp>
      <p:sp>
        <p:nvSpPr>
          <p:cNvPr id="4" name="Rectangle 3"/>
          <p:cNvSpPr>
            <a:spLocks noChangeArrowheads="1"/>
          </p:cNvSpPr>
          <p:nvPr/>
        </p:nvSpPr>
        <p:spPr bwMode="auto">
          <a:xfrm>
            <a:off x="3200399" y="1295400"/>
            <a:ext cx="57150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0"/>
              </a:spcAft>
              <a:buFontTx/>
              <a:buNone/>
            </a:pPr>
            <a:r>
              <a:rPr lang="en-CA" altLang="en-US" sz="2000" b="1" dirty="0">
                <a:solidFill>
                  <a:schemeClr val="tx1"/>
                </a:solidFill>
                <a:latin typeface="+mn-lt"/>
              </a:rPr>
              <a:t>Language proficiency targets</a:t>
            </a:r>
          </a:p>
          <a:p>
            <a:pPr marL="285750" indent="-285750">
              <a:spcBef>
                <a:spcPct val="0"/>
              </a:spcBef>
              <a:spcAft>
                <a:spcPts val="0"/>
              </a:spcAft>
            </a:pPr>
            <a:r>
              <a:rPr lang="en-CA" altLang="en-US" sz="1800" dirty="0">
                <a:solidFill>
                  <a:schemeClr val="tx1"/>
                </a:solidFill>
                <a:latin typeface="+mn-lt"/>
              </a:rPr>
              <a:t>Each program has its own language proficiency targets in the areas of oral proficiency, reading, writing.</a:t>
            </a:r>
          </a:p>
        </p:txBody>
      </p:sp>
      <p:sp>
        <p:nvSpPr>
          <p:cNvPr id="8" name="Rectangle 7"/>
          <p:cNvSpPr>
            <a:spLocks noChangeArrowheads="1"/>
          </p:cNvSpPr>
          <p:nvPr/>
        </p:nvSpPr>
        <p:spPr bwMode="auto">
          <a:xfrm>
            <a:off x="3204410" y="4724400"/>
            <a:ext cx="571099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0"/>
              </a:spcAft>
              <a:buFontTx/>
              <a:buNone/>
            </a:pPr>
            <a:r>
              <a:rPr lang="en-US" altLang="en-US" sz="2000" b="1" dirty="0">
                <a:solidFill>
                  <a:schemeClr val="tx1"/>
                </a:solidFill>
                <a:latin typeface="+mn-lt"/>
              </a:rPr>
              <a:t>French Immersion and Inclusion</a:t>
            </a:r>
          </a:p>
          <a:p>
            <a:pPr marL="285750" indent="-285750">
              <a:spcBef>
                <a:spcPct val="0"/>
              </a:spcBef>
              <a:spcAft>
                <a:spcPts val="0"/>
              </a:spcAft>
            </a:pPr>
            <a:r>
              <a:rPr lang="en-CA" sz="1800" dirty="0">
                <a:solidFill>
                  <a:schemeClr val="tx1"/>
                </a:solidFill>
                <a:latin typeface="+mn-lt"/>
              </a:rPr>
              <a:t>If French Immersion is available in your community, it is an option for </a:t>
            </a:r>
            <a:r>
              <a:rPr lang="en-CA" sz="1800" b="1" u="sng" dirty="0">
                <a:solidFill>
                  <a:schemeClr val="tx1"/>
                </a:solidFill>
                <a:latin typeface="+mn-lt"/>
              </a:rPr>
              <a:t>all learners</a:t>
            </a:r>
            <a:r>
              <a:rPr lang="en-CA" sz="1800" dirty="0">
                <a:solidFill>
                  <a:schemeClr val="tx1"/>
                </a:solidFill>
                <a:latin typeface="+mn-lt"/>
              </a:rPr>
              <a:t>.</a:t>
            </a:r>
            <a:endParaRPr lang="en-US" altLang="en-US" sz="1800" dirty="0">
              <a:solidFill>
                <a:schemeClr val="tx1"/>
              </a:solidFill>
              <a:latin typeface="+mn-lt"/>
            </a:endParaRPr>
          </a:p>
        </p:txBody>
      </p:sp>
      <p:sp>
        <p:nvSpPr>
          <p:cNvPr id="12" name="Rectangle 11">
            <a:extLst>
              <a:ext uri="{FF2B5EF4-FFF2-40B4-BE49-F238E27FC236}">
                <a16:creationId xmlns:a16="http://schemas.microsoft.com/office/drawing/2014/main" id="{516D6F66-443F-4F7D-A665-D4B4A7B994BF}"/>
              </a:ext>
            </a:extLst>
          </p:cNvPr>
          <p:cNvSpPr/>
          <p:nvPr/>
        </p:nvSpPr>
        <p:spPr bwMode="auto">
          <a:xfrm>
            <a:off x="0" y="256377"/>
            <a:ext cx="9144000" cy="710410"/>
          </a:xfrm>
          <a:prstGeom prst="rect">
            <a:avLst/>
          </a:prstGeom>
          <a:solidFill>
            <a:srgbClr val="E2F5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13" name="Rectangle 2">
            <a:extLst>
              <a:ext uri="{FF2B5EF4-FFF2-40B4-BE49-F238E27FC236}">
                <a16:creationId xmlns:a16="http://schemas.microsoft.com/office/drawing/2014/main" id="{7BBFF2E4-448E-4CF2-99DC-591484000BC9}"/>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dirty="0">
                <a:latin typeface="Arial Narrow" panose="020B0606020202030204" pitchFamily="34" charset="0"/>
                <a:cs typeface="Arial" panose="020B0604020202020204" pitchFamily="34" charset="0"/>
              </a:rPr>
              <a:t>French </a:t>
            </a:r>
            <a:r>
              <a:rPr lang="en-CA" altLang="en-US" sz="3200" dirty="0">
                <a:latin typeface="Arial Narrow" panose="020B0606020202030204" pitchFamily="34" charset="0"/>
                <a:cs typeface="Arial" panose="020B0604020202020204" pitchFamily="34" charset="0"/>
              </a:rPr>
              <a:t>Immersion Overview</a:t>
            </a:r>
            <a:endParaRPr lang="en-US" altLang="en-US" sz="3200" kern="0" dirty="0">
              <a:latin typeface="Arial Narrow" panose="020B0606020202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FBA1813-3F96-4AA0-933B-9080DA7A4477}"/>
              </a:ext>
            </a:extLst>
          </p:cNvPr>
          <p:cNvSpPr>
            <a:spLocks noChangeArrowheads="1"/>
          </p:cNvSpPr>
          <p:nvPr/>
        </p:nvSpPr>
        <p:spPr bwMode="auto">
          <a:xfrm>
            <a:off x="3200399" y="2667000"/>
            <a:ext cx="57150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0"/>
              </a:spcAft>
              <a:buFontTx/>
              <a:buNone/>
            </a:pPr>
            <a:r>
              <a:rPr lang="en-CA" altLang="en-US" sz="2000" b="1" dirty="0">
                <a:solidFill>
                  <a:schemeClr val="tx1"/>
                </a:solidFill>
                <a:latin typeface="+mn-lt"/>
              </a:rPr>
              <a:t>Program availability</a:t>
            </a:r>
          </a:p>
          <a:p>
            <a:pPr marL="285750" indent="-285750">
              <a:spcBef>
                <a:spcPct val="0"/>
              </a:spcBef>
              <a:spcAft>
                <a:spcPts val="0"/>
              </a:spcAft>
            </a:pPr>
            <a:r>
              <a:rPr lang="en-US" altLang="en-US" sz="1800" dirty="0">
                <a:solidFill>
                  <a:schemeClr val="tx1"/>
                </a:solidFill>
                <a:latin typeface="+mn-lt"/>
              </a:rPr>
              <a:t>Early registration will support district planning. </a:t>
            </a:r>
          </a:p>
          <a:p>
            <a:pPr marL="285750" indent="-285750">
              <a:spcBef>
                <a:spcPct val="0"/>
              </a:spcBef>
              <a:spcAft>
                <a:spcPts val="0"/>
              </a:spcAft>
            </a:pPr>
            <a:r>
              <a:rPr lang="en-US" altLang="en-US" sz="1800" dirty="0">
                <a:solidFill>
                  <a:schemeClr val="tx1"/>
                </a:solidFill>
                <a:latin typeface="+mn-lt"/>
              </a:rPr>
              <a:t>Families are encouraged to register within the designated dates. </a:t>
            </a:r>
          </a:p>
          <a:p>
            <a:pPr marL="285750" indent="-285750">
              <a:spcBef>
                <a:spcPct val="0"/>
              </a:spcBef>
              <a:spcAft>
                <a:spcPts val="0"/>
              </a:spcAft>
            </a:pPr>
            <a:r>
              <a:rPr lang="en-US" altLang="en-US" sz="1800" dirty="0">
                <a:solidFill>
                  <a:schemeClr val="tx1"/>
                </a:solidFill>
                <a:latin typeface="+mn-lt"/>
              </a:rPr>
              <a:t>Depends on such factors as student enrollment (see Policy 309).</a:t>
            </a:r>
            <a:endParaRPr lang="fr-CA" altLang="fr-FR" sz="1800" dirty="0">
              <a:solidFill>
                <a:schemeClr val="tx1"/>
              </a:solidFill>
              <a:latin typeface="+mn-lt"/>
            </a:endParaRPr>
          </a:p>
        </p:txBody>
      </p:sp>
      <p:pic>
        <p:nvPicPr>
          <p:cNvPr id="10" name="Picture 9">
            <a:extLst>
              <a:ext uri="{FF2B5EF4-FFF2-40B4-BE49-F238E27FC236}">
                <a16:creationId xmlns:a16="http://schemas.microsoft.com/office/drawing/2014/main" id="{90CE0513-A1CA-4545-901C-848CE2F7DEBE}"/>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0" y="988079"/>
            <a:ext cx="3048000" cy="5184121"/>
          </a:xfrm>
          <a:prstGeom prst="rect">
            <a:avLst/>
          </a:prstGeom>
        </p:spPr>
      </p:pic>
      <p:pic>
        <p:nvPicPr>
          <p:cNvPr id="2" name="Recorded Sound">
            <a:hlinkClick r:id="" action="ppaction://media"/>
            <a:extLst>
              <a:ext uri="{FF2B5EF4-FFF2-40B4-BE49-F238E27FC236}">
                <a16:creationId xmlns:a16="http://schemas.microsoft.com/office/drawing/2014/main" id="{35C5158E-CB42-469C-8DD8-0549FA69BE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10800" y="284214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rot="5400000">
            <a:off x="-1943100" y="1943100"/>
            <a:ext cx="6172200" cy="2285999"/>
          </a:xfrm>
          <a:prstGeom prst="rect">
            <a:avLst/>
          </a:prstGeom>
          <a:gradFill flip="none" rotWithShape="1">
            <a:gsLst>
              <a:gs pos="0">
                <a:srgbClr val="F3D88D">
                  <a:lumMod val="78000"/>
                  <a:lumOff val="22000"/>
                  <a:alpha val="57000"/>
                </a:srgbClr>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7" name="Rectangle 6">
            <a:extLst>
              <a:ext uri="{FF2B5EF4-FFF2-40B4-BE49-F238E27FC236}">
                <a16:creationId xmlns:a16="http://schemas.microsoft.com/office/drawing/2014/main" id="{78EED822-6E6C-4935-B3A7-123FE36D6DE2}"/>
              </a:ext>
            </a:extLst>
          </p:cNvPr>
          <p:cNvSpPr/>
          <p:nvPr/>
        </p:nvSpPr>
        <p:spPr bwMode="auto">
          <a:xfrm>
            <a:off x="0" y="256377"/>
            <a:ext cx="9144000" cy="710410"/>
          </a:xfrm>
          <a:prstGeom prst="rect">
            <a:avLst/>
          </a:prstGeom>
          <a:solidFill>
            <a:srgbClr val="F7931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5" name="Content Placeholder 2"/>
          <p:cNvSpPr>
            <a:spLocks noGrp="1"/>
          </p:cNvSpPr>
          <p:nvPr>
            <p:ph idx="4294967295"/>
          </p:nvPr>
        </p:nvSpPr>
        <p:spPr>
          <a:xfrm>
            <a:off x="2590800" y="1600200"/>
            <a:ext cx="6248400" cy="3429000"/>
          </a:xfrm>
          <a:prstGeom prst="rect">
            <a:avLst/>
          </a:prstGeom>
        </p:spPr>
        <p:txBody>
          <a:bodyPr/>
          <a:lstStyle/>
          <a:p>
            <a:r>
              <a:rPr lang="en-US" sz="1800" dirty="0">
                <a:solidFill>
                  <a:schemeClr val="tx1"/>
                </a:solidFill>
              </a:rPr>
              <a:t>Grade 1 entry to FI was successfully reintroduced in September 2017.</a:t>
            </a:r>
          </a:p>
          <a:p>
            <a:r>
              <a:rPr lang="en-US" sz="1800" dirty="0">
                <a:solidFill>
                  <a:schemeClr val="tx1"/>
                </a:solidFill>
              </a:rPr>
              <a:t>Program is designed for early learners.</a:t>
            </a:r>
            <a:endParaRPr lang="en-CA" sz="1800" dirty="0">
              <a:solidFill>
                <a:schemeClr val="tx1"/>
              </a:solidFill>
            </a:endParaRPr>
          </a:p>
          <a:p>
            <a:r>
              <a:rPr lang="en-US" sz="1800" dirty="0">
                <a:solidFill>
                  <a:schemeClr val="tx1"/>
                </a:solidFill>
              </a:rPr>
              <a:t>Emphasis on oral language in all subjects, followed by learning to read and write in French from the beginning of the program.</a:t>
            </a:r>
            <a:endParaRPr lang="en-CA" sz="1800" dirty="0">
              <a:solidFill>
                <a:schemeClr val="tx1"/>
              </a:solidFill>
            </a:endParaRPr>
          </a:p>
          <a:p>
            <a:r>
              <a:rPr lang="en-US" sz="1800" dirty="0">
                <a:solidFill>
                  <a:schemeClr val="tx1"/>
                </a:solidFill>
              </a:rPr>
              <a:t>Language is modelled; teachers support students as they learn the new language at their own pace.</a:t>
            </a:r>
            <a:endParaRPr lang="en-CA" sz="1800" dirty="0">
              <a:solidFill>
                <a:schemeClr val="tx1"/>
              </a:solidFill>
            </a:endParaRPr>
          </a:p>
          <a:p>
            <a:r>
              <a:rPr lang="en-US" sz="1800" dirty="0">
                <a:solidFill>
                  <a:schemeClr val="tx1"/>
                </a:solidFill>
              </a:rPr>
              <a:t>Based on the most current research.</a:t>
            </a:r>
            <a:endParaRPr lang="en-CA" sz="1800" dirty="0">
              <a:solidFill>
                <a:schemeClr val="tx1"/>
              </a:solidFill>
            </a:endParaRPr>
          </a:p>
        </p:txBody>
      </p:sp>
      <p:pic>
        <p:nvPicPr>
          <p:cNvPr id="12296" name="Picture 10"/>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929634"/>
            <a:ext cx="2414846" cy="592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465924A1-91FB-4144-AE5C-59D84A94E073}"/>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dirty="0">
                <a:solidFill>
                  <a:schemeClr val="bg1"/>
                </a:solidFill>
                <a:latin typeface="Arial Narrow" panose="020B0606020202030204" pitchFamily="34" charset="0"/>
              </a:rPr>
              <a:t>Grade 1 </a:t>
            </a:r>
            <a:r>
              <a:rPr lang="fr-CA" altLang="en-US" sz="3200" b="0" dirty="0">
                <a:solidFill>
                  <a:schemeClr val="bg1"/>
                </a:solidFill>
                <a:latin typeface="Arial Narrow" panose="020B0606020202030204" pitchFamily="34" charset="0"/>
              </a:rPr>
              <a:t>French </a:t>
            </a:r>
            <a:r>
              <a:rPr lang="en-CA" altLang="en-US" sz="3200" b="0" dirty="0">
                <a:solidFill>
                  <a:schemeClr val="bg1"/>
                </a:solidFill>
                <a:latin typeface="Arial Narrow" panose="020B0606020202030204" pitchFamily="34" charset="0"/>
              </a:rPr>
              <a:t>Immersion</a:t>
            </a:r>
            <a:endParaRPr lang="en-US" altLang="en-US" sz="3200" b="0" kern="0" dirty="0">
              <a:solidFill>
                <a:schemeClr val="bg1"/>
              </a:solidFill>
              <a:latin typeface="Arial Narrow" panose="020B0606020202030204" pitchFamily="34" charset="0"/>
            </a:endParaRPr>
          </a:p>
        </p:txBody>
      </p:sp>
      <p:pic>
        <p:nvPicPr>
          <p:cNvPr id="8" name="Graphic 7">
            <a:extLst>
              <a:ext uri="{FF2B5EF4-FFF2-40B4-BE49-F238E27FC236}">
                <a16:creationId xmlns:a16="http://schemas.microsoft.com/office/drawing/2014/main" id="{0791BA89-CBE8-4C08-9146-898B6F7F2B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0973" y="486169"/>
            <a:ext cx="171450" cy="257175"/>
          </a:xfrm>
          <a:prstGeom prst="rect">
            <a:avLst/>
          </a:prstGeom>
        </p:spPr>
      </p:pic>
      <p:pic>
        <p:nvPicPr>
          <p:cNvPr id="3" name="Recorded Sound">
            <a:hlinkClick r:id="" action="ppaction://media"/>
            <a:extLst>
              <a:ext uri="{FF2B5EF4-FFF2-40B4-BE49-F238E27FC236}">
                <a16:creationId xmlns:a16="http://schemas.microsoft.com/office/drawing/2014/main" id="{2C2E0813-2B83-41BC-B778-AB8E4FE69F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63200" y="287955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9697">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630C699-6B73-40FE-AC34-4A730F95C958}"/>
              </a:ext>
            </a:extLst>
          </p:cNvPr>
          <p:cNvSpPr/>
          <p:nvPr/>
        </p:nvSpPr>
        <p:spPr bwMode="auto">
          <a:xfrm>
            <a:off x="5867400" y="966787"/>
            <a:ext cx="3276599" cy="5175596"/>
          </a:xfrm>
          <a:prstGeom prst="rect">
            <a:avLst/>
          </a:prstGeom>
          <a:solidFill>
            <a:srgbClr val="EDCD5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solidFill>
                <a:srgbClr val="00549F"/>
              </a:solidFill>
              <a:effectLst/>
              <a:highlight>
                <a:srgbClr val="FFFF00"/>
              </a:highlight>
              <a:latin typeface="Arial" charset="0"/>
              <a:ea typeface="ヒラギノ角ゴ Pro W3" pitchFamily="48" charset="-128"/>
            </a:endParaRPr>
          </a:p>
        </p:txBody>
      </p:sp>
      <p:sp>
        <p:nvSpPr>
          <p:cNvPr id="11" name="Rectangle 10">
            <a:extLst>
              <a:ext uri="{FF2B5EF4-FFF2-40B4-BE49-F238E27FC236}">
                <a16:creationId xmlns:a16="http://schemas.microsoft.com/office/drawing/2014/main" id="{59C3F516-9A12-4C8B-84AE-B0678FDA6057}"/>
              </a:ext>
            </a:extLst>
          </p:cNvPr>
          <p:cNvSpPr/>
          <p:nvPr/>
        </p:nvSpPr>
        <p:spPr bwMode="auto">
          <a:xfrm>
            <a:off x="0" y="256377"/>
            <a:ext cx="9144000" cy="710410"/>
          </a:xfrm>
          <a:prstGeom prst="rect">
            <a:avLst/>
          </a:prstGeom>
          <a:solidFill>
            <a:srgbClr val="FF9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8194" name="TextBox 1"/>
          <p:cNvSpPr txBox="1">
            <a:spLocks noChangeArrowheads="1"/>
          </p:cNvSpPr>
          <p:nvPr/>
        </p:nvSpPr>
        <p:spPr bwMode="auto">
          <a:xfrm>
            <a:off x="838200" y="17526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endParaRPr lang="en-CA" altLang="en-US" sz="2400" dirty="0">
              <a:solidFill>
                <a:schemeClr val="tx1"/>
              </a:solidFill>
            </a:endParaRPr>
          </a:p>
        </p:txBody>
      </p:sp>
      <p:sp>
        <p:nvSpPr>
          <p:cNvPr id="3" name="Rectangle 2"/>
          <p:cNvSpPr>
            <a:spLocks noChangeArrowheads="1"/>
          </p:cNvSpPr>
          <p:nvPr/>
        </p:nvSpPr>
        <p:spPr bwMode="auto">
          <a:xfrm>
            <a:off x="679486" y="3533001"/>
            <a:ext cx="396871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itchFamily="34" charset="0"/>
                <a:ea typeface="ヒラギノ角ゴ Pro W3" charset="-128"/>
              </a:defRPr>
            </a:lvl1pPr>
            <a:lvl2pPr marL="742950" indent="-28575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lnSpc>
                <a:spcPct val="150000"/>
              </a:lnSpc>
              <a:spcBef>
                <a:spcPct val="0"/>
              </a:spcBef>
              <a:spcAft>
                <a:spcPts val="0"/>
              </a:spcAft>
              <a:buFontTx/>
              <a:buNone/>
              <a:defRPr/>
            </a:pPr>
            <a:r>
              <a:rPr lang="en-CA" altLang="en-US" sz="2000" b="1" dirty="0">
                <a:solidFill>
                  <a:schemeClr val="tx1"/>
                </a:solidFill>
                <a:latin typeface="+mn-lt"/>
              </a:rPr>
              <a:t>French instruction </a:t>
            </a:r>
          </a:p>
          <a:p>
            <a:pPr marL="0" indent="0">
              <a:spcBef>
                <a:spcPct val="0"/>
              </a:spcBef>
              <a:spcAft>
                <a:spcPts val="0"/>
              </a:spcAft>
              <a:buFontTx/>
              <a:buNone/>
              <a:defRPr/>
            </a:pPr>
            <a:r>
              <a:rPr lang="en-CA" altLang="en-US" sz="1800" dirty="0">
                <a:solidFill>
                  <a:schemeClr val="tx1"/>
                </a:solidFill>
                <a:latin typeface="+mn-lt"/>
              </a:rPr>
              <a:t>Grades 1 and 2:</a:t>
            </a:r>
          </a:p>
          <a:p>
            <a:pPr marL="0" indent="0">
              <a:spcBef>
                <a:spcPct val="0"/>
              </a:spcBef>
              <a:spcAft>
                <a:spcPts val="0"/>
              </a:spcAft>
              <a:buFontTx/>
              <a:buNone/>
              <a:defRPr/>
            </a:pPr>
            <a:r>
              <a:rPr lang="en-CA" altLang="en-US" sz="1800" dirty="0">
                <a:solidFill>
                  <a:schemeClr val="tx1"/>
                </a:solidFill>
                <a:latin typeface="+mn-lt"/>
              </a:rPr>
              <a:t>Grades 3 to 5:  			      </a:t>
            </a:r>
          </a:p>
          <a:p>
            <a:pPr marL="0" indent="0">
              <a:spcBef>
                <a:spcPct val="0"/>
              </a:spcBef>
              <a:spcAft>
                <a:spcPts val="0"/>
              </a:spcAft>
              <a:buFontTx/>
              <a:buNone/>
              <a:defRPr/>
            </a:pPr>
            <a:r>
              <a:rPr lang="en-CA" altLang="en-US" sz="1800" dirty="0">
                <a:solidFill>
                  <a:schemeClr val="tx1"/>
                </a:solidFill>
                <a:latin typeface="+mn-lt"/>
              </a:rPr>
              <a:t>Grades 6 to 8:	      		       </a:t>
            </a:r>
          </a:p>
          <a:p>
            <a:pPr marL="0" indent="0">
              <a:spcBef>
                <a:spcPct val="0"/>
              </a:spcBef>
              <a:spcAft>
                <a:spcPts val="0"/>
              </a:spcAft>
              <a:buFontTx/>
              <a:buNone/>
              <a:defRPr/>
            </a:pPr>
            <a:r>
              <a:rPr lang="en-CA" altLang="en-US" sz="1800" dirty="0">
                <a:solidFill>
                  <a:schemeClr val="tx1"/>
                </a:solidFill>
                <a:latin typeface="+mn-lt"/>
              </a:rPr>
              <a:t>Grades 9 and 10:	                    </a:t>
            </a:r>
          </a:p>
          <a:p>
            <a:pPr marL="0" indent="0">
              <a:spcBef>
                <a:spcPct val="0"/>
              </a:spcBef>
              <a:spcAft>
                <a:spcPts val="0"/>
              </a:spcAft>
              <a:buFontTx/>
              <a:buNone/>
              <a:defRPr/>
            </a:pPr>
            <a:r>
              <a:rPr lang="en-CA" altLang="en-US" sz="1800" dirty="0">
                <a:solidFill>
                  <a:schemeClr val="tx1"/>
                </a:solidFill>
                <a:latin typeface="+mn-lt"/>
              </a:rPr>
              <a:t>Grades 11 and 12:</a:t>
            </a:r>
          </a:p>
        </p:txBody>
      </p:sp>
      <p:sp>
        <p:nvSpPr>
          <p:cNvPr id="6" name="Rectangle 2"/>
          <p:cNvSpPr txBox="1">
            <a:spLocks noChangeArrowheads="1"/>
          </p:cNvSpPr>
          <p:nvPr/>
        </p:nvSpPr>
        <p:spPr bwMode="auto">
          <a:xfrm>
            <a:off x="399256" y="304800"/>
            <a:ext cx="8744744" cy="585787"/>
          </a:xfrm>
          <a:prstGeom prst="rect">
            <a:avLst/>
          </a:prstGeom>
          <a:solidFill>
            <a:srgbClr val="FF9900"/>
          </a:solidFill>
          <a:ln>
            <a:noFill/>
          </a:ln>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dirty="0">
                <a:solidFill>
                  <a:schemeClr val="bg1"/>
                </a:solidFill>
                <a:latin typeface="Arial Narrow" panose="020B0606020202030204" pitchFamily="34" charset="0"/>
                <a:cs typeface="Arial" panose="020B0604020202020204" pitchFamily="34" charset="0"/>
              </a:rPr>
              <a:t>Grade 1 French </a:t>
            </a:r>
            <a:r>
              <a:rPr lang="en-CA" altLang="en-US" sz="3200" dirty="0">
                <a:solidFill>
                  <a:schemeClr val="bg1"/>
                </a:solidFill>
                <a:latin typeface="Arial Narrow" panose="020B0606020202030204" pitchFamily="34" charset="0"/>
                <a:cs typeface="Arial" panose="020B0604020202020204" pitchFamily="34" charset="0"/>
              </a:rPr>
              <a:t>Immersion Overview</a:t>
            </a:r>
            <a:endParaRPr lang="en-US" altLang="en-US" sz="3200" kern="0" dirty="0">
              <a:solidFill>
                <a:schemeClr val="bg1"/>
              </a:solidFill>
              <a:latin typeface="Arial Narrow" panose="020B0606020202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BE2DCCF-62DC-40B7-ACDD-C225EB9A5465}"/>
              </a:ext>
            </a:extLst>
          </p:cNvPr>
          <p:cNvSpPr>
            <a:spLocks noChangeArrowheads="1"/>
          </p:cNvSpPr>
          <p:nvPr/>
        </p:nvSpPr>
        <p:spPr bwMode="auto">
          <a:xfrm>
            <a:off x="6019800" y="1528178"/>
            <a:ext cx="29718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itchFamily="34" charset="0"/>
                <a:ea typeface="ヒラギノ角ゴ Pro W3" charset="-128"/>
              </a:defRPr>
            </a:lvl1pPr>
            <a:lvl2pPr marL="742950" indent="-28575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buNone/>
            </a:pPr>
            <a:r>
              <a:rPr lang="en-US" sz="1800" dirty="0">
                <a:solidFill>
                  <a:srgbClr val="9F8111"/>
                </a:solidFill>
              </a:rPr>
              <a:t>During the pandemic, French Immersion has been scheduled as close to the programming recommendations as possible.  Districts and schools may require adjustments to meet their needs.</a:t>
            </a:r>
            <a:endParaRPr lang="en-CA" sz="1800" dirty="0">
              <a:solidFill>
                <a:srgbClr val="9F8111"/>
              </a:solidFill>
            </a:endParaRPr>
          </a:p>
        </p:txBody>
      </p:sp>
      <p:sp>
        <p:nvSpPr>
          <p:cNvPr id="4100" name="Rectangle 9"/>
          <p:cNvSpPr>
            <a:spLocks noChangeArrowheads="1"/>
          </p:cNvSpPr>
          <p:nvPr/>
        </p:nvSpPr>
        <p:spPr bwMode="auto">
          <a:xfrm>
            <a:off x="655240" y="1348926"/>
            <a:ext cx="4983560" cy="170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300"/>
              </a:spcAft>
              <a:buNone/>
            </a:pPr>
            <a:r>
              <a:rPr lang="en-US" altLang="en-US" sz="2000" b="1" dirty="0">
                <a:solidFill>
                  <a:schemeClr val="tx1"/>
                </a:solidFill>
                <a:latin typeface="+mn-lt"/>
              </a:rPr>
              <a:t>Subjects taught in French</a:t>
            </a:r>
          </a:p>
          <a:p>
            <a:pPr>
              <a:spcBef>
                <a:spcPct val="0"/>
              </a:spcBef>
              <a:spcAft>
                <a:spcPts val="1200"/>
              </a:spcAft>
              <a:buFontTx/>
              <a:buNone/>
            </a:pPr>
            <a:r>
              <a:rPr lang="en-US" altLang="en-US" sz="1800" dirty="0">
                <a:solidFill>
                  <a:schemeClr val="tx1"/>
                </a:solidFill>
                <a:latin typeface="+mn-lt"/>
              </a:rPr>
              <a:t>Most subjects are taught in French (literacy, social studies, math and science).</a:t>
            </a:r>
          </a:p>
          <a:p>
            <a:pPr>
              <a:spcBef>
                <a:spcPct val="0"/>
              </a:spcBef>
              <a:spcAft>
                <a:spcPts val="1200"/>
              </a:spcAft>
              <a:buFontTx/>
              <a:buNone/>
            </a:pPr>
            <a:r>
              <a:rPr lang="en-US" altLang="fr-FR" sz="1800" dirty="0">
                <a:solidFill>
                  <a:schemeClr val="tx1"/>
                </a:solidFill>
                <a:latin typeface="+mn-lt"/>
              </a:rPr>
              <a:t>Specialties (art, music, physical education, etc.) may be taught in French.</a:t>
            </a:r>
          </a:p>
        </p:txBody>
      </p:sp>
      <p:sp>
        <p:nvSpPr>
          <p:cNvPr id="8" name="Rectangle 7"/>
          <p:cNvSpPr>
            <a:spLocks noChangeArrowheads="1"/>
          </p:cNvSpPr>
          <p:nvPr/>
        </p:nvSpPr>
        <p:spPr bwMode="auto">
          <a:xfrm>
            <a:off x="3296293" y="3994665"/>
            <a:ext cx="9906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itchFamily="34" charset="0"/>
                <a:ea typeface="ヒラギノ角ゴ Pro W3" charset="-128"/>
              </a:defRPr>
            </a:lvl1pPr>
            <a:lvl2pPr marL="742950" indent="-28575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spcBef>
                <a:spcPct val="0"/>
              </a:spcBef>
              <a:spcAft>
                <a:spcPts val="0"/>
              </a:spcAft>
              <a:buFontTx/>
              <a:buNone/>
              <a:defRPr/>
            </a:pPr>
            <a:r>
              <a:rPr lang="en-CA" altLang="en-US" sz="1800" dirty="0">
                <a:solidFill>
                  <a:schemeClr val="tx1"/>
                </a:solidFill>
                <a:latin typeface="+mn-lt"/>
              </a:rPr>
              <a:t>90% </a:t>
            </a:r>
          </a:p>
          <a:p>
            <a:pPr marL="0" indent="0">
              <a:spcBef>
                <a:spcPct val="0"/>
              </a:spcBef>
              <a:spcAft>
                <a:spcPts val="0"/>
              </a:spcAft>
              <a:buFontTx/>
              <a:buNone/>
              <a:defRPr/>
            </a:pPr>
            <a:r>
              <a:rPr lang="en-CA" altLang="en-US" sz="1800" dirty="0">
                <a:solidFill>
                  <a:schemeClr val="tx1"/>
                </a:solidFill>
                <a:latin typeface="+mn-lt"/>
              </a:rPr>
              <a:t>80%</a:t>
            </a:r>
          </a:p>
          <a:p>
            <a:pPr marL="0" indent="0">
              <a:spcBef>
                <a:spcPct val="0"/>
              </a:spcBef>
              <a:spcAft>
                <a:spcPts val="0"/>
              </a:spcAft>
              <a:buFontTx/>
              <a:buNone/>
              <a:defRPr/>
            </a:pPr>
            <a:r>
              <a:rPr lang="en-CA" altLang="en-US" sz="1800" dirty="0">
                <a:solidFill>
                  <a:schemeClr val="tx1"/>
                </a:solidFill>
                <a:latin typeface="+mn-lt"/>
              </a:rPr>
              <a:t>70% </a:t>
            </a:r>
          </a:p>
          <a:p>
            <a:pPr marL="0" indent="0">
              <a:spcBef>
                <a:spcPct val="0"/>
              </a:spcBef>
              <a:spcAft>
                <a:spcPts val="0"/>
              </a:spcAft>
              <a:buFontTx/>
              <a:buNone/>
              <a:defRPr/>
            </a:pPr>
            <a:r>
              <a:rPr lang="en-CA" altLang="en-US" sz="1800" dirty="0">
                <a:solidFill>
                  <a:schemeClr val="tx1"/>
                </a:solidFill>
                <a:latin typeface="+mn-lt"/>
              </a:rPr>
              <a:t>50% </a:t>
            </a:r>
          </a:p>
          <a:p>
            <a:pPr marL="0" indent="0">
              <a:spcBef>
                <a:spcPct val="0"/>
              </a:spcBef>
              <a:spcAft>
                <a:spcPts val="0"/>
              </a:spcAft>
              <a:buFontTx/>
              <a:buNone/>
              <a:defRPr/>
            </a:pPr>
            <a:r>
              <a:rPr lang="en-CA" altLang="en-US" sz="1800" dirty="0">
                <a:solidFill>
                  <a:schemeClr val="tx1"/>
                </a:solidFill>
                <a:latin typeface="+mn-lt"/>
              </a:rPr>
              <a:t>25%</a:t>
            </a:r>
          </a:p>
        </p:txBody>
      </p:sp>
      <p:pic>
        <p:nvPicPr>
          <p:cNvPr id="19" name="Graphic 18">
            <a:extLst>
              <a:ext uri="{FF2B5EF4-FFF2-40B4-BE49-F238E27FC236}">
                <a16:creationId xmlns:a16="http://schemas.microsoft.com/office/drawing/2014/main" id="{1878939B-55B3-484B-B0FB-5F079388EF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a:off x="7275971" y="1066813"/>
            <a:ext cx="171450" cy="257175"/>
          </a:xfrm>
          <a:prstGeom prst="rect">
            <a:avLst/>
          </a:prstGeom>
        </p:spPr>
      </p:pic>
      <p:pic>
        <p:nvPicPr>
          <p:cNvPr id="7" name="Recorded Sound">
            <a:hlinkClick r:id="" action="ppaction://media"/>
            <a:extLst>
              <a:ext uri="{FF2B5EF4-FFF2-40B4-BE49-F238E27FC236}">
                <a16:creationId xmlns:a16="http://schemas.microsoft.com/office/drawing/2014/main" id="{06BAF60E-4BF2-4B2E-85B6-70537F5D2C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15600" y="3021185"/>
            <a:ext cx="609600" cy="609600"/>
          </a:xfrm>
          <a:prstGeom prst="rect">
            <a:avLst/>
          </a:prstGeom>
        </p:spPr>
      </p:pic>
    </p:spTree>
    <p:extLst>
      <p:ext uri="{BB962C8B-B14F-4D97-AF65-F5344CB8AC3E}">
        <p14:creationId xmlns:p14="http://schemas.microsoft.com/office/powerpoint/2010/main" val="397656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6667">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D69C69A-BB77-4476-BE29-DF229CD827D6}"/>
              </a:ext>
            </a:extLst>
          </p:cNvPr>
          <p:cNvSpPr/>
          <p:nvPr/>
        </p:nvSpPr>
        <p:spPr bwMode="auto">
          <a:xfrm rot="5400000">
            <a:off x="-1943100" y="1943100"/>
            <a:ext cx="6172200" cy="2285999"/>
          </a:xfrm>
          <a:prstGeom prst="rect">
            <a:avLst/>
          </a:prstGeom>
          <a:gradFill flip="none" rotWithShape="1">
            <a:gsLst>
              <a:gs pos="0">
                <a:srgbClr val="F3D88D">
                  <a:lumMod val="78000"/>
                  <a:lumOff val="22000"/>
                  <a:alpha val="57000"/>
                </a:srgbClr>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14342" name="Content Placeholder 2"/>
          <p:cNvSpPr txBox="1">
            <a:spLocks/>
          </p:cNvSpPr>
          <p:nvPr/>
        </p:nvSpPr>
        <p:spPr bwMode="auto">
          <a:xfrm>
            <a:off x="2514600" y="1611854"/>
            <a:ext cx="6135688" cy="2130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342900" indent="-342900">
              <a:spcBef>
                <a:spcPct val="0"/>
              </a:spcBef>
              <a:spcAft>
                <a:spcPts val="1200"/>
              </a:spcAft>
            </a:pPr>
            <a:r>
              <a:rPr lang="en-CA" altLang="en-US" sz="1800" dirty="0">
                <a:solidFill>
                  <a:schemeClr val="tx1"/>
                </a:solidFill>
                <a:latin typeface="+mn-lt"/>
              </a:rPr>
              <a:t>90% of instruction is in French in Grades 1 and 2.</a:t>
            </a:r>
          </a:p>
          <a:p>
            <a:pPr marL="342900" indent="-342900">
              <a:spcBef>
                <a:spcPct val="0"/>
              </a:spcBef>
              <a:spcAft>
                <a:spcPts val="1200"/>
              </a:spcAft>
            </a:pPr>
            <a:r>
              <a:rPr lang="en-CA" altLang="en-US" sz="1800" dirty="0">
                <a:solidFill>
                  <a:schemeClr val="tx1"/>
                </a:solidFill>
                <a:latin typeface="+mn-lt"/>
              </a:rPr>
              <a:t>80% of instruction is in French in Grades 3 to 5.</a:t>
            </a:r>
          </a:p>
          <a:p>
            <a:pPr marL="342900" indent="-342900">
              <a:spcBef>
                <a:spcPct val="0"/>
              </a:spcBef>
              <a:spcAft>
                <a:spcPts val="1200"/>
              </a:spcAft>
            </a:pPr>
            <a:r>
              <a:rPr lang="en-CA" altLang="en-US" sz="1800" dirty="0">
                <a:solidFill>
                  <a:schemeClr val="tx1"/>
                </a:solidFill>
                <a:latin typeface="+mn-lt"/>
              </a:rPr>
              <a:t>English Language Arts is introduced in Grade 3. </a:t>
            </a:r>
          </a:p>
          <a:p>
            <a:pPr marL="342900" indent="-342900">
              <a:spcBef>
                <a:spcPct val="0"/>
              </a:spcBef>
              <a:spcAft>
                <a:spcPts val="1200"/>
              </a:spcAft>
            </a:pPr>
            <a:r>
              <a:rPr lang="en-CA" altLang="en-US" sz="1800" dirty="0">
                <a:solidFill>
                  <a:schemeClr val="tx1"/>
                </a:solidFill>
                <a:latin typeface="+mn-lt"/>
              </a:rPr>
              <a:t>Curriculum has been updated to reflect the new entry point.</a:t>
            </a:r>
          </a:p>
        </p:txBody>
      </p:sp>
      <p:pic>
        <p:nvPicPr>
          <p:cNvPr id="7" name="Picture 10"/>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bwMode="auto">
          <a:xfrm>
            <a:off x="0" y="1140676"/>
            <a:ext cx="2736042" cy="571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FF147218-39F0-4202-A3BD-B8323CDF4E86}"/>
              </a:ext>
            </a:extLst>
          </p:cNvPr>
          <p:cNvSpPr/>
          <p:nvPr/>
        </p:nvSpPr>
        <p:spPr bwMode="auto">
          <a:xfrm>
            <a:off x="0" y="256377"/>
            <a:ext cx="9144000" cy="710410"/>
          </a:xfrm>
          <a:prstGeom prst="rect">
            <a:avLst/>
          </a:prstGeom>
          <a:solidFill>
            <a:srgbClr val="F7931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13" name="Rectangle 2">
            <a:extLst>
              <a:ext uri="{FF2B5EF4-FFF2-40B4-BE49-F238E27FC236}">
                <a16:creationId xmlns:a16="http://schemas.microsoft.com/office/drawing/2014/main" id="{46E2CB82-DE77-4D64-96BA-F10A9402B4D9}"/>
              </a:ext>
            </a:extLst>
          </p:cNvPr>
          <p:cNvSpPr txBox="1">
            <a:spLocks noChangeArrowheads="1"/>
          </p:cNvSpPr>
          <p:nvPr/>
        </p:nvSpPr>
        <p:spPr bwMode="auto">
          <a:xfrm>
            <a:off x="399256" y="304800"/>
            <a:ext cx="8744744"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dirty="0">
                <a:solidFill>
                  <a:schemeClr val="bg1"/>
                </a:solidFill>
                <a:latin typeface="Arial Narrow" panose="020B0606020202030204" pitchFamily="34" charset="0"/>
              </a:rPr>
              <a:t>Grade 1 </a:t>
            </a:r>
            <a:r>
              <a:rPr lang="fr-CA" altLang="en-US" sz="3200" b="0" dirty="0">
                <a:solidFill>
                  <a:schemeClr val="bg1"/>
                </a:solidFill>
                <a:latin typeface="Arial Narrow" panose="020B0606020202030204" pitchFamily="34" charset="0"/>
              </a:rPr>
              <a:t>French Immersion Program </a:t>
            </a:r>
            <a:r>
              <a:rPr lang="fr-CA" altLang="en-US" sz="3200" b="0" dirty="0" err="1">
                <a:solidFill>
                  <a:schemeClr val="bg1"/>
                </a:solidFill>
                <a:latin typeface="Arial Narrow" panose="020B0606020202030204" pitchFamily="34" charset="0"/>
              </a:rPr>
              <a:t>Overview</a:t>
            </a:r>
            <a:endParaRPr lang="en-US" altLang="en-US" sz="3200" b="0" kern="0" dirty="0">
              <a:solidFill>
                <a:schemeClr val="bg1"/>
              </a:solidFill>
              <a:latin typeface="Arial Narrow" panose="020B0606020202030204" pitchFamily="34" charset="0"/>
            </a:endParaRPr>
          </a:p>
        </p:txBody>
      </p:sp>
      <p:pic>
        <p:nvPicPr>
          <p:cNvPr id="17" name="Graphic 16">
            <a:extLst>
              <a:ext uri="{FF2B5EF4-FFF2-40B4-BE49-F238E27FC236}">
                <a16:creationId xmlns:a16="http://schemas.microsoft.com/office/drawing/2014/main" id="{33A7C53C-C2F9-442D-842B-4755CC5F2D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0973" y="486169"/>
            <a:ext cx="171450" cy="257175"/>
          </a:xfrm>
          <a:prstGeom prst="rect">
            <a:avLst/>
          </a:prstGeom>
        </p:spPr>
      </p:pic>
      <p:pic>
        <p:nvPicPr>
          <p:cNvPr id="2" name="Recorded Sound">
            <a:hlinkClick r:id="" action="ppaction://media"/>
            <a:extLst>
              <a:ext uri="{FF2B5EF4-FFF2-40B4-BE49-F238E27FC236}">
                <a16:creationId xmlns:a16="http://schemas.microsoft.com/office/drawing/2014/main" id="{AE3FE9EA-B34D-45AF-AF6A-710D860791C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9677400" y="2781299"/>
            <a:ext cx="609600" cy="60960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5FDB86-D4A6-44AE-8588-F5D5AE637BC2}"/>
              </a:ext>
            </a:extLst>
          </p:cNvPr>
          <p:cNvSpPr/>
          <p:nvPr/>
        </p:nvSpPr>
        <p:spPr bwMode="auto">
          <a:xfrm rot="5400000">
            <a:off x="-1929897" y="1929897"/>
            <a:ext cx="6145794" cy="2286000"/>
          </a:xfrm>
          <a:prstGeom prst="rect">
            <a:avLst/>
          </a:prstGeom>
          <a:gradFill flip="none" rotWithShape="1">
            <a:gsLst>
              <a:gs pos="0">
                <a:srgbClr val="AFD9C1"/>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9" name="Rectangle 8"/>
          <p:cNvSpPr/>
          <p:nvPr/>
        </p:nvSpPr>
        <p:spPr bwMode="auto">
          <a:xfrm>
            <a:off x="0" y="256376"/>
            <a:ext cx="9140536" cy="716762"/>
          </a:xfrm>
          <a:prstGeom prst="rect">
            <a:avLst/>
          </a:prstGeom>
          <a:solidFill>
            <a:srgbClr val="009900"/>
          </a:soli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pic>
        <p:nvPicPr>
          <p:cNvPr id="20485" name="Picture 2"/>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bwMode="auto">
          <a:xfrm>
            <a:off x="0" y="890586"/>
            <a:ext cx="2628302" cy="596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a:extLst>
              <a:ext uri="{FF2B5EF4-FFF2-40B4-BE49-F238E27FC236}">
                <a16:creationId xmlns:a16="http://schemas.microsoft.com/office/drawing/2014/main" id="{0CB850FF-14E1-4613-8710-230A5D28F595}"/>
              </a:ext>
            </a:extLst>
          </p:cNvPr>
          <p:cNvSpPr txBox="1">
            <a:spLocks noChangeArrowheads="1"/>
          </p:cNvSpPr>
          <p:nvPr/>
        </p:nvSpPr>
        <p:spPr bwMode="auto">
          <a:xfrm>
            <a:off x="399256" y="304800"/>
            <a:ext cx="7677944" cy="585787"/>
          </a:xfrm>
          <a:prstGeom prst="rect">
            <a:avLst/>
          </a:prstGeom>
          <a:solidFill>
            <a:srgbClr val="009900"/>
          </a:solidFill>
          <a:ln>
            <a:noFill/>
          </a:ln>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dirty="0">
                <a:solidFill>
                  <a:schemeClr val="bg1"/>
                </a:solidFill>
                <a:latin typeface="Arial Narrow" panose="020B0606020202030204" pitchFamily="34" charset="0"/>
              </a:rPr>
              <a:t>Grade 6 </a:t>
            </a:r>
            <a:r>
              <a:rPr lang="fr-CA" altLang="en-US" sz="3200" b="0" dirty="0" err="1">
                <a:solidFill>
                  <a:schemeClr val="bg1"/>
                </a:solidFill>
                <a:latin typeface="Arial Narrow" panose="020B0606020202030204" pitchFamily="34" charset="0"/>
              </a:rPr>
              <a:t>Late</a:t>
            </a:r>
            <a:r>
              <a:rPr lang="fr-CA" altLang="en-US" sz="3200" dirty="0">
                <a:solidFill>
                  <a:schemeClr val="bg1"/>
                </a:solidFill>
                <a:latin typeface="Arial Narrow" panose="020B0606020202030204" pitchFamily="34" charset="0"/>
              </a:rPr>
              <a:t> </a:t>
            </a:r>
            <a:r>
              <a:rPr lang="fr-CA" altLang="en-US" sz="3200" b="0" dirty="0">
                <a:solidFill>
                  <a:schemeClr val="bg1"/>
                </a:solidFill>
                <a:latin typeface="Arial Narrow" panose="020B0606020202030204" pitchFamily="34" charset="0"/>
              </a:rPr>
              <a:t>French </a:t>
            </a:r>
            <a:r>
              <a:rPr lang="en-CA" altLang="en-US" sz="3200" b="0" dirty="0">
                <a:solidFill>
                  <a:schemeClr val="bg1"/>
                </a:solidFill>
                <a:latin typeface="Arial Narrow" panose="020B0606020202030204" pitchFamily="34" charset="0"/>
              </a:rPr>
              <a:t>Immersion</a:t>
            </a:r>
            <a:endParaRPr lang="en-US" altLang="en-US" sz="3200" b="0" kern="0" dirty="0">
              <a:solidFill>
                <a:schemeClr val="bg1"/>
              </a:solidFill>
              <a:latin typeface="Arial Narrow" panose="020B0606020202030204" pitchFamily="34" charset="0"/>
            </a:endParaRPr>
          </a:p>
        </p:txBody>
      </p:sp>
      <p:sp>
        <p:nvSpPr>
          <p:cNvPr id="20484" name="Content Placeholder 2"/>
          <p:cNvSpPr txBox="1">
            <a:spLocks/>
          </p:cNvSpPr>
          <p:nvPr/>
        </p:nvSpPr>
        <p:spPr bwMode="auto">
          <a:xfrm>
            <a:off x="2514600" y="1607348"/>
            <a:ext cx="6172200" cy="453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342900" indent="-342900">
              <a:spcBef>
                <a:spcPct val="0"/>
              </a:spcBef>
              <a:spcAft>
                <a:spcPts val="1200"/>
              </a:spcAft>
            </a:pPr>
            <a:r>
              <a:rPr lang="en-CA" altLang="en-US" sz="1800" dirty="0">
                <a:solidFill>
                  <a:schemeClr val="tx1"/>
                </a:solidFill>
                <a:latin typeface="+mn-lt"/>
              </a:rPr>
              <a:t>Literacy skills are developed through both French Immersion Language Arts and English Language Arts. </a:t>
            </a:r>
          </a:p>
          <a:p>
            <a:pPr marL="342900" indent="-342900">
              <a:spcBef>
                <a:spcPct val="0"/>
              </a:spcBef>
              <a:spcAft>
                <a:spcPts val="1200"/>
              </a:spcAft>
            </a:pPr>
            <a:r>
              <a:rPr lang="en-CA" altLang="en-US" sz="1800" dirty="0">
                <a:solidFill>
                  <a:schemeClr val="tx1"/>
                </a:solidFill>
                <a:latin typeface="+mn-lt"/>
              </a:rPr>
              <a:t>There is an emphasis on oral language in all subjects, followed by learning to read and write in French from the beginning of the program.</a:t>
            </a:r>
          </a:p>
          <a:p>
            <a:pPr marL="342900" indent="-342900">
              <a:spcBef>
                <a:spcPct val="0"/>
              </a:spcBef>
              <a:spcAft>
                <a:spcPts val="1200"/>
              </a:spcAft>
              <a:defRPr/>
            </a:pPr>
            <a:r>
              <a:rPr lang="en-US" sz="1800" dirty="0">
                <a:solidFill>
                  <a:schemeClr val="tx1"/>
                </a:solidFill>
                <a:latin typeface="+mn-lt"/>
              </a:rPr>
              <a:t>Language is modelled; teachers support students as they gradually learn new concepts in their second language. </a:t>
            </a:r>
          </a:p>
        </p:txBody>
      </p:sp>
      <p:pic>
        <p:nvPicPr>
          <p:cNvPr id="18" name="Graphic 17">
            <a:extLst>
              <a:ext uri="{FF2B5EF4-FFF2-40B4-BE49-F238E27FC236}">
                <a16:creationId xmlns:a16="http://schemas.microsoft.com/office/drawing/2014/main" id="{F41062EE-4B89-49D9-87D7-B742272F78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0973" y="486169"/>
            <a:ext cx="171450" cy="257175"/>
          </a:xfrm>
          <a:prstGeom prst="rect">
            <a:avLst/>
          </a:prstGeom>
        </p:spPr>
      </p:pic>
      <p:sp>
        <p:nvSpPr>
          <p:cNvPr id="10" name="Rectangle 9">
            <a:extLst>
              <a:ext uri="{FF2B5EF4-FFF2-40B4-BE49-F238E27FC236}">
                <a16:creationId xmlns:a16="http://schemas.microsoft.com/office/drawing/2014/main" id="{FDF0AB58-4C58-46D6-8D79-DFEAFC5796CA}"/>
              </a:ext>
            </a:extLst>
          </p:cNvPr>
          <p:cNvSpPr/>
          <p:nvPr/>
        </p:nvSpPr>
        <p:spPr bwMode="auto">
          <a:xfrm>
            <a:off x="3505200" y="4800600"/>
            <a:ext cx="5638799" cy="1341782"/>
          </a:xfrm>
          <a:prstGeom prst="rect">
            <a:avLst/>
          </a:prstGeom>
          <a:solidFill>
            <a:srgbClr val="EDCD5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solidFill>
                <a:srgbClr val="EDCD59"/>
              </a:solidFill>
              <a:effectLst/>
              <a:highlight>
                <a:srgbClr val="FFFF00"/>
              </a:highlight>
              <a:latin typeface="Arial" charset="0"/>
              <a:ea typeface="ヒラギノ角ゴ Pro W3" pitchFamily="48" charset="-128"/>
            </a:endParaRPr>
          </a:p>
        </p:txBody>
      </p:sp>
      <p:pic>
        <p:nvPicPr>
          <p:cNvPr id="11" name="Graphic 10">
            <a:extLst>
              <a:ext uri="{FF2B5EF4-FFF2-40B4-BE49-F238E27FC236}">
                <a16:creationId xmlns:a16="http://schemas.microsoft.com/office/drawing/2014/main" id="{37C11CCA-F098-4745-A78D-97AA577DBE4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65165" y="5253037"/>
            <a:ext cx="171450" cy="257175"/>
          </a:xfrm>
          <a:prstGeom prst="rect">
            <a:avLst/>
          </a:prstGeom>
        </p:spPr>
      </p:pic>
      <p:sp>
        <p:nvSpPr>
          <p:cNvPr id="8" name="Content Placeholder 2">
            <a:extLst>
              <a:ext uri="{FF2B5EF4-FFF2-40B4-BE49-F238E27FC236}">
                <a16:creationId xmlns:a16="http://schemas.microsoft.com/office/drawing/2014/main" id="{9ED9F5B7-89FF-4DB2-B69C-C4E6D6A07556}"/>
              </a:ext>
            </a:extLst>
          </p:cNvPr>
          <p:cNvSpPr txBox="1">
            <a:spLocks/>
          </p:cNvSpPr>
          <p:nvPr/>
        </p:nvSpPr>
        <p:spPr>
          <a:xfrm>
            <a:off x="3950915" y="4815972"/>
            <a:ext cx="5181600" cy="1131306"/>
          </a:xfrm>
          <a:prstGeom prst="rect">
            <a:avLst/>
          </a:prstGeom>
        </p:spPr>
        <p:txBody>
          <a:bodyPr/>
          <a:lstStyle>
            <a:lvl1pPr marL="288925" indent="-288925" algn="l" rtl="0" eaLnBrk="0" fontAlgn="base" hangingPunct="0">
              <a:spcBef>
                <a:spcPct val="20000"/>
              </a:spcBef>
              <a:spcAft>
                <a:spcPct val="0"/>
              </a:spcAft>
              <a:buChar char="•"/>
              <a:defRPr sz="2800">
                <a:solidFill>
                  <a:srgbClr val="464646"/>
                </a:solidFill>
                <a:latin typeface="+mn-lt"/>
                <a:ea typeface="+mn-ea"/>
                <a:cs typeface="+mn-cs"/>
              </a:defRPr>
            </a:lvl1pPr>
            <a:lvl2pPr marL="742950" indent="-285750" algn="l" rtl="0" eaLnBrk="0" fontAlgn="base" hangingPunct="0">
              <a:spcBef>
                <a:spcPct val="20000"/>
              </a:spcBef>
              <a:spcAft>
                <a:spcPct val="0"/>
              </a:spcAft>
              <a:buChar char="–"/>
              <a:defRPr sz="2400">
                <a:solidFill>
                  <a:srgbClr val="464646"/>
                </a:solidFill>
                <a:latin typeface="+mn-lt"/>
                <a:ea typeface="+mn-ea"/>
              </a:defRPr>
            </a:lvl2pPr>
            <a:lvl3pPr marL="1143000" indent="-228600" algn="l" rtl="0" eaLnBrk="0" fontAlgn="base" hangingPunct="0">
              <a:spcBef>
                <a:spcPct val="20000"/>
              </a:spcBef>
              <a:spcAft>
                <a:spcPct val="0"/>
              </a:spcAft>
              <a:buChar char="•"/>
              <a:defRPr sz="2400">
                <a:solidFill>
                  <a:srgbClr val="464646"/>
                </a:solidFill>
                <a:latin typeface="+mn-lt"/>
                <a:ea typeface="+mn-ea"/>
              </a:defRPr>
            </a:lvl3pPr>
            <a:lvl4pPr marL="1600200" indent="-228600" algn="l" rtl="0" eaLnBrk="0" fontAlgn="base" hangingPunct="0">
              <a:spcBef>
                <a:spcPct val="20000"/>
              </a:spcBef>
              <a:spcAft>
                <a:spcPct val="0"/>
              </a:spcAft>
              <a:buChar char="–"/>
              <a:defRPr sz="2000">
                <a:solidFill>
                  <a:srgbClr val="464646"/>
                </a:solidFill>
                <a:latin typeface="+mn-lt"/>
                <a:ea typeface="+mn-ea"/>
              </a:defRPr>
            </a:lvl4pPr>
            <a:lvl5pPr marL="2057400" indent="-228600" algn="l" rtl="0" eaLnBrk="0" fontAlgn="base" hangingPunct="0">
              <a:spcBef>
                <a:spcPct val="20000"/>
              </a:spcBef>
              <a:spcAft>
                <a:spcPct val="0"/>
              </a:spcAft>
              <a:buChar char="»"/>
              <a:defRPr sz="2000">
                <a:solidFill>
                  <a:srgbClr val="464646"/>
                </a:solidFill>
                <a:latin typeface="+mn-lt"/>
                <a:ea typeface="+mn-ea"/>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a:lstStyle>
          <a:p>
            <a:pPr marL="0" indent="0">
              <a:buNone/>
            </a:pPr>
            <a:r>
              <a:rPr lang="en-CA" sz="1800" dirty="0">
                <a:solidFill>
                  <a:srgbClr val="9F8111"/>
                </a:solidFill>
              </a:rPr>
              <a:t>70% of instruction is in French in grades 6-8</a:t>
            </a:r>
          </a:p>
          <a:p>
            <a:pPr marL="0" indent="0">
              <a:buNone/>
            </a:pPr>
            <a:r>
              <a:rPr lang="en-CA" sz="1800" dirty="0">
                <a:solidFill>
                  <a:srgbClr val="9F8111"/>
                </a:solidFill>
              </a:rPr>
              <a:t>50% of instruction is in French in grades 9-10</a:t>
            </a:r>
          </a:p>
          <a:p>
            <a:pPr marL="0" indent="0">
              <a:buNone/>
            </a:pPr>
            <a:r>
              <a:rPr lang="en-CA" sz="1800" dirty="0">
                <a:solidFill>
                  <a:srgbClr val="9F8111"/>
                </a:solidFill>
              </a:rPr>
              <a:t>25% of instruction is in French in grade 11-12</a:t>
            </a:r>
          </a:p>
        </p:txBody>
      </p:sp>
      <p:pic>
        <p:nvPicPr>
          <p:cNvPr id="2" name="Recorded Sound">
            <a:hlinkClick r:id="" action="ppaction://media"/>
            <a:extLst>
              <a:ext uri="{FF2B5EF4-FFF2-40B4-BE49-F238E27FC236}">
                <a16:creationId xmlns:a16="http://schemas.microsoft.com/office/drawing/2014/main" id="{C572B965-F8A3-4406-AFE3-77C66284CBE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287000" y="289105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411F99-5A09-4BA6-A19A-7C7208A4CDA3}"/>
              </a:ext>
            </a:extLst>
          </p:cNvPr>
          <p:cNvSpPr/>
          <p:nvPr/>
        </p:nvSpPr>
        <p:spPr bwMode="auto">
          <a:xfrm>
            <a:off x="3429000" y="5257800"/>
            <a:ext cx="5714999" cy="884582"/>
          </a:xfrm>
          <a:prstGeom prst="rect">
            <a:avLst/>
          </a:prstGeom>
          <a:solidFill>
            <a:srgbClr val="EDCD5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solidFill>
                <a:srgbClr val="00549F"/>
              </a:solidFill>
              <a:effectLst/>
              <a:highlight>
                <a:srgbClr val="FFFF00"/>
              </a:highlight>
              <a:latin typeface="Arial" charset="0"/>
              <a:ea typeface="ヒラギノ角ゴ Pro W3" pitchFamily="48" charset="-128"/>
            </a:endParaRPr>
          </a:p>
        </p:txBody>
      </p:sp>
      <p:sp>
        <p:nvSpPr>
          <p:cNvPr id="22530" name="Content Placeholder 2"/>
          <p:cNvSpPr>
            <a:spLocks noGrp="1"/>
          </p:cNvSpPr>
          <p:nvPr>
            <p:ph idx="4294967295"/>
          </p:nvPr>
        </p:nvSpPr>
        <p:spPr>
          <a:xfrm>
            <a:off x="3200400" y="1295400"/>
            <a:ext cx="5943600" cy="3429000"/>
          </a:xfrm>
          <a:prstGeom prst="rect">
            <a:avLst/>
          </a:prstGeom>
        </p:spPr>
        <p:txBody>
          <a:bodyPr/>
          <a:lstStyle/>
          <a:p>
            <a:pPr marL="0" indent="-454025">
              <a:spcBef>
                <a:spcPct val="0"/>
              </a:spcBef>
              <a:spcAft>
                <a:spcPts val="1200"/>
              </a:spcAft>
              <a:buFontTx/>
              <a:buNone/>
            </a:pPr>
            <a:r>
              <a:rPr lang="en-CA" altLang="en-US" sz="2000" b="1" dirty="0">
                <a:solidFill>
                  <a:schemeClr val="tx1"/>
                </a:solidFill>
                <a:cs typeface="Arial" panose="020B0604020202020204" pitchFamily="34" charset="0"/>
              </a:rPr>
              <a:t>French instruction: </a:t>
            </a:r>
          </a:p>
          <a:p>
            <a:pPr marL="742950" lvl="2" indent="-342900">
              <a:spcBef>
                <a:spcPct val="0"/>
              </a:spcBef>
              <a:spcAft>
                <a:spcPts val="0"/>
              </a:spcAft>
            </a:pPr>
            <a:r>
              <a:rPr lang="en-CA" altLang="en-US" sz="1800" dirty="0">
                <a:solidFill>
                  <a:schemeClr val="tx1"/>
                </a:solidFill>
                <a:cs typeface="Arial" panose="020B0604020202020204" pitchFamily="34" charset="0"/>
              </a:rPr>
              <a:t>50% </a:t>
            </a:r>
            <a:r>
              <a:rPr lang="en-CA" altLang="fr-FR" sz="1800" dirty="0">
                <a:solidFill>
                  <a:schemeClr val="tx1"/>
                </a:solidFill>
                <a:cs typeface="Arial" panose="020B0604020202020204" pitchFamily="34" charset="0"/>
              </a:rPr>
              <a:t>in </a:t>
            </a:r>
            <a:r>
              <a:rPr lang="en-CA" altLang="en-US" sz="1800" dirty="0">
                <a:solidFill>
                  <a:schemeClr val="tx1"/>
                </a:solidFill>
                <a:cs typeface="Arial" panose="020B0604020202020204" pitchFamily="34" charset="0"/>
              </a:rPr>
              <a:t>Grades 9 and 10 </a:t>
            </a:r>
          </a:p>
          <a:p>
            <a:pPr marL="742950" lvl="2" indent="-342900">
              <a:spcBef>
                <a:spcPct val="0"/>
              </a:spcBef>
              <a:spcAft>
                <a:spcPts val="0"/>
              </a:spcAft>
            </a:pPr>
            <a:r>
              <a:rPr lang="en-CA" altLang="fr-FR" sz="1800" dirty="0">
                <a:solidFill>
                  <a:schemeClr val="tx1"/>
                </a:solidFill>
                <a:cs typeface="Arial" panose="020B0604020202020204" pitchFamily="34" charset="0"/>
              </a:rPr>
              <a:t>25% in Grades 11 and 12</a:t>
            </a:r>
            <a:r>
              <a:rPr lang="en-CA" altLang="en-US" sz="1800" dirty="0">
                <a:solidFill>
                  <a:schemeClr val="tx1"/>
                </a:solidFill>
                <a:cs typeface="Arial" panose="020B0604020202020204" pitchFamily="34" charset="0"/>
              </a:rPr>
              <a:t> </a:t>
            </a:r>
          </a:p>
          <a:p>
            <a:pPr marL="400050" lvl="2" indent="0">
              <a:spcBef>
                <a:spcPct val="0"/>
              </a:spcBef>
              <a:spcAft>
                <a:spcPts val="0"/>
              </a:spcAft>
              <a:buNone/>
            </a:pPr>
            <a:endParaRPr lang="en-CA" altLang="en-US" sz="2000" dirty="0">
              <a:solidFill>
                <a:schemeClr val="tx1"/>
              </a:solidFill>
              <a:cs typeface="Arial" panose="020B0604020202020204" pitchFamily="34" charset="0"/>
            </a:endParaRPr>
          </a:p>
          <a:p>
            <a:pPr marL="0" lvl="1" indent="0">
              <a:spcBef>
                <a:spcPct val="0"/>
              </a:spcBef>
              <a:spcAft>
                <a:spcPts val="1200"/>
              </a:spcAft>
              <a:buFontTx/>
              <a:buNone/>
            </a:pPr>
            <a:r>
              <a:rPr lang="en-CA" altLang="fr-FR" sz="2000" b="1" dirty="0">
                <a:solidFill>
                  <a:schemeClr val="tx1"/>
                </a:solidFill>
                <a:cs typeface="Arial" panose="020B0604020202020204" pitchFamily="34" charset="0"/>
              </a:rPr>
              <a:t>The following online courses are now offered: </a:t>
            </a:r>
            <a:endParaRPr lang="fr-CA" altLang="fr-FR" sz="2000" b="1" dirty="0">
              <a:solidFill>
                <a:schemeClr val="tx1"/>
              </a:solidFill>
              <a:cs typeface="Arial" panose="020B0604020202020204" pitchFamily="34" charset="0"/>
            </a:endParaRPr>
          </a:p>
          <a:p>
            <a:pPr lvl="1">
              <a:spcBef>
                <a:spcPct val="0"/>
              </a:spcBef>
              <a:spcAft>
                <a:spcPts val="0"/>
              </a:spcAft>
              <a:buFont typeface="Arial" panose="020B0604020202020204" pitchFamily="34" charset="0"/>
              <a:buChar char="•"/>
            </a:pPr>
            <a:r>
              <a:rPr lang="fr-CA" altLang="fr-FR" sz="1800" dirty="0">
                <a:solidFill>
                  <a:schemeClr val="tx1"/>
                </a:solidFill>
                <a:cs typeface="Arial" panose="020B0604020202020204" pitchFamily="34" charset="0"/>
              </a:rPr>
              <a:t>FSL Law</a:t>
            </a:r>
          </a:p>
          <a:p>
            <a:pPr lvl="1">
              <a:spcBef>
                <a:spcPct val="0"/>
              </a:spcBef>
              <a:spcAft>
                <a:spcPts val="0"/>
              </a:spcAft>
              <a:buFont typeface="Arial" panose="020B0604020202020204" pitchFamily="34" charset="0"/>
              <a:buChar char="•"/>
            </a:pPr>
            <a:r>
              <a:rPr lang="fr-CA" altLang="fr-FR" sz="1800" dirty="0">
                <a:solidFill>
                  <a:schemeClr val="tx1"/>
                </a:solidFill>
                <a:cs typeface="Arial" panose="020B0604020202020204" pitchFamily="34" charset="0"/>
              </a:rPr>
              <a:t>FSL </a:t>
            </a:r>
            <a:r>
              <a:rPr lang="en-CA" altLang="fr-FR" sz="1800" dirty="0">
                <a:solidFill>
                  <a:schemeClr val="tx1"/>
                </a:solidFill>
                <a:cs typeface="Arial" panose="020B0604020202020204" pitchFamily="34" charset="0"/>
              </a:rPr>
              <a:t>Environmental</a:t>
            </a:r>
            <a:r>
              <a:rPr lang="fr-CA" altLang="fr-FR" sz="1800" dirty="0">
                <a:solidFill>
                  <a:schemeClr val="tx1"/>
                </a:solidFill>
                <a:cs typeface="Arial" panose="020B0604020202020204" pitchFamily="34" charset="0"/>
              </a:rPr>
              <a:t> Science</a:t>
            </a:r>
          </a:p>
          <a:p>
            <a:pPr lvl="1">
              <a:spcBef>
                <a:spcPct val="0"/>
              </a:spcBef>
              <a:spcAft>
                <a:spcPts val="0"/>
              </a:spcAft>
              <a:buFont typeface="Arial" panose="020B0604020202020204" pitchFamily="34" charset="0"/>
              <a:buChar char="•"/>
            </a:pPr>
            <a:r>
              <a:rPr lang="fr-CA" altLang="fr-FR" sz="1800" dirty="0">
                <a:solidFill>
                  <a:schemeClr val="tx1"/>
                </a:solidFill>
                <a:cs typeface="Arial" panose="020B0604020202020204" pitchFamily="34" charset="0"/>
              </a:rPr>
              <a:t>FSL </a:t>
            </a:r>
            <a:r>
              <a:rPr lang="en-CA" altLang="fr-FR" sz="1800" dirty="0">
                <a:solidFill>
                  <a:schemeClr val="tx1"/>
                </a:solidFill>
                <a:cs typeface="Arial" panose="020B0604020202020204" pitchFamily="34" charset="0"/>
              </a:rPr>
              <a:t>Writing</a:t>
            </a:r>
          </a:p>
          <a:p>
            <a:pPr lvl="1">
              <a:spcBef>
                <a:spcPct val="0"/>
              </a:spcBef>
              <a:spcAft>
                <a:spcPts val="0"/>
              </a:spcAft>
              <a:buFont typeface="Arial" panose="020B0604020202020204" pitchFamily="34" charset="0"/>
              <a:buChar char="•"/>
            </a:pPr>
            <a:r>
              <a:rPr lang="fr-CA" altLang="fr-FR" sz="1800" dirty="0">
                <a:solidFill>
                  <a:schemeClr val="tx1"/>
                </a:solidFill>
                <a:cs typeface="Arial" panose="020B0604020202020204" pitchFamily="34" charset="0"/>
              </a:rPr>
              <a:t>FSL </a:t>
            </a:r>
            <a:r>
              <a:rPr lang="en-CA" altLang="fr-FR" sz="1800" dirty="0">
                <a:solidFill>
                  <a:schemeClr val="tx1"/>
                </a:solidFill>
                <a:cs typeface="Arial" panose="020B0604020202020204" pitchFamily="34" charset="0"/>
              </a:rPr>
              <a:t>Hospitality</a:t>
            </a:r>
            <a:r>
              <a:rPr lang="fr-CA" altLang="fr-FR" sz="1800" dirty="0">
                <a:solidFill>
                  <a:schemeClr val="tx1"/>
                </a:solidFill>
                <a:cs typeface="Arial" panose="020B0604020202020204" pitchFamily="34" charset="0"/>
              </a:rPr>
              <a:t> and</a:t>
            </a:r>
            <a:r>
              <a:rPr lang="en-CA" altLang="fr-FR" sz="1800" dirty="0">
                <a:solidFill>
                  <a:schemeClr val="tx1"/>
                </a:solidFill>
                <a:cs typeface="Arial" panose="020B0604020202020204" pitchFamily="34" charset="0"/>
              </a:rPr>
              <a:t>Tourism</a:t>
            </a:r>
          </a:p>
          <a:p>
            <a:pPr lvl="1">
              <a:spcBef>
                <a:spcPct val="0"/>
              </a:spcBef>
              <a:spcAft>
                <a:spcPts val="0"/>
              </a:spcAft>
              <a:buFont typeface="Arial" panose="020B0604020202020204" pitchFamily="34" charset="0"/>
              <a:buChar char="•"/>
            </a:pPr>
            <a:r>
              <a:rPr lang="fr-CA" altLang="fr-FR" sz="1800" dirty="0">
                <a:solidFill>
                  <a:schemeClr val="tx1"/>
                </a:solidFill>
                <a:cs typeface="Arial" panose="020B0604020202020204" pitchFamily="34" charset="0"/>
              </a:rPr>
              <a:t>FSL</a:t>
            </a:r>
            <a:r>
              <a:rPr lang="en-CA" altLang="fr-FR" sz="1800" dirty="0">
                <a:solidFill>
                  <a:schemeClr val="tx1"/>
                </a:solidFill>
                <a:cs typeface="Arial" panose="020B0604020202020204" pitchFamily="34" charset="0"/>
              </a:rPr>
              <a:t> Co-op and Virtual Co-op Education</a:t>
            </a:r>
          </a:p>
          <a:p>
            <a:pPr marL="1371600" lvl="3" indent="0">
              <a:spcBef>
                <a:spcPct val="0"/>
              </a:spcBef>
              <a:buNone/>
            </a:pPr>
            <a:endParaRPr lang="en-CA" altLang="fr-FR" dirty="0">
              <a:solidFill>
                <a:schemeClr val="tx1"/>
              </a:solidFill>
              <a:cs typeface="Arial" panose="020B0604020202020204" pitchFamily="34" charset="0"/>
            </a:endParaRPr>
          </a:p>
        </p:txBody>
      </p:sp>
      <p:sp>
        <p:nvSpPr>
          <p:cNvPr id="4" name="TextBox 3"/>
          <p:cNvSpPr txBox="1"/>
          <p:nvPr/>
        </p:nvSpPr>
        <p:spPr>
          <a:xfrm>
            <a:off x="3733800" y="5376925"/>
            <a:ext cx="4953000" cy="646331"/>
          </a:xfrm>
          <a:prstGeom prst="rect">
            <a:avLst/>
          </a:prstGeom>
          <a:noFill/>
        </p:spPr>
        <p:txBody>
          <a:bodyPr wrap="square" rtlCol="0">
            <a:spAutoFit/>
          </a:bodyPr>
          <a:lstStyle/>
          <a:p>
            <a:r>
              <a:rPr lang="en-CA" sz="1800" dirty="0">
                <a:solidFill>
                  <a:srgbClr val="9F8111"/>
                </a:solidFill>
                <a:latin typeface="+mn-lt"/>
              </a:rPr>
              <a:t>These options are open to Post-Intensive French students in grades 11 and 12.</a:t>
            </a:r>
          </a:p>
        </p:txBody>
      </p:sp>
      <p:sp>
        <p:nvSpPr>
          <p:cNvPr id="8" name="Rectangle 7">
            <a:extLst>
              <a:ext uri="{FF2B5EF4-FFF2-40B4-BE49-F238E27FC236}">
                <a16:creationId xmlns:a16="http://schemas.microsoft.com/office/drawing/2014/main" id="{B6846CBF-E927-45AF-9758-B61F64B820BD}"/>
              </a:ext>
            </a:extLst>
          </p:cNvPr>
          <p:cNvSpPr/>
          <p:nvPr/>
        </p:nvSpPr>
        <p:spPr bwMode="auto">
          <a:xfrm>
            <a:off x="0" y="256377"/>
            <a:ext cx="9144000" cy="71041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charset="0"/>
              <a:ea typeface="ヒラギノ角ゴ Pro W3" pitchFamily="48" charset="-128"/>
            </a:endParaRPr>
          </a:p>
        </p:txBody>
      </p:sp>
      <p:sp>
        <p:nvSpPr>
          <p:cNvPr id="9" name="Rectangle 2">
            <a:extLst>
              <a:ext uri="{FF2B5EF4-FFF2-40B4-BE49-F238E27FC236}">
                <a16:creationId xmlns:a16="http://schemas.microsoft.com/office/drawing/2014/main" id="{7CB5254F-917B-4562-81F5-2493837D0578}"/>
              </a:ext>
            </a:extLst>
          </p:cNvPr>
          <p:cNvSpPr txBox="1">
            <a:spLocks noChangeArrowheads="1"/>
          </p:cNvSpPr>
          <p:nvPr/>
        </p:nvSpPr>
        <p:spPr bwMode="auto">
          <a:xfrm>
            <a:off x="399256" y="304800"/>
            <a:ext cx="8744744" cy="585787"/>
          </a:xfrm>
          <a:prstGeom prst="rect">
            <a:avLst/>
          </a:prstGeom>
          <a:solidFill>
            <a:schemeClr val="accent1"/>
          </a:solidFill>
          <a:ln>
            <a:noFill/>
          </a:ln>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sz="3200" dirty="0">
                <a:latin typeface="Arial Narrow" panose="020B0606020202030204" pitchFamily="34" charset="0"/>
                <a:cs typeface="Arial" panose="020B0604020202020204" pitchFamily="34" charset="0"/>
              </a:rPr>
              <a:t>High </a:t>
            </a:r>
            <a:r>
              <a:rPr lang="fr-CA" altLang="en-US" sz="3200" dirty="0" err="1">
                <a:latin typeface="Arial Narrow" panose="020B0606020202030204" pitchFamily="34" charset="0"/>
                <a:cs typeface="Arial" panose="020B0604020202020204" pitchFamily="34" charset="0"/>
              </a:rPr>
              <a:t>School</a:t>
            </a:r>
            <a:r>
              <a:rPr lang="fr-CA" altLang="en-US" sz="3200" dirty="0">
                <a:latin typeface="Arial Narrow" panose="020B0606020202030204" pitchFamily="34" charset="0"/>
                <a:cs typeface="Arial" panose="020B0604020202020204" pitchFamily="34" charset="0"/>
              </a:rPr>
              <a:t> French </a:t>
            </a:r>
            <a:r>
              <a:rPr lang="en-CA" altLang="en-US" sz="3200" dirty="0">
                <a:latin typeface="Arial Narrow" panose="020B0606020202030204" pitchFamily="34" charset="0"/>
                <a:cs typeface="Arial" panose="020B0604020202020204" pitchFamily="34" charset="0"/>
              </a:rPr>
              <a:t>Immersion </a:t>
            </a:r>
            <a:endParaRPr lang="en-US" altLang="en-US" sz="3200" kern="0" dirty="0">
              <a:latin typeface="Arial Narrow" panose="020B0606020202030204" pitchFamily="34" charset="0"/>
              <a:cs typeface="Arial" panose="020B0604020202020204" pitchFamily="34" charset="0"/>
            </a:endParaRPr>
          </a:p>
        </p:txBody>
      </p:sp>
      <p:pic>
        <p:nvPicPr>
          <p:cNvPr id="7" name="Picture 5"/>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bwMode="auto">
          <a:xfrm>
            <a:off x="0" y="937246"/>
            <a:ext cx="2985052" cy="592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10">
            <a:extLst>
              <a:ext uri="{FF2B5EF4-FFF2-40B4-BE49-F238E27FC236}">
                <a16:creationId xmlns:a16="http://schemas.microsoft.com/office/drawing/2014/main" id="{85CC65D1-16B1-4DFC-8FB3-BE2C8A64CCC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72624" y="5599951"/>
            <a:ext cx="171450" cy="257175"/>
          </a:xfrm>
          <a:prstGeom prst="rect">
            <a:avLst/>
          </a:prstGeom>
        </p:spPr>
      </p:pic>
      <p:pic>
        <p:nvPicPr>
          <p:cNvPr id="5" name="Recorded Sound">
            <a:hlinkClick r:id="" action="ppaction://media"/>
            <a:extLst>
              <a:ext uri="{FF2B5EF4-FFF2-40B4-BE49-F238E27FC236}">
                <a16:creationId xmlns:a16="http://schemas.microsoft.com/office/drawing/2014/main" id="{946100DB-E6BC-4E4C-B8CE-B971D1EEF0D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44200" y="335967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age" ma:contentTypeID="0x010100C568DB52D9D0A14D9B2FDCC96666E9F2007948130EC3DB064584E219954237AF3900471C60CD5B72FF4A91C8640BFC18BCD3" ma:contentTypeVersion="1" ma:contentTypeDescription="Page is a system content type template created by the Publishing Resources feature. The column templates from Page will be added to all Pages libraries created by the Publishing feature." ma:contentTypeScope="" ma:versionID="4130b4d1e75b9597cbec3c1a33344b99">
  <xsd:schema xmlns:xsd="http://www.w3.org/2001/XMLSchema" xmlns:xs="http://www.w3.org/2001/XMLSchema" xmlns:p="http://schemas.microsoft.com/office/2006/metadata/properties" xmlns:ns1="http://schemas.microsoft.com/sharepoint/v3" targetNamespace="http://schemas.microsoft.com/office/2006/metadata/properties" ma:root="true" ma:fieldsID="47f4fe8e67ed77e0c239c6e1ac0d9dbc" ns1:_="">
    <xsd:import namespace="http://schemas.microsoft.com/sharepoint/v3"/>
    <xsd:element name="properties">
      <xsd:complexType>
        <xsd:sequence>
          <xsd:element name="documentManagement">
            <xsd:complexType>
              <xsd:all>
                <xsd:element ref="ns1:Comments" minOccurs="0"/>
                <xsd:element ref="ns1:PublishingStartDate" minOccurs="0"/>
                <xsd:element ref="ns1:PublishingExpirationDate" minOccurs="0"/>
                <xsd:element ref="ns1:PublishingContact" minOccurs="0"/>
                <xsd:element ref="ns1:PublishingContactEmail" minOccurs="0"/>
                <xsd:element ref="ns1:PublishingContactName" minOccurs="0"/>
                <xsd:element ref="ns1:PublishingContactPicture" minOccurs="0"/>
                <xsd:element ref="ns1:PublishingPageLayout" minOccurs="0"/>
                <xsd:element ref="ns1:PublishingVariationGroupID" minOccurs="0"/>
                <xsd:element ref="ns1:PublishingVariationRelationshipLinkFieldID" minOccurs="0"/>
                <xsd:element ref="ns1:PublishingRollupImage" minOccurs="0"/>
                <xsd:element ref="ns1:Audienc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omments" ma:index="8" nillable="true" ma:displayName="Comments" ma:internalName="Comments">
      <xsd:simpleType>
        <xsd:restriction base="dms:Note">
          <xsd:maxLength value="255"/>
        </xsd:restriction>
      </xsd:simpleType>
    </xsd:element>
    <xsd:element name="PublishingStartDate" ma:index="9" nillable="true" ma:displayName="Scheduling Start Date" ma:internalName="PublishingStartDate">
      <xsd:simpleType>
        <xsd:restriction base="dms:Unknown"/>
      </xsd:simpleType>
    </xsd:element>
    <xsd:element name="PublishingExpirationDate" ma:index="10" nillable="true" ma:displayName="Scheduling End Date" ma:internalName="PublishingExpirationDate">
      <xsd:simpleType>
        <xsd:restriction base="dms:Unknown"/>
      </xsd:simpleType>
    </xsd:element>
    <xsd:element name="PublishingContact" ma:index="11" nillable="true" ma:displayName="Contact" ma:list="UserInfo" ma:internalName="PublishingContac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ublishingContactEmail" ma:index="12" nillable="true" ma:displayName="Contact E-Mail Address" ma:internalName="PublishingContactEmail">
      <xsd:simpleType>
        <xsd:restriction base="dms:Text">
          <xsd:maxLength value="255"/>
        </xsd:restriction>
      </xsd:simpleType>
    </xsd:element>
    <xsd:element name="PublishingContactName" ma:index="13" nillable="true" ma:displayName="Contact Name" ma:internalName="PublishingContactName">
      <xsd:simpleType>
        <xsd:restriction base="dms:Text">
          <xsd:maxLength value="255"/>
        </xsd:restriction>
      </xsd:simpleType>
    </xsd:element>
    <xsd:element name="PublishingContactPicture" ma:index="14" nillable="true" ma:displayName="Contact Picture" ma:format="Image" ma:internalName="PublishingContactPicture">
      <xsd:complexType>
        <xsd:complexContent>
          <xsd:extension base="dms:URL">
            <xsd:sequence>
              <xsd:element name="Url" type="dms:ValidUrl" minOccurs="0" nillable="true"/>
              <xsd:element name="Description" type="xsd:string" nillable="true"/>
            </xsd:sequence>
          </xsd:extension>
        </xsd:complexContent>
      </xsd:complexType>
    </xsd:element>
    <xsd:element name="PublishingPageLayout" ma:index="15" nillable="true" ma:displayName="Page Layout" ma:internalName="PublishingPageLayout"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PublishingVariationGroupID" ma:index="16" nillable="true" ma:displayName="Variation Group ID" ma:hidden="true" ma:internalName="PublishingVariationGroupID">
      <xsd:simpleType>
        <xsd:restriction base="dms:Text">
          <xsd:maxLength value="255"/>
        </xsd:restriction>
      </xsd:simpleType>
    </xsd:element>
    <xsd:element name="PublishingVariationRelationshipLinkFieldID" ma:index="17" nillable="true" ma:displayName="Variation Relationship Link" ma:hidden="true" ma:internalName="PublishingVariationRelationshipLinkFieldID">
      <xsd:complexType>
        <xsd:complexContent>
          <xsd:extension base="dms:URL">
            <xsd:sequence>
              <xsd:element name="Url" type="dms:ValidUrl" minOccurs="0" nillable="true"/>
              <xsd:element name="Description" type="xsd:string" nillable="true"/>
            </xsd:sequence>
          </xsd:extension>
        </xsd:complexContent>
      </xsd:complexType>
    </xsd:element>
    <xsd:element name="PublishingRollupImage" ma:index="18" nillable="true" ma:displayName="Rollup Image" ma:internalName="PublishingRollupImage">
      <xsd:simpleType>
        <xsd:restriction base="dms:Unknown"/>
      </xsd:simpleType>
    </xsd:element>
    <xsd:element name="Audience" ma:index="19" nillable="true" ma:displayName="Target Audiences" ma:description="" ma:internalName="Audienc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RollupImage xmlns="http://schemas.microsoft.com/sharepoint/v3" xsi:nil="true"/>
    <PublishingContactEmail xmlns="http://schemas.microsoft.com/sharepoint/v3" xsi:nil="true"/>
    <PublishingVariationRelationshipLinkFieldID xmlns="http://schemas.microsoft.com/sharepoint/v3">
      <Url xsi:nil="true"/>
      <Description xsi:nil="true"/>
    </PublishingVariationRelationshipLinkFieldID>
    <PublishingVariationGroupID xmlns="http://schemas.microsoft.com/sharepoint/v3" xsi:nil="true"/>
    <Audience xmlns="http://schemas.microsoft.com/sharepoint/v3" xsi:nil="true"/>
    <PublishingExpirationDate xmlns="http://schemas.microsoft.com/sharepoint/v3" xsi:nil="true"/>
    <PublishingContactPicture xmlns="http://schemas.microsoft.com/sharepoint/v3">
      <Url xsi:nil="true"/>
      <Description xsi:nil="true"/>
    </PublishingContactPicture>
    <PublishingStartDate xmlns="http://schemas.microsoft.com/sharepoint/v3" xsi:nil="true"/>
    <PublishingContact xmlns="http://schemas.microsoft.com/sharepoint/v3">
      <UserInfo>
        <DisplayName/>
        <AccountId xsi:nil="true"/>
        <AccountType/>
      </UserInfo>
    </PublishingContact>
    <PublishingContactName xmlns="http://schemas.microsoft.com/sharepoint/v3" xsi:nil="true"/>
    <Comments xmlns="http://schemas.microsoft.com/sharepoint/v3" xsi:nil="true"/>
  </documentManagement>
</p:properties>
</file>

<file path=customXml/itemProps1.xml><?xml version="1.0" encoding="utf-8"?>
<ds:datastoreItem xmlns:ds="http://schemas.openxmlformats.org/officeDocument/2006/customXml" ds:itemID="{45534D49-BFB3-4984-8212-C915009BE040}"/>
</file>

<file path=customXml/itemProps2.xml><?xml version="1.0" encoding="utf-8"?>
<ds:datastoreItem xmlns:ds="http://schemas.openxmlformats.org/officeDocument/2006/customXml" ds:itemID="{046886DF-07AD-416B-B86C-8B8A7580652D}"/>
</file>

<file path=customXml/itemProps3.xml><?xml version="1.0" encoding="utf-8"?>
<ds:datastoreItem xmlns:ds="http://schemas.openxmlformats.org/officeDocument/2006/customXml" ds:itemID="{D532BADC-1CDF-447A-AD88-9CB1D1A6FCD8}"/>
</file>

<file path=docProps/app.xml><?xml version="1.0" encoding="utf-8"?>
<Properties xmlns="http://schemas.openxmlformats.org/officeDocument/2006/extended-properties" xmlns:vt="http://schemas.openxmlformats.org/officeDocument/2006/docPropsVTypes">
  <Template/>
  <TotalTime>17881</TotalTime>
  <Words>3645</Words>
  <Application>Microsoft Office PowerPoint</Application>
  <PresentationFormat>On-screen Show (4:3)</PresentationFormat>
  <Paragraphs>323</Paragraphs>
  <Slides>21</Slides>
  <Notes>21</Notes>
  <HiddenSlides>0</HiddenSlides>
  <MMClips>25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 Narrow</vt:lpstr>
      <vt:lpstr>Calibri</vt:lpstr>
      <vt:lpstr>Myriad Pro</vt:lpstr>
      <vt:lpstr>Wingdings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Wilson, Ruth (EECD/EDPE)</dc:creator>
  <cp:lastModifiedBy>Read, Jennifer (ASD-W)</cp:lastModifiedBy>
  <cp:revision>995</cp:revision>
  <cp:lastPrinted>2020-01-23T17:19:54Z</cp:lastPrinted>
  <dcterms:created xsi:type="dcterms:W3CDTF">2008-01-16T13:43:52Z</dcterms:created>
  <dcterms:modified xsi:type="dcterms:W3CDTF">2021-01-19T19:40:37Z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0x010100C568DB52D9D0A14D9B2FDCC96666E9F2007948130EC3DB064584E219954237AF3900471C60CD5B72FF4A91C8640BFC18BCD3</vt:lpwstr>
  </property>
</Properties>
</file>