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732A4F-433E-4313-A35E-E80EF6104F6C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B4CE36EC-7D6B-418E-AA8E-CC079ACF8196}">
      <dgm:prSet/>
      <dgm:spPr/>
      <dgm:t>
        <a:bodyPr/>
        <a:lstStyle/>
        <a:p>
          <a:r>
            <a:rPr lang="en-US"/>
            <a:t>Electric energy is always transferred by the movement of electric charge.</a:t>
          </a:r>
        </a:p>
      </dgm:t>
    </dgm:pt>
    <dgm:pt modelId="{7AFD09B1-FEA3-4D5D-A35D-63CB7D6E1276}" type="parTrans" cxnId="{7DB968AC-9633-4512-A4A3-437BFC89A822}">
      <dgm:prSet/>
      <dgm:spPr/>
      <dgm:t>
        <a:bodyPr/>
        <a:lstStyle/>
        <a:p>
          <a:endParaRPr lang="en-US"/>
        </a:p>
      </dgm:t>
    </dgm:pt>
    <dgm:pt modelId="{2DD5A9F8-4332-4755-82E6-86C472B894F5}" type="sibTrans" cxnId="{7DB968AC-9633-4512-A4A3-437BFC89A822}">
      <dgm:prSet/>
      <dgm:spPr/>
      <dgm:t>
        <a:bodyPr/>
        <a:lstStyle/>
        <a:p>
          <a:endParaRPr lang="en-US"/>
        </a:p>
      </dgm:t>
    </dgm:pt>
    <dgm:pt modelId="{8E3431A9-EA8E-46E2-974C-263614ADBB27}">
      <dgm:prSet/>
      <dgm:spPr/>
      <dgm:t>
        <a:bodyPr/>
        <a:lstStyle/>
        <a:p>
          <a:r>
            <a:rPr lang="en-US"/>
            <a:t>The movement or flow of electric charges from one place to another is called </a:t>
          </a:r>
          <a:r>
            <a:rPr lang="en-US" b="1" u="sng"/>
            <a:t>electric current</a:t>
          </a:r>
          <a:r>
            <a:rPr lang="en-US"/>
            <a:t>.</a:t>
          </a:r>
        </a:p>
      </dgm:t>
    </dgm:pt>
    <dgm:pt modelId="{E3012DD2-9B79-4DE5-8B54-3C03539D256D}" type="parTrans" cxnId="{9EF7329B-64B9-41A9-8C32-6465BE4A680E}">
      <dgm:prSet/>
      <dgm:spPr/>
      <dgm:t>
        <a:bodyPr/>
        <a:lstStyle/>
        <a:p>
          <a:endParaRPr lang="en-US"/>
        </a:p>
      </dgm:t>
    </dgm:pt>
    <dgm:pt modelId="{168C1E5B-910C-4C9F-B9A1-0617A513166C}" type="sibTrans" cxnId="{9EF7329B-64B9-41A9-8C32-6465BE4A680E}">
      <dgm:prSet/>
      <dgm:spPr/>
      <dgm:t>
        <a:bodyPr/>
        <a:lstStyle/>
        <a:p>
          <a:endParaRPr lang="en-US"/>
        </a:p>
      </dgm:t>
    </dgm:pt>
    <dgm:pt modelId="{AAC037FE-12CC-43D1-A41D-010FC4984E1C}">
      <dgm:prSet/>
      <dgm:spPr/>
      <dgm:t>
        <a:bodyPr/>
        <a:lstStyle/>
        <a:p>
          <a:r>
            <a:rPr lang="en-US"/>
            <a:t>When a current is passing through a controlled path is called an </a:t>
          </a:r>
          <a:r>
            <a:rPr lang="en-US" b="1" u="sng"/>
            <a:t>electric circuit.</a:t>
          </a:r>
          <a:endParaRPr lang="en-US"/>
        </a:p>
      </dgm:t>
    </dgm:pt>
    <dgm:pt modelId="{DF84EF3B-43CF-4BB4-B59F-F3C9B64CB700}" type="parTrans" cxnId="{3E0E8132-CE02-4345-B3BF-182D880BA8F3}">
      <dgm:prSet/>
      <dgm:spPr/>
      <dgm:t>
        <a:bodyPr/>
        <a:lstStyle/>
        <a:p>
          <a:endParaRPr lang="en-US"/>
        </a:p>
      </dgm:t>
    </dgm:pt>
    <dgm:pt modelId="{BA2410AA-0CFE-4499-A12E-05BE857BDA87}" type="sibTrans" cxnId="{3E0E8132-CE02-4345-B3BF-182D880BA8F3}">
      <dgm:prSet/>
      <dgm:spPr/>
      <dgm:t>
        <a:bodyPr/>
        <a:lstStyle/>
        <a:p>
          <a:endParaRPr lang="en-US"/>
        </a:p>
      </dgm:t>
    </dgm:pt>
    <dgm:pt modelId="{9A716F24-BACC-4E41-8C52-4A0BA14840F5}" type="pres">
      <dgm:prSet presAssocID="{08732A4F-433E-4313-A35E-E80EF6104F6C}" presName="root" presStyleCnt="0">
        <dgm:presLayoutVars>
          <dgm:dir/>
          <dgm:resizeHandles val="exact"/>
        </dgm:presLayoutVars>
      </dgm:prSet>
      <dgm:spPr/>
    </dgm:pt>
    <dgm:pt modelId="{F0A4083A-2221-4966-AB12-D0D11B414E9E}" type="pres">
      <dgm:prSet presAssocID="{08732A4F-433E-4313-A35E-E80EF6104F6C}" presName="container" presStyleCnt="0">
        <dgm:presLayoutVars>
          <dgm:dir/>
          <dgm:resizeHandles val="exact"/>
        </dgm:presLayoutVars>
      </dgm:prSet>
      <dgm:spPr/>
    </dgm:pt>
    <dgm:pt modelId="{FBC97EF0-529D-47FF-9CC8-7C8FA9C4C96E}" type="pres">
      <dgm:prSet presAssocID="{B4CE36EC-7D6B-418E-AA8E-CC079ACF8196}" presName="compNode" presStyleCnt="0"/>
      <dgm:spPr/>
    </dgm:pt>
    <dgm:pt modelId="{2E64202E-B66E-4F49-98CD-42D49D433345}" type="pres">
      <dgm:prSet presAssocID="{B4CE36EC-7D6B-418E-AA8E-CC079ACF8196}" presName="iconBgRect" presStyleLbl="bgShp" presStyleIdx="0" presStyleCnt="3"/>
      <dgm:spPr/>
    </dgm:pt>
    <dgm:pt modelId="{CB1DB8DF-9F94-4492-9155-968EB04D4DB3}" type="pres">
      <dgm:prSet presAssocID="{B4CE36EC-7D6B-418E-AA8E-CC079ACF819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 Car"/>
        </a:ext>
      </dgm:extLst>
    </dgm:pt>
    <dgm:pt modelId="{49758122-C22E-4260-8AC4-94A6E817EBEF}" type="pres">
      <dgm:prSet presAssocID="{B4CE36EC-7D6B-418E-AA8E-CC079ACF8196}" presName="spaceRect" presStyleCnt="0"/>
      <dgm:spPr/>
    </dgm:pt>
    <dgm:pt modelId="{97234424-C159-40BD-97CE-89CCE2DA82BD}" type="pres">
      <dgm:prSet presAssocID="{B4CE36EC-7D6B-418E-AA8E-CC079ACF8196}" presName="textRect" presStyleLbl="revTx" presStyleIdx="0" presStyleCnt="3">
        <dgm:presLayoutVars>
          <dgm:chMax val="1"/>
          <dgm:chPref val="1"/>
        </dgm:presLayoutVars>
      </dgm:prSet>
      <dgm:spPr/>
    </dgm:pt>
    <dgm:pt modelId="{BBB50164-5452-4612-9AF8-83EFFB43FB3F}" type="pres">
      <dgm:prSet presAssocID="{2DD5A9F8-4332-4755-82E6-86C472B894F5}" presName="sibTrans" presStyleLbl="sibTrans2D1" presStyleIdx="0" presStyleCnt="0"/>
      <dgm:spPr/>
    </dgm:pt>
    <dgm:pt modelId="{5725415D-2B41-4029-9F2C-A531FF2989F6}" type="pres">
      <dgm:prSet presAssocID="{8E3431A9-EA8E-46E2-974C-263614ADBB27}" presName="compNode" presStyleCnt="0"/>
      <dgm:spPr/>
    </dgm:pt>
    <dgm:pt modelId="{13655593-6424-43D6-9D31-8D73429E15DE}" type="pres">
      <dgm:prSet presAssocID="{8E3431A9-EA8E-46E2-974C-263614ADBB27}" presName="iconBgRect" presStyleLbl="bgShp" presStyleIdx="1" presStyleCnt="3"/>
      <dgm:spPr/>
    </dgm:pt>
    <dgm:pt modelId="{A44BC47E-2DEC-415E-A956-B74A15F4CB4C}" type="pres">
      <dgm:prSet presAssocID="{8E3431A9-EA8E-46E2-974C-263614ADBB2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0A4890C6-644B-4C73-AB41-CBC6D300A355}" type="pres">
      <dgm:prSet presAssocID="{8E3431A9-EA8E-46E2-974C-263614ADBB27}" presName="spaceRect" presStyleCnt="0"/>
      <dgm:spPr/>
    </dgm:pt>
    <dgm:pt modelId="{748DA1A2-0431-42F5-BE4E-A7F0463DC0DB}" type="pres">
      <dgm:prSet presAssocID="{8E3431A9-EA8E-46E2-974C-263614ADBB27}" presName="textRect" presStyleLbl="revTx" presStyleIdx="1" presStyleCnt="3">
        <dgm:presLayoutVars>
          <dgm:chMax val="1"/>
          <dgm:chPref val="1"/>
        </dgm:presLayoutVars>
      </dgm:prSet>
      <dgm:spPr/>
    </dgm:pt>
    <dgm:pt modelId="{A2033A63-A725-4CD3-8EE6-FD6FB63D7D35}" type="pres">
      <dgm:prSet presAssocID="{168C1E5B-910C-4C9F-B9A1-0617A513166C}" presName="sibTrans" presStyleLbl="sibTrans2D1" presStyleIdx="0" presStyleCnt="0"/>
      <dgm:spPr/>
    </dgm:pt>
    <dgm:pt modelId="{424ED460-ECAA-4C47-9D9A-53080AFEC70F}" type="pres">
      <dgm:prSet presAssocID="{AAC037FE-12CC-43D1-A41D-010FC4984E1C}" presName="compNode" presStyleCnt="0"/>
      <dgm:spPr/>
    </dgm:pt>
    <dgm:pt modelId="{5FF44ED8-1DA0-4A19-8D26-C6C3DF6D183A}" type="pres">
      <dgm:prSet presAssocID="{AAC037FE-12CC-43D1-A41D-010FC4984E1C}" presName="iconBgRect" presStyleLbl="bgShp" presStyleIdx="2" presStyleCnt="3"/>
      <dgm:spPr/>
    </dgm:pt>
    <dgm:pt modelId="{2DC696BA-F3CF-4940-90D9-9F8318CD4117}" type="pres">
      <dgm:prSet presAssocID="{AAC037FE-12CC-43D1-A41D-010FC4984E1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A9FB35AA-8C0C-4A08-8DC8-E0EC895B14BF}" type="pres">
      <dgm:prSet presAssocID="{AAC037FE-12CC-43D1-A41D-010FC4984E1C}" presName="spaceRect" presStyleCnt="0"/>
      <dgm:spPr/>
    </dgm:pt>
    <dgm:pt modelId="{2A53398E-BFD4-4687-B55E-3AF7B58495C2}" type="pres">
      <dgm:prSet presAssocID="{AAC037FE-12CC-43D1-A41D-010FC4984E1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985380A-548A-4540-83C2-36A8F7357B49}" type="presOf" srcId="{B4CE36EC-7D6B-418E-AA8E-CC079ACF8196}" destId="{97234424-C159-40BD-97CE-89CCE2DA82BD}" srcOrd="0" destOrd="0" presId="urn:microsoft.com/office/officeart/2018/2/layout/IconCircleList"/>
    <dgm:cxn modelId="{3E0E8132-CE02-4345-B3BF-182D880BA8F3}" srcId="{08732A4F-433E-4313-A35E-E80EF6104F6C}" destId="{AAC037FE-12CC-43D1-A41D-010FC4984E1C}" srcOrd="2" destOrd="0" parTransId="{DF84EF3B-43CF-4BB4-B59F-F3C9B64CB700}" sibTransId="{BA2410AA-0CFE-4499-A12E-05BE857BDA87}"/>
    <dgm:cxn modelId="{DAF52A33-F86F-4BD4-84C0-0284F8D295D1}" type="presOf" srcId="{AAC037FE-12CC-43D1-A41D-010FC4984E1C}" destId="{2A53398E-BFD4-4687-B55E-3AF7B58495C2}" srcOrd="0" destOrd="0" presId="urn:microsoft.com/office/officeart/2018/2/layout/IconCircleList"/>
    <dgm:cxn modelId="{86A9AB65-C656-4E82-82D5-167D7D27FDBC}" type="presOf" srcId="{2DD5A9F8-4332-4755-82E6-86C472B894F5}" destId="{BBB50164-5452-4612-9AF8-83EFFB43FB3F}" srcOrd="0" destOrd="0" presId="urn:microsoft.com/office/officeart/2018/2/layout/IconCircleList"/>
    <dgm:cxn modelId="{EF955A68-9596-4700-9E3D-0FD17717C4FA}" type="presOf" srcId="{168C1E5B-910C-4C9F-B9A1-0617A513166C}" destId="{A2033A63-A725-4CD3-8EE6-FD6FB63D7D35}" srcOrd="0" destOrd="0" presId="urn:microsoft.com/office/officeart/2018/2/layout/IconCircleList"/>
    <dgm:cxn modelId="{9EF7329B-64B9-41A9-8C32-6465BE4A680E}" srcId="{08732A4F-433E-4313-A35E-E80EF6104F6C}" destId="{8E3431A9-EA8E-46E2-974C-263614ADBB27}" srcOrd="1" destOrd="0" parTransId="{E3012DD2-9B79-4DE5-8B54-3C03539D256D}" sibTransId="{168C1E5B-910C-4C9F-B9A1-0617A513166C}"/>
    <dgm:cxn modelId="{7DB968AC-9633-4512-A4A3-437BFC89A822}" srcId="{08732A4F-433E-4313-A35E-E80EF6104F6C}" destId="{B4CE36EC-7D6B-418E-AA8E-CC079ACF8196}" srcOrd="0" destOrd="0" parTransId="{7AFD09B1-FEA3-4D5D-A35D-63CB7D6E1276}" sibTransId="{2DD5A9F8-4332-4755-82E6-86C472B894F5}"/>
    <dgm:cxn modelId="{0647F1CD-D806-418B-8D14-D7295379BA08}" type="presOf" srcId="{8E3431A9-EA8E-46E2-974C-263614ADBB27}" destId="{748DA1A2-0431-42F5-BE4E-A7F0463DC0DB}" srcOrd="0" destOrd="0" presId="urn:microsoft.com/office/officeart/2018/2/layout/IconCircleList"/>
    <dgm:cxn modelId="{9EC368D4-404E-419C-9807-AB27A3151CC6}" type="presOf" srcId="{08732A4F-433E-4313-A35E-E80EF6104F6C}" destId="{9A716F24-BACC-4E41-8C52-4A0BA14840F5}" srcOrd="0" destOrd="0" presId="urn:microsoft.com/office/officeart/2018/2/layout/IconCircleList"/>
    <dgm:cxn modelId="{4C3124FF-9BCF-4E1F-A5E5-EBFA3175366F}" type="presParOf" srcId="{9A716F24-BACC-4E41-8C52-4A0BA14840F5}" destId="{F0A4083A-2221-4966-AB12-D0D11B414E9E}" srcOrd="0" destOrd="0" presId="urn:microsoft.com/office/officeart/2018/2/layout/IconCircleList"/>
    <dgm:cxn modelId="{DB33EB6F-C2A7-42E3-B7CD-DEBB845B11F2}" type="presParOf" srcId="{F0A4083A-2221-4966-AB12-D0D11B414E9E}" destId="{FBC97EF0-529D-47FF-9CC8-7C8FA9C4C96E}" srcOrd="0" destOrd="0" presId="urn:microsoft.com/office/officeart/2018/2/layout/IconCircleList"/>
    <dgm:cxn modelId="{CB688C41-D667-4D76-9CCA-3E31FB021C64}" type="presParOf" srcId="{FBC97EF0-529D-47FF-9CC8-7C8FA9C4C96E}" destId="{2E64202E-B66E-4F49-98CD-42D49D433345}" srcOrd="0" destOrd="0" presId="urn:microsoft.com/office/officeart/2018/2/layout/IconCircleList"/>
    <dgm:cxn modelId="{C54A40D4-4843-4BF4-8D00-9CC0256C9417}" type="presParOf" srcId="{FBC97EF0-529D-47FF-9CC8-7C8FA9C4C96E}" destId="{CB1DB8DF-9F94-4492-9155-968EB04D4DB3}" srcOrd="1" destOrd="0" presId="urn:microsoft.com/office/officeart/2018/2/layout/IconCircleList"/>
    <dgm:cxn modelId="{B6A12F7D-8FA3-4C23-A20B-55BAC7206BC9}" type="presParOf" srcId="{FBC97EF0-529D-47FF-9CC8-7C8FA9C4C96E}" destId="{49758122-C22E-4260-8AC4-94A6E817EBEF}" srcOrd="2" destOrd="0" presId="urn:microsoft.com/office/officeart/2018/2/layout/IconCircleList"/>
    <dgm:cxn modelId="{37B462FF-7DA8-4E7A-9643-9244D33177EA}" type="presParOf" srcId="{FBC97EF0-529D-47FF-9CC8-7C8FA9C4C96E}" destId="{97234424-C159-40BD-97CE-89CCE2DA82BD}" srcOrd="3" destOrd="0" presId="urn:microsoft.com/office/officeart/2018/2/layout/IconCircleList"/>
    <dgm:cxn modelId="{11DD410F-8D2F-4E20-9BE1-49C61EC9363F}" type="presParOf" srcId="{F0A4083A-2221-4966-AB12-D0D11B414E9E}" destId="{BBB50164-5452-4612-9AF8-83EFFB43FB3F}" srcOrd="1" destOrd="0" presId="urn:microsoft.com/office/officeart/2018/2/layout/IconCircleList"/>
    <dgm:cxn modelId="{E26A3696-2E33-4CEC-B894-DFCFA834EB00}" type="presParOf" srcId="{F0A4083A-2221-4966-AB12-D0D11B414E9E}" destId="{5725415D-2B41-4029-9F2C-A531FF2989F6}" srcOrd="2" destOrd="0" presId="urn:microsoft.com/office/officeart/2018/2/layout/IconCircleList"/>
    <dgm:cxn modelId="{4B240D55-F21A-4F6E-89BD-FE930C225680}" type="presParOf" srcId="{5725415D-2B41-4029-9F2C-A531FF2989F6}" destId="{13655593-6424-43D6-9D31-8D73429E15DE}" srcOrd="0" destOrd="0" presId="urn:microsoft.com/office/officeart/2018/2/layout/IconCircleList"/>
    <dgm:cxn modelId="{0FB58982-9FD9-4DB3-8BCB-AE71337BE966}" type="presParOf" srcId="{5725415D-2B41-4029-9F2C-A531FF2989F6}" destId="{A44BC47E-2DEC-415E-A956-B74A15F4CB4C}" srcOrd="1" destOrd="0" presId="urn:microsoft.com/office/officeart/2018/2/layout/IconCircleList"/>
    <dgm:cxn modelId="{3EC1B8BF-78E3-4FAC-A547-648F1E90DC63}" type="presParOf" srcId="{5725415D-2B41-4029-9F2C-A531FF2989F6}" destId="{0A4890C6-644B-4C73-AB41-CBC6D300A355}" srcOrd="2" destOrd="0" presId="urn:microsoft.com/office/officeart/2018/2/layout/IconCircleList"/>
    <dgm:cxn modelId="{7F6C1EF4-C790-477E-A6FE-C1A42E0376FF}" type="presParOf" srcId="{5725415D-2B41-4029-9F2C-A531FF2989F6}" destId="{748DA1A2-0431-42F5-BE4E-A7F0463DC0DB}" srcOrd="3" destOrd="0" presId="urn:microsoft.com/office/officeart/2018/2/layout/IconCircleList"/>
    <dgm:cxn modelId="{7B9A278C-CBF9-4735-BA2C-2A93AC84DD68}" type="presParOf" srcId="{F0A4083A-2221-4966-AB12-D0D11B414E9E}" destId="{A2033A63-A725-4CD3-8EE6-FD6FB63D7D35}" srcOrd="3" destOrd="0" presId="urn:microsoft.com/office/officeart/2018/2/layout/IconCircleList"/>
    <dgm:cxn modelId="{17067072-0302-4072-8464-0911D616BEF4}" type="presParOf" srcId="{F0A4083A-2221-4966-AB12-D0D11B414E9E}" destId="{424ED460-ECAA-4C47-9D9A-53080AFEC70F}" srcOrd="4" destOrd="0" presId="urn:microsoft.com/office/officeart/2018/2/layout/IconCircleList"/>
    <dgm:cxn modelId="{944F06CF-030A-4805-ABDC-8B12B857892C}" type="presParOf" srcId="{424ED460-ECAA-4C47-9D9A-53080AFEC70F}" destId="{5FF44ED8-1DA0-4A19-8D26-C6C3DF6D183A}" srcOrd="0" destOrd="0" presId="urn:microsoft.com/office/officeart/2018/2/layout/IconCircleList"/>
    <dgm:cxn modelId="{82227BC4-0D50-42AF-AF6D-4258182F593C}" type="presParOf" srcId="{424ED460-ECAA-4C47-9D9A-53080AFEC70F}" destId="{2DC696BA-F3CF-4940-90D9-9F8318CD4117}" srcOrd="1" destOrd="0" presId="urn:microsoft.com/office/officeart/2018/2/layout/IconCircleList"/>
    <dgm:cxn modelId="{89E56065-D67D-47AD-BF05-681D905F3953}" type="presParOf" srcId="{424ED460-ECAA-4C47-9D9A-53080AFEC70F}" destId="{A9FB35AA-8C0C-4A08-8DC8-E0EC895B14BF}" srcOrd="2" destOrd="0" presId="urn:microsoft.com/office/officeart/2018/2/layout/IconCircleList"/>
    <dgm:cxn modelId="{5EDAE7D6-A0AA-421A-9649-84124D620AC4}" type="presParOf" srcId="{424ED460-ECAA-4C47-9D9A-53080AFEC70F}" destId="{2A53398E-BFD4-4687-B55E-3AF7B58495C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4202E-B66E-4F49-98CD-42D49D433345}">
      <dsp:nvSpPr>
        <dsp:cNvPr id="0" name=""/>
        <dsp:cNvSpPr/>
      </dsp:nvSpPr>
      <dsp:spPr>
        <a:xfrm>
          <a:off x="82613" y="1727046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DB8DF-9F94-4492-9155-968EB04D4DB3}">
      <dsp:nvSpPr>
        <dsp:cNvPr id="0" name=""/>
        <dsp:cNvSpPr/>
      </dsp:nvSpPr>
      <dsp:spPr>
        <a:xfrm>
          <a:off x="271034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34424-C159-40BD-97CE-89CCE2DA82BD}">
      <dsp:nvSpPr>
        <dsp:cNvPr id="0" name=""/>
        <dsp:cNvSpPr/>
      </dsp:nvSpPr>
      <dsp:spPr>
        <a:xfrm>
          <a:off x="1172126" y="172704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Electric energy is always transferred by the movement of electric charge.</a:t>
          </a:r>
        </a:p>
      </dsp:txBody>
      <dsp:txXfrm>
        <a:off x="1172126" y="1727046"/>
        <a:ext cx="2114937" cy="897246"/>
      </dsp:txXfrm>
    </dsp:sp>
    <dsp:sp modelId="{13655593-6424-43D6-9D31-8D73429E15DE}">
      <dsp:nvSpPr>
        <dsp:cNvPr id="0" name=""/>
        <dsp:cNvSpPr/>
      </dsp:nvSpPr>
      <dsp:spPr>
        <a:xfrm>
          <a:off x="3655575" y="1727046"/>
          <a:ext cx="897246" cy="897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BC47E-2DEC-415E-A956-B74A15F4CB4C}">
      <dsp:nvSpPr>
        <dsp:cNvPr id="0" name=""/>
        <dsp:cNvSpPr/>
      </dsp:nvSpPr>
      <dsp:spPr>
        <a:xfrm>
          <a:off x="3843996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DA1A2-0431-42F5-BE4E-A7F0463DC0DB}">
      <dsp:nvSpPr>
        <dsp:cNvPr id="0" name=""/>
        <dsp:cNvSpPr/>
      </dsp:nvSpPr>
      <dsp:spPr>
        <a:xfrm>
          <a:off x="4745088" y="172704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 movement or flow of electric charges from one place to another is called </a:t>
          </a:r>
          <a:r>
            <a:rPr lang="en-US" sz="1600" b="1" u="sng" kern="1200"/>
            <a:t>electric current</a:t>
          </a:r>
          <a:r>
            <a:rPr lang="en-US" sz="1600" kern="1200"/>
            <a:t>.</a:t>
          </a:r>
        </a:p>
      </dsp:txBody>
      <dsp:txXfrm>
        <a:off x="4745088" y="1727046"/>
        <a:ext cx="2114937" cy="897246"/>
      </dsp:txXfrm>
    </dsp:sp>
    <dsp:sp modelId="{5FF44ED8-1DA0-4A19-8D26-C6C3DF6D183A}">
      <dsp:nvSpPr>
        <dsp:cNvPr id="0" name=""/>
        <dsp:cNvSpPr/>
      </dsp:nvSpPr>
      <dsp:spPr>
        <a:xfrm>
          <a:off x="7228536" y="1727046"/>
          <a:ext cx="897246" cy="897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C696BA-F3CF-4940-90D9-9F8318CD4117}">
      <dsp:nvSpPr>
        <dsp:cNvPr id="0" name=""/>
        <dsp:cNvSpPr/>
      </dsp:nvSpPr>
      <dsp:spPr>
        <a:xfrm>
          <a:off x="7416958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3398E-BFD4-4687-B55E-3AF7B58495C2}">
      <dsp:nvSpPr>
        <dsp:cNvPr id="0" name=""/>
        <dsp:cNvSpPr/>
      </dsp:nvSpPr>
      <dsp:spPr>
        <a:xfrm>
          <a:off x="8318049" y="172704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When a current is passing through a controlled path is called an </a:t>
          </a:r>
          <a:r>
            <a:rPr lang="en-US" sz="1600" b="1" u="sng" kern="1200"/>
            <a:t>electric circuit.</a:t>
          </a:r>
          <a:endParaRPr lang="en-US" sz="1600" kern="1200"/>
        </a:p>
      </dsp:txBody>
      <dsp:txXfrm>
        <a:off x="8318049" y="1727046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AE37-99A6-4BF9-A0D7-AE763D907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09DB7-8B26-457D-9EBA-63A64CC07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808A2-5C08-4B7E-B8E7-1644B9AAC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7D689-F71A-44D5-9270-908E1C94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B06CB-3134-4E2A-82CF-BB4D127E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9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40252-1DEB-4116-858D-7EA135986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CB425D-4D89-4DA0-B5B7-56820984C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1B663-FEDB-4885-853A-1F7F3FFC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49134-EC0D-406D-A6C5-6B4FCBBC1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25C85-9A7D-44CE-BCC3-16D9BE85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3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D18D4-B806-4521-87A3-345911181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DBF50-C3A3-4462-8CAD-83F9562E2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DFCCC-6D18-40DE-9E27-868C9046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3C70B-13B8-419C-80FE-8AD21904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A1CD7-6CEA-4735-8BCE-C45FF30D7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00FE-351C-47CA-A0AF-771F8B60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67B1-EC90-467B-A7CF-CF3B7504E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47F1A-E602-46FD-A871-218E0EB2B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091DC-9120-4D8F-B61F-B8053A53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D7A1A-5D1E-4D29-A673-3783F05E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4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282C8-12EA-4FB0-8B1D-DD23EA5E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3077C-2332-4644-A845-9EF7CD25A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EBD65-BAD0-4FE9-B056-564855381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B9DD6-EF14-45B9-916B-D96B57F5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EA785-3BD1-4E05-BF6D-93176A8EA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66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8188-E066-420D-B205-132EB74F9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5DD4D-8450-4D67-808C-452657394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DDC39-55DE-4334-BBBF-004563EDB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8245E-31BF-4BD2-9314-BCE6FB2E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05605-DA73-4B46-A05D-C28EE062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683CA-8844-45DD-8012-1F4BACCF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96665-FE64-4E1D-9B03-C3DCA689C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AB617-FF8A-4337-8F1A-E106A4BDE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75DEB-6877-456D-A0ED-30C7E2273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1B421A-85DD-4B83-A19D-FF3BBB1EF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F11AC-C739-45B6-82A2-100677C0F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ACA55-57AE-4090-9084-C3561961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AA4CAD-B269-4675-A89A-7BD57D58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1E5A71-C867-4C5E-844A-0E82099E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3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06FC-9F56-4DBF-B433-8766D35D3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FBEA0D-8ECC-4A3B-8273-609096BC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15DC1-CD37-4653-9B9B-5941D6384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D342B-F082-436C-B04B-25F29B1E8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4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BEFBE-0B0D-4AC3-BB23-DC4B6F3EA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5AE996-A629-45D0-8F8A-944425648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98C42-B8C6-46EA-BD19-D7B67ED7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5449-BF15-455C-A453-56525A6E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463AB-C714-44EF-A786-056B8D8D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B5AFC-955E-4044-86F7-772DC7DA4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C7FBD-9EA7-4937-BD53-099357B05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DB483-BD7A-41CB-BDD6-6A234983B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BF75C-D36B-465F-BDFC-FEB8DC42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0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DD075-DE73-431A-8356-A59A2BF1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5582A3-7974-46C0-9144-A1456A9B7E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76E8F-D9C8-44A9-B64B-64773FC41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AFE9D-46C8-4DFE-83EC-30CED23F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18F73-553B-4126-B12F-C0EBC9A88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925FC-BCAF-44AF-8BCE-F9B013363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6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D08E36-851F-42D1-88BA-279308C1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4C11C-B9A7-4F9A-94F4-AE17E4A40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D045D-1676-4D9F-9D45-ED13AFEDE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7366-7FD1-401B-9DEA-69385DE012F6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0EBD0-C871-439E-A78F-B750C579A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CD213-448F-4580-B0D3-5A3468A95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C942-B6AC-4450-96EF-F72BDCCB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4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eb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E76FE4-12F8-42B6-A721-ED1B7BA407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821C50-D4CD-45ED-A986-7EB8C9A56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Electric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6FC9C-ED2A-4AE3-9FBA-020811361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32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6DF4C-B051-4016-AAD0-973659A4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5FFDF-5403-4D22-A980-66B974AC7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required to operate an electric can opener is 1.5 A.  What is the resistance if the supply voltage is 120 V?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3A9B7E-388B-4B9F-87AD-FE8774404462}"/>
              </a:ext>
            </a:extLst>
          </p:cNvPr>
          <p:cNvSpPr txBox="1"/>
          <p:nvPr/>
        </p:nvSpPr>
        <p:spPr>
          <a:xfrm>
            <a:off x="974035" y="3429000"/>
            <a:ext cx="15173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 = 120 V</a:t>
            </a:r>
          </a:p>
          <a:p>
            <a:r>
              <a:rPr lang="en-US" dirty="0"/>
              <a:t>I = 1.5 A</a:t>
            </a:r>
          </a:p>
          <a:p>
            <a:r>
              <a:rPr lang="en-US" dirty="0"/>
              <a:t>R =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C19810-F38E-466D-9CC4-2030BFA17274}"/>
              </a:ext>
            </a:extLst>
          </p:cNvPr>
          <p:cNvSpPr txBox="1"/>
          <p:nvPr/>
        </p:nvSpPr>
        <p:spPr>
          <a:xfrm>
            <a:off x="3452190" y="3437930"/>
            <a:ext cx="2511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 = IR</a:t>
            </a:r>
          </a:p>
          <a:p>
            <a:r>
              <a:rPr lang="en-US" dirty="0"/>
              <a:t>120 = 1.5 x R</a:t>
            </a:r>
          </a:p>
          <a:p>
            <a:r>
              <a:rPr lang="en-US" dirty="0"/>
              <a:t>R = 120/1.5</a:t>
            </a:r>
          </a:p>
          <a:p>
            <a:r>
              <a:rPr lang="en-US" dirty="0"/>
              <a:t>R = 80 Ω</a:t>
            </a:r>
          </a:p>
        </p:txBody>
      </p:sp>
    </p:spTree>
    <p:extLst>
      <p:ext uri="{BB962C8B-B14F-4D97-AF65-F5344CB8AC3E}">
        <p14:creationId xmlns:p14="http://schemas.microsoft.com/office/powerpoint/2010/main" val="6581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4A2FA7-774F-462D-B65D-27C9C0E552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6496" b="1850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113D94-B682-4B76-83EB-CED2084E8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Electricity and Electric Circuits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E3B3FD0-4F4D-424D-BA0D-9528843A5D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7543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9976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7DABE9-2CDF-44B7-9DB0-3917775F0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Parts of an Electric Circuit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237B0-D54C-4CD9-874A-58BAA9E57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All electric circuits have the same four basic parts: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1) A source of electrical energy – could be a battery, a wall outlet, a portable generator, etc.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2) Electrical Load – Converts electrical energy into the form of energy we need. This is actually the reason the circuit exists.  A toaster, a lightbulb, a microwave, are all electric loads.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3) Electric Circuit Control Device – Turns the circuit on or off – think light switch or power button.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4) Connectors – They provide the path for the electric current to flow to each part of the circuit (wires).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9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F758-D20A-40AA-AB2D-B53EB725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 Diagrams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BE80A-B6AA-41DC-ABBB-26DA7F0FE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28667"/>
            <a:ext cx="6350000" cy="3263900"/>
          </a:xfr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33912AD-761C-479F-A442-D16E0C3D1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512" y="2228667"/>
            <a:ext cx="4776288" cy="266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8CBAF2-04FC-40F1-90E8-CA4C3E6F8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Electric Current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EB810-F0E0-461F-ADB2-9ED7636A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An electric current is made up off moving electric charges.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Electric current is a measure of the rate at which electric charges move past a given point in a circuit.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The unit used to measure electric current is the </a:t>
            </a:r>
            <a:r>
              <a:rPr lang="en-US" sz="2000" b="1" u="sng">
                <a:solidFill>
                  <a:schemeClr val="bg1"/>
                </a:solidFill>
              </a:rPr>
              <a:t>Ampere</a:t>
            </a:r>
            <a:r>
              <a:rPr lang="en-US" sz="2000">
                <a:solidFill>
                  <a:schemeClr val="bg1"/>
                </a:solidFill>
              </a:rPr>
              <a:t>. (It’s symbol is A)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2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87AFBD-6C94-4DE0-AE02-24BA7C7F0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Electrical Resistance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BC6CA-CB7E-44E0-810B-D8D545FFD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All materials resist the flow of electrons to some extent.  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This ability to impede the flow of electrons is called </a:t>
            </a:r>
            <a:r>
              <a:rPr lang="en-US" sz="2000" b="1" u="sng">
                <a:solidFill>
                  <a:schemeClr val="bg1"/>
                </a:solidFill>
              </a:rPr>
              <a:t>resistance</a:t>
            </a:r>
            <a:r>
              <a:rPr lang="en-US" sz="2000">
                <a:solidFill>
                  <a:schemeClr val="bg1"/>
                </a:solidFill>
              </a:rPr>
              <a:t>. 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r>
              <a:rPr lang="en-US" sz="2000">
                <a:solidFill>
                  <a:schemeClr val="bg1"/>
                </a:solidFill>
              </a:rPr>
              <a:t>The symbol for electrical resistance is R and the unit is the ohm (</a:t>
            </a:r>
            <a:r>
              <a:rPr lang="el-GR" sz="2000">
                <a:solidFill>
                  <a:schemeClr val="bg1"/>
                </a:solidFill>
              </a:rPr>
              <a:t>Ω</a:t>
            </a:r>
            <a:r>
              <a:rPr lang="en-US" sz="2000">
                <a:solidFill>
                  <a:schemeClr val="bg1"/>
                </a:solidFill>
              </a:rPr>
              <a:t>).</a:t>
            </a:r>
          </a:p>
          <a:p>
            <a:endParaRPr lang="en-US" sz="20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4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25C0D-C68C-49A8-8FFE-FC3682BEE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Ohm’s Law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9D0CC-D404-4409-9BE9-8BBE3A06C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Ohm’s Law tells us that V = I x R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Where: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V = voltage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I = Current (measured in amperes)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R = resistance (measured in ohms (Ω))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6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4D211F-E668-4738-935B-C2586A5A1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US">
                <a:solidFill>
                  <a:schemeClr val="bg1"/>
                </a:solidFill>
              </a:rPr>
              <a:t>Sample Problem 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A6692-6103-4B20-AD0E-37E110C1B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What is the voltage drop across the tungsten filament in a 100 W light bulb?  The resistance of the filament is 144 </a:t>
            </a:r>
            <a:r>
              <a:rPr lang="el-GR" sz="2000">
                <a:solidFill>
                  <a:schemeClr val="bg1"/>
                </a:solidFill>
              </a:rPr>
              <a:t>Ω</a:t>
            </a:r>
            <a:r>
              <a:rPr lang="en-US" sz="2000">
                <a:solidFill>
                  <a:schemeClr val="bg1"/>
                </a:solidFill>
              </a:rPr>
              <a:t> and a current of 0.833 A is flowing through it.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Step 1: List variables: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V = ?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I = 0.833 A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R = 144 Ω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Step 2: Substitute values into the formula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V=I x R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V = 0.833 x 144</a:t>
            </a:r>
          </a:p>
          <a:p>
            <a:pPr lvl="2"/>
            <a:r>
              <a:rPr lang="en-US">
                <a:solidFill>
                  <a:schemeClr val="bg1"/>
                </a:solidFill>
              </a:rPr>
              <a:t>V = 120 Volts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70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CFD0C-C370-4511-8322-9B6ECE9E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8602B-6A6B-467E-854A-48E861A98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electric toaster is connected to a 120 V outlet in the kitchen.  If the heating element in the toaster has a resistance of 14 </a:t>
            </a:r>
            <a:r>
              <a:rPr lang="el-GR" dirty="0"/>
              <a:t>Ω</a:t>
            </a:r>
            <a:r>
              <a:rPr lang="en-US" dirty="0"/>
              <a:t>, calculate the current flowing through it: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E580D5-F845-4C79-9C2B-9826F7960AC9}"/>
              </a:ext>
            </a:extLst>
          </p:cNvPr>
          <p:cNvSpPr txBox="1"/>
          <p:nvPr/>
        </p:nvSpPr>
        <p:spPr>
          <a:xfrm>
            <a:off x="1702190" y="3582780"/>
            <a:ext cx="1392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 = 120 V</a:t>
            </a:r>
          </a:p>
          <a:p>
            <a:r>
              <a:rPr lang="en-US" dirty="0"/>
              <a:t>I = ?</a:t>
            </a:r>
          </a:p>
          <a:p>
            <a:r>
              <a:rPr lang="en-US" dirty="0"/>
              <a:t>R = 14 </a:t>
            </a:r>
            <a:r>
              <a:rPr lang="el-GR" dirty="0"/>
              <a:t>Ω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992C75-4D5E-4C22-A847-6E9FBBB5DB97}"/>
              </a:ext>
            </a:extLst>
          </p:cNvPr>
          <p:cNvSpPr txBox="1"/>
          <p:nvPr/>
        </p:nvSpPr>
        <p:spPr>
          <a:xfrm>
            <a:off x="3845170" y="3582780"/>
            <a:ext cx="1528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 = I x R</a:t>
            </a:r>
          </a:p>
          <a:p>
            <a:r>
              <a:rPr lang="en-US" dirty="0"/>
              <a:t>120 = I x 14</a:t>
            </a:r>
          </a:p>
          <a:p>
            <a:r>
              <a:rPr lang="en-US" dirty="0"/>
              <a:t>I = 120/14</a:t>
            </a:r>
          </a:p>
          <a:p>
            <a:r>
              <a:rPr lang="en-US" dirty="0"/>
              <a:t>I = 8.6 A</a:t>
            </a:r>
          </a:p>
        </p:txBody>
      </p:sp>
    </p:spTree>
    <p:extLst>
      <p:ext uri="{BB962C8B-B14F-4D97-AF65-F5344CB8AC3E}">
        <p14:creationId xmlns:p14="http://schemas.microsoft.com/office/powerpoint/2010/main" val="141038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C0A28799D5E4A98A13291EB21DCF7" ma:contentTypeVersion="7" ma:contentTypeDescription="Create a new document." ma:contentTypeScope="" ma:versionID="f24336d851faa8e6e0c9f8724e981778">
  <xsd:schema xmlns:xsd="http://www.w3.org/2001/XMLSchema" xmlns:xs="http://www.w3.org/2001/XMLSchema" xmlns:p="http://schemas.microsoft.com/office/2006/metadata/properties" xmlns:ns1="http://schemas.microsoft.com/sharepoint/v3" xmlns:ns2="fe44366e-3bfb-4c43-8e52-3cbc41b0f4cf" targetNamespace="http://schemas.microsoft.com/office/2006/metadata/properties" ma:root="true" ma:fieldsID="ee83bfc32e1c1e764452e008381a963a" ns1:_="" ns2:_="">
    <xsd:import namespace="http://schemas.microsoft.com/sharepoint/v3"/>
    <xsd:import namespace="fe44366e-3bfb-4c43-8e52-3cbc41b0f4c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4366e-3bfb-4c43-8e52-3cbc41b0f4c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d9857885-d6b2-4072-92e8-3f28c3dee793}" ma:internalName="Blog_x0020_Category" ma:readOnly="false" ma:showField="Title" ma:web="fe44366e-3bfb-4c43-8e52-3cbc41b0f4c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fe44366e-3bfb-4c43-8e52-3cbc41b0f4cf">7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1C4DB4-4771-4C96-A640-B74E438ACE73}"/>
</file>

<file path=customXml/itemProps2.xml><?xml version="1.0" encoding="utf-8"?>
<ds:datastoreItem xmlns:ds="http://schemas.openxmlformats.org/officeDocument/2006/customXml" ds:itemID="{1519C32A-1400-4B00-B38C-44556ED6ECC7}"/>
</file>

<file path=customXml/itemProps3.xml><?xml version="1.0" encoding="utf-8"?>
<ds:datastoreItem xmlns:ds="http://schemas.openxmlformats.org/officeDocument/2006/customXml" ds:itemID="{89990F41-659D-4FE3-97C5-DF6EFADDBC8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Electric Circuits</vt:lpstr>
      <vt:lpstr>Electricity and Electric Circuits</vt:lpstr>
      <vt:lpstr>Parts of an Electric Circuit</vt:lpstr>
      <vt:lpstr>Circuit Diagrams</vt:lpstr>
      <vt:lpstr>Electric Current</vt:lpstr>
      <vt:lpstr>Electrical Resistance</vt:lpstr>
      <vt:lpstr>Ohm’s Law</vt:lpstr>
      <vt:lpstr>Sample Problem 1</vt:lpstr>
      <vt:lpstr>Sample Problem 2</vt:lpstr>
      <vt:lpstr>Sample Problem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Circuits</dc:title>
  <dc:creator>Woodworth, Kyle    (ASD-W)</dc:creator>
  <cp:lastModifiedBy>Woodworth, Kyle    (ASD-W)</cp:lastModifiedBy>
  <cp:revision>1</cp:revision>
  <dcterms:created xsi:type="dcterms:W3CDTF">2020-05-13T02:34:08Z</dcterms:created>
  <dcterms:modified xsi:type="dcterms:W3CDTF">2020-05-13T02:34:20Z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0x010100B7AC0A28799D5E4A98A13291EB21DCF7</vt:lpwstr>
  </property>
</Properties>
</file>