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75" r:id="rId4"/>
    <p:sldId id="259" r:id="rId5"/>
    <p:sldId id="257" r:id="rId6"/>
    <p:sldId id="260" r:id="rId7"/>
    <p:sldId id="261" r:id="rId8"/>
    <p:sldId id="269" r:id="rId9"/>
    <p:sldId id="262" r:id="rId10"/>
    <p:sldId id="265" r:id="rId11"/>
    <p:sldId id="263" r:id="rId12"/>
    <p:sldId id="264" r:id="rId13"/>
    <p:sldId id="266" r:id="rId14"/>
    <p:sldId id="267" r:id="rId15"/>
    <p:sldId id="271" r:id="rId16"/>
    <p:sldId id="268" r:id="rId17"/>
    <p:sldId id="272" r:id="rId18"/>
    <p:sldId id="270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0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55AFC-584D-C44E-8E29-04898A1AED4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3E98A-11F4-C449-A6E9-1F0C9574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10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2786C-0FEC-4C32-B12C-B383A00B73B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8B89D-EC32-477C-94CC-1EC28ACC5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B89D-EC32-477C-94CC-1EC28ACC53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5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D11FC2-6A78-4911-8119-343D984067AA}" type="datetimeFigureOut">
              <a:rPr lang="en-NZ" smtClean="0"/>
              <a:pPr/>
              <a:t>15/11/2012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8132A1-2784-451D-A9DB-A6F6D2FA652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Chain of Being</a:t>
            </a:r>
            <a:endParaRPr lang="en-N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437112"/>
            <a:ext cx="6512511" cy="1143000"/>
          </a:xfrm>
        </p:spPr>
        <p:txBody>
          <a:bodyPr/>
          <a:lstStyle/>
          <a:p>
            <a:r>
              <a:rPr lang="en-US" dirty="0" smtClean="0"/>
              <a:t>The Divine Right of Kings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848872" cy="3474720"/>
          </a:xfrm>
        </p:spPr>
        <p:txBody>
          <a:bodyPr/>
          <a:lstStyle/>
          <a:p>
            <a:r>
              <a:rPr lang="en-US" dirty="0" smtClean="0"/>
              <a:t>It was believed that the King was divinely chosen by God.</a:t>
            </a:r>
            <a:endParaRPr lang="en-NZ" dirty="0" smtClean="0"/>
          </a:p>
          <a:p>
            <a:r>
              <a:rPr lang="en-NZ" dirty="0" smtClean="0"/>
              <a:t>As </a:t>
            </a:r>
            <a:r>
              <a:rPr lang="en-NZ" dirty="0"/>
              <a:t>God’s chosen representative on earth, the King was the supreme upholder of order on earth. </a:t>
            </a:r>
            <a:endParaRPr lang="en-NZ" dirty="0" smtClean="0"/>
          </a:p>
          <a:p>
            <a:r>
              <a:rPr lang="en-NZ" dirty="0" smtClean="0"/>
              <a:t>If </a:t>
            </a:r>
            <a:r>
              <a:rPr lang="en-NZ" dirty="0"/>
              <a:t>his position was violated it would destroy the perfect order in the universe and bring strife and chaos to the world. </a:t>
            </a:r>
            <a:endParaRPr lang="en-NZ" dirty="0" smtClean="0"/>
          </a:p>
          <a:p>
            <a:r>
              <a:rPr lang="en-NZ" dirty="0"/>
              <a:t>Any act of treason or treachery against the King was considered indirectly to be a mortal sin against God.  The penalty was death.</a:t>
            </a:r>
          </a:p>
        </p:txBody>
      </p:sp>
    </p:spTree>
    <p:extLst>
      <p:ext uri="{BB962C8B-B14F-4D97-AF65-F5344CB8AC3E}">
        <p14:creationId xmlns:p14="http://schemas.microsoft.com/office/powerpoint/2010/main" val="5461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3861048"/>
            <a:ext cx="6512511" cy="1143000"/>
          </a:xfrm>
        </p:spPr>
        <p:txBody>
          <a:bodyPr/>
          <a:lstStyle/>
          <a:p>
            <a:r>
              <a:rPr lang="en-US" dirty="0" smtClean="0"/>
              <a:t>Macbeth and the Chain of </a:t>
            </a:r>
            <a:r>
              <a:rPr lang="en-US" dirty="0" smtClean="0"/>
              <a:t>Being</a:t>
            </a:r>
            <a:endParaRPr lang="en-NZ" dirty="0"/>
          </a:p>
        </p:txBody>
      </p:sp>
      <p:pic>
        <p:nvPicPr>
          <p:cNvPr id="8194" name="Picture 2" descr="C:\Users\mor.PAKURANGA\AppData\Local\Microsoft\Windows\Temporary Internet Files\Content.IE5\7UZRXPOK\MC9001161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2736"/>
            <a:ext cx="2808312" cy="267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45224"/>
            <a:ext cx="6512511" cy="1143000"/>
          </a:xfrm>
        </p:spPr>
        <p:txBody>
          <a:bodyPr/>
          <a:lstStyle/>
          <a:p>
            <a:r>
              <a:rPr lang="en-US" dirty="0" smtClean="0"/>
              <a:t>The Witches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064896" cy="347472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the opening scenes we are introduced to the characters of the witches. </a:t>
            </a:r>
          </a:p>
          <a:p>
            <a:r>
              <a:rPr lang="en-US" sz="2400" dirty="0" smtClean="0"/>
              <a:t>In Shakespeare’s time witches and witchcraft were believed to be evil – they were associated with the dark and death.</a:t>
            </a:r>
          </a:p>
          <a:p>
            <a:r>
              <a:rPr lang="en-US" sz="2400" dirty="0" smtClean="0"/>
              <a:t>Witches were considered to be the agents of Satan, doing his business.</a:t>
            </a:r>
          </a:p>
          <a:p>
            <a:r>
              <a:rPr lang="en-US" sz="2400" dirty="0" smtClean="0"/>
              <a:t>Witches were believed to be able to see into the future; that they could create storms, hail, thunder and lightning; that they could sink ships; dry up springs; stop the sun and change night into day and day into night.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8476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064896" cy="3474720"/>
          </a:xfrm>
        </p:spPr>
        <p:txBody>
          <a:bodyPr>
            <a:noAutofit/>
          </a:bodyPr>
          <a:lstStyle/>
          <a:p>
            <a:r>
              <a:rPr lang="en-US" sz="2400" dirty="0" smtClean="0"/>
              <a:t>As the witches are introduced in the opening scene, Shakespeare’s audience are immediately aware that the Chain of Being has been disrupted, as evil is present. </a:t>
            </a:r>
          </a:p>
          <a:p>
            <a:r>
              <a:rPr lang="en-US" sz="2400" dirty="0" smtClean="0"/>
              <a:t>Shakespeare uses this as a device to get the audience involved in the play – remember, they believe in the Chain of Being world view, and so the witches are a sign to them that something is wrong.</a:t>
            </a:r>
          </a:p>
          <a:p>
            <a:r>
              <a:rPr lang="en-US" sz="2400" dirty="0" smtClean="0"/>
              <a:t>The audience then looks for why the </a:t>
            </a:r>
            <a:br>
              <a:rPr lang="en-US" sz="2400" dirty="0" smtClean="0"/>
            </a:br>
            <a:r>
              <a:rPr lang="en-US" sz="2400" dirty="0" smtClean="0"/>
              <a:t>chain has been broken.</a:t>
            </a:r>
          </a:p>
          <a:p>
            <a:r>
              <a:rPr lang="en-US" sz="2400" dirty="0" smtClean="0"/>
              <a:t>“When shall we three meet again?</a:t>
            </a:r>
            <a:br>
              <a:rPr lang="en-US" sz="2400" dirty="0" smtClean="0"/>
            </a:br>
            <a:r>
              <a:rPr lang="en-US" sz="2400" dirty="0" smtClean="0"/>
              <a:t>In thunder, lightning, or in rain?”</a:t>
            </a:r>
            <a:br>
              <a:rPr lang="en-US" sz="2400" dirty="0" smtClean="0"/>
            </a:br>
            <a:r>
              <a:rPr lang="en-US" sz="2400" dirty="0" smtClean="0"/>
              <a:t>(Act 1, scene 1)</a:t>
            </a:r>
            <a:endParaRPr lang="en-NZ" sz="2400" dirty="0"/>
          </a:p>
        </p:txBody>
      </p:sp>
      <p:pic>
        <p:nvPicPr>
          <p:cNvPr id="6146" name="Picture 2" descr="C:\Users\mor.PAKURANGA\AppData\Local\Microsoft\Windows\Temporary Internet Files\Content.IE5\7UZRXPOK\MC900090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33055"/>
            <a:ext cx="2767842" cy="264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2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5085184"/>
            <a:ext cx="6512511" cy="1143000"/>
          </a:xfrm>
        </p:spPr>
        <p:txBody>
          <a:bodyPr/>
          <a:lstStyle/>
          <a:p>
            <a:r>
              <a:rPr lang="en-US" dirty="0" smtClean="0"/>
              <a:t>King Duncan’s Murder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620687"/>
            <a:ext cx="7848872" cy="431406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King Duncan is murdered – remember this is considered an act against God.</a:t>
            </a:r>
          </a:p>
          <a:p>
            <a:endParaRPr lang="en-US" sz="2800" dirty="0"/>
          </a:p>
          <a:p>
            <a:r>
              <a:rPr lang="en-US" sz="2800" dirty="0" smtClean="0"/>
              <a:t>As soon as the audience knows Macbeth has killed the King, they also know that he will ultimately fall, as the punishment for killing a king was death. </a:t>
            </a:r>
          </a:p>
          <a:p>
            <a:endParaRPr lang="en-US" sz="2800" dirty="0"/>
          </a:p>
          <a:p>
            <a:r>
              <a:rPr lang="en-US" sz="2800" dirty="0" smtClean="0"/>
              <a:t>Shakespeare reinforces the Chain of </a:t>
            </a:r>
            <a:br>
              <a:rPr lang="en-US" sz="2800" dirty="0" smtClean="0"/>
            </a:br>
            <a:r>
              <a:rPr lang="en-US" sz="2800" dirty="0" smtClean="0"/>
              <a:t>Being world view by ensuring Macbeth</a:t>
            </a:r>
            <a:br>
              <a:rPr lang="en-US" sz="2800" dirty="0" smtClean="0"/>
            </a:br>
            <a:r>
              <a:rPr lang="en-US" sz="2800" dirty="0" smtClean="0"/>
              <a:t>is punished at the end of the </a:t>
            </a:r>
            <a:r>
              <a:rPr lang="en-US" sz="2800" dirty="0" smtClean="0"/>
              <a:t>play.</a:t>
            </a:r>
            <a:endParaRPr lang="en-US" sz="2800" dirty="0" smtClean="0"/>
          </a:p>
          <a:p>
            <a:endParaRPr lang="en-NZ" dirty="0"/>
          </a:p>
        </p:txBody>
      </p:sp>
      <p:pic>
        <p:nvPicPr>
          <p:cNvPr id="5123" name="Picture 3" descr="C:\Users\mor.PAKURANGA\AppData\Local\Microsoft\Windows\Temporary Internet Files\Content.IE5\4VVYP8YB\MC900383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70217"/>
            <a:ext cx="1823314" cy="156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6498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Within the Chain of Being, within the hierarchy of men, there is another hierarchy:</a:t>
            </a:r>
          </a:p>
          <a:p>
            <a:pPr lvl="1"/>
            <a:r>
              <a:rPr lang="en-US" sz="3600" dirty="0"/>
              <a:t>Men</a:t>
            </a:r>
          </a:p>
          <a:p>
            <a:pPr lvl="1"/>
            <a:r>
              <a:rPr lang="en-US" sz="3600" dirty="0"/>
              <a:t>Women</a:t>
            </a:r>
          </a:p>
          <a:p>
            <a:pPr lvl="1"/>
            <a:r>
              <a:rPr lang="en-US" sz="3600" dirty="0" smtClean="0"/>
              <a:t>Children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smtClean="0"/>
              <a:t>Do you think Lady Macbeth and Macbeth stay within their roles in the Great Chain of Being???</a:t>
            </a:r>
            <a:endParaRPr lang="en-US" sz="36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49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157192"/>
            <a:ext cx="6512511" cy="1143000"/>
          </a:xfrm>
        </p:spPr>
        <p:txBody>
          <a:bodyPr/>
          <a:lstStyle/>
          <a:p>
            <a:r>
              <a:rPr lang="en-US" dirty="0" smtClean="0"/>
              <a:t>Lady Macbeth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Consider Lady Macbeth at the start of the play – she shows masculine traits such as a hunger for power, strength, ambition, a ruthlessness and forcefulness. She is assertive and decisive</a:t>
            </a:r>
          </a:p>
          <a:p>
            <a:endParaRPr lang="en-US" dirty="0" smtClean="0"/>
          </a:p>
          <a:p>
            <a:r>
              <a:rPr lang="en-US" dirty="0" smtClean="0"/>
              <a:t>This upsets the chain in the sense that she isn’t fulfilling her proper role as a wife and woman (and mother):</a:t>
            </a:r>
          </a:p>
          <a:p>
            <a:endParaRPr lang="en-US" dirty="0"/>
          </a:p>
          <a:p>
            <a:r>
              <a:rPr lang="en-US" dirty="0" smtClean="0"/>
              <a:t>“I… </a:t>
            </a:r>
            <a:r>
              <a:rPr lang="en-NZ" dirty="0" smtClean="0"/>
              <a:t>know how </a:t>
            </a:r>
            <a:r>
              <a:rPr lang="en-NZ" dirty="0"/>
              <a:t>tender ’tis to love the babe that milks me</a:t>
            </a:r>
            <a:r>
              <a:rPr lang="en-NZ" dirty="0" smtClean="0"/>
              <a:t>. I </a:t>
            </a:r>
            <a:r>
              <a:rPr lang="en-NZ" dirty="0"/>
              <a:t>would, while it was smiling in my face</a:t>
            </a:r>
            <a:r>
              <a:rPr lang="en-NZ" dirty="0" smtClean="0"/>
              <a:t>, have </a:t>
            </a:r>
            <a:r>
              <a:rPr lang="en-NZ" dirty="0"/>
              <a:t>plucked my nipple from his boneless </a:t>
            </a:r>
            <a:r>
              <a:rPr lang="en-NZ" dirty="0" smtClean="0"/>
              <a:t>gums and </a:t>
            </a:r>
            <a:r>
              <a:rPr lang="en-NZ" dirty="0"/>
              <a:t>dashed the brains out, had I so sworn as </a:t>
            </a:r>
            <a:r>
              <a:rPr lang="en-NZ" dirty="0" smtClean="0"/>
              <a:t>you have </a:t>
            </a:r>
            <a:r>
              <a:rPr lang="en-NZ" dirty="0"/>
              <a:t>done to this</a:t>
            </a:r>
            <a:r>
              <a:rPr lang="en-NZ" dirty="0" smtClean="0"/>
              <a:t>.” (Act 1, scene 7)</a:t>
            </a:r>
          </a:p>
          <a:p>
            <a:endParaRPr lang="en-US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08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373216"/>
            <a:ext cx="6512511" cy="1143000"/>
          </a:xfrm>
        </p:spPr>
        <p:txBody>
          <a:bodyPr/>
          <a:lstStyle/>
          <a:p>
            <a:r>
              <a:rPr lang="en-US" dirty="0" smtClean="0"/>
              <a:t>Lady Macbeth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525658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Also consider Lady Macbeth’s soliloquy in Act 1 scene 5, where she deliberately calls upon the power of evil to help her:</a:t>
            </a:r>
          </a:p>
          <a:p>
            <a:endParaRPr lang="en-US" dirty="0"/>
          </a:p>
          <a:p>
            <a:r>
              <a:rPr lang="en-NZ" dirty="0" smtClean="0"/>
              <a:t>“Come</a:t>
            </a:r>
            <a:r>
              <a:rPr lang="en-NZ" dirty="0"/>
              <a:t>, you </a:t>
            </a:r>
            <a:r>
              <a:rPr lang="en-NZ" dirty="0" smtClean="0"/>
              <a:t>spirits that </a:t>
            </a:r>
            <a:r>
              <a:rPr lang="en-NZ" dirty="0"/>
              <a:t>tend on mortal thoughts, unsex me here</a:t>
            </a:r>
            <a:r>
              <a:rPr lang="en-NZ" dirty="0" smtClean="0"/>
              <a:t>, and </a:t>
            </a:r>
            <a:r>
              <a:rPr lang="en-NZ" dirty="0"/>
              <a:t>fill me from the crown to the toe </a:t>
            </a:r>
            <a:r>
              <a:rPr lang="en-NZ" dirty="0" smtClean="0"/>
              <a:t>top-full of </a:t>
            </a:r>
            <a:r>
              <a:rPr lang="en-NZ" dirty="0"/>
              <a:t>direst </a:t>
            </a:r>
            <a:r>
              <a:rPr lang="en-NZ" dirty="0" smtClean="0"/>
              <a:t>cruelty” (Act 1, scene 5)</a:t>
            </a:r>
          </a:p>
          <a:p>
            <a:endParaRPr lang="en-US" dirty="0"/>
          </a:p>
          <a:p>
            <a:r>
              <a:rPr lang="en-US" dirty="0" smtClean="0"/>
              <a:t>This disrupts the chain again as Lady Macbeth asks for chaos so she can become ‘a man’ (or at least not a woman) to take charge of the situation. This creates a role reversal between Lady Macbeth and Macbeth – which can only come about in a world of chaos where the chain is broken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26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301208"/>
            <a:ext cx="6512511" cy="1143000"/>
          </a:xfrm>
        </p:spPr>
        <p:txBody>
          <a:bodyPr/>
          <a:lstStyle/>
          <a:p>
            <a:r>
              <a:rPr lang="en-US" dirty="0" smtClean="0"/>
              <a:t>Macbeth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92888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Now consider Macbeth at the start of the play – he is weak and shows nurturing, feminine qualities, such as when he has doubts about killing King Duncan:</a:t>
            </a:r>
          </a:p>
          <a:p>
            <a:endParaRPr lang="en-US" dirty="0" smtClean="0"/>
          </a:p>
          <a:p>
            <a:r>
              <a:rPr lang="en-US" dirty="0" smtClean="0"/>
              <a:t>“I’m afraid to think what I have done … to know my deed, ‘</a:t>
            </a:r>
            <a:r>
              <a:rPr lang="en-US" dirty="0" err="1" smtClean="0"/>
              <a:t>twere</a:t>
            </a:r>
            <a:r>
              <a:rPr lang="en-US" dirty="0" smtClean="0"/>
              <a:t> best not know myself” (Act 2, scene 2)</a:t>
            </a:r>
          </a:p>
          <a:p>
            <a:endParaRPr lang="en-US" dirty="0"/>
          </a:p>
          <a:p>
            <a:r>
              <a:rPr lang="en-US" dirty="0" smtClean="0"/>
              <a:t>This upsets the Chain of Being as Macbeth is not fulfilling his role as a ‘man’ as he is not the strong, ambitious person his wife is and wants him to be (at least not yet) and she is the dominant, powerful person in their relationship</a:t>
            </a:r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73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45224"/>
            <a:ext cx="6512511" cy="1143000"/>
          </a:xfrm>
        </p:spPr>
        <p:txBody>
          <a:bodyPr/>
          <a:lstStyle/>
          <a:p>
            <a:r>
              <a:rPr lang="en-US" dirty="0" smtClean="0"/>
              <a:t>Macbeth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7992888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remember that Lady Macbeth constantly questions her husband’s masculinity:</a:t>
            </a:r>
          </a:p>
          <a:p>
            <a:endParaRPr lang="en-US" dirty="0"/>
          </a:p>
          <a:p>
            <a:r>
              <a:rPr lang="en-US" dirty="0" smtClean="0"/>
              <a:t>“When you durst do it, then you were a man; and to be more than what you were, you would be so much more the man” (Act 1, scene 7)</a:t>
            </a:r>
          </a:p>
          <a:p>
            <a:endParaRPr lang="en-US" dirty="0" smtClean="0"/>
          </a:p>
          <a:p>
            <a:r>
              <a:rPr lang="en-US" dirty="0" smtClean="0"/>
              <a:t>And he has to defend his masculinity later in the text:</a:t>
            </a:r>
          </a:p>
          <a:p>
            <a:endParaRPr lang="en-NZ" dirty="0" smtClean="0"/>
          </a:p>
          <a:p>
            <a:r>
              <a:rPr lang="en-NZ" dirty="0" smtClean="0"/>
              <a:t>“What </a:t>
            </a:r>
            <a:r>
              <a:rPr lang="en-NZ" dirty="0"/>
              <a:t>man dare, I dare</a:t>
            </a:r>
            <a:r>
              <a:rPr lang="en-NZ" dirty="0" smtClean="0"/>
              <a:t>. Approach </a:t>
            </a:r>
            <a:r>
              <a:rPr lang="en-NZ" dirty="0"/>
              <a:t>thou like the rugged Russian </a:t>
            </a:r>
            <a:r>
              <a:rPr lang="en-NZ" dirty="0" smtClean="0"/>
              <a:t>bear… Take </a:t>
            </a:r>
            <a:r>
              <a:rPr lang="en-NZ" dirty="0"/>
              <a:t>any shape but that, and my firm </a:t>
            </a:r>
            <a:r>
              <a:rPr lang="en-NZ" dirty="0" smtClean="0"/>
              <a:t>nerves shall </a:t>
            </a:r>
            <a:r>
              <a:rPr lang="en-NZ" dirty="0"/>
              <a:t>never tremble. Or be alive again</a:t>
            </a:r>
            <a:r>
              <a:rPr lang="en-NZ" dirty="0" smtClean="0"/>
              <a:t>, And </a:t>
            </a:r>
            <a:r>
              <a:rPr lang="en-NZ" dirty="0"/>
              <a:t>dare me to the desert with thy sword</a:t>
            </a:r>
            <a:r>
              <a:rPr lang="en-NZ" dirty="0" smtClean="0"/>
              <a:t>. If </a:t>
            </a:r>
            <a:r>
              <a:rPr lang="en-NZ" dirty="0"/>
              <a:t>trembling I inhabit then, </a:t>
            </a:r>
            <a:r>
              <a:rPr lang="en-NZ" dirty="0" smtClean="0"/>
              <a:t>protest me the </a:t>
            </a:r>
            <a:r>
              <a:rPr lang="en-NZ" dirty="0"/>
              <a:t>baby of a girl. Why so, being gone</a:t>
            </a:r>
            <a:r>
              <a:rPr lang="en-NZ" dirty="0" smtClean="0"/>
              <a:t>, I </a:t>
            </a:r>
            <a:r>
              <a:rPr lang="en-NZ" dirty="0"/>
              <a:t>am a man again</a:t>
            </a:r>
            <a:r>
              <a:rPr lang="en-NZ" dirty="0" smtClean="0"/>
              <a:t>.” (Act 3, scene 4)</a:t>
            </a:r>
            <a:endParaRPr lang="en-NZ" dirty="0"/>
          </a:p>
          <a:p>
            <a:endParaRPr lang="en-US" dirty="0"/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346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878288"/>
            <a:ext cx="6512511" cy="1143000"/>
          </a:xfrm>
        </p:spPr>
        <p:txBody>
          <a:bodyPr/>
          <a:lstStyle/>
          <a:p>
            <a:r>
              <a:rPr lang="en-US" dirty="0" smtClean="0"/>
              <a:t>Elizabethan World View – the basics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During Elizabethan times, people believed that everyone and everything was arranged in a certain order – a hierarchy</a:t>
            </a:r>
          </a:p>
          <a:p>
            <a:endParaRPr lang="en-US" sz="2800" dirty="0"/>
          </a:p>
          <a:p>
            <a:r>
              <a:rPr lang="en-US" sz="2800" dirty="0" smtClean="0"/>
              <a:t>It was this order, known as the </a:t>
            </a:r>
            <a:r>
              <a:rPr lang="en-US" sz="2800" b="1" dirty="0" smtClean="0"/>
              <a:t>Great Chain of Being</a:t>
            </a:r>
            <a:r>
              <a:rPr lang="en-US" sz="2800" dirty="0" smtClean="0"/>
              <a:t>, that was threatened by new and exciting discoveries in science and astronomy.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1100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157192"/>
            <a:ext cx="6512511" cy="1143000"/>
          </a:xfrm>
        </p:spPr>
        <p:txBody>
          <a:bodyPr/>
          <a:lstStyle/>
          <a:p>
            <a:r>
              <a:rPr lang="en-US" dirty="0" smtClean="0"/>
              <a:t>Lady Macbeth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49685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Macbeth suggests that she should not bear children that are not males because of her fearless, masculine spirit. She does not deny this:</a:t>
            </a:r>
          </a:p>
          <a:p>
            <a:endParaRPr lang="en-US" sz="2400" dirty="0"/>
          </a:p>
          <a:p>
            <a:r>
              <a:rPr lang="en-NZ" sz="2400" dirty="0" smtClean="0"/>
              <a:t>“Bring </a:t>
            </a:r>
            <a:r>
              <a:rPr lang="en-NZ" sz="2400" dirty="0"/>
              <a:t>forth men-children only</a:t>
            </a:r>
            <a:r>
              <a:rPr lang="en-NZ" sz="2400" dirty="0" smtClean="0"/>
              <a:t>, for </a:t>
            </a:r>
            <a:r>
              <a:rPr lang="en-NZ" sz="2400" dirty="0"/>
              <a:t>thy undaunted mettle </a:t>
            </a:r>
            <a:r>
              <a:rPr lang="en-NZ" sz="2400" dirty="0" smtClean="0"/>
              <a:t>should compose nothing </a:t>
            </a:r>
            <a:r>
              <a:rPr lang="en-NZ" sz="2400" dirty="0"/>
              <a:t>but </a:t>
            </a:r>
            <a:r>
              <a:rPr lang="en-NZ" sz="2400" dirty="0" smtClean="0"/>
              <a:t>males” (Act 1, </a:t>
            </a:r>
            <a:br>
              <a:rPr lang="en-NZ" sz="2400" dirty="0" smtClean="0"/>
            </a:br>
            <a:r>
              <a:rPr lang="en-NZ" sz="2400" dirty="0" smtClean="0"/>
              <a:t>scene 7)</a:t>
            </a:r>
            <a:endParaRPr lang="en-NZ" sz="2400" dirty="0"/>
          </a:p>
          <a:p>
            <a:endParaRPr lang="en-US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9218" name="Picture 2" descr="C:\Users\mor.PAKURANGA\AppData\Local\Microsoft\Windows\Temporary Internet Files\Content.IE5\56GDUD2Y\MC9004134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33056"/>
            <a:ext cx="2148689" cy="212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35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Chain of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89560"/>
            <a:ext cx="6400800" cy="42062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</a:t>
            </a:r>
          </a:p>
          <a:p>
            <a:r>
              <a:rPr lang="en-US" sz="3600" dirty="0" smtClean="0"/>
              <a:t>ANGELIC BEINGS</a:t>
            </a:r>
          </a:p>
          <a:p>
            <a:r>
              <a:rPr lang="en-US" sz="3600" dirty="0" smtClean="0"/>
              <a:t>HUMANITY</a:t>
            </a:r>
          </a:p>
          <a:p>
            <a:r>
              <a:rPr lang="en-US" sz="3600" dirty="0" smtClean="0"/>
              <a:t>ANIMALS</a:t>
            </a:r>
          </a:p>
          <a:p>
            <a:r>
              <a:rPr lang="en-US" sz="3600" dirty="0" smtClean="0"/>
              <a:t>PLANTS</a:t>
            </a:r>
          </a:p>
          <a:p>
            <a:r>
              <a:rPr lang="en-US" sz="3600" dirty="0" smtClean="0"/>
              <a:t>MINERALS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136904" cy="6192688"/>
          </a:xfrm>
        </p:spPr>
        <p:txBody>
          <a:bodyPr>
            <a:normAutofit/>
          </a:bodyPr>
          <a:lstStyle/>
          <a:p>
            <a:r>
              <a:rPr lang="en-NZ" sz="3200" dirty="0" smtClean="0"/>
              <a:t>According </a:t>
            </a:r>
            <a:r>
              <a:rPr lang="en-NZ" sz="3200" dirty="0"/>
              <a:t>to this idea, everything in the world had its position fixed by </a:t>
            </a:r>
            <a:r>
              <a:rPr lang="en-NZ" sz="3200" b="1" dirty="0" smtClean="0"/>
              <a:t>God</a:t>
            </a:r>
            <a:r>
              <a:rPr lang="en-NZ" sz="3200" dirty="0" smtClean="0"/>
              <a:t>:</a:t>
            </a:r>
          </a:p>
          <a:p>
            <a:pPr lvl="1"/>
            <a:r>
              <a:rPr lang="en-NZ" dirty="0" smtClean="0"/>
              <a:t>The </a:t>
            </a:r>
            <a:r>
              <a:rPr lang="en-NZ" b="1" dirty="0"/>
              <a:t>Earth</a:t>
            </a:r>
            <a:r>
              <a:rPr lang="en-NZ" dirty="0"/>
              <a:t> was the centre of the universe and the stars moved around it in fixed routes.  </a:t>
            </a:r>
            <a:endParaRPr lang="en-NZ" dirty="0" smtClean="0"/>
          </a:p>
          <a:p>
            <a:pPr lvl="1"/>
            <a:r>
              <a:rPr lang="en-NZ" dirty="0" smtClean="0"/>
              <a:t>In </a:t>
            </a:r>
            <a:r>
              <a:rPr lang="en-NZ" dirty="0"/>
              <a:t>Heaven </a:t>
            </a:r>
            <a:r>
              <a:rPr lang="en-NZ" b="1" dirty="0"/>
              <a:t>God</a:t>
            </a:r>
            <a:r>
              <a:rPr lang="en-NZ" dirty="0"/>
              <a:t> ruled over the </a:t>
            </a:r>
            <a:r>
              <a:rPr lang="en-NZ" b="1" dirty="0"/>
              <a:t>archangels </a:t>
            </a:r>
            <a:r>
              <a:rPr lang="en-NZ" dirty="0"/>
              <a:t>and </a:t>
            </a:r>
            <a:r>
              <a:rPr lang="en-NZ" b="1" dirty="0"/>
              <a:t>angels</a:t>
            </a:r>
            <a:r>
              <a:rPr lang="en-NZ" dirty="0"/>
              <a:t>.  </a:t>
            </a:r>
            <a:endParaRPr lang="en-NZ" dirty="0" smtClean="0"/>
          </a:p>
          <a:p>
            <a:pPr lvl="1"/>
            <a:r>
              <a:rPr lang="en-NZ" dirty="0" smtClean="0"/>
              <a:t>On </a:t>
            </a:r>
            <a:r>
              <a:rPr lang="en-NZ" dirty="0"/>
              <a:t>earth there was order everywhere</a:t>
            </a:r>
            <a:r>
              <a:rPr lang="en-NZ" dirty="0" smtClean="0"/>
              <a:t>. </a:t>
            </a:r>
            <a:r>
              <a:rPr lang="en-NZ" b="1" dirty="0"/>
              <a:t>Society</a:t>
            </a:r>
            <a:r>
              <a:rPr lang="en-NZ" dirty="0"/>
              <a:t> reflected this order with its fixed classes from the highest to the lowest – </a:t>
            </a:r>
            <a:r>
              <a:rPr lang="en-NZ" b="1" dirty="0"/>
              <a:t>kings, churchmen, nobles, merchants, and peasants</a:t>
            </a:r>
            <a:r>
              <a:rPr lang="en-NZ" dirty="0"/>
              <a:t>. 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b="1" dirty="0"/>
              <a:t>animals</a:t>
            </a:r>
            <a:r>
              <a:rPr lang="en-NZ" dirty="0"/>
              <a:t> had their own </a:t>
            </a:r>
            <a:r>
              <a:rPr lang="en-NZ" dirty="0" smtClean="0"/>
              <a:t>order too</a:t>
            </a:r>
            <a:r>
              <a:rPr lang="en-NZ" dirty="0"/>
              <a:t>, the </a:t>
            </a:r>
            <a:r>
              <a:rPr lang="en-NZ" b="1" dirty="0"/>
              <a:t>lion</a:t>
            </a:r>
            <a:r>
              <a:rPr lang="en-NZ" dirty="0"/>
              <a:t> being the “king”.  </a:t>
            </a:r>
            <a:endParaRPr lang="en-NZ" dirty="0" smtClean="0"/>
          </a:p>
          <a:p>
            <a:pPr lvl="1"/>
            <a:r>
              <a:rPr lang="en-NZ" b="1" dirty="0" smtClean="0"/>
              <a:t>Plant </a:t>
            </a:r>
            <a:r>
              <a:rPr lang="en-NZ" b="1" dirty="0"/>
              <a:t>life</a:t>
            </a:r>
            <a:r>
              <a:rPr lang="en-NZ" dirty="0"/>
              <a:t> and minerals also reflected this order. 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Among </a:t>
            </a:r>
            <a:r>
              <a:rPr lang="en-NZ" dirty="0"/>
              <a:t>the </a:t>
            </a:r>
            <a:r>
              <a:rPr lang="en-NZ" b="1" dirty="0"/>
              <a:t>trees</a:t>
            </a:r>
            <a:r>
              <a:rPr lang="en-NZ" dirty="0"/>
              <a:t>, the most superior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was </a:t>
            </a:r>
            <a:r>
              <a:rPr lang="en-NZ" dirty="0"/>
              <a:t>the </a:t>
            </a:r>
            <a:r>
              <a:rPr lang="en-NZ" b="1" dirty="0"/>
              <a:t>oak</a:t>
            </a:r>
            <a:r>
              <a:rPr lang="en-NZ" dirty="0"/>
              <a:t>; among </a:t>
            </a:r>
            <a:r>
              <a:rPr lang="en-NZ" b="1" dirty="0"/>
              <a:t>flowers</a:t>
            </a:r>
            <a:r>
              <a:rPr lang="en-NZ" dirty="0"/>
              <a:t>, it was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the </a:t>
            </a:r>
            <a:r>
              <a:rPr lang="en-NZ" b="1" dirty="0"/>
              <a:t>rose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Among </a:t>
            </a:r>
            <a:r>
              <a:rPr lang="en-NZ" dirty="0"/>
              <a:t>the </a:t>
            </a:r>
            <a:r>
              <a:rPr lang="en-NZ" b="1" dirty="0"/>
              <a:t>minerals</a:t>
            </a:r>
            <a:r>
              <a:rPr lang="en-NZ" dirty="0"/>
              <a:t>, </a:t>
            </a:r>
            <a:r>
              <a:rPr lang="en-NZ" b="1" dirty="0"/>
              <a:t>gold</a:t>
            </a:r>
            <a:r>
              <a:rPr lang="en-NZ" dirty="0"/>
              <a:t> was the </a:t>
            </a:r>
            <a:br>
              <a:rPr lang="en-NZ" dirty="0"/>
            </a:br>
            <a:r>
              <a:rPr lang="en-NZ" dirty="0" smtClean="0"/>
              <a:t>most </a:t>
            </a:r>
            <a:r>
              <a:rPr lang="en-NZ" dirty="0"/>
              <a:t>superior.</a:t>
            </a:r>
          </a:p>
          <a:p>
            <a:endParaRPr lang="en-US" dirty="0"/>
          </a:p>
          <a:p>
            <a:endParaRPr lang="en-NZ" dirty="0"/>
          </a:p>
        </p:txBody>
      </p:sp>
      <p:pic>
        <p:nvPicPr>
          <p:cNvPr id="2050" name="Picture 2" descr="http://www.chumpysclipart.com/images/illustrations/xsmall2/3867_picture_of_a_mythical_god_in_the_clouds_holding_a_lightning_bo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2"/>
            <a:ext cx="2823971" cy="225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1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sources.mhs.vic.edu.au/macbeth/images/chain-of-being01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8050"/>
            <a:ext cx="3279593" cy="671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63599"/>
              </p:ext>
            </p:extLst>
          </p:nvPr>
        </p:nvGraphicFramePr>
        <p:xfrm>
          <a:off x="5248744" y="932004"/>
          <a:ext cx="2736304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Cherubs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Archangels, Angels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71843"/>
              </p:ext>
            </p:extLst>
          </p:nvPr>
        </p:nvGraphicFramePr>
        <p:xfrm>
          <a:off x="5248744" y="1700808"/>
          <a:ext cx="2736304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</a:tblGrid>
              <a:tr h="37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Star controllers of </a:t>
                      </a:r>
                      <a:r>
                        <a:rPr lang="en-NZ" sz="1800" dirty="0" smtClean="0">
                          <a:effectLst/>
                        </a:rPr>
                        <a:t>Destiny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Moon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24942"/>
              </p:ext>
            </p:extLst>
          </p:nvPr>
        </p:nvGraphicFramePr>
        <p:xfrm>
          <a:off x="5292080" y="2852936"/>
          <a:ext cx="2736304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King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Church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Princes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Nobles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Man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66790"/>
              </p:ext>
            </p:extLst>
          </p:nvPr>
        </p:nvGraphicFramePr>
        <p:xfrm>
          <a:off x="5292080" y="4509120"/>
          <a:ext cx="2736304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Lion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Other Animals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6728"/>
              </p:ext>
            </p:extLst>
          </p:nvPr>
        </p:nvGraphicFramePr>
        <p:xfrm>
          <a:off x="5292080" y="5229200"/>
          <a:ext cx="2736304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Oak and Rose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Other Plants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6969"/>
              </p:ext>
            </p:extLst>
          </p:nvPr>
        </p:nvGraphicFramePr>
        <p:xfrm>
          <a:off x="5292080" y="6021288"/>
          <a:ext cx="2736304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Gold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Other Minerals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652120" y="364623"/>
            <a:ext cx="1929553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NZ" sz="2800" b="1" dirty="0" smtClean="0"/>
              <a:t>God</a:t>
            </a:r>
            <a:endParaRPr lang="en-NZ" sz="2800" b="1" dirty="0"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347627" y="3313358"/>
            <a:ext cx="399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 of chain: Nothingness/chaos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476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548680"/>
            <a:ext cx="7605464" cy="55057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Chain of Being served to create social stability – everyone knew their place on the chain and interacted with the other levels</a:t>
            </a:r>
            <a:r>
              <a:rPr lang="en-US" sz="2800" dirty="0" smtClean="0"/>
              <a:t>:</a:t>
            </a:r>
          </a:p>
          <a:p>
            <a:pPr marL="4572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The people higher up on the chain were responsible to provide for or care/protect those below </a:t>
            </a:r>
            <a:r>
              <a:rPr lang="en-US" sz="2800" dirty="0" smtClean="0"/>
              <a:t>them</a:t>
            </a:r>
          </a:p>
          <a:p>
            <a:pPr marL="36576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The people lower down had a responsibility to obey and serve those above them</a:t>
            </a:r>
            <a:endParaRPr lang="en-US" sz="2800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  <p:pic>
        <p:nvPicPr>
          <p:cNvPr id="3074" name="Picture 2" descr="C:\Users\mor.PAKURANGA\AppData\Local\Microsoft\Windows\Temporary Internet Files\Content.IE5\F5MYFL1H\MC9002335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645024"/>
            <a:ext cx="156837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749480" cy="5976664"/>
          </a:xfrm>
        </p:spPr>
        <p:txBody>
          <a:bodyPr>
            <a:normAutofit/>
          </a:bodyPr>
          <a:lstStyle/>
          <a:p>
            <a:r>
              <a:rPr lang="en-US" sz="3600" dirty="0"/>
              <a:t>The Chain of Being </a:t>
            </a:r>
            <a:r>
              <a:rPr lang="en-US" sz="3600" dirty="0" smtClean="0"/>
              <a:t>World View created </a:t>
            </a:r>
            <a:r>
              <a:rPr lang="en-US" sz="3600" dirty="0"/>
              <a:t>the beliefs and values for individuals and the society of Shakespeare’s time</a:t>
            </a:r>
            <a:endParaRPr lang="en-NZ" sz="3600" dirty="0"/>
          </a:p>
          <a:p>
            <a:endParaRPr lang="en-US" dirty="0" smtClean="0"/>
          </a:p>
          <a:p>
            <a:r>
              <a:rPr lang="en-US" dirty="0" smtClean="0"/>
              <a:t>The chain was a transactional sort of system – “I do this for you if you do this for me”</a:t>
            </a:r>
          </a:p>
          <a:p>
            <a:endParaRPr lang="en-US" dirty="0"/>
          </a:p>
          <a:p>
            <a:r>
              <a:rPr lang="en-US" dirty="0" smtClean="0"/>
              <a:t>If someone in the chain doesn’t fulfill their responsibility they are considered to be ‘breaking the chain’</a:t>
            </a:r>
          </a:p>
          <a:p>
            <a:endParaRPr lang="en-US" dirty="0" smtClean="0"/>
          </a:p>
          <a:p>
            <a:r>
              <a:rPr lang="en-NZ" dirty="0"/>
              <a:t>Any attempt to break </a:t>
            </a:r>
            <a:r>
              <a:rPr lang="en-NZ" b="1" dirty="0"/>
              <a:t>the</a:t>
            </a:r>
            <a:r>
              <a:rPr lang="en-NZ" dirty="0"/>
              <a:t> </a:t>
            </a:r>
            <a:r>
              <a:rPr lang="en-NZ" dirty="0" smtClean="0"/>
              <a:t>C</a:t>
            </a:r>
            <a:r>
              <a:rPr lang="en-NZ" b="1" dirty="0" smtClean="0"/>
              <a:t>hain </a:t>
            </a:r>
            <a:r>
              <a:rPr lang="en-NZ" b="1" dirty="0"/>
              <a:t>of </a:t>
            </a:r>
            <a:r>
              <a:rPr lang="en-NZ" b="1" dirty="0" smtClean="0"/>
              <a:t>Being</a:t>
            </a:r>
            <a:r>
              <a:rPr lang="en-NZ" dirty="0" smtClean="0"/>
              <a:t> </a:t>
            </a:r>
            <a:r>
              <a:rPr lang="en-NZ" dirty="0"/>
              <a:t>would upset the established order and bring about universal </a:t>
            </a:r>
            <a:r>
              <a:rPr lang="en-NZ" dirty="0" smtClean="0"/>
              <a:t>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605464" cy="583264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Chain of Being represents the social order of the time. 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Anything that is outside the chain is </a:t>
            </a:r>
            <a:br>
              <a:rPr lang="en-US" sz="2400" dirty="0" smtClean="0"/>
            </a:br>
            <a:r>
              <a:rPr lang="en-US" sz="2400" dirty="0" smtClean="0"/>
              <a:t>considered to be chaos/nothingness/</a:t>
            </a:r>
            <a:br>
              <a:rPr lang="en-US" sz="2400" dirty="0" smtClean="0"/>
            </a:br>
            <a:r>
              <a:rPr lang="en-US" sz="2400" dirty="0" smtClean="0"/>
              <a:t>madness/evil.</a:t>
            </a:r>
          </a:p>
          <a:p>
            <a:endParaRPr lang="en-US" sz="2400" dirty="0"/>
          </a:p>
          <a:p>
            <a:r>
              <a:rPr lang="en-US" sz="2400" dirty="0" smtClean="0"/>
              <a:t>Therefore, if </a:t>
            </a:r>
            <a:r>
              <a:rPr lang="en-US" sz="2400" dirty="0" smtClean="0"/>
              <a:t>the chain </a:t>
            </a:r>
            <a:br>
              <a:rPr lang="en-US" sz="2400" dirty="0" smtClean="0"/>
            </a:br>
            <a:r>
              <a:rPr lang="en-US" sz="2400" dirty="0" smtClean="0"/>
              <a:t>is </a:t>
            </a:r>
            <a:r>
              <a:rPr lang="en-US" sz="2400" dirty="0" smtClean="0"/>
              <a:t>broken, </a:t>
            </a:r>
            <a:r>
              <a:rPr lang="en-US" sz="2400" dirty="0" smtClean="0"/>
              <a:t>the order in the world is </a:t>
            </a:r>
            <a:br>
              <a:rPr lang="en-US" sz="2400" dirty="0" smtClean="0"/>
            </a:br>
            <a:r>
              <a:rPr lang="en-US" sz="2400" dirty="0" smtClean="0"/>
              <a:t>broken, and it can descend into chaos. </a:t>
            </a:r>
          </a:p>
          <a:p>
            <a:endParaRPr lang="en-US" sz="2400" dirty="0"/>
          </a:p>
          <a:p>
            <a:r>
              <a:rPr lang="en-US" sz="2400" dirty="0" smtClean="0"/>
              <a:t>Nothingness, chaos, madness, evil – all of these things are outside the chain and are not considered to be made by God.</a:t>
            </a:r>
            <a:endParaRPr lang="en-NZ" sz="2400" dirty="0"/>
          </a:p>
        </p:txBody>
      </p:sp>
      <p:pic>
        <p:nvPicPr>
          <p:cNvPr id="7170" name="Picture 2" descr="C:\Users\mor.PAKURANGA\AppData\Local\Microsoft\Windows\Temporary Internet Files\Content.IE5\F5MYFL1H\MC900323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18" y="1340768"/>
            <a:ext cx="2520280" cy="252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1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2743" y="4437112"/>
            <a:ext cx="7624464" cy="1656184"/>
          </a:xfrm>
        </p:spPr>
        <p:txBody>
          <a:bodyPr/>
          <a:lstStyle/>
          <a:p>
            <a:r>
              <a:rPr lang="en-US" sz="3200" dirty="0" smtClean="0"/>
              <a:t>It is essential that you understand the Chain of Being world view in order to understand the play </a:t>
            </a:r>
            <a:r>
              <a:rPr lang="en-US" sz="3200" i="1" dirty="0" smtClean="0"/>
              <a:t>Macbeth</a:t>
            </a:r>
            <a:endParaRPr lang="en-US" sz="32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332655"/>
            <a:ext cx="3888432" cy="36912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Everything within the chain is created by God. </a:t>
            </a:r>
          </a:p>
          <a:p>
            <a:r>
              <a:rPr lang="en-US" sz="2600" dirty="0"/>
              <a:t>Therefore everything within the chain is good.</a:t>
            </a:r>
          </a:p>
          <a:p>
            <a:r>
              <a:rPr lang="en-US" sz="2600" dirty="0"/>
              <a:t>Therefore there is no evil in the chain. </a:t>
            </a:r>
          </a:p>
          <a:p>
            <a:r>
              <a:rPr lang="en-US" sz="2600" dirty="0" smtClean="0"/>
              <a:t>As evil doesn’t exist within the chain, it can only enter if the chain is broken.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101" name="Picture 5" descr="C:\Users\mor.PAKURANGA\AppData\Local\Microsoft\Windows\Temporary Internet Files\Content.IE5\4VVYP8YB\MC9004373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656"/>
            <a:ext cx="2650655" cy="369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18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1D9206-4946-4393-B536-7298F9F4F66C}"/>
</file>

<file path=customXml/itemProps2.xml><?xml version="1.0" encoding="utf-8"?>
<ds:datastoreItem xmlns:ds="http://schemas.openxmlformats.org/officeDocument/2006/customXml" ds:itemID="{E2625FAA-1392-43A1-BACA-D1FA3E8311D5}"/>
</file>

<file path=customXml/itemProps3.xml><?xml version="1.0" encoding="utf-8"?>
<ds:datastoreItem xmlns:ds="http://schemas.openxmlformats.org/officeDocument/2006/customXml" ds:itemID="{5661F08E-D077-4E78-BCB6-CC9ED0D1600C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755</TotalTime>
  <Words>1239</Words>
  <Application>Microsoft Office PowerPoint</Application>
  <PresentationFormat>On-screen Show (4:3)</PresentationFormat>
  <Paragraphs>123</Paragraphs>
  <Slides>20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The Great Chain of Being</vt:lpstr>
      <vt:lpstr>Elizabethan World View – the basics</vt:lpstr>
      <vt:lpstr>Basic Chain of Being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Divine Right of Kings</vt:lpstr>
      <vt:lpstr>Macbeth and the Chain of Being</vt:lpstr>
      <vt:lpstr>The Witches</vt:lpstr>
      <vt:lpstr>PowerPoint Presentation</vt:lpstr>
      <vt:lpstr>King Duncan’s Murder</vt:lpstr>
      <vt:lpstr>PowerPoint Presentation</vt:lpstr>
      <vt:lpstr>Lady Macbeth</vt:lpstr>
      <vt:lpstr>Lady Macbeth</vt:lpstr>
      <vt:lpstr>Macbeth</vt:lpstr>
      <vt:lpstr>Macbeth</vt:lpstr>
      <vt:lpstr>Lady Macbeth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Jennifer</dc:creator>
  <cp:lastModifiedBy>vci</cp:lastModifiedBy>
  <cp:revision>26</cp:revision>
  <cp:lastPrinted>2012-11-15T12:17:14Z</cp:lastPrinted>
  <dcterms:created xsi:type="dcterms:W3CDTF">2012-11-15T12:15:41Z</dcterms:created>
  <dcterms:modified xsi:type="dcterms:W3CDTF">2012-11-15T20:17:53Z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