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772400" cy="10058400"/>
  <p:notesSz cx="7772400" cy="10058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80"/>
    <p:restoredTop sz="94674"/>
  </p:normalViewPr>
  <p:slideViewPr>
    <p:cSldViewPr>
      <p:cViewPr varScale="1">
        <p:scale>
          <a:sx n="84" d="100"/>
          <a:sy n="84" d="100"/>
        </p:scale>
        <p:origin x="2568" y="2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5/21/20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93554" y="142649"/>
            <a:ext cx="3453637" cy="728274"/>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5/21/20</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youtube.com/watch?v=KAT5NiWHFIU" TargetMode="External"/><Relationship Id="rId7" Type="http://schemas.openxmlformats.org/officeDocument/2006/relationships/image" Target="../media/image5.jpg"/><Relationship Id="rId12" Type="http://schemas.openxmlformats.org/officeDocument/2006/relationships/image" Target="../media/image10.jpg"/><Relationship Id="rId2" Type="http://schemas.openxmlformats.org/officeDocument/2006/relationships/hyperlink" Target="https://www.youtube.com/watch?v=btFCtMhF3iI" TargetMode="External"/><Relationship Id="rId1" Type="http://schemas.openxmlformats.org/officeDocument/2006/relationships/slideLayout" Target="../slideLayouts/slideLayout5.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04800"/>
            <a:ext cx="5707380" cy="1247265"/>
          </a:xfrm>
          <a:prstGeom prst="rect">
            <a:avLst/>
          </a:prstGeom>
        </p:spPr>
        <p:txBody>
          <a:bodyPr vert="horz" wrap="square" lIns="0" tIns="10160" rIns="0" bIns="0" rtlCol="0">
            <a:spAutoFit/>
          </a:bodyPr>
          <a:lstStyle/>
          <a:p>
            <a:pPr marL="4718050" marR="5080" indent="-105410" algn="r">
              <a:lnSpc>
                <a:spcPct val="101800"/>
              </a:lnSpc>
              <a:spcBef>
                <a:spcPts val="80"/>
              </a:spcBef>
            </a:pPr>
            <a:endParaRPr lang="en-CA" sz="1100" dirty="0">
              <a:latin typeface="Carlito"/>
              <a:cs typeface="Carlito"/>
            </a:endParaRPr>
          </a:p>
          <a:p>
            <a:pPr marL="4718050" marR="5080" indent="-105410" algn="r">
              <a:lnSpc>
                <a:spcPct val="101800"/>
              </a:lnSpc>
              <a:spcBef>
                <a:spcPts val="80"/>
              </a:spcBef>
            </a:pPr>
            <a:endParaRPr lang="en-CA" sz="1100" dirty="0">
              <a:latin typeface="Carlito"/>
              <a:cs typeface="Carlito"/>
            </a:endParaRPr>
          </a:p>
          <a:p>
            <a:pPr marL="4718050" marR="5080" indent="-105410" algn="r">
              <a:lnSpc>
                <a:spcPct val="101800"/>
              </a:lnSpc>
              <a:spcBef>
                <a:spcPts val="80"/>
              </a:spcBef>
            </a:pPr>
            <a:r>
              <a:rPr sz="1100" dirty="0">
                <a:latin typeface="Carlito"/>
                <a:cs typeface="Carlito"/>
              </a:rPr>
              <a:t>K</a:t>
            </a:r>
            <a:r>
              <a:rPr sz="1100" spc="-45" dirty="0">
                <a:latin typeface="Carlito"/>
                <a:cs typeface="Carlito"/>
              </a:rPr>
              <a:t> </a:t>
            </a:r>
            <a:r>
              <a:rPr sz="1100" spc="-5" dirty="0">
                <a:latin typeface="Carlito"/>
                <a:cs typeface="Carlito"/>
              </a:rPr>
              <a:t>Home</a:t>
            </a:r>
            <a:r>
              <a:rPr sz="1100" spc="-55" dirty="0">
                <a:latin typeface="Carlito"/>
                <a:cs typeface="Carlito"/>
              </a:rPr>
              <a:t> </a:t>
            </a:r>
            <a:r>
              <a:rPr sz="1100" dirty="0">
                <a:latin typeface="Carlito"/>
                <a:cs typeface="Carlito"/>
              </a:rPr>
              <a:t>Learning  </a:t>
            </a:r>
            <a:r>
              <a:rPr lang="en-CA" sz="1100" spc="-5" dirty="0">
                <a:latin typeface="Carlito"/>
                <a:cs typeface="Carlito"/>
              </a:rPr>
              <a:t>May 25-29</a:t>
            </a:r>
            <a:r>
              <a:rPr sz="1100" spc="-5" dirty="0">
                <a:latin typeface="Carlito"/>
                <a:cs typeface="Carlito"/>
              </a:rPr>
              <a:t>,</a:t>
            </a:r>
            <a:r>
              <a:rPr sz="1100" spc="-60" dirty="0">
                <a:latin typeface="Carlito"/>
                <a:cs typeface="Carlito"/>
              </a:rPr>
              <a:t> </a:t>
            </a:r>
            <a:r>
              <a:rPr sz="1100" spc="-5" dirty="0">
                <a:latin typeface="Carlito"/>
                <a:cs typeface="Carlito"/>
              </a:rPr>
              <a:t>2020</a:t>
            </a:r>
            <a:endParaRPr sz="1500" dirty="0">
              <a:latin typeface="Carlito"/>
              <a:cs typeface="Carlito"/>
            </a:endParaRPr>
          </a:p>
          <a:p>
            <a:pPr marR="1172845" algn="ctr">
              <a:lnSpc>
                <a:spcPct val="100000"/>
              </a:lnSpc>
            </a:pPr>
            <a:endParaRPr lang="en-CA" sz="1100" dirty="0">
              <a:latin typeface="Carlito"/>
              <a:cs typeface="Carlito"/>
            </a:endParaRPr>
          </a:p>
          <a:p>
            <a:pPr marR="1172845" algn="ctr">
              <a:lnSpc>
                <a:spcPct val="100000"/>
              </a:lnSpc>
            </a:pPr>
            <a:r>
              <a:rPr sz="1100" dirty="0">
                <a:latin typeface="Carlito"/>
                <a:cs typeface="Carlito"/>
              </a:rPr>
              <a:t>Here are </a:t>
            </a:r>
            <a:r>
              <a:rPr sz="1100" spc="-5" dirty="0">
                <a:latin typeface="Carlito"/>
                <a:cs typeface="Carlito"/>
              </a:rPr>
              <a:t>some activities </a:t>
            </a:r>
            <a:r>
              <a:rPr sz="1100" spc="-10" dirty="0">
                <a:latin typeface="Carlito"/>
                <a:cs typeface="Carlito"/>
              </a:rPr>
              <a:t>for </a:t>
            </a:r>
            <a:r>
              <a:rPr sz="1100" dirty="0">
                <a:latin typeface="Carlito"/>
                <a:cs typeface="Carlito"/>
              </a:rPr>
              <a:t>you and </a:t>
            </a:r>
            <a:r>
              <a:rPr sz="1100" spc="-5" dirty="0">
                <a:latin typeface="Carlito"/>
                <a:cs typeface="Carlito"/>
              </a:rPr>
              <a:t>your family </a:t>
            </a:r>
            <a:r>
              <a:rPr sz="1100" dirty="0">
                <a:latin typeface="Carlito"/>
                <a:cs typeface="Carlito"/>
              </a:rPr>
              <a:t>to work on while </a:t>
            </a:r>
            <a:r>
              <a:rPr sz="1100" spc="-5" dirty="0">
                <a:latin typeface="Carlito"/>
                <a:cs typeface="Carlito"/>
              </a:rPr>
              <a:t>you’re</a:t>
            </a:r>
            <a:r>
              <a:rPr sz="1100" spc="50" dirty="0">
                <a:latin typeface="Carlito"/>
                <a:cs typeface="Carlito"/>
              </a:rPr>
              <a:t> </a:t>
            </a:r>
            <a:r>
              <a:rPr sz="1100" spc="-5" dirty="0">
                <a:latin typeface="Carlito"/>
                <a:cs typeface="Carlito"/>
              </a:rPr>
              <a:t>home.</a:t>
            </a:r>
            <a:endParaRPr sz="1100" dirty="0">
              <a:latin typeface="Carlito"/>
              <a:cs typeface="Carlito"/>
            </a:endParaRPr>
          </a:p>
          <a:p>
            <a:pPr marR="1176655" algn="ctr">
              <a:lnSpc>
                <a:spcPct val="100000"/>
              </a:lnSpc>
              <a:spcBef>
                <a:spcPts val="125"/>
              </a:spcBef>
            </a:pPr>
            <a:endParaRPr sz="1100" dirty="0">
              <a:latin typeface="Carlito"/>
              <a:cs typeface="Carlito"/>
            </a:endParaRPr>
          </a:p>
        </p:txBody>
      </p:sp>
      <p:graphicFrame>
        <p:nvGraphicFramePr>
          <p:cNvPr id="7" name="object 7"/>
          <p:cNvGraphicFramePr>
            <a:graphicFrameLocks noGrp="1"/>
          </p:cNvGraphicFramePr>
          <p:nvPr>
            <p:extLst>
              <p:ext uri="{D42A27DB-BD31-4B8C-83A1-F6EECF244321}">
                <p14:modId xmlns:p14="http://schemas.microsoft.com/office/powerpoint/2010/main" val="1074655415"/>
              </p:ext>
            </p:extLst>
          </p:nvPr>
        </p:nvGraphicFramePr>
        <p:xfrm>
          <a:off x="304800" y="1066800"/>
          <a:ext cx="7218298" cy="9358151"/>
        </p:xfrm>
        <a:graphic>
          <a:graphicData uri="http://schemas.openxmlformats.org/drawingml/2006/table">
            <a:tbl>
              <a:tblPr firstRow="1" bandRow="1">
                <a:tableStyleId>{2D5ABB26-0587-4C30-8999-92F81FD0307C}</a:tableStyleId>
              </a:tblPr>
              <a:tblGrid>
                <a:gridCol w="2387218">
                  <a:extLst>
                    <a:ext uri="{9D8B030D-6E8A-4147-A177-3AD203B41FA5}">
                      <a16:colId xmlns:a16="http://schemas.microsoft.com/office/drawing/2014/main" val="20000"/>
                    </a:ext>
                  </a:extLst>
                </a:gridCol>
                <a:gridCol w="2337182">
                  <a:extLst>
                    <a:ext uri="{9D8B030D-6E8A-4147-A177-3AD203B41FA5}">
                      <a16:colId xmlns:a16="http://schemas.microsoft.com/office/drawing/2014/main" val="20001"/>
                    </a:ext>
                  </a:extLst>
                </a:gridCol>
                <a:gridCol w="2493898">
                  <a:extLst>
                    <a:ext uri="{9D8B030D-6E8A-4147-A177-3AD203B41FA5}">
                      <a16:colId xmlns:a16="http://schemas.microsoft.com/office/drawing/2014/main" val="20002"/>
                    </a:ext>
                  </a:extLst>
                </a:gridCol>
              </a:tblGrid>
              <a:tr h="3276600">
                <a:tc>
                  <a:txBody>
                    <a:bodyPr/>
                    <a:lstStyle/>
                    <a:p>
                      <a:pPr marR="788035" algn="r">
                        <a:lnSpc>
                          <a:spcPct val="100000"/>
                        </a:lnSpc>
                        <a:spcBef>
                          <a:spcPts val="735"/>
                        </a:spcBef>
                      </a:pPr>
                      <a:r>
                        <a:rPr sz="1400" b="1" spc="-5" dirty="0">
                          <a:latin typeface="+mn-lt"/>
                          <a:cs typeface="Carlito"/>
                        </a:rPr>
                        <a:t>Cou</a:t>
                      </a:r>
                      <a:r>
                        <a:rPr sz="1400" b="1" dirty="0">
                          <a:latin typeface="+mn-lt"/>
                          <a:cs typeface="Carlito"/>
                        </a:rPr>
                        <a:t>n</a:t>
                      </a:r>
                      <a:r>
                        <a:rPr sz="1400" b="1" spc="-10" dirty="0">
                          <a:latin typeface="+mn-lt"/>
                          <a:cs typeface="Carlito"/>
                        </a:rPr>
                        <a:t>t</a:t>
                      </a:r>
                      <a:r>
                        <a:rPr sz="1400" b="1" dirty="0">
                          <a:latin typeface="+mn-lt"/>
                          <a:cs typeface="Carlito"/>
                        </a:rPr>
                        <a:t>i</a:t>
                      </a:r>
                      <a:r>
                        <a:rPr lang="en-CA" sz="1400" b="1" spc="-10" dirty="0">
                          <a:latin typeface="+mn-lt"/>
                          <a:cs typeface="Carlito"/>
                        </a:rPr>
                        <a:t>n</a:t>
                      </a:r>
                      <a:r>
                        <a:rPr sz="1400" b="1" dirty="0">
                          <a:latin typeface="+mn-lt"/>
                          <a:cs typeface="Carlito"/>
                        </a:rPr>
                        <a:t>g</a:t>
                      </a:r>
                      <a:endParaRPr lang="en-CA" sz="1400" b="1" dirty="0">
                        <a:latin typeface="+mn-lt"/>
                        <a:cs typeface="Carlito"/>
                      </a:endParaRPr>
                    </a:p>
                    <a:p>
                      <a:pPr marR="788035" algn="ctr">
                        <a:lnSpc>
                          <a:spcPct val="100000"/>
                        </a:lnSpc>
                        <a:spcBef>
                          <a:spcPts val="735"/>
                        </a:spcBef>
                      </a:pPr>
                      <a:r>
                        <a:rPr lang="en-CA" sz="1400" b="0" u="none" dirty="0">
                          <a:latin typeface="+mn-lt"/>
                          <a:cs typeface="Carlito"/>
                        </a:rPr>
                        <a:t>Set the table for supper for your family.  Count how many plates, utensils, napkins are needed for your family and while you’re eating, figure out who has more or less mashed potatoes etc.  </a:t>
                      </a:r>
                    </a:p>
                  </a:txBody>
                  <a:tcPr marL="108000" marR="36000" marT="9334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a:txBody>
                    <a:bodyPr/>
                    <a:lstStyle/>
                    <a:p>
                      <a:pPr algn="ctr">
                        <a:lnSpc>
                          <a:spcPct val="100000"/>
                        </a:lnSpc>
                        <a:spcBef>
                          <a:spcPts val="735"/>
                        </a:spcBef>
                      </a:pPr>
                      <a:r>
                        <a:rPr sz="1400" b="1" dirty="0">
                          <a:latin typeface="+mn-lt"/>
                          <a:cs typeface="Carlito"/>
                        </a:rPr>
                        <a:t>Math</a:t>
                      </a:r>
                      <a:r>
                        <a:rPr sz="1400" b="1" spc="-20" dirty="0">
                          <a:latin typeface="+mn-lt"/>
                          <a:cs typeface="Carlito"/>
                        </a:rPr>
                        <a:t> </a:t>
                      </a:r>
                      <a:r>
                        <a:rPr sz="1400" b="1" spc="-5" dirty="0">
                          <a:latin typeface="+mn-lt"/>
                          <a:cs typeface="Carlito"/>
                        </a:rPr>
                        <a:t>Literature</a:t>
                      </a:r>
                      <a:endParaRPr lang="en-CA" sz="1400" b="1" spc="-5" dirty="0">
                        <a:latin typeface="+mn-lt"/>
                        <a:cs typeface="Carlito"/>
                      </a:endParaRPr>
                    </a:p>
                    <a:p>
                      <a:pPr marL="0" marR="0" lvl="0" indent="0" algn="ctr" defTabSz="914400" eaLnBrk="1" fontAlgn="auto" latinLnBrk="0" hangingPunct="1">
                        <a:lnSpc>
                          <a:spcPct val="100000"/>
                        </a:lnSpc>
                        <a:spcBef>
                          <a:spcPts val="735"/>
                        </a:spcBef>
                        <a:spcAft>
                          <a:spcPts val="0"/>
                        </a:spcAft>
                        <a:buClrTx/>
                        <a:buSzTx/>
                        <a:buFontTx/>
                        <a:buNone/>
                        <a:tabLst/>
                        <a:defRPr/>
                      </a:pPr>
                      <a:r>
                        <a:rPr lang="en-CA" sz="1200" dirty="0">
                          <a:effectLst/>
                          <a:latin typeface="+mn-lt"/>
                        </a:rPr>
                        <a:t>Click the link below to listen to Eric Carle’s </a:t>
                      </a:r>
                      <a:r>
                        <a:rPr lang="en-CA" sz="1200" u="sng" dirty="0">
                          <a:effectLst/>
                          <a:latin typeface="+mn-lt"/>
                        </a:rPr>
                        <a:t>The Very Hungry Caterpillar. </a:t>
                      </a:r>
                    </a:p>
                    <a:p>
                      <a:pPr marL="0" marR="0" lvl="0" indent="0" algn="ctr" defTabSz="914400" eaLnBrk="1" fontAlgn="auto" latinLnBrk="0" hangingPunct="1">
                        <a:lnSpc>
                          <a:spcPct val="100000"/>
                        </a:lnSpc>
                        <a:spcBef>
                          <a:spcPts val="735"/>
                        </a:spcBef>
                        <a:spcAft>
                          <a:spcPts val="0"/>
                        </a:spcAft>
                        <a:buClrTx/>
                        <a:buSzTx/>
                        <a:buFontTx/>
                        <a:buNone/>
                        <a:tabLst/>
                        <a:defRPr/>
                      </a:pPr>
                      <a:r>
                        <a:rPr lang="en-CA" sz="1200" u="none" dirty="0">
                          <a:effectLst/>
                          <a:latin typeface="+mn-lt"/>
                          <a:hlinkClick r:id="rId2"/>
                        </a:rPr>
                        <a:t>https://www.youtube.com/watch?v=btFCtMhF3iI</a:t>
                      </a:r>
                      <a:r>
                        <a:rPr lang="en-CA" sz="1200" u="none" dirty="0">
                          <a:effectLst/>
                          <a:latin typeface="+mn-lt"/>
                        </a:rPr>
                        <a:t> </a:t>
                      </a:r>
                    </a:p>
                    <a:p>
                      <a:pPr marL="0" marR="0" lvl="0" indent="0" algn="ctr" defTabSz="914400" eaLnBrk="1" fontAlgn="auto" latinLnBrk="0" hangingPunct="1">
                        <a:lnSpc>
                          <a:spcPct val="100000"/>
                        </a:lnSpc>
                        <a:spcBef>
                          <a:spcPts val="735"/>
                        </a:spcBef>
                        <a:spcAft>
                          <a:spcPts val="0"/>
                        </a:spcAft>
                        <a:buClrTx/>
                        <a:buSzTx/>
                        <a:buFontTx/>
                        <a:buNone/>
                        <a:tabLst/>
                        <a:defRPr/>
                      </a:pPr>
                      <a:endParaRPr lang="en-CA" sz="1400" dirty="0">
                        <a:effectLst/>
                      </a:endParaRPr>
                    </a:p>
                    <a:p>
                      <a:pPr algn="ctr">
                        <a:lnSpc>
                          <a:spcPct val="100000"/>
                        </a:lnSpc>
                        <a:spcBef>
                          <a:spcPts val="735"/>
                        </a:spcBef>
                      </a:pPr>
                      <a:endParaRPr lang="en-CA" sz="1200" dirty="0">
                        <a:latin typeface="+mn-lt"/>
                        <a:cs typeface="Carlito"/>
                      </a:endParaRPr>
                    </a:p>
                  </a:txBody>
                  <a:tcPr marL="0" marR="0" marT="9334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a:txBody>
                    <a:bodyPr/>
                    <a:lstStyle/>
                    <a:p>
                      <a:pPr algn="ctr">
                        <a:lnSpc>
                          <a:spcPct val="100000"/>
                        </a:lnSpc>
                        <a:spcBef>
                          <a:spcPts val="735"/>
                        </a:spcBef>
                      </a:pPr>
                      <a:r>
                        <a:rPr sz="1400" b="1" spc="-5" dirty="0">
                          <a:latin typeface="+mj-lt"/>
                          <a:cs typeface="Carlito"/>
                        </a:rPr>
                        <a:t>Patterns</a:t>
                      </a:r>
                      <a:endParaRPr lang="en-CA" sz="1400" b="1" spc="-5" dirty="0">
                        <a:latin typeface="+mj-lt"/>
                        <a:cs typeface="Carlito"/>
                      </a:endParaRPr>
                    </a:p>
                    <a:p>
                      <a:pPr algn="ctr">
                        <a:lnSpc>
                          <a:spcPct val="100000"/>
                        </a:lnSpc>
                        <a:spcBef>
                          <a:spcPts val="735"/>
                        </a:spcBef>
                      </a:pPr>
                      <a:endParaRPr lang="en-CA" sz="1400" b="1" spc="-5" dirty="0">
                        <a:latin typeface="+mj-lt"/>
                        <a:cs typeface="Carlito"/>
                      </a:endParaRPr>
                    </a:p>
                    <a:p>
                      <a:pPr marL="0" marR="0" lvl="0" indent="0" algn="ctr" defTabSz="914400" eaLnBrk="1" fontAlgn="auto" latinLnBrk="0" hangingPunct="1">
                        <a:lnSpc>
                          <a:spcPct val="100000"/>
                        </a:lnSpc>
                        <a:spcBef>
                          <a:spcPts val="735"/>
                        </a:spcBef>
                        <a:spcAft>
                          <a:spcPts val="0"/>
                        </a:spcAft>
                        <a:buClrTx/>
                        <a:buSzTx/>
                        <a:buFontTx/>
                        <a:buNone/>
                        <a:tabLst/>
                        <a:defRPr/>
                      </a:pPr>
                      <a:endParaRPr lang="en-CA" sz="1800" dirty="0">
                        <a:solidFill>
                          <a:schemeClr val="tx1"/>
                        </a:solidFill>
                        <a:effectLst/>
                        <a:latin typeface="+mn-lt"/>
                        <a:ea typeface="+mn-ea"/>
                        <a:cs typeface="+mn-cs"/>
                      </a:endParaRPr>
                    </a:p>
                    <a:p>
                      <a:pPr marL="0" marR="0" lvl="0" indent="0" algn="ctr" defTabSz="914400" eaLnBrk="1" fontAlgn="auto" latinLnBrk="0" hangingPunct="1">
                        <a:lnSpc>
                          <a:spcPct val="100000"/>
                        </a:lnSpc>
                        <a:spcBef>
                          <a:spcPts val="735"/>
                        </a:spcBef>
                        <a:spcAft>
                          <a:spcPts val="0"/>
                        </a:spcAft>
                        <a:buClrTx/>
                        <a:buSzTx/>
                        <a:buFontTx/>
                        <a:buNone/>
                        <a:tabLst/>
                        <a:defRPr/>
                      </a:pPr>
                      <a:r>
                        <a:rPr lang="en-CA" sz="1800" dirty="0">
                          <a:solidFill>
                            <a:schemeClr val="tx1"/>
                          </a:solidFill>
                          <a:effectLst/>
                          <a:latin typeface="+mn-lt"/>
                          <a:ea typeface="+mn-ea"/>
                          <a:cs typeface="+mn-cs"/>
                        </a:rPr>
                        <a:t>Make up a movement (or sound) pattern with at least 3 different actions.  (Ex. Snap, clap, raise hands up, repeat) </a:t>
                      </a:r>
                      <a:endParaRPr lang="en-CA" sz="1400" dirty="0">
                        <a:effectLst/>
                      </a:endParaRPr>
                    </a:p>
                    <a:p>
                      <a:pPr algn="ctr">
                        <a:lnSpc>
                          <a:spcPct val="100000"/>
                        </a:lnSpc>
                        <a:spcBef>
                          <a:spcPts val="735"/>
                        </a:spcBef>
                      </a:pPr>
                      <a:endParaRPr lang="en-CA" sz="1400" b="1" spc="-5" dirty="0">
                        <a:latin typeface="+mj-lt"/>
                        <a:cs typeface="Carlito"/>
                      </a:endParaRPr>
                    </a:p>
                  </a:txBody>
                  <a:tcPr marL="72000" marR="72000" marT="9334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extLst>
                  <a:ext uri="{0D108BD9-81ED-4DB2-BD59-A6C34878D82A}">
                    <a16:rowId xmlns:a16="http://schemas.microsoft.com/office/drawing/2014/main" val="10000"/>
                  </a:ext>
                </a:extLst>
              </a:tr>
              <a:tr h="2971800">
                <a:tc>
                  <a:txBody>
                    <a:bodyPr/>
                    <a:lstStyle/>
                    <a:p>
                      <a:pPr marR="739775" algn="ctr">
                        <a:lnSpc>
                          <a:spcPct val="100000"/>
                        </a:lnSpc>
                        <a:spcBef>
                          <a:spcPts val="745"/>
                        </a:spcBef>
                      </a:pPr>
                      <a:r>
                        <a:rPr lang="en-CA" sz="1600" b="1" dirty="0">
                          <a:latin typeface="+mj-lt"/>
                          <a:cs typeface="Carlito"/>
                        </a:rPr>
                        <a:t>Get</a:t>
                      </a:r>
                      <a:r>
                        <a:rPr lang="en-CA" sz="1600" b="1" spc="-75" dirty="0">
                          <a:latin typeface="+mj-lt"/>
                          <a:cs typeface="Carlito"/>
                        </a:rPr>
                        <a:t> </a:t>
                      </a:r>
                      <a:r>
                        <a:rPr lang="en-CA" sz="1600" b="1" spc="-5" dirty="0">
                          <a:latin typeface="+mj-lt"/>
                          <a:cs typeface="Carlito"/>
                        </a:rPr>
                        <a:t>Creative</a:t>
                      </a:r>
                      <a:endParaRPr lang="en-CA" sz="1600" b="0" spc="0" dirty="0">
                        <a:latin typeface="+mj-lt"/>
                        <a:cs typeface="Carlito"/>
                      </a:endParaRPr>
                    </a:p>
                    <a:p>
                      <a:pPr algn="ctr">
                        <a:lnSpc>
                          <a:spcPct val="100000"/>
                        </a:lnSpc>
                        <a:spcBef>
                          <a:spcPts val="745"/>
                        </a:spcBef>
                      </a:pPr>
                      <a:endParaRPr lang="en-US" sz="1200" b="1" spc="-5" dirty="0">
                        <a:latin typeface="+mn-lt"/>
                        <a:cs typeface="Carlito"/>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CA" sz="1400" dirty="0">
                          <a:solidFill>
                            <a:schemeClr val="tx1"/>
                          </a:solidFill>
                          <a:effectLst/>
                          <a:latin typeface="+mn-lt"/>
                          <a:ea typeface="+mn-ea"/>
                          <a:cs typeface="+mn-cs"/>
                        </a:rPr>
                        <a:t> </a:t>
                      </a:r>
                      <a:r>
                        <a:rPr lang="en-CA" sz="1400" u="none" dirty="0">
                          <a:solidFill>
                            <a:schemeClr val="tx1"/>
                          </a:solidFill>
                          <a:effectLst/>
                          <a:latin typeface="+mn-lt"/>
                          <a:ea typeface="+mn-ea"/>
                          <a:cs typeface="+mn-cs"/>
                        </a:rPr>
                        <a:t>You can t</a:t>
                      </a:r>
                      <a:r>
                        <a:rPr lang="en-CA" sz="1400" u="none" dirty="0">
                          <a:effectLst/>
                          <a:latin typeface="+mn-lt"/>
                        </a:rPr>
                        <a:t>ell the story of </a:t>
                      </a:r>
                      <a:r>
                        <a:rPr lang="en-CA" sz="1400" u="sng" dirty="0">
                          <a:effectLst/>
                          <a:latin typeface="+mn-lt"/>
                        </a:rPr>
                        <a:t>The Very Hungry Caterpillar</a:t>
                      </a:r>
                      <a:r>
                        <a:rPr lang="en-CA" sz="1400" u="none" dirty="0">
                          <a:effectLst/>
                          <a:latin typeface="+mn-lt"/>
                        </a:rPr>
                        <a:t> by painting rocks and then use them to retell the story.  For ex, you can paint all of the rocks of all the food items the hungry caterpillar ate and the amounts of each food he ate.  Tell the story using the rocks.  </a:t>
                      </a:r>
                    </a:p>
                    <a:p>
                      <a:pPr marL="0" marR="0" lvl="0" indent="0" defTabSz="914400" eaLnBrk="1" fontAlgn="auto" latinLnBrk="0" hangingPunct="1">
                        <a:lnSpc>
                          <a:spcPct val="100000"/>
                        </a:lnSpc>
                        <a:spcBef>
                          <a:spcPts val="0"/>
                        </a:spcBef>
                        <a:spcAft>
                          <a:spcPts val="0"/>
                        </a:spcAft>
                        <a:buClrTx/>
                        <a:buSzTx/>
                        <a:buFontTx/>
                        <a:buNone/>
                        <a:tabLst/>
                        <a:defRPr/>
                      </a:pPr>
                      <a:endParaRPr lang="en-CA" sz="1400" dirty="0">
                        <a:effectLst/>
                      </a:endParaRPr>
                    </a:p>
                    <a:p>
                      <a:endParaRPr lang="en-US" sz="1400" dirty="0">
                        <a:effectLst/>
                        <a:latin typeface="+mj-lt"/>
                      </a:endParaRPr>
                    </a:p>
                  </a:txBody>
                  <a:tcPr marL="72000" marR="72000" marT="9461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a:txBody>
                    <a:bodyPr/>
                    <a:lstStyle/>
                    <a:p>
                      <a:pPr algn="ctr">
                        <a:lnSpc>
                          <a:spcPct val="100000"/>
                        </a:lnSpc>
                        <a:spcBef>
                          <a:spcPts val="745"/>
                        </a:spcBef>
                      </a:pPr>
                      <a:r>
                        <a:rPr sz="1400" b="1" dirty="0">
                          <a:latin typeface="+mj-lt"/>
                          <a:cs typeface="Carlito"/>
                        </a:rPr>
                        <a:t>Shapes </a:t>
                      </a:r>
                      <a:r>
                        <a:rPr sz="1400" b="1" spc="-5" dirty="0">
                          <a:latin typeface="+mj-lt"/>
                          <a:cs typeface="Carlito"/>
                        </a:rPr>
                        <a:t>and</a:t>
                      </a:r>
                      <a:r>
                        <a:rPr sz="1400" b="1" spc="-15" dirty="0">
                          <a:latin typeface="+mj-lt"/>
                          <a:cs typeface="Carlito"/>
                        </a:rPr>
                        <a:t> </a:t>
                      </a:r>
                      <a:r>
                        <a:rPr sz="1400" b="1" spc="-5" dirty="0">
                          <a:latin typeface="+mj-lt"/>
                          <a:cs typeface="Carlito"/>
                        </a:rPr>
                        <a:t>So</a:t>
                      </a:r>
                      <a:r>
                        <a:rPr lang="en-US" sz="1400" b="1" spc="-5" dirty="0">
                          <a:latin typeface="+mj-lt"/>
                          <a:cs typeface="Carlito"/>
                        </a:rPr>
                        <a:t>rting</a:t>
                      </a:r>
                    </a:p>
                    <a:p>
                      <a:pPr algn="ctr">
                        <a:lnSpc>
                          <a:spcPct val="100000"/>
                        </a:lnSpc>
                        <a:spcBef>
                          <a:spcPts val="745"/>
                        </a:spcBef>
                      </a:pPr>
                      <a:endParaRPr lang="en-US" sz="1400" b="1" spc="-5" dirty="0">
                        <a:latin typeface="+mj-lt"/>
                        <a:cs typeface="Carlito"/>
                      </a:endParaRPr>
                    </a:p>
                    <a:p>
                      <a:pPr algn="ctr">
                        <a:lnSpc>
                          <a:spcPct val="100000"/>
                        </a:lnSpc>
                        <a:spcBef>
                          <a:spcPts val="745"/>
                        </a:spcBef>
                      </a:pPr>
                      <a:r>
                        <a:rPr lang="en-US" sz="1400" dirty="0"/>
                        <a:t>Go on a shape hunt in your home, try to find items that look like a ball, a can, a box and a cone. Sort the items you find and write them down on paper. How many of each shape did you find? Which one has the most? Which one has the fewest? </a:t>
                      </a:r>
                      <a:endParaRPr lang="en-CA" sz="1400" b="1" spc="-5" dirty="0">
                        <a:latin typeface="+mj-lt"/>
                        <a:cs typeface="Carlito"/>
                      </a:endParaRPr>
                    </a:p>
                  </a:txBody>
                  <a:tcPr marL="36000" marR="36000" marT="9461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a:txBody>
                    <a:bodyPr/>
                    <a:lstStyle/>
                    <a:p>
                      <a:pPr algn="ctr"/>
                      <a:r>
                        <a:rPr lang="en-CA" sz="1600" b="1" baseline="0" dirty="0">
                          <a:latin typeface="+mj-lt"/>
                          <a:cs typeface="Carlito" panose="020F0502020204030204" pitchFamily="34" charset="0"/>
                        </a:rPr>
                        <a:t>Addition </a:t>
                      </a:r>
                    </a:p>
                    <a:p>
                      <a:pPr algn="ctr"/>
                      <a:r>
                        <a:rPr lang="en-CA" sz="1600" b="1" baseline="0" dirty="0">
                          <a:latin typeface="+mj-lt"/>
                          <a:cs typeface="Carlito" panose="020F0502020204030204" pitchFamily="34" charset="0"/>
                        </a:rPr>
                        <a:t>And </a:t>
                      </a:r>
                    </a:p>
                    <a:p>
                      <a:pPr algn="ctr"/>
                      <a:r>
                        <a:rPr lang="en-CA" sz="1600" b="1" baseline="0" dirty="0" err="1">
                          <a:latin typeface="+mj-lt"/>
                          <a:cs typeface="Carlito" panose="020F0502020204030204" pitchFamily="34" charset="0"/>
                        </a:rPr>
                        <a:t>Subtration</a:t>
                      </a:r>
                      <a:endParaRPr lang="en-CA" sz="1600" b="1" baseline="0" dirty="0">
                        <a:latin typeface="+mj-lt"/>
                        <a:cs typeface="Carlito" panose="020F0502020204030204" pitchFamily="34" charset="0"/>
                      </a:endParaRPr>
                    </a:p>
                    <a:p>
                      <a:endParaRPr lang="en-CA" sz="1100" b="1" baseline="0" dirty="0">
                        <a:latin typeface="+mj-lt"/>
                        <a:cs typeface="Carlito"/>
                      </a:endParaRPr>
                    </a:p>
                    <a:p>
                      <a:pPr marL="0" marR="0" lvl="0" indent="0" defTabSz="914400" eaLnBrk="1" fontAlgn="auto" latinLnBrk="0" hangingPunct="1">
                        <a:lnSpc>
                          <a:spcPct val="100000"/>
                        </a:lnSpc>
                        <a:spcBef>
                          <a:spcPts val="0"/>
                        </a:spcBef>
                        <a:spcAft>
                          <a:spcPts val="0"/>
                        </a:spcAft>
                        <a:buClrTx/>
                        <a:buSzTx/>
                        <a:buFontTx/>
                        <a:buNone/>
                        <a:tabLst/>
                        <a:defRPr/>
                      </a:pPr>
                      <a:r>
                        <a:rPr lang="en-CA" sz="1300" dirty="0">
                          <a:solidFill>
                            <a:schemeClr val="tx1"/>
                          </a:solidFill>
                          <a:effectLst/>
                          <a:latin typeface="+mn-lt"/>
                          <a:ea typeface="+mn-ea"/>
                          <a:cs typeface="+mn-cs"/>
                        </a:rPr>
                        <a:t>Play “Go Fish” Make Ten.  This card game is played like regular Go Fish with cards 1-9 and instead of asking for matches, players ask for a card that adds to make 10.  Ex. If player had a 2, they would ask for an 8.  If player had a 6, they would ask for a 4. </a:t>
                      </a:r>
                      <a:endParaRPr lang="en-CA" sz="1300" dirty="0">
                        <a:effectLst/>
                      </a:endParaRPr>
                    </a:p>
                    <a:p>
                      <a:endParaRPr lang="en-CA" sz="1200" b="0" baseline="0" dirty="0">
                        <a:latin typeface="+mj-lt"/>
                        <a:cs typeface="Carlito"/>
                      </a:endParaRPr>
                    </a:p>
                  </a:txBody>
                  <a:tcPr marL="72000" marR="36000" marT="90170"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extLst>
                  <a:ext uri="{0D108BD9-81ED-4DB2-BD59-A6C34878D82A}">
                    <a16:rowId xmlns:a16="http://schemas.microsoft.com/office/drawing/2014/main" val="10001"/>
                  </a:ext>
                </a:extLst>
              </a:tr>
              <a:tr h="2149993">
                <a:tc>
                  <a:txBody>
                    <a:bodyPr/>
                    <a:lstStyle/>
                    <a:p>
                      <a:pPr marL="0" marR="0" lvl="0" indent="0" algn="ctr" defTabSz="914400" eaLnBrk="1" fontAlgn="auto" latinLnBrk="0" hangingPunct="1">
                        <a:lnSpc>
                          <a:spcPct val="100000"/>
                        </a:lnSpc>
                        <a:spcBef>
                          <a:spcPts val="745"/>
                        </a:spcBef>
                        <a:spcAft>
                          <a:spcPts val="0"/>
                        </a:spcAft>
                        <a:buClrTx/>
                        <a:buSzTx/>
                        <a:buFontTx/>
                        <a:buNone/>
                        <a:tabLst/>
                        <a:defRPr/>
                      </a:pPr>
                      <a:r>
                        <a:rPr lang="en-CA" sz="1400" b="1" dirty="0">
                          <a:latin typeface="+mj-lt"/>
                          <a:cs typeface="Carlito"/>
                        </a:rPr>
                        <a:t>Get</a:t>
                      </a:r>
                      <a:r>
                        <a:rPr lang="en-CA" sz="1400" b="1" spc="-85" dirty="0">
                          <a:latin typeface="+mj-lt"/>
                          <a:cs typeface="Carlito"/>
                        </a:rPr>
                        <a:t> </a:t>
                      </a:r>
                      <a:r>
                        <a:rPr lang="en-CA" sz="1400" b="1" spc="-5" dirty="0">
                          <a:latin typeface="+mj-lt"/>
                          <a:cs typeface="Carlito"/>
                        </a:rPr>
                        <a:t>Outside</a:t>
                      </a:r>
                      <a:endParaRPr lang="en-US" sz="1400" dirty="0">
                        <a:latin typeface="+mj-lt"/>
                        <a:cs typeface="Carlito"/>
                      </a:endParaRPr>
                    </a:p>
                    <a:p>
                      <a:pPr>
                        <a:lnSpc>
                          <a:spcPct val="100000"/>
                        </a:lnSpc>
                        <a:spcBef>
                          <a:spcPts val="15"/>
                        </a:spcBef>
                      </a:pPr>
                      <a:endParaRPr lang="en-US" sz="1400" dirty="0">
                        <a:latin typeface="+mj-lt"/>
                        <a:cs typeface="Times New Roman"/>
                      </a:endParaRPr>
                    </a:p>
                    <a:p>
                      <a:pPr marL="0" marR="0" indent="0" algn="ctr" defTabSz="914400" eaLnBrk="1" fontAlgn="auto" latinLnBrk="0" hangingPunct="1">
                        <a:lnSpc>
                          <a:spcPct val="100000"/>
                        </a:lnSpc>
                        <a:spcBef>
                          <a:spcPts val="0"/>
                        </a:spcBef>
                        <a:spcAft>
                          <a:spcPts val="0"/>
                        </a:spcAft>
                        <a:buClrTx/>
                        <a:buSzTx/>
                        <a:buFontTx/>
                        <a:buNone/>
                        <a:tabLst/>
                        <a:defRPr/>
                      </a:pPr>
                      <a:r>
                        <a:rPr lang="en-CA" sz="1400" b="0" dirty="0">
                          <a:latin typeface="+mj-lt"/>
                          <a:cs typeface="Carlito"/>
                        </a:rPr>
                        <a:t>Fill a bowl with cards labelled 2-10.  Fill up water balloons.  Get a partner.  Take a card out of bucket and try to toss the water balloon that many times to your partner before it breaks. Count as your throw. Repeat with a different number.</a:t>
                      </a:r>
                      <a:endParaRPr lang="en-US" sz="1200" b="0" dirty="0">
                        <a:latin typeface="+mn-lt"/>
                        <a:cs typeface="Carlito"/>
                      </a:endParaRPr>
                    </a:p>
                  </a:txBody>
                  <a:tcPr marL="0" marR="0" marT="9461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a:txBody>
                    <a:bodyPr/>
                    <a:lstStyle/>
                    <a:p>
                      <a:pPr algn="ctr">
                        <a:lnSpc>
                          <a:spcPct val="100000"/>
                        </a:lnSpc>
                        <a:spcBef>
                          <a:spcPts val="745"/>
                        </a:spcBef>
                      </a:pPr>
                      <a:r>
                        <a:rPr sz="1400" b="1" spc="-5" dirty="0">
                          <a:latin typeface="+mj-lt"/>
                          <a:cs typeface="Carlito"/>
                        </a:rPr>
                        <a:t>Measurement</a:t>
                      </a:r>
                      <a:endParaRPr sz="1400" dirty="0">
                        <a:latin typeface="+mj-lt"/>
                        <a:cs typeface="Carlito"/>
                      </a:endParaRPr>
                    </a:p>
                    <a:p>
                      <a:pPr>
                        <a:lnSpc>
                          <a:spcPct val="100000"/>
                        </a:lnSpc>
                      </a:pPr>
                      <a:endParaRPr sz="1200" dirty="0">
                        <a:latin typeface="+mn-lt"/>
                        <a:cs typeface="Times New Roman"/>
                      </a:endParaRPr>
                    </a:p>
                    <a:p>
                      <a:pPr algn="ctr"/>
                      <a:r>
                        <a:rPr lang="en-CA" sz="1400" dirty="0">
                          <a:solidFill>
                            <a:schemeClr val="tx1"/>
                          </a:solidFill>
                          <a:effectLst/>
                          <a:latin typeface="+mn-lt"/>
                          <a:ea typeface="+mn-ea"/>
                          <a:cs typeface="+mn-cs"/>
                        </a:rPr>
                        <a:t>  Find all of the spoons or forks in your kitchen.  Put them in order from shortest to longest.</a:t>
                      </a:r>
                    </a:p>
                    <a:p>
                      <a:pPr algn="ctr"/>
                      <a:endParaRPr lang="en-CA" sz="1100" dirty="0">
                        <a:effectLst/>
                      </a:endParaRPr>
                    </a:p>
                    <a:p>
                      <a:pPr algn="ctr">
                        <a:lnSpc>
                          <a:spcPct val="100000"/>
                        </a:lnSpc>
                      </a:pPr>
                      <a:endParaRPr sz="1200" dirty="0">
                        <a:latin typeface="+mj-lt"/>
                        <a:cs typeface="Carlito"/>
                      </a:endParaRPr>
                    </a:p>
                  </a:txBody>
                  <a:tcPr marL="0" marR="0" marT="9461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a:txBody>
                    <a:bodyPr/>
                    <a:lstStyle/>
                    <a:p>
                      <a:pPr algn="ctr">
                        <a:lnSpc>
                          <a:spcPct val="100000"/>
                        </a:lnSpc>
                        <a:spcBef>
                          <a:spcPts val="745"/>
                        </a:spcBef>
                      </a:pPr>
                      <a:r>
                        <a:rPr sz="1400" b="1" spc="-5" dirty="0">
                          <a:latin typeface="+mj-lt"/>
                          <a:cs typeface="Carlito"/>
                        </a:rPr>
                        <a:t>Wellness</a:t>
                      </a:r>
                      <a:endParaRPr lang="en-CA" sz="1400" b="1" spc="-5" dirty="0">
                        <a:latin typeface="+mj-lt"/>
                        <a:cs typeface="Carlito"/>
                      </a:endParaRPr>
                    </a:p>
                    <a:p>
                      <a:pPr algn="ctr">
                        <a:lnSpc>
                          <a:spcPct val="100000"/>
                        </a:lnSpc>
                        <a:spcBef>
                          <a:spcPts val="745"/>
                        </a:spcBef>
                      </a:pPr>
                      <a:r>
                        <a:rPr lang="en-CA" sz="1200" b="0" spc="-5" dirty="0">
                          <a:latin typeface="+mn-lt"/>
                          <a:cs typeface="Carlito"/>
                        </a:rPr>
                        <a:t>Follow</a:t>
                      </a:r>
                      <a:r>
                        <a:rPr lang="en-CA" sz="1200" b="0" spc="-5" baseline="0" dirty="0">
                          <a:latin typeface="+mn-lt"/>
                          <a:cs typeface="Carlito"/>
                        </a:rPr>
                        <a:t> the link to do We’re Going a Bear Hung Cosmic Kids Yoga (15 min)</a:t>
                      </a:r>
                      <a:r>
                        <a:rPr lang="en-CA" sz="1200" b="0" spc="-5" baseline="0" dirty="0" err="1">
                          <a:latin typeface="+mn-lt"/>
                          <a:cs typeface="Carlito"/>
                        </a:rPr>
                        <a:t>i</a:t>
                      </a:r>
                      <a:r>
                        <a:rPr lang="en-CA" sz="1200" b="0" spc="-5" baseline="0" dirty="0">
                          <a:latin typeface="+mn-lt"/>
                          <a:cs typeface="Carlito"/>
                        </a:rPr>
                        <a:t>. </a:t>
                      </a:r>
                    </a:p>
                    <a:p>
                      <a:pPr algn="ctr">
                        <a:lnSpc>
                          <a:spcPct val="100000"/>
                        </a:lnSpc>
                        <a:spcBef>
                          <a:spcPts val="745"/>
                        </a:spcBef>
                      </a:pPr>
                      <a:r>
                        <a:rPr lang="en-CA" sz="1200" b="0" spc="-5" baseline="0" dirty="0">
                          <a:latin typeface="+mn-lt"/>
                          <a:cs typeface="Carlito"/>
                          <a:hlinkClick r:id="rId3"/>
                        </a:rPr>
                        <a:t>https://www.youtube.com/watch?v=KAT5NiWHFIU</a:t>
                      </a:r>
                      <a:endParaRPr lang="en-CA" sz="1200" b="0" spc="-5" baseline="0" dirty="0">
                        <a:latin typeface="+mn-lt"/>
                        <a:cs typeface="Carlito"/>
                      </a:endParaRPr>
                    </a:p>
                  </a:txBody>
                  <a:tcPr marL="0" marR="0" marT="9461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extLst>
                  <a:ext uri="{0D108BD9-81ED-4DB2-BD59-A6C34878D82A}">
                    <a16:rowId xmlns:a16="http://schemas.microsoft.com/office/drawing/2014/main" val="10002"/>
                  </a:ext>
                </a:extLst>
              </a:tr>
              <a:tr h="881536">
                <a:tc gridSpan="3">
                  <a:txBody>
                    <a:bodyPr/>
                    <a:lstStyle/>
                    <a:p>
                      <a:pPr algn="ctr">
                        <a:lnSpc>
                          <a:spcPct val="100000"/>
                        </a:lnSpc>
                        <a:spcBef>
                          <a:spcPts val="25"/>
                        </a:spcBef>
                      </a:pPr>
                      <a:endParaRPr sz="1400" dirty="0">
                        <a:latin typeface="+mj-lt"/>
                        <a:cs typeface="Carlito"/>
                      </a:endParaRPr>
                    </a:p>
                  </a:txBody>
                  <a:tcPr marL="0" marR="0" marT="3175" marB="0">
                    <a:lnL w="19050">
                      <a:solidFill>
                        <a:srgbClr val="9E9E9E"/>
                      </a:solidFill>
                      <a:prstDash val="solid"/>
                    </a:lnL>
                    <a:lnR w="19050">
                      <a:solidFill>
                        <a:srgbClr val="9E9E9E"/>
                      </a:solidFill>
                      <a:prstDash val="solid"/>
                    </a:lnR>
                    <a:lnT w="19050">
                      <a:solidFill>
                        <a:srgbClr val="9E9E9E"/>
                      </a:solidFill>
                      <a:prstDash val="solid"/>
                    </a:lnT>
                    <a:lnB w="19050">
                      <a:solidFill>
                        <a:srgbClr val="9E9E9E"/>
                      </a:solidFill>
                      <a:prstDash val="solid"/>
                    </a:lnB>
                  </a:tcPr>
                </a:tc>
                <a:tc hMerge="1">
                  <a:txBody>
                    <a:bodyPr/>
                    <a:lstStyle/>
                    <a:p>
                      <a:endParaRPr dirty="0"/>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bl>
          </a:graphicData>
        </a:graphic>
      </p:graphicFrame>
      <p:sp>
        <p:nvSpPr>
          <p:cNvPr id="8" name="object 8"/>
          <p:cNvSpPr/>
          <p:nvPr/>
        </p:nvSpPr>
        <p:spPr>
          <a:xfrm>
            <a:off x="3550829" y="4796634"/>
            <a:ext cx="482933" cy="144401"/>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2062359" y="7391400"/>
            <a:ext cx="424815" cy="401866"/>
          </a:xfrm>
          <a:prstGeom prst="rect">
            <a:avLst/>
          </a:prstGeom>
          <a:blipFill>
            <a:blip r:embed="rId5" cstate="print"/>
            <a:stretch>
              <a:fillRect/>
            </a:stretch>
          </a:blipFill>
        </p:spPr>
        <p:txBody>
          <a:bodyPr wrap="square" lIns="0" tIns="0" rIns="0" bIns="0" rtlCol="0"/>
          <a:lstStyle/>
          <a:p>
            <a:endParaRPr/>
          </a:p>
        </p:txBody>
      </p:sp>
      <p:sp>
        <p:nvSpPr>
          <p:cNvPr id="10" name="object 10"/>
          <p:cNvSpPr/>
          <p:nvPr/>
        </p:nvSpPr>
        <p:spPr>
          <a:xfrm>
            <a:off x="4419600" y="7391400"/>
            <a:ext cx="482933" cy="367119"/>
          </a:xfrm>
          <a:prstGeom prst="rect">
            <a:avLst/>
          </a:prstGeom>
          <a:blipFill>
            <a:blip r:embed="rId6" cstate="print"/>
            <a:stretch>
              <a:fillRect/>
            </a:stretch>
          </a:blipFill>
        </p:spPr>
        <p:txBody>
          <a:bodyPr wrap="square" lIns="0" tIns="0" rIns="0" bIns="0" rtlCol="0"/>
          <a:lstStyle/>
          <a:p>
            <a:endParaRPr/>
          </a:p>
        </p:txBody>
      </p:sp>
      <p:sp>
        <p:nvSpPr>
          <p:cNvPr id="11" name="object 11"/>
          <p:cNvSpPr/>
          <p:nvPr/>
        </p:nvSpPr>
        <p:spPr>
          <a:xfrm>
            <a:off x="2025965" y="4324668"/>
            <a:ext cx="367665" cy="494880"/>
          </a:xfrm>
          <a:prstGeom prst="rect">
            <a:avLst/>
          </a:prstGeom>
          <a:blipFill>
            <a:blip r:embed="rId7" cstate="print"/>
            <a:stretch>
              <a:fillRect/>
            </a:stretch>
          </a:blipFill>
        </p:spPr>
        <p:txBody>
          <a:bodyPr wrap="square" lIns="0" tIns="0" rIns="0" bIns="0" rtlCol="0"/>
          <a:lstStyle/>
          <a:p>
            <a:endParaRPr/>
          </a:p>
        </p:txBody>
      </p:sp>
      <p:sp>
        <p:nvSpPr>
          <p:cNvPr id="12" name="object 12"/>
          <p:cNvSpPr/>
          <p:nvPr/>
        </p:nvSpPr>
        <p:spPr>
          <a:xfrm>
            <a:off x="6858000" y="5029200"/>
            <a:ext cx="548406" cy="199912"/>
          </a:xfrm>
          <a:prstGeom prst="rect">
            <a:avLst/>
          </a:prstGeom>
          <a:blipFill>
            <a:blip r:embed="rId8" cstate="print"/>
            <a:stretch>
              <a:fillRect/>
            </a:stretch>
          </a:blipFill>
        </p:spPr>
        <p:txBody>
          <a:bodyPr wrap="square" lIns="0" tIns="0" rIns="0" bIns="0" rtlCol="0"/>
          <a:lstStyle/>
          <a:p>
            <a:endParaRPr/>
          </a:p>
        </p:txBody>
      </p:sp>
      <p:sp>
        <p:nvSpPr>
          <p:cNvPr id="13" name="object 6"/>
          <p:cNvSpPr/>
          <p:nvPr/>
        </p:nvSpPr>
        <p:spPr>
          <a:xfrm>
            <a:off x="5887402" y="8596071"/>
            <a:ext cx="857884" cy="616585"/>
          </a:xfrm>
          <a:prstGeom prst="rect">
            <a:avLst/>
          </a:prstGeom>
          <a:blipFill>
            <a:blip r:embed="rId9" cstate="print"/>
            <a:stretch>
              <a:fillRect/>
            </a:stretch>
          </a:blipFill>
        </p:spPr>
        <p:txBody>
          <a:bodyPr wrap="square" lIns="0" tIns="0" rIns="0" bIns="0" rtlCol="0"/>
          <a:lstStyle/>
          <a:p>
            <a:endParaRPr/>
          </a:p>
        </p:txBody>
      </p:sp>
      <p:sp>
        <p:nvSpPr>
          <p:cNvPr id="14" name="object 3"/>
          <p:cNvSpPr/>
          <p:nvPr/>
        </p:nvSpPr>
        <p:spPr>
          <a:xfrm>
            <a:off x="5837262" y="1505175"/>
            <a:ext cx="958165" cy="142136"/>
          </a:xfrm>
          <a:prstGeom prst="rect">
            <a:avLst/>
          </a:prstGeom>
          <a:blipFill>
            <a:blip r:embed="rId10" cstate="print"/>
            <a:stretch>
              <a:fillRect/>
            </a:stretch>
          </a:blipFill>
        </p:spPr>
        <p:txBody>
          <a:bodyPr wrap="square" lIns="0" tIns="0" rIns="0" bIns="0" rtlCol="0"/>
          <a:lstStyle/>
          <a:p>
            <a:endParaRPr/>
          </a:p>
        </p:txBody>
      </p:sp>
      <p:sp>
        <p:nvSpPr>
          <p:cNvPr id="15" name="object 4"/>
          <p:cNvSpPr/>
          <p:nvPr/>
        </p:nvSpPr>
        <p:spPr>
          <a:xfrm>
            <a:off x="1825306" y="3451087"/>
            <a:ext cx="768985" cy="386079"/>
          </a:xfrm>
          <a:prstGeom prst="rect">
            <a:avLst/>
          </a:prstGeom>
          <a:blipFill>
            <a:blip r:embed="rId11" cstate="print"/>
            <a:stretch>
              <a:fillRect/>
            </a:stretch>
          </a:blipFill>
        </p:spPr>
        <p:txBody>
          <a:bodyPr wrap="square" lIns="0" tIns="0" rIns="0" bIns="0" rtlCol="0"/>
          <a:lstStyle/>
          <a:p>
            <a:endParaRPr/>
          </a:p>
        </p:txBody>
      </p:sp>
      <p:sp>
        <p:nvSpPr>
          <p:cNvPr id="16" name="object 5"/>
          <p:cNvSpPr/>
          <p:nvPr/>
        </p:nvSpPr>
        <p:spPr>
          <a:xfrm>
            <a:off x="3550829" y="2613539"/>
            <a:ext cx="677545" cy="533222"/>
          </a:xfrm>
          <a:prstGeom prst="rect">
            <a:avLst/>
          </a:prstGeom>
          <a:blipFill>
            <a:blip r:embed="rId1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DED0DF5DEE884BA5B3BF2C99CC28C2" ma:contentTypeVersion="7" ma:contentTypeDescription="Create a new document." ma:contentTypeScope="" ma:versionID="9dd8534de809de4dc6fe53b1e9f5d491">
  <xsd:schema xmlns:xsd="http://www.w3.org/2001/XMLSchema" xmlns:xs="http://www.w3.org/2001/XMLSchema" xmlns:p="http://schemas.microsoft.com/office/2006/metadata/properties" xmlns:ns1="http://schemas.microsoft.com/sharepoint/v3" xmlns:ns2="4e682417-268b-40f6-81d0-9db151d206df" targetNamespace="http://schemas.microsoft.com/office/2006/metadata/properties" ma:root="true" ma:fieldsID="dfa6c7ba0626626e95832bfdd9ec891c" ns1:_="" ns2:_="">
    <xsd:import namespace="http://schemas.microsoft.com/sharepoint/v3"/>
    <xsd:import namespace="4e682417-268b-40f6-81d0-9db151d206df"/>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682417-268b-40f6-81d0-9db151d206df" elementFormDefault="qualified">
    <xsd:import namespace="http://schemas.microsoft.com/office/2006/documentManagement/types"/>
    <xsd:import namespace="http://schemas.microsoft.com/office/infopath/2007/PartnerControls"/>
    <xsd:element name="Blog_x0020_Category" ma:index="6" ma:displayName="Blog Category" ma:list="{8cbeacea-d5ef-4e2f-800e-4558f900188a}" ma:internalName="Blog_x0020_Category" ma:readOnly="false" ma:showField="Title" ma:web="4e682417-268b-40f6-81d0-9db151d206df">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log_x0020_Category xmlns="4e682417-268b-40f6-81d0-9db151d206df">4</Blog_x0020_Category>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2977558-69AD-4FB0-AA60-93F3AE87A514}"/>
</file>

<file path=customXml/itemProps2.xml><?xml version="1.0" encoding="utf-8"?>
<ds:datastoreItem xmlns:ds="http://schemas.openxmlformats.org/officeDocument/2006/customXml" ds:itemID="{9F4B0FEB-FB98-4D3E-9B1E-17972FBEC855}"/>
</file>

<file path=customXml/itemProps3.xml><?xml version="1.0" encoding="utf-8"?>
<ds:datastoreItem xmlns:ds="http://schemas.openxmlformats.org/officeDocument/2006/customXml" ds:itemID="{87D1CFD3-3A7B-4882-A937-A1A305309407}"/>
</file>

<file path=docProps/app.xml><?xml version="1.0" encoding="utf-8"?>
<Properties xmlns="http://schemas.openxmlformats.org/officeDocument/2006/extended-properties" xmlns:vt="http://schemas.openxmlformats.org/officeDocument/2006/docPropsVTypes">
  <Template/>
  <TotalTime>168</TotalTime>
  <Words>425</Words>
  <Application>Microsoft Macintosh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Carlito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Roach, Sarah (ASD-W)</dc:creator>
  <cp:lastModifiedBy>Joel Tingley</cp:lastModifiedBy>
  <cp:revision>18</cp:revision>
  <dcterms:created xsi:type="dcterms:W3CDTF">2020-05-04T13:59:09Z</dcterms:created>
  <dcterms:modified xsi:type="dcterms:W3CDTF">2020-05-21T12:58:39Z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2020-04-23T00:00:00Z</vt:filetime>
  </property>
  <property fmtid="{D5CDD505-2E9C-101B-9397-08002B2CF9AE}" pid="3" name="Creator">
    <vt:lpwstr>Microsoft® Word for Office 365</vt:lpwstr>
  </property>
  <property fmtid="{D5CDD505-2E9C-101B-9397-08002B2CF9AE}" pid="4" name="LastSaved">
    <vt:filetime>2020-05-04T00:00:00Z</vt:filetime>
  </property>
  <property fmtid="{D5CDD505-2E9C-101B-9397-08002B2CF9AE}" pid="5" name="ContentTypeId">
    <vt:lpwstr>0x01010081DED0DF5DEE884BA5B3BF2C99CC28C2</vt:lpwstr>
  </property>
</Properties>
</file>