
<file path=[Content_Types].xml><?xml version="1.0" encoding="utf-8"?>
<Types xmlns="http://schemas.openxmlformats.org/package/2006/content-types">
  <Default Extension="bin" ContentType="image/pn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2.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media/image20.bin" ContentType="image/jpeg"/>
  <Override PartName="/ppt/media/image41.bin" ContentType="image/jpeg"/>
  <Override PartName="/ppt/theme/theme1.xml" ContentType="application/vnd.openxmlformats-officedocument.theme+xml"/>
  <Override PartName="/ppt/media/image42.bin" ContentType="image/jpeg"/>
  <Override PartName="/ppt/media/image43.bin" ContentType="image/jpeg"/>
  <Override PartName="/ppt/media/image44.bin" ContentType="image/jpeg"/>
  <Override PartName="/ppt/media/image40.bin" ContentType="image/jpeg"/>
  <Override PartName="/ppt/media/image45.bin" ContentType="image/jpeg"/>
  <Override PartName="/ppt/media/image46.bin" ContentType="image/jpeg"/>
  <Override PartName="/ppt/media/image7.bin" ContentType="image/jpeg"/>
  <Override PartName="/ppt/media/image8.bin" ContentType="image/jpeg"/>
  <Override PartName="/ppt/media/image9.bin" ContentType="image/jpeg"/>
  <Override PartName="/ppt/media/image10.bin" ContentType="image/x-emf"/>
  <Override PartName="/ppt/media/image11.bin" ContentType="image/jpeg"/>
  <Override PartName="/ppt/media/image12.bin" ContentType="image/jpeg"/>
  <Override PartName="/ppt/media/image13.bin" ContentType="image/jpeg"/>
  <Override PartName="/ppt/media/image14.bin" ContentType="image/jpeg"/>
  <Override PartName="/ppt/media/image15.bin" ContentType="image/jpeg"/>
  <Override PartName="/ppt/media/image16.bin" ContentType="image/jpeg"/>
  <Override PartName="/ppt/media/image17.bin" ContentType="image/jpeg"/>
  <Override PartName="/ppt/media/image18.bin" ContentType="image/jpeg"/>
  <Override PartName="/ppt/media/image19.bin" ContentType="image/jpeg"/>
  <Override PartName="/ppt/media/image21.bin" ContentType="image/jpeg"/>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ppt/tags/tag15.xml" ContentType="application/vnd.openxmlformats-officedocument.presentationml.tags+xml"/>
  <Override PartName="/customXml/itemProps16.xml" ContentType="application/vnd.openxmlformats-officedocument.customXmlPropertie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customXml/itemProps17.xml" ContentType="application/vnd.openxmlformats-officedocument.customXmlProperties+xml"/>
  <Override PartName="/customXml/itemProps18.xml" ContentType="application/vnd.openxmlformats-officedocument.customXmlProperties+xml"/>
  <Override PartName="/customXml/itemProps20.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6.xml" ContentType="application/vnd.openxmlformats-officedocument.presentationml.tags+xml"/>
  <Override PartName="/customXml/itemProps21.xml" ContentType="application/vnd.openxmlformats-officedocument.customXmlProperties+xml"/>
  <Override PartName="/customXml/itemProps23.xml" ContentType="application/vnd.openxmlformats-officedocument.customXmlProperties+xml"/>
  <Override PartName="/ppt/tags/tag8.xml" ContentType="application/vnd.openxmlformats-officedocument.presentationml.tags+xml"/>
  <Override PartName="/ppt/tags/tag9.xml" ContentType="application/vnd.openxmlformats-officedocument.presentationml.tags+xml"/>
  <Override PartName="/customXml/itemProps24.xml" ContentType="application/vnd.openxmlformats-officedocument.customXmlProperties+xml"/>
  <Override PartName="/ppt/tags/tag10.xml" ContentType="application/vnd.openxmlformats-officedocument.presentationml.tags+xml"/>
  <Override PartName="/customXml/itemProps25.xml" ContentType="application/vnd.openxmlformats-officedocument.customXmlProperties+xml"/>
  <Override PartName="/ppt/tags/tag11.xml" ContentType="application/vnd.openxmlformats-officedocument.presentationml.tags+xml"/>
  <Override PartName="/customXml/itemProps26.xml" ContentType="application/vnd.openxmlformats-officedocument.customXmlProperties+xml"/>
  <Override PartName="/ppt/tags/tag12.xml" ContentType="application/vnd.openxmlformats-officedocument.presentationml.tag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22.xml" ContentType="application/vnd.openxmlformats-officedocument.customXmlProperties+xml"/>
  <Override PartName="/customXml/itemProps19.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customXml/itemProps1.xml" ContentType="application/vnd.openxmlformats-officedocument.customXmlProperties+xml"/>
  <Override PartName="/ppt/tags/tag13.xml" ContentType="application/vnd.openxmlformats-officedocument.presentationml.tags+xml"/>
  <Override PartName="/customXml/itemProps2.xml" ContentType="application/vnd.openxmlformats-officedocument.customXmlProperties+xml"/>
  <Override PartName="/ppt/tags/tag14.xml" ContentType="application/vnd.openxmlformats-officedocument.presentationml.tag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tags/tag7.xml" ContentType="application/vnd.openxmlformats-officedocument.presentationml.tag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38.xml" ContentType="application/vnd.openxmlformats-officedocument.customXmlProperties+xml"/>
  <Override PartName="/customXml/itemProps37.xml" ContentType="application/vnd.openxmlformats-officedocument.customXmlProperties+xml"/>
  <Override PartName="/customXml/itemProps39.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7"/>
  </p:sldMasterIdLst>
  <p:notesMasterIdLst>
    <p:notesMasterId r:id="rId63"/>
  </p:notesMasterIdLst>
  <p:sldIdLst>
    <p:sldId id="288" r:id="rId38"/>
    <p:sldId id="257" r:id="rId39"/>
    <p:sldId id="259" r:id="rId40"/>
    <p:sldId id="261" r:id="rId41"/>
    <p:sldId id="262" r:id="rId42"/>
    <p:sldId id="263" r:id="rId43"/>
    <p:sldId id="264" r:id="rId44"/>
    <p:sldId id="265" r:id="rId45"/>
    <p:sldId id="267" r:id="rId46"/>
    <p:sldId id="281" r:id="rId47"/>
    <p:sldId id="269" r:id="rId48"/>
    <p:sldId id="282" r:id="rId49"/>
    <p:sldId id="283" r:id="rId50"/>
    <p:sldId id="284" r:id="rId51"/>
    <p:sldId id="285" r:id="rId52"/>
    <p:sldId id="286" r:id="rId53"/>
    <p:sldId id="287" r:id="rId54"/>
    <p:sldId id="271" r:id="rId55"/>
    <p:sldId id="272" r:id="rId56"/>
    <p:sldId id="273" r:id="rId57"/>
    <p:sldId id="274" r:id="rId58"/>
    <p:sldId id="276" r:id="rId59"/>
    <p:sldId id="278" r:id="rId60"/>
    <p:sldId id="279" r:id="rId61"/>
    <p:sldId id="28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autoAdjust="0"/>
    <p:restoredTop sz="73868" autoAdjust="0"/>
  </p:normalViewPr>
  <p:slideViewPr>
    <p:cSldViewPr snapToGrid="0">
      <p:cViewPr varScale="1">
        <p:scale>
          <a:sx n="105" d="100"/>
          <a:sy n="105" d="100"/>
        </p:scale>
        <p:origin x="6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 Target="slides/slide5.xml"/><Relationship Id="rId47" Type="http://schemas.openxmlformats.org/officeDocument/2006/relationships/slide" Target="slides/slide10.xml"/><Relationship Id="rId63" Type="http://schemas.openxmlformats.org/officeDocument/2006/relationships/notesMaster" Target="notesMasters/notesMaster1.xml"/><Relationship Id="rId68" Type="http://schemas.openxmlformats.org/officeDocument/2006/relationships/customXml" Target="../customXml/item37.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Master" Target="slideMasters/slideMaster1.xml"/><Relationship Id="rId40" Type="http://schemas.openxmlformats.org/officeDocument/2006/relationships/slide" Target="slides/slide3.xml"/><Relationship Id="rId45" Type="http://schemas.openxmlformats.org/officeDocument/2006/relationships/slide" Target="slides/slide8.xml"/><Relationship Id="rId53" Type="http://schemas.openxmlformats.org/officeDocument/2006/relationships/slide" Target="slides/slide16.xml"/><Relationship Id="rId58" Type="http://schemas.openxmlformats.org/officeDocument/2006/relationships/slide" Target="slides/slide21.xml"/><Relationship Id="rId66"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24.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slide" Target="slides/slide6.xml"/><Relationship Id="rId48" Type="http://schemas.openxmlformats.org/officeDocument/2006/relationships/slide" Target="slides/slide11.xml"/><Relationship Id="rId56" Type="http://schemas.openxmlformats.org/officeDocument/2006/relationships/slide" Target="slides/slide19.xml"/><Relationship Id="rId64" Type="http://schemas.openxmlformats.org/officeDocument/2006/relationships/presProps" Target="presProps.xml"/><Relationship Id="rId69" Type="http://schemas.openxmlformats.org/officeDocument/2006/relationships/customXml" Target="../customXml/item38.xml"/><Relationship Id="rId8" Type="http://schemas.openxmlformats.org/officeDocument/2006/relationships/customXml" Target="../customXml/item8.xml"/><Relationship Id="rId51" Type="http://schemas.openxmlformats.org/officeDocument/2006/relationships/slide" Target="slides/slide14.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 Target="slides/slide1.xml"/><Relationship Id="rId46" Type="http://schemas.openxmlformats.org/officeDocument/2006/relationships/slide" Target="slides/slide9.xml"/><Relationship Id="rId59" Type="http://schemas.openxmlformats.org/officeDocument/2006/relationships/slide" Target="slides/slide22.xml"/><Relationship Id="rId67"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slide" Target="slides/slide4.xml"/><Relationship Id="rId54" Type="http://schemas.openxmlformats.org/officeDocument/2006/relationships/slide" Target="slides/slide17.xml"/><Relationship Id="rId62" Type="http://schemas.openxmlformats.org/officeDocument/2006/relationships/slide" Target="slides/slide25.xml"/><Relationship Id="rId70" Type="http://schemas.openxmlformats.org/officeDocument/2006/relationships/customXml" Target="../customXml/item39.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12.xml"/><Relationship Id="rId57" Type="http://schemas.openxmlformats.org/officeDocument/2006/relationships/slide" Target="slides/slide20.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7.xml"/><Relationship Id="rId52" Type="http://schemas.openxmlformats.org/officeDocument/2006/relationships/slide" Target="slides/slide15.xml"/><Relationship Id="rId60" Type="http://schemas.openxmlformats.org/officeDocument/2006/relationships/slide" Target="slides/slide23.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2.xml"/><Relationship Id="rId34" Type="http://schemas.openxmlformats.org/officeDocument/2006/relationships/customXml" Target="../customXml/item34.xml"/><Relationship Id="rId50" Type="http://schemas.openxmlformats.org/officeDocument/2006/relationships/slide" Target="slides/slide13.xml"/><Relationship Id="rId55"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1E525-75F6-48EB-BB4B-23A51BE21909}" type="datetimeFigureOut">
              <a:rPr lang="en-CA" smtClean="0"/>
              <a:t>2022-12-19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AD1DE-72B1-45A2-AD8D-C83FDF60DDD4}" type="slidenum">
              <a:rPr lang="en-CA" smtClean="0"/>
              <a:t>‹#›</a:t>
            </a:fld>
            <a:endParaRPr lang="en-CA"/>
          </a:p>
        </p:txBody>
      </p:sp>
    </p:spTree>
    <p:extLst>
      <p:ext uri="{BB962C8B-B14F-4D97-AF65-F5344CB8AC3E}">
        <p14:creationId xmlns:p14="http://schemas.microsoft.com/office/powerpoint/2010/main" val="3111843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ftours.ca/how-it-works/parent-inf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sng" dirty="0">
                <a:solidFill>
                  <a:srgbClr val="000000"/>
                </a:solidFill>
                <a:effectLst/>
                <a:latin typeface="Calibri" panose="020F0502020204030204" pitchFamily="34" charset="0"/>
              </a:rPr>
              <a:t>SPEAKER: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7132B"/>
                </a:solidFill>
                <a:effectLst/>
                <a:latin typeface="Calibri" panose="020F0502020204030204" pitchFamily="34" charset="0"/>
              </a:rPr>
              <a:t>[I travel because…]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0" i="0" u="none" strike="noStrike" dirty="0">
                <a:solidFill>
                  <a:srgbClr val="07132B"/>
                </a:solidFill>
                <a:effectLst/>
                <a:latin typeface="Calibri" panose="020F0502020204030204" pitchFamily="34" charset="0"/>
              </a:rPr>
              <a:t>My first travel experience was transformative… [describe experience]</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7132B"/>
                </a:solidFill>
                <a:effectLst/>
                <a:latin typeface="Calibri" panose="020F0502020204030204" pitchFamily="34" charset="0"/>
              </a:rPr>
              <a:t>I want the same for our students so…</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dirty="0">
                <a:solidFill>
                  <a:srgbClr val="444444"/>
                </a:solidFill>
                <a:effectLst/>
                <a:latin typeface="Calibri" panose="020F0502020204030204" pitchFamily="34" charset="0"/>
              </a:rPr>
              <a:t>​</a:t>
            </a:r>
            <a:r>
              <a:rPr lang="en-US" sz="1200" b="0" i="0" u="none" strike="noStrike" dirty="0">
                <a:solidFill>
                  <a:srgbClr val="07132B"/>
                </a:solidFill>
                <a:effectLst/>
                <a:latin typeface="Calibri" panose="020F0502020204030204" pitchFamily="34" charset="0"/>
              </a:rPr>
              <a:t>Expand their knowledge of the world around them</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7132B"/>
                </a:solidFill>
                <a:effectLst/>
                <a:latin typeface="Calibri" panose="020F0502020204030204" pitchFamily="34" charset="0"/>
              </a:rPr>
              <a:t>Discover more about themselves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7132B"/>
                </a:solidFill>
                <a:effectLst/>
                <a:latin typeface="Calibri" panose="020F0502020204030204" pitchFamily="34" charset="0"/>
              </a:rPr>
              <a:t>Grow more confident and independent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7132B"/>
                </a:solidFill>
                <a:effectLst/>
                <a:latin typeface="Calibri" panose="020F0502020204030204" pitchFamily="34" charset="0"/>
              </a:rPr>
              <a:t>Understand more about new </a:t>
            </a:r>
            <a:r>
              <a:rPr lang="en-US" sz="1200" b="0" i="0" u="none" strike="noStrike" dirty="0">
                <a:solidFill>
                  <a:srgbClr val="000000"/>
                </a:solidFill>
                <a:effectLst/>
                <a:latin typeface="Calibri" panose="020F0502020204030204" pitchFamily="34" charset="0"/>
              </a:rPr>
              <a:t>people, places &amp; cultures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r>
              <a:rPr lang="en-US" sz="1200" b="1" i="0" u="sng" dirty="0">
                <a:solidFill>
                  <a:srgbClr val="000000"/>
                </a:solidFill>
                <a:effectLst/>
                <a:latin typeface="Calibri" panose="020F0502020204030204" pitchFamily="34" charset="0"/>
              </a:rPr>
              <a:t>GOAL:</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Show students and families your passion for travel and why you want to make this a reality for your students and community.</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Why travel is important right now</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Its important that families feel confident in you taking their child abroad </a:t>
            </a:r>
            <a:endParaRPr lang="en-US" b="0" i="0" dirty="0">
              <a:solidFill>
                <a:srgbClr val="444444"/>
              </a:solidFill>
              <a:effectLst/>
              <a:latin typeface="Calibri" panose="020F0502020204030204" pitchFamily="34"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2</a:t>
            </a:fld>
            <a:endParaRPr lang="en-CA"/>
          </a:p>
        </p:txBody>
      </p:sp>
    </p:spTree>
    <p:extLst>
      <p:ext uri="{BB962C8B-B14F-4D97-AF65-F5344CB8AC3E}">
        <p14:creationId xmlns:p14="http://schemas.microsoft.com/office/powerpoint/2010/main" val="2758303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sng" dirty="0">
                <a:solidFill>
                  <a:srgbClr val="000000"/>
                </a:solidFill>
                <a:effectLst/>
                <a:latin typeface="Calibri" panose="020F0502020204030204" pitchFamily="34" charset="0"/>
              </a:rPr>
              <a:t>SPEAKER: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Ready for the trip of a lifetime?! Mark your calendars! Block off these days in your family schedule– Like I said, now is the time to start planning for future travel!</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We’ll be leaving as early as the date referenced above and returning as late as the date reference above. This flexibility is how EF matches us with another group and keeps price low.</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We’ll know our set dates 3-4 months before tour!</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sng" dirty="0">
                <a:solidFill>
                  <a:srgbClr val="000000"/>
                </a:solidFill>
                <a:effectLst/>
                <a:latin typeface="Calibri" panose="020F0502020204030204" pitchFamily="34" charset="0"/>
              </a:rPr>
              <a:t>GOAL:</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Families can mark their calendars– easy!</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This might be the first time families are hearing of a travel window. This is an important part of understanding group travel and departure flexibility– it keeps costs down!</a:t>
            </a:r>
            <a:endParaRPr lang="en-US" b="0" i="0" dirty="0">
              <a:solidFill>
                <a:srgbClr val="444444"/>
              </a:solidFill>
              <a:effectLst/>
              <a:latin typeface="Calibri" panose="020F0502020204030204" pitchFamily="34"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11</a:t>
            </a:fld>
            <a:endParaRPr lang="en-CA"/>
          </a:p>
        </p:txBody>
      </p:sp>
    </p:spTree>
    <p:extLst>
      <p:ext uri="{BB962C8B-B14F-4D97-AF65-F5344CB8AC3E}">
        <p14:creationId xmlns:p14="http://schemas.microsoft.com/office/powerpoint/2010/main" val="1226256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b="1" u="sng" dirty="0"/>
              <a:t>SPEAKER:</a:t>
            </a:r>
          </a:p>
          <a:p>
            <a:r>
              <a:rPr lang="en-US" i="1" dirty="0"/>
              <a:t>Directions: Read from slides</a:t>
            </a:r>
          </a:p>
          <a:p>
            <a:endParaRPr lang="en-US" dirty="0"/>
          </a:p>
          <a:p>
            <a:r>
              <a:rPr lang="en-US" sz="1400" b="1" u="sng" dirty="0"/>
              <a:t>GOAL:</a:t>
            </a:r>
          </a:p>
          <a:p>
            <a:r>
              <a:rPr lang="en-US" dirty="0"/>
              <a:t>Hypes up and reminds students and parents why they want to enroll!</a:t>
            </a:r>
          </a:p>
          <a:p>
            <a:endParaRPr lang="en-US" dirty="0"/>
          </a:p>
        </p:txBody>
      </p:sp>
      <p:sp>
        <p:nvSpPr>
          <p:cNvPr id="4" name="Slide Number Placeholder 3"/>
          <p:cNvSpPr>
            <a:spLocks noGrp="1"/>
          </p:cNvSpPr>
          <p:nvPr>
            <p:ph type="sldNum" sz="quarter" idx="5"/>
          </p:nvPr>
        </p:nvSpPr>
        <p:spPr/>
        <p:txBody>
          <a:bodyPr/>
          <a:lstStyle/>
          <a:p>
            <a:fld id="{C36BF9A3-0400-463E-8115-0201C836E1D1}" type="slidenum">
              <a:rPr lang="en-US"/>
              <a:t>15</a:t>
            </a:fld>
            <a:endParaRPr lang="en-US"/>
          </a:p>
        </p:txBody>
      </p:sp>
    </p:spTree>
    <p:extLst>
      <p:ext uri="{BB962C8B-B14F-4D97-AF65-F5344CB8AC3E}">
        <p14:creationId xmlns:p14="http://schemas.microsoft.com/office/powerpoint/2010/main" val="132077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75" y="1143000"/>
            <a:ext cx="5588000" cy="3143250"/>
          </a:xfrm>
        </p:spPr>
      </p:sp>
      <p:sp>
        <p:nvSpPr>
          <p:cNvPr id="3" name="Notes Placeholder 2"/>
          <p:cNvSpPr>
            <a:spLocks noGrp="1"/>
          </p:cNvSpPr>
          <p:nvPr>
            <p:ph type="body" idx="1"/>
          </p:nvPr>
        </p:nvSpPr>
        <p:spPr/>
        <p:txBody>
          <a:bodyPr/>
          <a:lstStyle/>
          <a:p>
            <a:pPr>
              <a:defRPr/>
            </a:pPr>
            <a:r>
              <a:rPr lang="en-US" sz="1050" b="1" i="0" u="sng"/>
              <a:t>SPEAKER:</a:t>
            </a:r>
          </a:p>
          <a:p>
            <a:r>
              <a:rPr lang="en-US" i="1"/>
              <a:t>Directions: Read from slides</a:t>
            </a:r>
          </a:p>
          <a:p>
            <a:endParaRPr lang="en-US"/>
          </a:p>
          <a:p>
            <a:r>
              <a:rPr lang="en-US" sz="1050" b="1" u="sng"/>
              <a:t>PURPOSE:</a:t>
            </a:r>
          </a:p>
          <a:p>
            <a:r>
              <a:rPr lang="en-US"/>
              <a:t>Hypes up and reminds students and parents why they want to enroll!</a:t>
            </a:r>
          </a:p>
        </p:txBody>
      </p:sp>
      <p:sp>
        <p:nvSpPr>
          <p:cNvPr id="4" name="Slide Number Placeholder 3"/>
          <p:cNvSpPr>
            <a:spLocks noGrp="1"/>
          </p:cNvSpPr>
          <p:nvPr>
            <p:ph type="sldNum" sz="quarter" idx="5"/>
          </p:nvPr>
        </p:nvSpPr>
        <p:spPr/>
        <p:txBody>
          <a:bodyPr/>
          <a:lstStyle/>
          <a:p>
            <a:fld id="{87D64634-E714-47C7-9311-F8CAB9F8E533}" type="slidenum">
              <a:rPr lang="en-US"/>
              <a:t>16</a:t>
            </a:fld>
            <a:endParaRPr lang="en-US"/>
          </a:p>
        </p:txBody>
      </p:sp>
    </p:spTree>
    <p:extLst>
      <p:ext uri="{BB962C8B-B14F-4D97-AF65-F5344CB8AC3E}">
        <p14:creationId xmlns:p14="http://schemas.microsoft.com/office/powerpoint/2010/main" val="352657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565775" cy="3132138"/>
          </a:xfrm>
        </p:spPr>
      </p:sp>
      <p:sp>
        <p:nvSpPr>
          <p:cNvPr id="3" name="Notes Placeholder 2"/>
          <p:cNvSpPr>
            <a:spLocks noGrp="1"/>
          </p:cNvSpPr>
          <p:nvPr>
            <p:ph type="body" idx="1"/>
          </p:nvPr>
        </p:nvSpPr>
        <p:spPr/>
        <p:txBody>
          <a:bodyPr/>
          <a:lstStyle/>
          <a:p>
            <a:pPr>
              <a:defRPr/>
            </a:pPr>
            <a:r>
              <a:rPr lang="en-US" sz="1050" b="1" i="0" u="sng"/>
              <a:t>SPEAKER:</a:t>
            </a:r>
          </a:p>
          <a:p>
            <a:r>
              <a:rPr lang="en-US" i="1"/>
              <a:t>Directions: Read from slides</a:t>
            </a:r>
          </a:p>
          <a:p>
            <a:endParaRPr lang="en-US"/>
          </a:p>
          <a:p>
            <a:r>
              <a:rPr lang="en-US" sz="1050" b="1" u="sng"/>
              <a:t>PURPOSE:</a:t>
            </a:r>
          </a:p>
          <a:p>
            <a:r>
              <a:rPr lang="en-US"/>
              <a:t>Hypes up and reminds students and parents why they want to enroll!</a:t>
            </a:r>
          </a:p>
        </p:txBody>
      </p:sp>
      <p:sp>
        <p:nvSpPr>
          <p:cNvPr id="4" name="Slide Number Placeholder 3"/>
          <p:cNvSpPr>
            <a:spLocks noGrp="1"/>
          </p:cNvSpPr>
          <p:nvPr>
            <p:ph type="sldNum" sz="quarter" idx="5"/>
          </p:nvPr>
        </p:nvSpPr>
        <p:spPr/>
        <p:txBody>
          <a:bodyPr/>
          <a:lstStyle/>
          <a:p>
            <a:fld id="{87D64634-E714-47C7-9311-F8CAB9F8E533}" type="slidenum">
              <a:rPr lang="en-US"/>
              <a:t>17</a:t>
            </a:fld>
            <a:endParaRPr lang="en-US"/>
          </a:p>
        </p:txBody>
      </p:sp>
    </p:spTree>
    <p:extLst>
      <p:ext uri="{BB962C8B-B14F-4D97-AF65-F5344CB8AC3E}">
        <p14:creationId xmlns:p14="http://schemas.microsoft.com/office/powerpoint/2010/main" val="351408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sng" dirty="0"/>
              <a:t>SPEAKER:</a:t>
            </a:r>
          </a:p>
          <a:p>
            <a:endParaRPr lang="en-US" dirty="0"/>
          </a:p>
          <a:p>
            <a:r>
              <a:rPr lang="en-US" b="1" dirty="0"/>
              <a:t>[Not included]</a:t>
            </a:r>
            <a:endParaRPr lang="en-US" b="1" baseline="0" dirty="0"/>
          </a:p>
          <a:p>
            <a:r>
              <a:rPr lang="en-US" dirty="0"/>
              <a:t>A few things to keep in mind while preparing for your trip:</a:t>
            </a:r>
          </a:p>
          <a:p>
            <a:pPr marL="285750" indent="-285750">
              <a:lnSpc>
                <a:spcPct val="150000"/>
              </a:lnSpc>
              <a:buFont typeface="Arial" panose="020B0604020202020204" pitchFamily="34" charset="0"/>
              <a:buChar char="•"/>
            </a:pPr>
            <a:r>
              <a:rPr lang="en-CA" dirty="0">
                <a:latin typeface="EF Circular Book" panose="020B0604020101020102" pitchFamily="34" charset="77"/>
                <a:cs typeface="EF Circular Book" panose="020B0604020101020102" pitchFamily="34" charset="77"/>
              </a:rPr>
              <a:t>Be sure to budget for some spending money on tour </a:t>
            </a:r>
          </a:p>
          <a:p>
            <a:pPr marL="285750" indent="-285750">
              <a:lnSpc>
                <a:spcPct val="150000"/>
              </a:lnSpc>
              <a:buFont typeface="Arial" panose="020B0604020202020204" pitchFamily="34" charset="0"/>
              <a:buChar char="•"/>
            </a:pPr>
            <a:r>
              <a:rPr lang="en-CA" dirty="0">
                <a:latin typeface="EF Circular Book" panose="020B0604020101020102" pitchFamily="34" charset="77"/>
                <a:cs typeface="EF Circular Book" panose="020B0604020101020102" pitchFamily="34" charset="77"/>
              </a:rPr>
              <a:t>If there is extra free time, your tour director may have some fun activities to recommend. If there are entry fees that are not included on the itinerary, travellers will be responsible for that extra (and VERY Optional) cost</a:t>
            </a:r>
          </a:p>
          <a:p>
            <a:pPr marL="285750" indent="-285750">
              <a:lnSpc>
                <a:spcPct val="150000"/>
              </a:lnSpc>
              <a:buFont typeface="Arial" panose="020B0604020202020204" pitchFamily="34" charset="0"/>
              <a:buChar char="•"/>
            </a:pPr>
            <a:r>
              <a:rPr lang="en-CA" dirty="0">
                <a:latin typeface="EF Circular Book" panose="020B0604020101020102" pitchFamily="34" charset="77"/>
                <a:cs typeface="EF Circular Book" panose="020B0604020101020102" pitchFamily="34" charset="77"/>
              </a:rPr>
              <a:t>Your Tour director, bus drivers and expert local guides work tirelessly to ensure travellers are well taken care of, it is customary to tip these wonderful people on your tour and we will have more information on how much to budget for in our pre-departure meeting</a:t>
            </a:r>
          </a:p>
          <a:p>
            <a:pPr marL="285750" indent="-285750">
              <a:lnSpc>
                <a:spcPct val="150000"/>
              </a:lnSpc>
              <a:buFont typeface="Arial" panose="020B0604020202020204" pitchFamily="34" charset="0"/>
              <a:buChar char="•"/>
            </a:pPr>
            <a:r>
              <a:rPr lang="en-CA" dirty="0">
                <a:latin typeface="EF Circular Book" panose="020B0604020101020102" pitchFamily="34" charset="77"/>
                <a:cs typeface="EF Circular Book" panose="020B0604020101020102" pitchFamily="34" charset="77"/>
              </a:rPr>
              <a:t>While EF does cover breakfast and dinner, students are responsible for bringing some spending money to cover lunches and snacks. EF does this to allow flexibility for travellers to explore the city, eat at a café that catches their eye or pick up a Gelato on the go during their tour</a:t>
            </a:r>
          </a:p>
          <a:p>
            <a:pPr marL="285750" indent="-285750">
              <a:lnSpc>
                <a:spcPct val="150000"/>
              </a:lnSpc>
              <a:buFont typeface="Arial" panose="020B0604020202020204" pitchFamily="34" charset="0"/>
              <a:buChar char="•"/>
            </a:pPr>
            <a:r>
              <a:rPr lang="en-CA" dirty="0">
                <a:latin typeface="EF Circular Book" panose="020B0604020101020102" pitchFamily="34" charset="77"/>
                <a:cs typeface="EF Circular Book" panose="020B0604020101020102" pitchFamily="34" charset="77"/>
              </a:rPr>
              <a:t>For most countries, Canadians will not need a visa for their tour, however if you are not a Canadian citizen, please take a look at the possible travel documents you may be responsible for during your travels as this is not something EF can arrange for you</a:t>
            </a:r>
          </a:p>
          <a:p>
            <a:pPr marL="285750" indent="-285750">
              <a:lnSpc>
                <a:spcPct val="150000"/>
              </a:lnSpc>
              <a:buFont typeface="Arial" panose="020B0604020202020204" pitchFamily="34" charset="0"/>
              <a:buChar char="•"/>
            </a:pPr>
            <a:endParaRPr lang="en-CA" dirty="0">
              <a:latin typeface="EF Circular Book" panose="020B0604020101020102" pitchFamily="34" charset="77"/>
              <a:cs typeface="EF Circular Book" panose="020B0604020101020102" pitchFamily="34" charset="77"/>
            </a:endParaRPr>
          </a:p>
          <a:p>
            <a:pPr marL="0" indent="0">
              <a:lnSpc>
                <a:spcPct val="150000"/>
              </a:lnSpc>
              <a:buFont typeface="Arial" panose="020B0604020202020204" pitchFamily="34" charset="0"/>
              <a:buNone/>
            </a:pPr>
            <a:r>
              <a:rPr lang="en-CA" b="1" i="1" u="sng" dirty="0" err="1">
                <a:latin typeface="EF Circular Book" panose="020B0604020101020102" pitchFamily="34" charset="77"/>
                <a:cs typeface="EF Circular Book" panose="020B0604020101020102" pitchFamily="34" charset="77"/>
              </a:rPr>
              <a:t>GOAl</a:t>
            </a:r>
            <a:r>
              <a:rPr lang="en-CA" b="1" i="1" u="sng" dirty="0">
                <a:latin typeface="EF Circular Book" panose="020B0604020101020102" pitchFamily="34" charset="77"/>
                <a:cs typeface="EF Circular Book" panose="020B0604020101020102" pitchFamily="34" charset="77"/>
              </a:rPr>
              <a:t>:</a:t>
            </a:r>
          </a:p>
          <a:p>
            <a:pPr marL="0" indent="0">
              <a:lnSpc>
                <a:spcPct val="150000"/>
              </a:lnSpc>
              <a:buFont typeface="Arial" panose="020B0604020202020204" pitchFamily="34" charset="0"/>
              <a:buNone/>
            </a:pPr>
            <a:r>
              <a:rPr lang="en-CA" dirty="0">
                <a:latin typeface="EF Circular Book" panose="020B0604020101020102" pitchFamily="34" charset="77"/>
                <a:cs typeface="EF Circular Book" panose="020B0604020101020102" pitchFamily="34" charset="77"/>
              </a:rPr>
              <a:t>Outline all of the fees not covered by EF</a:t>
            </a: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18</a:t>
            </a:fld>
            <a:endParaRPr lang="en-CA"/>
          </a:p>
        </p:txBody>
      </p:sp>
    </p:spTree>
    <p:extLst>
      <p:ext uri="{BB962C8B-B14F-4D97-AF65-F5344CB8AC3E}">
        <p14:creationId xmlns:p14="http://schemas.microsoft.com/office/powerpoint/2010/main" val="2651848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sng" dirty="0"/>
              <a:t>SPEAKER:</a:t>
            </a:r>
          </a:p>
          <a:p>
            <a:endParaRPr lang="en-US" dirty="0"/>
          </a:p>
          <a:p>
            <a:r>
              <a:rPr lang="en-CA" dirty="0"/>
              <a:t>For anyone who has tried to renew their passport in the last year, I’m sure you can help me emphasize the importance of getting your passport renewed as early as possible!</a:t>
            </a:r>
          </a:p>
          <a:p>
            <a:r>
              <a:rPr lang="en-CA" dirty="0"/>
              <a:t>A few things to remember when enrolling: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r>
              <a:rPr lang="en-CA" sz="1200" dirty="0">
                <a:latin typeface="EF Circular Light" panose="020B0404020101020102" pitchFamily="34" charset="77"/>
                <a:cs typeface="EF Circular Light" panose="020B0404020101020102" pitchFamily="34" charset="77"/>
              </a:rPr>
              <a:t>You will need government issued ID’s for all travellers including a passport and possible visas for international destinations</a:t>
            </a:r>
            <a:r>
              <a:rPr lang="en-CA" dirty="0"/>
              <a:t> </a:t>
            </a:r>
          </a:p>
          <a:p>
            <a:pPr marL="171450" indent="-171450">
              <a:buFontTx/>
              <a:buChar char="-"/>
            </a:pPr>
            <a:r>
              <a:rPr lang="en-CA" dirty="0"/>
              <a:t>Passports must be valid for 6 months past the travel date</a:t>
            </a:r>
          </a:p>
          <a:p>
            <a:pPr marL="171450" indent="-171450">
              <a:buFontTx/>
              <a:buChar char="-"/>
            </a:pPr>
            <a:r>
              <a:rPr lang="en-CA" dirty="0"/>
              <a:t>For any student who does not go by the name written on their passport please use the matching name to enroll. Once your student is enrolled, please let your group leader (me) know and we can make sure your preferred name is used by our staff on tour</a:t>
            </a:r>
          </a:p>
          <a:p>
            <a:pPr marL="171450" indent="-171450">
              <a:buFontTx/>
              <a:buChar char="-"/>
            </a:pPr>
            <a:endParaRPr lang="en-CA" dirty="0"/>
          </a:p>
          <a:p>
            <a:pPr marL="0" indent="0">
              <a:buFontTx/>
              <a:buNone/>
            </a:pPr>
            <a:r>
              <a:rPr lang="en-CA" b="1" i="1" u="sng" dirty="0"/>
              <a:t>GOAL</a:t>
            </a:r>
          </a:p>
          <a:p>
            <a:pPr marL="0" indent="0">
              <a:buFontTx/>
              <a:buNone/>
            </a:pPr>
            <a:r>
              <a:rPr lang="en-CA" dirty="0"/>
              <a:t>To clarify what documents travellers will need to prepare leading up to their tour</a:t>
            </a: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19</a:t>
            </a:fld>
            <a:endParaRPr lang="en-CA"/>
          </a:p>
        </p:txBody>
      </p:sp>
    </p:spTree>
    <p:extLst>
      <p:ext uri="{BB962C8B-B14F-4D97-AF65-F5344CB8AC3E}">
        <p14:creationId xmlns:p14="http://schemas.microsoft.com/office/powerpoint/2010/main" val="412002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dirty="0">
                <a:solidFill>
                  <a:srgbClr val="000000"/>
                </a:solidFill>
                <a:effectLst/>
                <a:latin typeface="Calibri" panose="020F0502020204030204" pitchFamily="34" charset="0"/>
              </a:rPr>
              <a:t>SPEAKER: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a:endParaRPr lang="en-US" sz="1200" b="0" i="0" dirty="0">
              <a:solidFill>
                <a:srgbClr val="000000"/>
              </a:solidFill>
              <a:effectLst/>
              <a:latin typeface="Arial" panose="020B0604020202020204" pitchFamily="34" charset="0"/>
            </a:endParaRPr>
          </a:p>
          <a:p>
            <a:pPr algn="l"/>
            <a:r>
              <a:rPr lang="en-US" sz="1200" b="0" i="0" dirty="0">
                <a:solidFill>
                  <a:srgbClr val="000000"/>
                </a:solidFill>
                <a:effectLst/>
                <a:latin typeface="Arial" panose="020B0604020202020204" pitchFamily="34" charset="0"/>
              </a:rPr>
              <a:t>EF offers a ton of options so that families feel covered. </a:t>
            </a:r>
          </a:p>
          <a:p>
            <a:pPr algn="l"/>
            <a:endParaRPr lang="en-US" sz="1200"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rial" panose="020B0604020202020204" pitchFamily="34" charset="0"/>
              </a:rPr>
              <a:t>With EF’s recommended </a:t>
            </a:r>
            <a:r>
              <a:rPr lang="en-US" sz="1200" b="1" i="0" dirty="0">
                <a:solidFill>
                  <a:srgbClr val="000000"/>
                </a:solidFill>
                <a:effectLst/>
                <a:latin typeface="Arial" panose="020B0604020202020204" pitchFamily="34" charset="0"/>
              </a:rPr>
              <a:t>Cancel for Any Reason Plan</a:t>
            </a:r>
            <a:r>
              <a:rPr lang="en-US" sz="1200" b="0" i="0" dirty="0">
                <a:solidFill>
                  <a:srgbClr val="000000"/>
                </a:solidFill>
                <a:effectLst/>
                <a:latin typeface="Arial" panose="020B0604020202020204" pitchFamily="34" charset="0"/>
              </a:rPr>
              <a:t> you are covered leading up to tour with options to save your value if you need to cancel worry free in the time leading up to your trip. You can find more details about the amount of coverage you are eligible to receive at eftours.ca/</a:t>
            </a:r>
            <a:r>
              <a:rPr lang="en-US" sz="1200" b="0" i="0" dirty="0" err="1">
                <a:solidFill>
                  <a:srgbClr val="000000"/>
                </a:solidFill>
                <a:effectLst/>
                <a:latin typeface="Arial" panose="020B0604020202020204" pitchFamily="34" charset="0"/>
              </a:rPr>
              <a:t>bc</a:t>
            </a:r>
            <a:r>
              <a:rPr lang="en-US" sz="1200" b="0" i="0" dirty="0">
                <a:solidFill>
                  <a:srgbClr val="000000"/>
                </a:solidFill>
                <a:effectLst/>
                <a:latin typeface="Arial" panose="020B0604020202020204" pitchFamily="34" charset="0"/>
              </a:rPr>
              <a:t>.</a:t>
            </a:r>
          </a:p>
          <a:p>
            <a:pPr algn="l"/>
            <a:endParaRPr lang="en-US" sz="1200" b="0" i="0" dirty="0">
              <a:solidFill>
                <a:srgbClr val="000000"/>
              </a:solidFill>
              <a:effectLst/>
              <a:latin typeface="Arial" panose="020B0604020202020204" pitchFamily="34" charset="0"/>
            </a:endParaRPr>
          </a:p>
          <a:p>
            <a:pPr algn="l"/>
            <a:r>
              <a:rPr lang="en-US" sz="1200" b="0" i="0" dirty="0">
                <a:solidFill>
                  <a:srgbClr val="000000"/>
                </a:solidFill>
                <a:effectLst/>
                <a:latin typeface="Arial" panose="020B0604020202020204" pitchFamily="34" charset="0"/>
              </a:rPr>
              <a:t>With EF’s recommended </a:t>
            </a:r>
            <a:r>
              <a:rPr lang="en-US" sz="1200" b="1" i="0" dirty="0">
                <a:solidFill>
                  <a:srgbClr val="000000"/>
                </a:solidFill>
                <a:effectLst/>
                <a:latin typeface="Arial" panose="020B0604020202020204" pitchFamily="34" charset="0"/>
              </a:rPr>
              <a:t>Global Travel Protection Plan</a:t>
            </a:r>
            <a:r>
              <a:rPr lang="en-US" sz="1200" b="0" i="0" dirty="0">
                <a:solidFill>
                  <a:srgbClr val="000000"/>
                </a:solidFill>
                <a:effectLst/>
                <a:latin typeface="Arial" panose="020B0604020202020204" pitchFamily="34" charset="0"/>
              </a:rPr>
              <a:t> you are covered wherever you are in the world and have access to Insurance representatives 24 hours a day. All your plan details are kept with your Tour Director while on tour, so you can relax and enjoy your trip of a lifetime!</a:t>
            </a:r>
          </a:p>
          <a:p>
            <a:pPr algn="l"/>
            <a:endParaRPr lang="en-US" sz="1200" b="0" i="0" dirty="0">
              <a:solidFill>
                <a:srgbClr val="000000"/>
              </a:solidFill>
              <a:effectLst/>
              <a:latin typeface="Arial" panose="020B0604020202020204" pitchFamily="34" charset="0"/>
            </a:endParaRPr>
          </a:p>
          <a:p>
            <a:pPr algn="l"/>
            <a:r>
              <a:rPr lang="en-US" sz="1200" b="0" i="0" dirty="0">
                <a:solidFill>
                  <a:srgbClr val="000000"/>
                </a:solidFill>
                <a:effectLst/>
                <a:latin typeface="Arial" panose="020B0604020202020204" pitchFamily="34" charset="0"/>
              </a:rPr>
              <a:t>The Global Travel Protection Plan includes:</a:t>
            </a:r>
          </a:p>
          <a:p>
            <a:pPr algn="l">
              <a:buFont typeface="Arial" panose="020B0604020202020204" pitchFamily="34" charset="0"/>
              <a:buChar char="•"/>
            </a:pPr>
            <a:r>
              <a:rPr lang="en-US" sz="1200" b="0" i="0" dirty="0">
                <a:solidFill>
                  <a:srgbClr val="000000"/>
                </a:solidFill>
                <a:effectLst/>
                <a:latin typeface="Arial" panose="020B0604020202020204" pitchFamily="34" charset="0"/>
              </a:rPr>
              <a:t>Illness and Accident Coverage</a:t>
            </a:r>
          </a:p>
          <a:p>
            <a:pPr algn="l">
              <a:buFont typeface="Arial" panose="020B0604020202020204" pitchFamily="34" charset="0"/>
              <a:buChar char="•"/>
            </a:pPr>
            <a:r>
              <a:rPr lang="en-US" sz="1200" b="0" i="0" dirty="0">
                <a:solidFill>
                  <a:srgbClr val="000000"/>
                </a:solidFill>
                <a:effectLst/>
                <a:latin typeface="Arial" panose="020B0604020202020204" pitchFamily="34" charset="0"/>
              </a:rPr>
              <a:t>Baggage and Property Coverage</a:t>
            </a:r>
          </a:p>
          <a:p>
            <a:pPr algn="l">
              <a:buFont typeface="Arial" panose="020B0604020202020204" pitchFamily="34" charset="0"/>
              <a:buChar char="•"/>
            </a:pPr>
            <a:r>
              <a:rPr lang="en-US" sz="1200" b="0" i="0" dirty="0">
                <a:solidFill>
                  <a:srgbClr val="000000"/>
                </a:solidFill>
                <a:effectLst/>
                <a:latin typeface="Arial" panose="020B0604020202020204" pitchFamily="34" charset="0"/>
              </a:rPr>
              <a:t>Tour Cancellation and Interruption Coverage</a:t>
            </a:r>
          </a:p>
          <a:p>
            <a:pPr algn="l">
              <a:buFont typeface="Arial" panose="020B0604020202020204" pitchFamily="34" charset="0"/>
              <a:buChar char="•"/>
            </a:pPr>
            <a:r>
              <a:rPr lang="en-US" sz="1200" b="0" i="0" dirty="0">
                <a:solidFill>
                  <a:srgbClr val="000000"/>
                </a:solidFill>
                <a:effectLst/>
                <a:latin typeface="Arial" panose="020B0604020202020204" pitchFamily="34" charset="0"/>
              </a:rPr>
              <a:t>24-hour Emergency Assistance</a:t>
            </a:r>
          </a:p>
          <a:p>
            <a:pPr algn="l">
              <a:buFont typeface="Arial" panose="020B0604020202020204" pitchFamily="34" charset="0"/>
              <a:buNone/>
            </a:pPr>
            <a:endParaRPr lang="en-US" sz="1200" b="0" i="0" dirty="0">
              <a:solidFill>
                <a:srgbClr val="000000"/>
              </a:solidFill>
              <a:effectLst/>
              <a:latin typeface="Arial" panose="020B0604020202020204" pitchFamily="34" charset="0"/>
            </a:endParaRPr>
          </a:p>
          <a:p>
            <a:pPr algn="l">
              <a:buFont typeface="Arial" panose="020B0604020202020204" pitchFamily="34" charset="0"/>
              <a:buNone/>
            </a:pPr>
            <a:r>
              <a:rPr lang="en-US" sz="1200" b="0" i="0" dirty="0">
                <a:solidFill>
                  <a:srgbClr val="000000"/>
                </a:solidFill>
                <a:effectLst/>
                <a:latin typeface="Arial" panose="020B0604020202020204" pitchFamily="34" charset="0"/>
              </a:rPr>
              <a:t>Think of Cancel for any reason as your pre-tour coverage, and Global Travel Protection as your on-tour coverage. </a:t>
            </a:r>
          </a:p>
          <a:p>
            <a:pPr algn="l">
              <a:buFont typeface="Arial" panose="020B0604020202020204" pitchFamily="34" charset="0"/>
              <a:buChar char="•"/>
            </a:pPr>
            <a:endParaRPr lang="en-US" sz="1200" b="0" i="0" dirty="0">
              <a:solidFill>
                <a:srgbClr val="000000"/>
              </a:solidFill>
              <a:effectLst/>
              <a:latin typeface="Arial" panose="020B0604020202020204" pitchFamily="34" charset="0"/>
            </a:endParaRPr>
          </a:p>
          <a:p>
            <a:pPr algn="l">
              <a:buFont typeface="Arial" panose="020B0604020202020204" pitchFamily="34" charset="0"/>
              <a:buNone/>
            </a:pPr>
            <a:r>
              <a:rPr lang="en-US" sz="1200" b="0" i="0" dirty="0">
                <a:solidFill>
                  <a:srgbClr val="000000"/>
                </a:solidFill>
                <a:effectLst/>
                <a:latin typeface="Arial" panose="020B0604020202020204" pitchFamily="34" charset="0"/>
              </a:rPr>
              <a:t>Both must be purchased or removed no later than 30 days after enrollment. </a:t>
            </a:r>
          </a:p>
          <a:p>
            <a:pPr algn="l">
              <a:buFont typeface="Arial" panose="020B0604020202020204" pitchFamily="34" charset="0"/>
              <a:buNone/>
            </a:pPr>
            <a:endParaRPr lang="en-US" sz="1200" b="1" i="1" u="sng" dirty="0">
              <a:solidFill>
                <a:srgbClr val="000000"/>
              </a:solidFill>
              <a:effectLst/>
              <a:latin typeface="Arial" panose="020B0604020202020204" pitchFamily="34" charset="0"/>
            </a:endParaRPr>
          </a:p>
          <a:p>
            <a:pPr algn="l">
              <a:buFont typeface="Arial" panose="020B0604020202020204" pitchFamily="34" charset="0"/>
              <a:buNone/>
            </a:pPr>
            <a:r>
              <a:rPr lang="en-US" sz="1200" b="1" i="1" u="sng" dirty="0">
                <a:solidFill>
                  <a:srgbClr val="000000"/>
                </a:solidFill>
                <a:effectLst/>
                <a:latin typeface="Arial" panose="020B0604020202020204" pitchFamily="34" charset="0"/>
              </a:rPr>
              <a:t>GOAL:</a:t>
            </a:r>
          </a:p>
          <a:p>
            <a:pPr algn="l">
              <a:buFont typeface="Arial" panose="020B0604020202020204" pitchFamily="34" charset="0"/>
              <a:buNone/>
            </a:pPr>
            <a:endParaRPr lang="en-US" sz="1200" b="0" i="0" dirty="0">
              <a:solidFill>
                <a:srgbClr val="000000"/>
              </a:solidFill>
              <a:effectLst/>
              <a:latin typeface="Arial" panose="020B0604020202020204" pitchFamily="34" charset="0"/>
            </a:endParaRPr>
          </a:p>
          <a:p>
            <a:pPr algn="l">
              <a:buFont typeface="Arial" panose="020B0604020202020204" pitchFamily="34" charset="0"/>
              <a:buNone/>
            </a:pPr>
            <a:r>
              <a:rPr lang="en-US" sz="1200" b="0" i="0" dirty="0">
                <a:solidFill>
                  <a:srgbClr val="000000"/>
                </a:solidFill>
                <a:effectLst/>
                <a:latin typeface="Arial" panose="020B0604020202020204" pitchFamily="34" charset="0"/>
              </a:rPr>
              <a:t>Introduce travelers to their coverage options</a:t>
            </a:r>
          </a:p>
          <a:p>
            <a:pPr algn="l">
              <a:buFont typeface="Arial" panose="020B0604020202020204" pitchFamily="34" charset="0"/>
              <a:buNone/>
            </a:pPr>
            <a:endParaRPr lang="en-US" sz="2800" b="0" i="0" dirty="0">
              <a:solidFill>
                <a:srgbClr val="000000"/>
              </a:solidFill>
              <a:effectLst/>
              <a:latin typeface="Arial" panose="020B0604020202020204" pitchFamily="34" charset="0"/>
            </a:endParaRPr>
          </a:p>
          <a:p>
            <a:pPr algn="l" rtl="0" fontAlgn="base"/>
            <a:r>
              <a:rPr lang="en-US" sz="800" b="1" i="0" u="sng" dirty="0">
                <a:solidFill>
                  <a:srgbClr val="000000"/>
                </a:solidFill>
                <a:effectLst/>
                <a:latin typeface="Calibri" panose="020F0502020204030204" pitchFamily="34" charset="0"/>
              </a:rPr>
              <a:t>MATERIAL REFERENCE:</a:t>
            </a:r>
            <a:r>
              <a:rPr lang="en-US" sz="800" b="0" i="0" dirty="0">
                <a:solidFill>
                  <a:srgbClr val="444444"/>
                </a:solidFill>
                <a:effectLst/>
                <a:latin typeface="Calibri" panose="020F0502020204030204" pitchFamily="34" charset="0"/>
              </a:rPr>
              <a:t>​</a:t>
            </a:r>
          </a:p>
          <a:p>
            <a:pPr algn="l" rtl="0" fontAlgn="base"/>
            <a:r>
              <a:rPr lang="en-US" sz="800" b="0" i="0" u="none" strike="noStrike" dirty="0">
                <a:solidFill>
                  <a:srgbClr val="000000"/>
                </a:solidFill>
                <a:effectLst/>
                <a:latin typeface="Calibri" panose="020F0502020204030204" pitchFamily="34" charset="0"/>
              </a:rPr>
              <a:t>https://www.eftours.ca/help-centre/policies/coverage-flexibility</a:t>
            </a:r>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20</a:t>
            </a:fld>
            <a:endParaRPr lang="en-CA"/>
          </a:p>
        </p:txBody>
      </p:sp>
    </p:spTree>
    <p:extLst>
      <p:ext uri="{BB962C8B-B14F-4D97-AF65-F5344CB8AC3E}">
        <p14:creationId xmlns:p14="http://schemas.microsoft.com/office/powerpoint/2010/main" val="3050619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sng" dirty="0">
                <a:solidFill>
                  <a:srgbClr val="000000"/>
                </a:solidFill>
                <a:effectLst/>
                <a:latin typeface="Calibri" panose="020F0502020204030204" pitchFamily="34" charset="0"/>
              </a:rPr>
              <a:t>SPEAKER: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[So, what’s included?]</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Pretty much everything.</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1" u="none" strike="noStrike" dirty="0">
                <a:solidFill>
                  <a:srgbClr val="000000"/>
                </a:solidFill>
                <a:effectLst/>
                <a:latin typeface="Calibri" panose="020F0502020204030204" pitchFamily="34" charset="0"/>
              </a:rPr>
              <a:t>Directions: read through each one.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sz="1200" b="1" i="1" u="sng" dirty="0">
                <a:solidFill>
                  <a:srgbClr val="000000"/>
                </a:solidFill>
                <a:effectLst/>
                <a:latin typeface="Calibri" panose="020F0502020204030204" pitchFamily="34" charset="0"/>
              </a:rPr>
              <a:t>GOAL:</a:t>
            </a:r>
            <a:r>
              <a:rPr lang="en-US" sz="1200" b="0" i="1" dirty="0">
                <a:solidFill>
                  <a:srgbClr val="444444"/>
                </a:solidFill>
                <a:effectLst/>
                <a:latin typeface="Calibri" panose="020F0502020204030204" pitchFamily="34" charset="0"/>
              </a:rPr>
              <a:t>​</a:t>
            </a:r>
            <a:endParaRPr lang="en-US" b="0" i="1"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Its important for families to see everything that is included before we display the price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21</a:t>
            </a:fld>
            <a:endParaRPr lang="en-CA"/>
          </a:p>
        </p:txBody>
      </p:sp>
    </p:spTree>
    <p:extLst>
      <p:ext uri="{BB962C8B-B14F-4D97-AF65-F5344CB8AC3E}">
        <p14:creationId xmlns:p14="http://schemas.microsoft.com/office/powerpoint/2010/main" val="541031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sng" dirty="0">
                <a:solidFill>
                  <a:srgbClr val="000000"/>
                </a:solidFill>
                <a:effectLst/>
                <a:latin typeface="Calibri" panose="020F0502020204030204" pitchFamily="34" charset="0"/>
              </a:rPr>
              <a:t>SPEAKER:</a:t>
            </a:r>
            <a:r>
              <a:rPr lang="en-CA" sz="1200" b="0" i="0" dirty="0">
                <a:solidFill>
                  <a:srgbClr val="444444"/>
                </a:solidFill>
                <a:effectLst/>
                <a:latin typeface="Calibri" panose="020F0502020204030204" pitchFamily="34" charset="0"/>
              </a:rPr>
              <a:t>​</a:t>
            </a:r>
            <a:endParaRPr lang="en-CA" b="0" i="0" dirty="0">
              <a:solidFill>
                <a:srgbClr val="444444"/>
              </a:solidFill>
              <a:effectLst/>
              <a:latin typeface="Calibri" panose="020F0502020204030204" pitchFamily="34" charset="0"/>
            </a:endParaRPr>
          </a:p>
          <a:p>
            <a:pPr algn="l" rtl="0" fontAlgn="base"/>
            <a:r>
              <a:rPr lang="en-CA" sz="1200" b="0" i="0" u="none" strike="noStrike" dirty="0">
                <a:solidFill>
                  <a:srgbClr val="000000"/>
                </a:solidFill>
                <a:effectLst/>
                <a:latin typeface="Calibri" panose="020F0502020204030204" pitchFamily="34" charset="0"/>
              </a:rPr>
              <a:t>For this amazing adventure, the tour price is $_____________, or $____________ a month</a:t>
            </a:r>
          </a:p>
          <a:p>
            <a:pPr algn="l" rtl="0" fontAlgn="base"/>
            <a:r>
              <a:rPr lang="en-CA" sz="1200" b="0" i="0" u="none" strike="noStrike" dirty="0">
                <a:solidFill>
                  <a:srgbClr val="000000"/>
                </a:solidFill>
                <a:effectLst/>
                <a:latin typeface="Calibri" panose="020F0502020204030204" pitchFamily="34" charset="0"/>
              </a:rPr>
              <a:t>We are going to talk more about what is included and how you can break that down.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CA" b="1" i="1" u="sng" dirty="0"/>
          </a:p>
          <a:p>
            <a:r>
              <a:rPr lang="en-CA" b="1" i="1" u="sng" dirty="0"/>
              <a:t>GOAL:</a:t>
            </a:r>
          </a:p>
          <a:p>
            <a:r>
              <a:rPr lang="en-CA" dirty="0"/>
              <a:t>Go over the complete pricing of the tour.</a:t>
            </a: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22</a:t>
            </a:fld>
            <a:endParaRPr lang="en-CA"/>
          </a:p>
        </p:txBody>
      </p:sp>
    </p:spTree>
    <p:extLst>
      <p:ext uri="{BB962C8B-B14F-4D97-AF65-F5344CB8AC3E}">
        <p14:creationId xmlns:p14="http://schemas.microsoft.com/office/powerpoint/2010/main" val="3642524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sng" dirty="0"/>
              <a:t>SPEAKER:</a:t>
            </a:r>
          </a:p>
          <a:p>
            <a:pPr>
              <a:defRPr/>
            </a:pPr>
            <a:r>
              <a:rPr lang="en-US" sz="1200" b="0" i="0" u="none" dirty="0"/>
              <a:t>Making it happen! There are a lot of flexible payment options. The first being</a:t>
            </a:r>
          </a:p>
          <a:p>
            <a:pPr>
              <a:defRPr/>
            </a:pPr>
            <a:endParaRPr lang="en-US" sz="1200" b="1" i="0" u="sng" dirty="0"/>
          </a:p>
          <a:p>
            <a:pPr>
              <a:defRPr/>
            </a:pPr>
            <a:r>
              <a:rPr lang="en-US" sz="1200" b="1" i="0" u="none" dirty="0"/>
              <a:t>[Pay-in-full]</a:t>
            </a:r>
          </a:p>
          <a:p>
            <a:pPr>
              <a:defRPr/>
            </a:pPr>
            <a:r>
              <a:rPr lang="en-US" sz="1200" b="0" i="0" u="none" dirty="0"/>
              <a:t>Pretty self-explanatory.  You may pay-in-full, which includes the initial 199 dollar non-refundable deposit</a:t>
            </a:r>
          </a:p>
          <a:p>
            <a:pPr>
              <a:defRPr/>
            </a:pPr>
            <a:endParaRPr lang="en-US" sz="1200" b="1" i="0" u="sng" dirty="0"/>
          </a:p>
          <a:p>
            <a:pPr>
              <a:defRPr/>
            </a:pPr>
            <a:r>
              <a:rPr lang="en-US" sz="1200" b="1" i="0" u="none" dirty="0"/>
              <a:t>[Monthly]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t>This payment is for [X] months and is after the initial 199 dollar non-refundable deposit</a:t>
            </a:r>
            <a:endParaRPr lang="en-US" sz="1200" b="1" i="0" u="none" dirty="0"/>
          </a:p>
          <a:p>
            <a:pPr>
              <a:defRPr/>
            </a:pPr>
            <a:endParaRPr lang="en-US" sz="1200" b="1" i="0" u="none" dirty="0"/>
          </a:p>
          <a:p>
            <a:pPr>
              <a:defRPr/>
            </a:pPr>
            <a:r>
              <a:rPr lang="en-US" sz="1200" b="1" i="0" u="none" dirty="0"/>
              <a:t>[Manual]</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solidFill>
                  <a:srgbClr val="191919"/>
                </a:solidFill>
                <a:effectLst/>
                <a:latin typeface="EFCircularWeb Book Web"/>
                <a:ea typeface="Calibri" panose="020F0502020204030204" pitchFamily="34" charset="0"/>
              </a:rPr>
              <a:t>With the Manual Payment Plan, you will not have automatic deductions. You can make as many or as few payments as you like - as long as you meet specific payment deadlines</a:t>
            </a:r>
            <a:r>
              <a:rPr lang="en-CA" sz="2400" dirty="0">
                <a:effectLst/>
                <a:latin typeface="Calibri" panose="020F0502020204030204" pitchFamily="34" charset="0"/>
                <a:ea typeface="Calibri" panose="020F0502020204030204" pitchFamily="34" charset="0"/>
              </a:rPr>
              <a:t>.</a:t>
            </a:r>
          </a:p>
          <a:p>
            <a:r>
              <a:rPr lang="en-US" dirty="0"/>
              <a:t>Want more options? We have other payment plans. Just give us EF’s traveller  support team a call and they can help.</a:t>
            </a:r>
          </a:p>
          <a:p>
            <a:endParaRPr lang="en-US" dirty="0"/>
          </a:p>
          <a:p>
            <a:r>
              <a:rPr lang="en-US" b="1" dirty="0"/>
              <a:t>[Uplift]</a:t>
            </a:r>
          </a:p>
          <a:p>
            <a:r>
              <a:rPr lang="en-US" dirty="0"/>
              <a:t>Now travelers can finance their tour even past their return date. With Uplift students can pay an even lower monthly fee than the automatic payment plan, just over a longer period of time to help make the trip more affordable. </a:t>
            </a:r>
          </a:p>
          <a:p>
            <a:pPr marL="0" indent="0">
              <a:buFont typeface="Arial" panose="020B0604020202020204" pitchFamily="34" charset="0"/>
              <a:buNone/>
            </a:pPr>
            <a:endParaRPr lang="en-US" dirty="0"/>
          </a:p>
          <a:p>
            <a:r>
              <a:rPr lang="en-US" sz="1200" b="1" u="sng" dirty="0"/>
              <a:t>GOAL:</a:t>
            </a:r>
          </a:p>
          <a:p>
            <a:r>
              <a:rPr lang="en-US" dirty="0"/>
              <a:t>Display payment options available to families, but keep it short, simple, and sweet. </a:t>
            </a:r>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23</a:t>
            </a:fld>
            <a:endParaRPr lang="en-CA"/>
          </a:p>
        </p:txBody>
      </p:sp>
    </p:spTree>
    <p:extLst>
      <p:ext uri="{BB962C8B-B14F-4D97-AF65-F5344CB8AC3E}">
        <p14:creationId xmlns:p14="http://schemas.microsoft.com/office/powerpoint/2010/main" val="195056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sng" dirty="0">
                <a:solidFill>
                  <a:srgbClr val="000000"/>
                </a:solidFill>
                <a:effectLst/>
                <a:latin typeface="Calibri" panose="020F0502020204030204" pitchFamily="34" charset="0"/>
              </a:rPr>
              <a:t>SPEAKER: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Segoe UI" panose="020B0502040204020203" pitchFamily="34" charset="0"/>
              </a:rPr>
              <a:t>​Today we are going to cover: </a:t>
            </a:r>
          </a:p>
          <a:p>
            <a:r>
              <a:rPr lang="en-US" sz="1000" dirty="0">
                <a:latin typeface="EF Circular Book" panose="020B0604020101020102" pitchFamily="34" charset="77"/>
                <a:cs typeface="EF Circular Book" panose="020B0604020101020102" pitchFamily="34" charset="77"/>
              </a:rPr>
              <a:t>The impact of educational travel</a:t>
            </a:r>
          </a:p>
          <a:p>
            <a:r>
              <a:rPr lang="en-US" sz="1000" dirty="0">
                <a:latin typeface="EF Circular Book" panose="020B0604020101020102" pitchFamily="34" charset="77"/>
                <a:cs typeface="EF Circular Book" panose="020B0604020101020102" pitchFamily="34" charset="77"/>
              </a:rPr>
              <a:t>Travel and safety</a:t>
            </a:r>
          </a:p>
          <a:p>
            <a:r>
              <a:rPr lang="en-US" sz="1000" dirty="0">
                <a:latin typeface="EF Circular Book" panose="020B0604020101020102" pitchFamily="34" charset="77"/>
                <a:cs typeface="EF Circular Book" panose="020B0604020101020102" pitchFamily="34" charset="77"/>
              </a:rPr>
              <a:t>The trip itinerary</a:t>
            </a:r>
          </a:p>
          <a:p>
            <a:r>
              <a:rPr lang="en-US" sz="1000" dirty="0">
                <a:latin typeface="EF Circular Book" panose="020B0604020101020102" pitchFamily="34" charset="77"/>
                <a:cs typeface="EF Circular Book" panose="020B0604020101020102" pitchFamily="34" charset="77"/>
              </a:rPr>
              <a:t>Cost &amp; payment options</a:t>
            </a:r>
          </a:p>
          <a:p>
            <a:r>
              <a:rPr lang="en-US" sz="1000" dirty="0">
                <a:latin typeface="EF Circular Book" panose="020B0604020101020102" pitchFamily="34" charset="77"/>
                <a:cs typeface="EF Circular Book" panose="020B0604020101020102" pitchFamily="34" charset="77"/>
              </a:rPr>
              <a:t>How to enroll</a:t>
            </a:r>
          </a:p>
          <a:p>
            <a:r>
              <a:rPr lang="en-US" sz="1000" dirty="0">
                <a:latin typeface="EF Circular Book" panose="020B0604020101020102" pitchFamily="34" charset="77"/>
                <a:cs typeface="EF Circular Book" panose="020B0604020101020102" pitchFamily="34" charset="77"/>
              </a:rPr>
              <a:t>Q&amp;A</a:t>
            </a:r>
          </a:p>
          <a:p>
            <a:pPr algn="l" rtl="0" fontAlgn="base"/>
            <a:endParaRPr lang="en-US" sz="1200" b="0" i="0" u="none" strike="noStrike" dirty="0">
              <a:solidFill>
                <a:srgbClr val="444444"/>
              </a:solidFill>
              <a:effectLst/>
              <a:latin typeface="Segoe UI" panose="020B0502040204020203" pitchFamily="34" charset="0"/>
            </a:endParaRPr>
          </a:p>
          <a:p>
            <a:pPr algn="l" rtl="0" fontAlgn="base"/>
            <a:r>
              <a:rPr lang="en-US" sz="1200" b="0" i="0" u="none" strike="noStrike" dirty="0">
                <a:solidFill>
                  <a:srgbClr val="000000"/>
                </a:solidFill>
                <a:effectLst/>
                <a:latin typeface="Segoe UI" panose="020B0502040204020203" pitchFamily="34" charset="0"/>
              </a:rPr>
              <a:t>If you have questions throughout, please hold them to the end and if we haven’t answered them, we will make sure to do so.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And with that, let’s dive in!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sng" dirty="0">
                <a:solidFill>
                  <a:srgbClr val="000000"/>
                </a:solidFill>
                <a:effectLst/>
                <a:latin typeface="Calibri" panose="020F0502020204030204" pitchFamily="34" charset="0"/>
              </a:rPr>
              <a:t>GOAL:</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Let families know what’s in store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3</a:t>
            </a:fld>
            <a:endParaRPr lang="en-CA"/>
          </a:p>
        </p:txBody>
      </p:sp>
    </p:spTree>
    <p:extLst>
      <p:ext uri="{BB962C8B-B14F-4D97-AF65-F5344CB8AC3E}">
        <p14:creationId xmlns:p14="http://schemas.microsoft.com/office/powerpoint/2010/main" val="3130522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u="sng" dirty="0"/>
              <a:t>SPEAKER:</a:t>
            </a:r>
          </a:p>
          <a:p>
            <a:endParaRPr lang="en-CA" dirty="0"/>
          </a:p>
          <a:p>
            <a:r>
              <a:rPr lang="en-CA" dirty="0"/>
              <a:t>A few of my personal favourites from this tour that I wanted to highlight just one more time,</a:t>
            </a:r>
          </a:p>
          <a:p>
            <a:pPr marL="171450" indent="-171450">
              <a:buFontTx/>
              <a:buChar char="-"/>
            </a:pPr>
            <a:r>
              <a:rPr lang="en-CA" dirty="0"/>
              <a:t>I just can’t wait to see</a:t>
            </a:r>
          </a:p>
          <a:p>
            <a:pPr marL="171450" indent="-171450">
              <a:buFontTx/>
              <a:buChar char="-"/>
            </a:pPr>
            <a:r>
              <a:rPr lang="en-CA" dirty="0"/>
              <a:t>I’ve always dreamt of eating a ______ in ________</a:t>
            </a:r>
          </a:p>
          <a:p>
            <a:pPr marL="171450" indent="-171450">
              <a:buFontTx/>
              <a:buChar char="-"/>
            </a:pPr>
            <a:r>
              <a:rPr lang="en-CA" dirty="0"/>
              <a:t>___________ is something I can’t wait to share with you because …</a:t>
            </a:r>
          </a:p>
          <a:p>
            <a:pPr marL="171450" indent="-171450">
              <a:buFontTx/>
              <a:buChar char="-"/>
            </a:pPr>
            <a:endParaRPr lang="en-CA" dirty="0"/>
          </a:p>
          <a:p>
            <a:pPr marL="0" indent="0">
              <a:buFontTx/>
              <a:buNone/>
            </a:pPr>
            <a:r>
              <a:rPr lang="en-CA" b="1" i="1" u="sng" dirty="0"/>
              <a:t>GOAL:</a:t>
            </a:r>
          </a:p>
          <a:p>
            <a:pPr marL="0" indent="0">
              <a:buFontTx/>
              <a:buNone/>
            </a:pPr>
            <a:r>
              <a:rPr lang="en-CA" dirty="0"/>
              <a:t>To highlight some of the key things on tour that you are looking forward to!</a:t>
            </a: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24</a:t>
            </a:fld>
            <a:endParaRPr lang="en-CA"/>
          </a:p>
        </p:txBody>
      </p:sp>
    </p:spTree>
    <p:extLst>
      <p:ext uri="{BB962C8B-B14F-4D97-AF65-F5344CB8AC3E}">
        <p14:creationId xmlns:p14="http://schemas.microsoft.com/office/powerpoint/2010/main" val="628042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u="sng" dirty="0"/>
              <a:t>SPEAKER:</a:t>
            </a:r>
          </a:p>
          <a:p>
            <a:endParaRPr lang="en-CA" b="1" i="1" u="sng" dirty="0"/>
          </a:p>
          <a:p>
            <a:r>
              <a:rPr lang="en-CA" b="0" i="0" u="none" dirty="0"/>
              <a:t>Who’s ready to enrol? To sign up for our tour you can visit www.eftours.ca/enrol and enter our trip number here or scan the QR code to go directly to our trip’s enrollment website. If you’d like to call in, use the number on the screen to get in contact with EF’s amazing traveller support specialists and they can help you enroll as well.</a:t>
            </a:r>
          </a:p>
          <a:p>
            <a:endParaRPr lang="en-CA" b="0" i="0" u="none" dirty="0"/>
          </a:p>
          <a:p>
            <a:r>
              <a:rPr lang="en-CA" b="0" i="0" u="none" dirty="0"/>
              <a:t>Questions?</a:t>
            </a:r>
          </a:p>
          <a:p>
            <a:endParaRPr lang="en-CA" b="0" i="0" u="none" dirty="0"/>
          </a:p>
          <a:p>
            <a:r>
              <a:rPr lang="en-CA" b="1" i="1" u="sng" dirty="0"/>
              <a:t>GOAL:</a:t>
            </a:r>
          </a:p>
          <a:p>
            <a:r>
              <a:rPr lang="en-CA" b="0" i="0" u="none" dirty="0"/>
              <a:t>Get everyone signed up and answer questions</a:t>
            </a: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25</a:t>
            </a:fld>
            <a:endParaRPr lang="en-CA"/>
          </a:p>
        </p:txBody>
      </p:sp>
    </p:spTree>
    <p:extLst>
      <p:ext uri="{BB962C8B-B14F-4D97-AF65-F5344CB8AC3E}">
        <p14:creationId xmlns:p14="http://schemas.microsoft.com/office/powerpoint/2010/main" val="4198925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Speaking points:</a:t>
            </a:r>
          </a:p>
          <a:p>
            <a:pPr marL="171450" indent="-171450">
              <a:buFontTx/>
              <a:buChar char="-"/>
            </a:pPr>
            <a:r>
              <a:rPr lang="en-US" b="0" u="none" dirty="0"/>
              <a:t>EF focuses on both a wide impact (to give the opportunity to travel to as many students as possible) and creating a deep personally impactful experience for each one of our travelers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u="none" dirty="0"/>
              <a:t>Let’s start with a personal story from one of our travelers about how her EF trip changed her perspective and learn about some of the take-aways both students and parents may experience</a:t>
            </a:r>
          </a:p>
          <a:p>
            <a:endParaRPr lang="en-US" b="1" u="sng" dirty="0"/>
          </a:p>
          <a:p>
            <a:r>
              <a:rPr lang="en-US" b="1" u="sng" dirty="0"/>
              <a:t>Goal: </a:t>
            </a:r>
          </a:p>
          <a:p>
            <a:r>
              <a:rPr lang="en-US" dirty="0"/>
              <a:t>Have the video ready to show families </a:t>
            </a:r>
          </a:p>
          <a:p>
            <a:r>
              <a:rPr lang="en-US" dirty="0"/>
              <a:t>For virtual meetings be sure to check if you are sharing your sound</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4</a:t>
            </a:fld>
            <a:endParaRPr lang="en-CA"/>
          </a:p>
        </p:txBody>
      </p:sp>
    </p:spTree>
    <p:extLst>
      <p:ext uri="{BB962C8B-B14F-4D97-AF65-F5344CB8AC3E}">
        <p14:creationId xmlns:p14="http://schemas.microsoft.com/office/powerpoint/2010/main" val="71397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dirty="0">
                <a:solidFill>
                  <a:srgbClr val="000000"/>
                </a:solidFill>
                <a:effectLst/>
                <a:latin typeface="Calibri" panose="020F0502020204030204" pitchFamily="34" charset="0"/>
              </a:rPr>
              <a:t>SPEAKER: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a:p>
            <a:r>
              <a:rPr lang="en-US" dirty="0"/>
              <a:t>Now that we’ve heard from one student about her journey, here is some data that we’ve collected about our broader student experiences.</a:t>
            </a:r>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5</a:t>
            </a:fld>
            <a:endParaRPr lang="en-CA"/>
          </a:p>
        </p:txBody>
      </p:sp>
    </p:spTree>
    <p:extLst>
      <p:ext uri="{BB962C8B-B14F-4D97-AF65-F5344CB8AC3E}">
        <p14:creationId xmlns:p14="http://schemas.microsoft.com/office/powerpoint/2010/main" val="2200645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dirty="0">
                <a:solidFill>
                  <a:srgbClr val="000000"/>
                </a:solidFill>
                <a:effectLst/>
                <a:latin typeface="Calibri" panose="020F0502020204030204" pitchFamily="34" charset="0"/>
              </a:rPr>
              <a:t>SPEAKER: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r>
              <a:rPr lang="en-US" dirty="0"/>
              <a:t>Now onto safety… </a:t>
            </a:r>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6</a:t>
            </a:fld>
            <a:endParaRPr lang="en-CA"/>
          </a:p>
        </p:txBody>
      </p:sp>
    </p:spTree>
    <p:extLst>
      <p:ext uri="{BB962C8B-B14F-4D97-AF65-F5344CB8AC3E}">
        <p14:creationId xmlns:p14="http://schemas.microsoft.com/office/powerpoint/2010/main" val="367170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sng" dirty="0">
                <a:solidFill>
                  <a:srgbClr val="000000"/>
                </a:solidFill>
                <a:effectLst/>
                <a:latin typeface="Calibri" panose="020F0502020204030204" pitchFamily="34" charset="0"/>
              </a:rPr>
              <a:t>SPEAKER: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EF has… </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over 55 years of experience which means they have seen it all and know how to respond.</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always knows what is happening on the ground which is critical in an everchanging environment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They know how to safely navigate a city as true locals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They have an office close to us on tour in case we were to need extra support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sng" dirty="0">
                <a:solidFill>
                  <a:srgbClr val="000000"/>
                </a:solidFill>
                <a:effectLst/>
                <a:latin typeface="Calibri" panose="020F0502020204030204" pitchFamily="34" charset="0"/>
              </a:rPr>
              <a:t>MATERIAL REFERENCE: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1" u="none" strike="noStrike" dirty="0">
                <a:solidFill>
                  <a:srgbClr val="000000"/>
                </a:solidFill>
                <a:effectLst/>
                <a:latin typeface="Calibri" panose="020F0502020204030204" pitchFamily="34" charset="0"/>
              </a:rPr>
              <a:t>To learn more about EF and all they have to offer, you can refer to the Parent Information Section online: </a:t>
            </a:r>
            <a:r>
              <a:rPr lang="en-CA" sz="1200" b="0" i="0" u="sng" strike="noStrike" dirty="0">
                <a:solidFill>
                  <a:srgbClr val="0563C1"/>
                </a:solidFill>
                <a:effectLst/>
                <a:latin typeface="Calibri" panose="020F0502020204030204" pitchFamily="34" charset="0"/>
                <a:hlinkClick r:id="rId3"/>
              </a:rPr>
              <a:t>https://www.eftours.ca/how-it-works/parent-info</a:t>
            </a:r>
            <a:r>
              <a:rPr lang="en-CA" sz="1200" b="0" i="0" u="none" strike="noStrike"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7</a:t>
            </a:fld>
            <a:endParaRPr lang="en-CA"/>
          </a:p>
        </p:txBody>
      </p:sp>
    </p:spTree>
    <p:extLst>
      <p:ext uri="{BB962C8B-B14F-4D97-AF65-F5344CB8AC3E}">
        <p14:creationId xmlns:p14="http://schemas.microsoft.com/office/powerpoint/2010/main" val="58886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dirty="0">
                <a:solidFill>
                  <a:srgbClr val="000000"/>
                </a:solidFill>
                <a:effectLst/>
                <a:latin typeface="Calibri" panose="020F0502020204030204" pitchFamily="34" charset="0"/>
              </a:rPr>
              <a:t>SPEAKER:</a:t>
            </a:r>
            <a:r>
              <a:rPr lang="en-US" sz="1200"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444444"/>
                </a:solidFill>
                <a:effectLst/>
                <a:latin typeface="Calibri" panose="020F0502020204030204" pitchFamily="34" charset="0"/>
              </a:rPr>
              <a:t>This trip is going to be fun, but our first priority with EF is that it is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Calibri" panose="020F0502020204030204" pitchFamily="34" charset="0"/>
            </a:endParaRPr>
          </a:p>
          <a:p>
            <a:pPr marL="285750" indent="-285750">
              <a:buFont typeface="Arial" panose="020B0604020202020204" pitchFamily="34" charset="0"/>
              <a:buChar char="•"/>
            </a:pPr>
            <a:r>
              <a:rPr lang="en-CA" sz="1200" dirty="0">
                <a:solidFill>
                  <a:schemeClr val="bg1"/>
                </a:solidFill>
                <a:latin typeface="EF Circular Light" panose="020B0404020101020102" pitchFamily="34" charset="77"/>
                <a:cs typeface="EF Circular Light" panose="020B0404020101020102" pitchFamily="34" charset="77"/>
              </a:rPr>
              <a:t>EF has the largest safety &amp; security team in the industry with 24/7, 365 coverage</a:t>
            </a:r>
          </a:p>
          <a:p>
            <a:endParaRPr lang="en-CA" sz="1200" dirty="0">
              <a:solidFill>
                <a:schemeClr val="bg1"/>
              </a:solidFill>
              <a:latin typeface="EF Circular Light" panose="020B0404020101020102" pitchFamily="34" charset="77"/>
              <a:cs typeface="EF Circular Light" panose="020B0404020101020102" pitchFamily="34" charset="77"/>
            </a:endParaRPr>
          </a:p>
          <a:p>
            <a:pPr marL="285750" indent="-285750">
              <a:buFont typeface="Arial" panose="020B0604020202020204" pitchFamily="34" charset="0"/>
              <a:buChar char="•"/>
            </a:pPr>
            <a:r>
              <a:rPr lang="en-CA" sz="1200" dirty="0">
                <a:solidFill>
                  <a:schemeClr val="bg1"/>
                </a:solidFill>
                <a:latin typeface="EF Circular Light" panose="020B0404020101020102" pitchFamily="34" charset="77"/>
                <a:cs typeface="EF Circular Light" panose="020B0404020101020102" pitchFamily="34" charset="77"/>
              </a:rPr>
              <a:t>Only company in the industry with dedicated staff for safety and security</a:t>
            </a:r>
          </a:p>
          <a:p>
            <a:pPr marL="285750" indent="-285750">
              <a:buFont typeface="Arial" panose="020B0604020202020204" pitchFamily="34" charset="0"/>
              <a:buChar char="•"/>
            </a:pPr>
            <a:endParaRPr lang="en-CA" sz="1200" dirty="0">
              <a:solidFill>
                <a:schemeClr val="bg1"/>
              </a:solidFill>
              <a:latin typeface="EF Circular Light" panose="020B0404020101020102" pitchFamily="34" charset="77"/>
              <a:cs typeface="EF Circular Light" panose="020B0404020101020102" pitchFamily="34" charset="77"/>
            </a:endParaRPr>
          </a:p>
          <a:p>
            <a:pPr marL="285750" indent="-285750">
              <a:buFont typeface="Arial" panose="020B0604020202020204" pitchFamily="34" charset="0"/>
              <a:buChar char="•"/>
            </a:pPr>
            <a:r>
              <a:rPr lang="en-CA" sz="1200" dirty="0">
                <a:solidFill>
                  <a:schemeClr val="bg1"/>
                </a:solidFill>
                <a:latin typeface="EF Circular Light" panose="020B0404020101020102" pitchFamily="34" charset="77"/>
                <a:cs typeface="EF Circular Light" panose="020B0404020101020102" pitchFamily="34" charset="77"/>
              </a:rPr>
              <a:t>Local offices in virtually every travel destination offered globally</a:t>
            </a:r>
          </a:p>
          <a:p>
            <a:pPr marL="285750" indent="-285750">
              <a:buFont typeface="Arial" panose="020B0604020202020204" pitchFamily="34" charset="0"/>
              <a:buChar char="•"/>
            </a:pPr>
            <a:endParaRPr lang="en-CA" sz="1200" dirty="0">
              <a:solidFill>
                <a:schemeClr val="bg1"/>
              </a:solidFill>
              <a:latin typeface="EF Circular Light" panose="020B0404020101020102" pitchFamily="34" charset="77"/>
              <a:cs typeface="EF Circular Light" panose="020B0404020101020102" pitchFamily="34" charset="77"/>
            </a:endParaRPr>
          </a:p>
          <a:p>
            <a:pPr marL="285750" indent="-285750">
              <a:buFont typeface="Arial" panose="020B0604020202020204" pitchFamily="34" charset="0"/>
              <a:buChar char="•"/>
            </a:pPr>
            <a:r>
              <a:rPr lang="en-CA" sz="1200" dirty="0">
                <a:solidFill>
                  <a:schemeClr val="bg1"/>
                </a:solidFill>
                <a:latin typeface="EF Circular Light" panose="020B0404020101020102" pitchFamily="34" charset="77"/>
                <a:cs typeface="EF Circular Light" panose="020B0404020101020102" pitchFamily="34" charset="77"/>
              </a:rPr>
              <a:t>EF staff personally visit every hotel, restaurant, attraction and bus company utilized</a:t>
            </a:r>
          </a:p>
          <a:p>
            <a:endParaRPr lang="en-CA" dirty="0"/>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8</a:t>
            </a:fld>
            <a:endParaRPr lang="en-CA"/>
          </a:p>
        </p:txBody>
      </p:sp>
    </p:spTree>
    <p:extLst>
      <p:ext uri="{BB962C8B-B14F-4D97-AF65-F5344CB8AC3E}">
        <p14:creationId xmlns:p14="http://schemas.microsoft.com/office/powerpoint/2010/main" val="378465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i="1" u="sng" dirty="0"/>
              <a:t>SPEAKER:</a:t>
            </a:r>
          </a:p>
          <a:p>
            <a:endParaRPr lang="en-CA" dirty="0"/>
          </a:p>
          <a:p>
            <a:r>
              <a:rPr lang="en-CA" dirty="0"/>
              <a:t>Want to see a sneak peak of what the EF experience is really like?</a:t>
            </a:r>
          </a:p>
          <a:p>
            <a:endParaRPr lang="en-CA" dirty="0"/>
          </a:p>
          <a:p>
            <a:r>
              <a:rPr lang="en-CA" b="1" i="1" u="sng" dirty="0" err="1"/>
              <a:t>GOAl</a:t>
            </a:r>
            <a:r>
              <a:rPr lang="en-CA" b="1" i="1" u="sng" dirty="0"/>
              <a:t>:</a:t>
            </a:r>
          </a:p>
          <a:p>
            <a:endParaRPr lang="en-CA" b="0" i="0" u="none" dirty="0"/>
          </a:p>
          <a:p>
            <a:r>
              <a:rPr lang="en-CA" b="0" i="0" u="none" dirty="0"/>
              <a:t>Get students excited for the itinerary presentation.</a:t>
            </a: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9</a:t>
            </a:fld>
            <a:endParaRPr lang="en-CA"/>
          </a:p>
        </p:txBody>
      </p:sp>
    </p:spTree>
    <p:extLst>
      <p:ext uri="{BB962C8B-B14F-4D97-AF65-F5344CB8AC3E}">
        <p14:creationId xmlns:p14="http://schemas.microsoft.com/office/powerpoint/2010/main" val="149895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rPr>
              <a:t>Welcome</a:t>
            </a:r>
            <a:r>
              <a:rPr lang="en-US" dirty="0">
                <a:solidFill>
                  <a:prstClr val="black"/>
                </a:solidFill>
              </a:rPr>
              <a:t>/ Thanks for coming to learn about this exciting opportunity for your child to travel abroad on an educational tour ____________ during _____________</a:t>
            </a:r>
          </a:p>
          <a:p>
            <a:endParaRPr lang="en-US" dirty="0"/>
          </a:p>
        </p:txBody>
      </p:sp>
      <p:sp>
        <p:nvSpPr>
          <p:cNvPr id="4" name="Slide Number Placeholder 3"/>
          <p:cNvSpPr>
            <a:spLocks noGrp="1"/>
          </p:cNvSpPr>
          <p:nvPr>
            <p:ph type="sldNum" sz="quarter" idx="10"/>
          </p:nvPr>
        </p:nvSpPr>
        <p:spPr/>
        <p:txBody>
          <a:bodyPr/>
          <a:lstStyle/>
          <a:p>
            <a:fld id="{E8A1B453-8301-481C-96B6-9E09F0440B80}" type="slidenum">
              <a:rPr lang="en-US"/>
              <a:t>10</a:t>
            </a:fld>
            <a:endParaRPr lang="en-US"/>
          </a:p>
        </p:txBody>
      </p:sp>
    </p:spTree>
    <p:extLst>
      <p:ext uri="{BB962C8B-B14F-4D97-AF65-F5344CB8AC3E}">
        <p14:creationId xmlns:p14="http://schemas.microsoft.com/office/powerpoint/2010/main" val="306536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6.bin"/><Relationship Id="rId1" Type="http://schemas.openxmlformats.org/officeDocument/2006/relationships/slideMaster" Target="../slideMasters/slideMaster1.xml"/><Relationship Id="rId5" Type="http://schemas.openxmlformats.org/officeDocument/2006/relationships/image" Target="../media/image9.bin"/><Relationship Id="rId4" Type="http://schemas.openxmlformats.org/officeDocument/2006/relationships/image" Target="../media/image8.bin"/></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6.bin"/><Relationship Id="rId3" Type="http://schemas.openxmlformats.org/officeDocument/2006/relationships/image" Target="../media/image11.bin"/><Relationship Id="rId7" Type="http://schemas.openxmlformats.org/officeDocument/2006/relationships/image" Target="../media/image15.bin"/><Relationship Id="rId2" Type="http://schemas.openxmlformats.org/officeDocument/2006/relationships/image" Target="../media/image10.bin"/><Relationship Id="rId1" Type="http://schemas.openxmlformats.org/officeDocument/2006/relationships/slideMaster" Target="../slideMasters/slideMaster1.xml"/><Relationship Id="rId6" Type="http://schemas.openxmlformats.org/officeDocument/2006/relationships/image" Target="../media/image14.bin"/><Relationship Id="rId5" Type="http://schemas.openxmlformats.org/officeDocument/2006/relationships/image" Target="../media/image13.bin"/><Relationship Id="rId4" Type="http://schemas.openxmlformats.org/officeDocument/2006/relationships/image" Target="../media/image12.bin"/></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bin"/><Relationship Id="rId7" Type="http://schemas.openxmlformats.org/officeDocument/2006/relationships/image" Target="../media/image21.bin"/><Relationship Id="rId2" Type="http://schemas.openxmlformats.org/officeDocument/2006/relationships/image" Target="../media/image10.bin"/><Relationship Id="rId1" Type="http://schemas.openxmlformats.org/officeDocument/2006/relationships/slideMaster" Target="../slideMasters/slideMaster1.xml"/><Relationship Id="rId6" Type="http://schemas.openxmlformats.org/officeDocument/2006/relationships/image" Target="../media/image20.bin"/><Relationship Id="rId5" Type="http://schemas.openxmlformats.org/officeDocument/2006/relationships/image" Target="../media/image19.bin"/><Relationship Id="rId4" Type="http://schemas.openxmlformats.org/officeDocument/2006/relationships/image" Target="../media/image18.bin"/><Relationship Id="rId9"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video" Target="https://www.youtube.com/embed/aA8nyzCo5R8?feature=oembed" TargetMode="Externa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52BA-0A26-4A07-B4EC-C5484F215E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084872C-B417-4ACC-916A-0BB393720F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3E1247F-BB66-4DFE-AD97-79C9BD3C4ABD}"/>
              </a:ext>
            </a:extLst>
          </p:cNvPr>
          <p:cNvSpPr>
            <a:spLocks noGrp="1"/>
          </p:cNvSpPr>
          <p:nvPr>
            <p:ph type="dt" sz="half" idx="10"/>
          </p:nvPr>
        </p:nvSpPr>
        <p:spPr/>
        <p:txBody>
          <a:bodyPr/>
          <a:lstStyle/>
          <a:p>
            <a:fld id="{02D793E9-C161-4B06-A8CB-C508D52544F7}" type="datetimeFigureOut">
              <a:rPr lang="en-CA" smtClean="0"/>
              <a:t>2022-12-19</a:t>
            </a:fld>
            <a:endParaRPr lang="en-CA"/>
          </a:p>
        </p:txBody>
      </p:sp>
      <p:sp>
        <p:nvSpPr>
          <p:cNvPr id="5" name="Footer Placeholder 4">
            <a:extLst>
              <a:ext uri="{FF2B5EF4-FFF2-40B4-BE49-F238E27FC236}">
                <a16:creationId xmlns:a16="http://schemas.microsoft.com/office/drawing/2014/main" id="{5A9E6CA4-EE18-46B1-965B-1B54C3C2DE5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14EA35-168F-4B78-A127-AC822F7198E7}"/>
              </a:ext>
            </a:extLst>
          </p:cNvPr>
          <p:cNvSpPr>
            <a:spLocks noGrp="1"/>
          </p:cNvSpPr>
          <p:nvPr>
            <p:ph type="sldNum" sz="quarter" idx="12"/>
          </p:nvPr>
        </p:nvSpPr>
        <p:spPr/>
        <p:txBody>
          <a:bodyPr/>
          <a:lstStyle/>
          <a:p>
            <a:fld id="{C9214216-641A-4C2F-9815-BCF4A57977C6}" type="slidenum">
              <a:rPr lang="en-CA" smtClean="0"/>
              <a:t>‹#›</a:t>
            </a:fld>
            <a:endParaRPr lang="en-CA"/>
          </a:p>
        </p:txBody>
      </p:sp>
    </p:spTree>
    <p:extLst>
      <p:ext uri="{BB962C8B-B14F-4D97-AF65-F5344CB8AC3E}">
        <p14:creationId xmlns:p14="http://schemas.microsoft.com/office/powerpoint/2010/main" val="340095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6EE1-481A-4913-AEB8-60A2274E618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54F8CC7-CD84-45D6-973C-C89E633220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B506DD6-9FEF-4AD7-938F-C3837182CF5A}"/>
              </a:ext>
            </a:extLst>
          </p:cNvPr>
          <p:cNvSpPr>
            <a:spLocks noGrp="1"/>
          </p:cNvSpPr>
          <p:nvPr>
            <p:ph type="dt" sz="half" idx="10"/>
          </p:nvPr>
        </p:nvSpPr>
        <p:spPr/>
        <p:txBody>
          <a:bodyPr/>
          <a:lstStyle/>
          <a:p>
            <a:fld id="{02D793E9-C161-4B06-A8CB-C508D52544F7}" type="datetimeFigureOut">
              <a:rPr lang="en-CA" smtClean="0"/>
              <a:t>2022-12-19</a:t>
            </a:fld>
            <a:endParaRPr lang="en-CA"/>
          </a:p>
        </p:txBody>
      </p:sp>
      <p:sp>
        <p:nvSpPr>
          <p:cNvPr id="5" name="Footer Placeholder 4">
            <a:extLst>
              <a:ext uri="{FF2B5EF4-FFF2-40B4-BE49-F238E27FC236}">
                <a16:creationId xmlns:a16="http://schemas.microsoft.com/office/drawing/2014/main" id="{3B96841C-0A97-4822-8721-9B403032482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6EDFFE-871D-46DC-BFA7-5150D4A8876C}"/>
              </a:ext>
            </a:extLst>
          </p:cNvPr>
          <p:cNvSpPr>
            <a:spLocks noGrp="1"/>
          </p:cNvSpPr>
          <p:nvPr>
            <p:ph type="sldNum" sz="quarter" idx="12"/>
          </p:nvPr>
        </p:nvSpPr>
        <p:spPr/>
        <p:txBody>
          <a:bodyPr/>
          <a:lstStyle/>
          <a:p>
            <a:fld id="{C9214216-641A-4C2F-9815-BCF4A57977C6}" type="slidenum">
              <a:rPr lang="en-CA" smtClean="0"/>
              <a:t>‹#›</a:t>
            </a:fld>
            <a:endParaRPr lang="en-CA"/>
          </a:p>
        </p:txBody>
      </p:sp>
    </p:spTree>
    <p:extLst>
      <p:ext uri="{BB962C8B-B14F-4D97-AF65-F5344CB8AC3E}">
        <p14:creationId xmlns:p14="http://schemas.microsoft.com/office/powerpoint/2010/main" val="389747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084F3A-40B9-404C-9524-11FAC02274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937D92D-E5FC-417A-9FBB-38D2B101A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DCC9476-F2B0-425E-BD85-53BFDDDA43E3}"/>
              </a:ext>
            </a:extLst>
          </p:cNvPr>
          <p:cNvSpPr>
            <a:spLocks noGrp="1"/>
          </p:cNvSpPr>
          <p:nvPr>
            <p:ph type="dt" sz="half" idx="10"/>
          </p:nvPr>
        </p:nvSpPr>
        <p:spPr/>
        <p:txBody>
          <a:bodyPr/>
          <a:lstStyle/>
          <a:p>
            <a:fld id="{02D793E9-C161-4B06-A8CB-C508D52544F7}" type="datetimeFigureOut">
              <a:rPr lang="en-CA" smtClean="0"/>
              <a:t>2022-12-19</a:t>
            </a:fld>
            <a:endParaRPr lang="en-CA"/>
          </a:p>
        </p:txBody>
      </p:sp>
      <p:sp>
        <p:nvSpPr>
          <p:cNvPr id="5" name="Footer Placeholder 4">
            <a:extLst>
              <a:ext uri="{FF2B5EF4-FFF2-40B4-BE49-F238E27FC236}">
                <a16:creationId xmlns:a16="http://schemas.microsoft.com/office/drawing/2014/main" id="{5E193997-F205-4893-93FF-60DB813A364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7941B73-545B-4FDA-A1C2-C2141F734208}"/>
              </a:ext>
            </a:extLst>
          </p:cNvPr>
          <p:cNvSpPr>
            <a:spLocks noGrp="1"/>
          </p:cNvSpPr>
          <p:nvPr>
            <p:ph type="sldNum" sz="quarter" idx="12"/>
          </p:nvPr>
        </p:nvSpPr>
        <p:spPr/>
        <p:txBody>
          <a:bodyPr/>
          <a:lstStyle/>
          <a:p>
            <a:fld id="{C9214216-641A-4C2F-9815-BCF4A57977C6}" type="slidenum">
              <a:rPr lang="en-CA" smtClean="0"/>
              <a:t>‹#›</a:t>
            </a:fld>
            <a:endParaRPr lang="en-CA"/>
          </a:p>
        </p:txBody>
      </p:sp>
    </p:spTree>
    <p:extLst>
      <p:ext uri="{BB962C8B-B14F-4D97-AF65-F5344CB8AC3E}">
        <p14:creationId xmlns:p14="http://schemas.microsoft.com/office/powerpoint/2010/main" val="3484655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2083702" y="2525641"/>
            <a:ext cx="7942262" cy="1114868"/>
          </a:xfrm>
        </p:spPr>
        <p:txBody>
          <a:bodyPr>
            <a:normAutofit/>
          </a:bodyPr>
          <a:lstStyle>
            <a:lvl1pPr marL="0" indent="0" algn="ctr">
              <a:buNone/>
              <a:defRPr sz="7700" b="1" baseline="0">
                <a:solidFill>
                  <a:srgbClr val="00B0F0"/>
                </a:solidFill>
                <a:latin typeface="Century Gothic" panose="020B0502020202020204" pitchFamily="34" charset="0"/>
              </a:defRPr>
            </a:lvl1pPr>
          </a:lstStyle>
          <a:p>
            <a:pPr lvl="0"/>
            <a:r>
              <a:rPr lang="en-US" dirty="0"/>
              <a:t>Click to edit</a:t>
            </a:r>
          </a:p>
        </p:txBody>
      </p:sp>
      <p:sp>
        <p:nvSpPr>
          <p:cNvPr id="3" name="Text Placeholder 5"/>
          <p:cNvSpPr>
            <a:spLocks noGrp="1"/>
          </p:cNvSpPr>
          <p:nvPr>
            <p:ph type="body" sz="quarter" idx="11" hasCustomPrompt="1"/>
          </p:nvPr>
        </p:nvSpPr>
        <p:spPr>
          <a:xfrm>
            <a:off x="-9525" y="6140450"/>
            <a:ext cx="12201526" cy="717550"/>
          </a:xfrm>
        </p:spPr>
        <p:txBody>
          <a:bodyPr anchor="ctr">
            <a:normAutofit/>
          </a:bodyPr>
          <a:lstStyle>
            <a:lvl1pPr marL="0" indent="0" algn="ctr">
              <a:buNone/>
              <a:defRPr sz="2400" i="1" baseline="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List of destinations OR tour name here</a:t>
            </a:r>
          </a:p>
        </p:txBody>
      </p:sp>
    </p:spTree>
    <p:extLst>
      <p:ext uri="{BB962C8B-B14F-4D97-AF65-F5344CB8AC3E}">
        <p14:creationId xmlns:p14="http://schemas.microsoft.com/office/powerpoint/2010/main" val="61317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8B3AEE-BB1A-4B6A-A4A4-8F0041244FCE}"/>
              </a:ext>
            </a:extLst>
          </p:cNvPr>
          <p:cNvPicPr>
            <a:picLocks noChangeAspect="1"/>
          </p:cNvPicPr>
          <p:nvPr userDrawn="1"/>
        </p:nvPicPr>
        <p:blipFill>
          <a:blip r:embed="rId2"/>
          <a:stretch>
            <a:fillRect/>
          </a:stretch>
        </p:blipFill>
        <p:spPr>
          <a:xfrm>
            <a:off x="1827679" y="896442"/>
            <a:ext cx="8536642" cy="5835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Connector 9">
            <a:extLst>
              <a:ext uri="{FF2B5EF4-FFF2-40B4-BE49-F238E27FC236}">
                <a16:creationId xmlns:a16="http://schemas.microsoft.com/office/drawing/2014/main" id="{799F1085-601D-42B0-A03B-90E8BCF678D9}"/>
              </a:ext>
            </a:extLst>
          </p:cNvPr>
          <p:cNvCxnSpPr>
            <a:cxnSpLocks/>
          </p:cNvCxnSpPr>
          <p:nvPr userDrawn="1"/>
        </p:nvCxnSpPr>
        <p:spPr>
          <a:xfrm>
            <a:off x="1283854" y="761760"/>
            <a:ext cx="9624291"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Text Placeholder 3">
            <a:extLst>
              <a:ext uri="{FF2B5EF4-FFF2-40B4-BE49-F238E27FC236}">
                <a16:creationId xmlns:a16="http://schemas.microsoft.com/office/drawing/2014/main" id="{25778469-AC06-44DE-8488-8B0E288CF113}"/>
              </a:ext>
            </a:extLst>
          </p:cNvPr>
          <p:cNvSpPr>
            <a:spLocks noGrp="1"/>
          </p:cNvSpPr>
          <p:nvPr>
            <p:ph type="body" sz="quarter" idx="13" hasCustomPrompt="1"/>
          </p:nvPr>
        </p:nvSpPr>
        <p:spPr>
          <a:xfrm>
            <a:off x="501969" y="161670"/>
            <a:ext cx="11039475" cy="684212"/>
          </a:xfrm>
        </p:spPr>
        <p:txBody>
          <a:bodyPr>
            <a:normAutofit/>
          </a:bodyPr>
          <a:lstStyle>
            <a:lvl1pPr marL="0" indent="0" algn="ctr">
              <a:buNone/>
              <a:defRPr sz="3600" b="1">
                <a:latin typeface="Century Gothic" panose="020B0502020202020204" pitchFamily="34" charset="0"/>
              </a:defRPr>
            </a:lvl1pPr>
          </a:lstStyle>
          <a:p>
            <a:pPr lvl="0"/>
            <a:r>
              <a:rPr lang="en-US" sz="3600" b="1" dirty="0">
                <a:latin typeface="Century Gothic" panose="020B0502020202020204" pitchFamily="34" charset="0"/>
              </a:rPr>
              <a:t>Destinations/cities</a:t>
            </a:r>
            <a:endParaRPr lang="en-US" dirty="0"/>
          </a:p>
        </p:txBody>
      </p:sp>
      <p:pic>
        <p:nvPicPr>
          <p:cNvPr id="8" name="Picture 7">
            <a:extLst>
              <a:ext uri="{FF2B5EF4-FFF2-40B4-BE49-F238E27FC236}">
                <a16:creationId xmlns:a16="http://schemas.microsoft.com/office/drawing/2014/main" id="{68A7644F-2370-44FE-951B-DCD0654CF4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7920" r="17920"/>
          <a:stretch/>
        </p:blipFill>
        <p:spPr>
          <a:xfrm>
            <a:off x="7330553" y="5297741"/>
            <a:ext cx="1338317" cy="1327633"/>
          </a:xfrm>
          <a:prstGeom prst="ellipse">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4668CB0B-D706-48A4-80B9-6F86D7A8046D}"/>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6708" r="16708"/>
          <a:stretch/>
        </p:blipFill>
        <p:spPr>
          <a:xfrm>
            <a:off x="4417023" y="3307576"/>
            <a:ext cx="1338317" cy="1327633"/>
          </a:xfrm>
          <a:prstGeom prst="ellipse">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FC82081D-4891-49D7-85E5-B7B8864DE4A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15091" r="15091"/>
          <a:stretch/>
        </p:blipFill>
        <p:spPr>
          <a:xfrm>
            <a:off x="6021706" y="1526654"/>
            <a:ext cx="1338317" cy="1327633"/>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7861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 image circles + 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D97FA-4830-4FD7-9E8C-E22F92CD64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13821" y="1475572"/>
            <a:ext cx="10502077" cy="3647744"/>
          </a:xfrm>
          <a:prstGeom prst="rect">
            <a:avLst/>
          </a:prstGeom>
        </p:spPr>
      </p:pic>
      <p:sp>
        <p:nvSpPr>
          <p:cNvPr id="7" name="Oval 6">
            <a:extLst>
              <a:ext uri="{FF2B5EF4-FFF2-40B4-BE49-F238E27FC236}">
                <a16:creationId xmlns:a16="http://schemas.microsoft.com/office/drawing/2014/main" id="{5A947992-3186-4CB6-85FF-312FF0D1C929}"/>
              </a:ext>
            </a:extLst>
          </p:cNvPr>
          <p:cNvSpPr/>
          <p:nvPr userDrawn="1"/>
        </p:nvSpPr>
        <p:spPr>
          <a:xfrm>
            <a:off x="-3036410" y="777753"/>
            <a:ext cx="5141911" cy="528026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38">
            <a:extLst>
              <a:ext uri="{FF2B5EF4-FFF2-40B4-BE49-F238E27FC236}">
                <a16:creationId xmlns:a16="http://schemas.microsoft.com/office/drawing/2014/main" id="{F788A5E3-CF0B-46D1-B890-A489B2925D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6685" r="16685"/>
          <a:stretch/>
        </p:blipFill>
        <p:spPr>
          <a:xfrm>
            <a:off x="2680447" y="732463"/>
            <a:ext cx="1845317" cy="1845317"/>
          </a:xfrm>
          <a:prstGeom prst="ellipse">
            <a:avLst/>
          </a:prstGeom>
        </p:spPr>
      </p:pic>
      <p:pic>
        <p:nvPicPr>
          <p:cNvPr id="9" name="Picture Placeholder 56">
            <a:extLst>
              <a:ext uri="{FF2B5EF4-FFF2-40B4-BE49-F238E27FC236}">
                <a16:creationId xmlns:a16="http://schemas.microsoft.com/office/drawing/2014/main" id="{4FA5417D-21A2-4973-869F-A4D2C4DCAD4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5114" t="915" r="24553" b="10764"/>
          <a:stretch/>
        </p:blipFill>
        <p:spPr>
          <a:xfrm>
            <a:off x="4711537" y="732462"/>
            <a:ext cx="1845317" cy="1845317"/>
          </a:xfrm>
          <a:prstGeom prst="ellipse">
            <a:avLst/>
          </a:prstGeom>
        </p:spPr>
      </p:pic>
      <p:pic>
        <p:nvPicPr>
          <p:cNvPr id="10" name="Picture Placeholder 2">
            <a:extLst>
              <a:ext uri="{FF2B5EF4-FFF2-40B4-BE49-F238E27FC236}">
                <a16:creationId xmlns:a16="http://schemas.microsoft.com/office/drawing/2014/main" id="{2BC8A53D-FA27-49CF-889A-E711D64C578E}"/>
              </a:ext>
            </a:extLst>
          </p:cNvPr>
          <p:cNvPicPr>
            <a:picLocks noChangeAspect="1"/>
          </p:cNvPicPr>
          <p:nvPr userDrawn="1"/>
        </p:nvPicPr>
        <p:blipFill>
          <a:blip r:embed="rId5" cstate="screen">
            <a:extLst>
              <a:ext uri="{28A0092B-C50C-407E-A947-70E740481C1C}">
                <a14:useLocalDpi xmlns:a14="http://schemas.microsoft.com/office/drawing/2010/main"/>
              </a:ext>
            </a:extLst>
          </a:blip>
          <a:srcRect l="16995" r="16995"/>
          <a:stretch/>
        </p:blipFill>
        <p:spPr>
          <a:xfrm>
            <a:off x="6742627" y="732461"/>
            <a:ext cx="1845317" cy="1845317"/>
          </a:xfrm>
          <a:prstGeom prst="ellipse">
            <a:avLst/>
          </a:prstGeom>
        </p:spPr>
      </p:pic>
      <p:pic>
        <p:nvPicPr>
          <p:cNvPr id="11" name="Picture Placeholder 54">
            <a:extLst>
              <a:ext uri="{FF2B5EF4-FFF2-40B4-BE49-F238E27FC236}">
                <a16:creationId xmlns:a16="http://schemas.microsoft.com/office/drawing/2014/main" id="{78FBEE72-8600-45F5-8F1B-C12C7E2C7096}"/>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6662" r="16662"/>
          <a:stretch/>
        </p:blipFill>
        <p:spPr>
          <a:xfrm>
            <a:off x="8773716" y="745898"/>
            <a:ext cx="1845317" cy="1845317"/>
          </a:xfrm>
          <a:prstGeom prst="ellipse">
            <a:avLst/>
          </a:prstGeom>
        </p:spPr>
      </p:pic>
      <p:pic>
        <p:nvPicPr>
          <p:cNvPr id="12" name="Picture Placeholder 50">
            <a:extLst>
              <a:ext uri="{FF2B5EF4-FFF2-40B4-BE49-F238E27FC236}">
                <a16:creationId xmlns:a16="http://schemas.microsoft.com/office/drawing/2014/main" id="{F21768E5-65E7-4C4C-8FFC-92EC53C62959}"/>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6725" r="16725"/>
          <a:stretch/>
        </p:blipFill>
        <p:spPr>
          <a:xfrm>
            <a:off x="2680447" y="4280221"/>
            <a:ext cx="1845317" cy="1845317"/>
          </a:xfrm>
          <a:prstGeom prst="ellipse">
            <a:avLst/>
          </a:prstGeom>
        </p:spPr>
      </p:pic>
      <p:pic>
        <p:nvPicPr>
          <p:cNvPr id="13" name="Picture Placeholder 52">
            <a:extLst>
              <a:ext uri="{FF2B5EF4-FFF2-40B4-BE49-F238E27FC236}">
                <a16:creationId xmlns:a16="http://schemas.microsoft.com/office/drawing/2014/main" id="{F8445570-BB57-4513-9A78-240CE29470BE}"/>
              </a:ext>
            </a:extLst>
          </p:cNvPr>
          <p:cNvPicPr>
            <a:picLocks noChangeAspect="1"/>
          </p:cNvPicPr>
          <p:nvPr userDrawn="1"/>
        </p:nvPicPr>
        <p:blipFill>
          <a:blip r:embed="rId8" cstate="screen">
            <a:extLst>
              <a:ext uri="{28A0092B-C50C-407E-A947-70E740481C1C}">
                <a14:useLocalDpi xmlns:a14="http://schemas.microsoft.com/office/drawing/2010/main"/>
              </a:ext>
            </a:extLst>
          </a:blip>
          <a:srcRect l="16996" r="16996"/>
          <a:stretch/>
        </p:blipFill>
        <p:spPr>
          <a:xfrm>
            <a:off x="4711537" y="4280220"/>
            <a:ext cx="1845317" cy="1845317"/>
          </a:xfrm>
          <a:prstGeom prst="ellipse">
            <a:avLst/>
          </a:prstGeom>
        </p:spPr>
      </p:pic>
      <p:sp>
        <p:nvSpPr>
          <p:cNvPr id="14" name="TextBox 13">
            <a:extLst>
              <a:ext uri="{FF2B5EF4-FFF2-40B4-BE49-F238E27FC236}">
                <a16:creationId xmlns:a16="http://schemas.microsoft.com/office/drawing/2014/main" id="{EDD35401-CEAE-4299-9F98-2B0EC47F4A0C}"/>
              </a:ext>
            </a:extLst>
          </p:cNvPr>
          <p:cNvSpPr txBox="1">
            <a:spLocks/>
          </p:cNvSpPr>
          <p:nvPr userDrawn="1"/>
        </p:nvSpPr>
        <p:spPr>
          <a:xfrm>
            <a:off x="0" y="2615206"/>
            <a:ext cx="2168656" cy="1323439"/>
          </a:xfrm>
          <a:prstGeom prst="rect">
            <a:avLst/>
          </a:prstGeom>
          <a:noFill/>
        </p:spPr>
        <p:txBody>
          <a:bodyPr wrap="square" rtlCol="0">
            <a:spAutoFit/>
          </a:bodyPr>
          <a:lstStyle/>
          <a:p>
            <a:pPr>
              <a:lnSpc>
                <a:spcPct val="100000"/>
              </a:lnSpc>
            </a:pPr>
            <a:r>
              <a:rPr lang="en-US" sz="3200" b="1" dirty="0">
                <a:solidFill>
                  <a:schemeClr val="bg1"/>
                </a:solidFill>
                <a:latin typeface="Century Gothic" panose="020B0502020202020204" pitchFamily="34" charset="0"/>
                <a:cs typeface="Arial" panose="020B0604020202020204" pitchFamily="34" charset="0"/>
              </a:rPr>
              <a:t>Venice &amp; Florence  </a:t>
            </a:r>
            <a:r>
              <a:rPr lang="en-US" sz="1600" dirty="0">
                <a:solidFill>
                  <a:schemeClr val="bg1"/>
                </a:solidFill>
                <a:latin typeface="Arial" panose="020B0604020202020204" pitchFamily="34" charset="0"/>
                <a:cs typeface="Arial" panose="020B0604020202020204" pitchFamily="34" charset="0"/>
              </a:rPr>
              <a:t>Days 1-5</a:t>
            </a:r>
          </a:p>
        </p:txBody>
      </p:sp>
      <p:sp>
        <p:nvSpPr>
          <p:cNvPr id="15" name="Text Placeholder 2">
            <a:extLst>
              <a:ext uri="{FF2B5EF4-FFF2-40B4-BE49-F238E27FC236}">
                <a16:creationId xmlns:a16="http://schemas.microsoft.com/office/drawing/2014/main" id="{4A51CF85-3BD1-42B1-92FF-DB638E86D10C}"/>
              </a:ext>
            </a:extLst>
          </p:cNvPr>
          <p:cNvSpPr txBox="1">
            <a:spLocks/>
          </p:cNvSpPr>
          <p:nvPr userDrawn="1"/>
        </p:nvSpPr>
        <p:spPr>
          <a:xfrm>
            <a:off x="2825150" y="2699146"/>
            <a:ext cx="1490662" cy="5483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Fly overnight to Italy</a:t>
            </a:r>
          </a:p>
        </p:txBody>
      </p:sp>
      <p:sp>
        <p:nvSpPr>
          <p:cNvPr id="16" name="Text Placeholder 3">
            <a:extLst>
              <a:ext uri="{FF2B5EF4-FFF2-40B4-BE49-F238E27FC236}">
                <a16:creationId xmlns:a16="http://schemas.microsoft.com/office/drawing/2014/main" id="{188CBB65-C8DA-4EFD-955B-633861A1E470}"/>
              </a:ext>
            </a:extLst>
          </p:cNvPr>
          <p:cNvSpPr txBox="1">
            <a:spLocks/>
          </p:cNvSpPr>
          <p:nvPr userDrawn="1"/>
        </p:nvSpPr>
        <p:spPr>
          <a:xfrm>
            <a:off x="4888864" y="2719385"/>
            <a:ext cx="1490662" cy="4730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Travel to Venice</a:t>
            </a:r>
          </a:p>
        </p:txBody>
      </p:sp>
      <p:sp>
        <p:nvSpPr>
          <p:cNvPr id="17" name="Text Placeholder 4">
            <a:extLst>
              <a:ext uri="{FF2B5EF4-FFF2-40B4-BE49-F238E27FC236}">
                <a16:creationId xmlns:a16="http://schemas.microsoft.com/office/drawing/2014/main" id="{CC9EC5F7-748F-4EC0-823D-804A58F57079}"/>
              </a:ext>
            </a:extLst>
          </p:cNvPr>
          <p:cNvSpPr txBox="1">
            <a:spLocks/>
          </p:cNvSpPr>
          <p:nvPr userDrawn="1"/>
        </p:nvSpPr>
        <p:spPr>
          <a:xfrm>
            <a:off x="6874988" y="2706970"/>
            <a:ext cx="1574566" cy="6115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Take a guided tour of Venice</a:t>
            </a:r>
          </a:p>
        </p:txBody>
      </p:sp>
      <p:sp>
        <p:nvSpPr>
          <p:cNvPr id="18" name="Text Placeholder 6">
            <a:extLst>
              <a:ext uri="{FF2B5EF4-FFF2-40B4-BE49-F238E27FC236}">
                <a16:creationId xmlns:a16="http://schemas.microsoft.com/office/drawing/2014/main" id="{DB4FA162-6A2F-4F79-849E-773B7C6533E2}"/>
              </a:ext>
            </a:extLst>
          </p:cNvPr>
          <p:cNvSpPr txBox="1">
            <a:spLocks/>
          </p:cNvSpPr>
          <p:nvPr userDrawn="1"/>
        </p:nvSpPr>
        <p:spPr>
          <a:xfrm>
            <a:off x="4883548" y="3513848"/>
            <a:ext cx="1490662" cy="56687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Explore Florence with an expert local guide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b="0" i="0" dirty="0">
              <a:solidFill>
                <a:schemeClr val="accent3">
                  <a:lumMod val="75000"/>
                </a:schemeClr>
              </a:solidFill>
              <a:effectLst/>
              <a:latin typeface="Arial" panose="020B0604020202020204" pitchFamily="34" charset="0"/>
            </a:endParaRPr>
          </a:p>
        </p:txBody>
      </p:sp>
      <p:sp>
        <p:nvSpPr>
          <p:cNvPr id="19" name="Text Placeholder 7">
            <a:extLst>
              <a:ext uri="{FF2B5EF4-FFF2-40B4-BE49-F238E27FC236}">
                <a16:creationId xmlns:a16="http://schemas.microsoft.com/office/drawing/2014/main" id="{776C9721-176C-4588-B7DF-73A8754EFD77}"/>
              </a:ext>
            </a:extLst>
          </p:cNvPr>
          <p:cNvSpPr txBox="1">
            <a:spLocks/>
          </p:cNvSpPr>
          <p:nvPr userDrawn="1"/>
        </p:nvSpPr>
        <p:spPr>
          <a:xfrm>
            <a:off x="2882801" y="3511780"/>
            <a:ext cx="1490662" cy="6283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Enjoy a gondola ride</a:t>
            </a:r>
          </a:p>
          <a:p>
            <a:endParaRPr lang="en-US" dirty="0"/>
          </a:p>
        </p:txBody>
      </p:sp>
      <p:sp>
        <p:nvSpPr>
          <p:cNvPr id="20" name="Text Placeholder 8">
            <a:extLst>
              <a:ext uri="{FF2B5EF4-FFF2-40B4-BE49-F238E27FC236}">
                <a16:creationId xmlns:a16="http://schemas.microsoft.com/office/drawing/2014/main" id="{66A0D8D3-6178-4884-8A24-5267C9D456B8}"/>
              </a:ext>
            </a:extLst>
          </p:cNvPr>
          <p:cNvSpPr txBox="1">
            <a:spLocks/>
          </p:cNvSpPr>
          <p:nvPr userDrawn="1"/>
        </p:nvSpPr>
        <p:spPr>
          <a:xfrm>
            <a:off x="6919954" y="3536038"/>
            <a:ext cx="1490662" cy="6115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See iconic sites like Ponte Vecchio</a:t>
            </a:r>
          </a:p>
        </p:txBody>
      </p:sp>
      <p:sp>
        <p:nvSpPr>
          <p:cNvPr id="25" name="Text Placeholder 8">
            <a:extLst>
              <a:ext uri="{FF2B5EF4-FFF2-40B4-BE49-F238E27FC236}">
                <a16:creationId xmlns:a16="http://schemas.microsoft.com/office/drawing/2014/main" id="{CCE3D613-B6B4-44AE-A6E6-80413F56589C}"/>
              </a:ext>
            </a:extLst>
          </p:cNvPr>
          <p:cNvSpPr txBox="1">
            <a:spLocks/>
          </p:cNvSpPr>
          <p:nvPr userDrawn="1"/>
        </p:nvSpPr>
        <p:spPr>
          <a:xfrm>
            <a:off x="8945016" y="2719383"/>
            <a:ext cx="1574566" cy="5575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See a glass-blowing demonstration</a:t>
            </a:r>
          </a:p>
        </p:txBody>
      </p:sp>
      <p:sp>
        <p:nvSpPr>
          <p:cNvPr id="31" name="Picture Placeholder 32">
            <a:extLst>
              <a:ext uri="{FF2B5EF4-FFF2-40B4-BE49-F238E27FC236}">
                <a16:creationId xmlns:a16="http://schemas.microsoft.com/office/drawing/2014/main" id="{AD11E54C-7649-4F41-A073-6B7C84082D5D}"/>
              </a:ext>
            </a:extLst>
          </p:cNvPr>
          <p:cNvSpPr>
            <a:spLocks noGrp="1"/>
          </p:cNvSpPr>
          <p:nvPr>
            <p:ph type="pic" sz="quarter" idx="10"/>
          </p:nvPr>
        </p:nvSpPr>
        <p:spPr>
          <a:xfrm>
            <a:off x="6736708" y="4279900"/>
            <a:ext cx="1845317" cy="1846263"/>
          </a:xfrm>
          <a:prstGeom prst="ellipse">
            <a:avLst/>
          </a:prstGeom>
        </p:spPr>
        <p:txBody>
          <a:bodyPr/>
          <a:lstStyle/>
          <a:p>
            <a:endParaRPr lang="en-US"/>
          </a:p>
        </p:txBody>
      </p:sp>
      <p:grpSp>
        <p:nvGrpSpPr>
          <p:cNvPr id="35" name="Group 34">
            <a:extLst>
              <a:ext uri="{FF2B5EF4-FFF2-40B4-BE49-F238E27FC236}">
                <a16:creationId xmlns:a16="http://schemas.microsoft.com/office/drawing/2014/main" id="{B7BE7E43-C6A3-42BB-A68F-13B79F280E9E}"/>
              </a:ext>
            </a:extLst>
          </p:cNvPr>
          <p:cNvGrpSpPr/>
          <p:nvPr userDrawn="1"/>
        </p:nvGrpSpPr>
        <p:grpSpPr>
          <a:xfrm>
            <a:off x="6736708" y="468044"/>
            <a:ext cx="879025" cy="879025"/>
            <a:chOff x="2723862" y="536909"/>
            <a:chExt cx="879025" cy="879025"/>
          </a:xfrm>
        </p:grpSpPr>
        <p:sp>
          <p:nvSpPr>
            <p:cNvPr id="36" name="Oval 35">
              <a:extLst>
                <a:ext uri="{FF2B5EF4-FFF2-40B4-BE49-F238E27FC236}">
                  <a16:creationId xmlns:a16="http://schemas.microsoft.com/office/drawing/2014/main" id="{27E14DCA-5A80-429C-B997-D29EF0E1CA13}"/>
                </a:ext>
              </a:extLst>
            </p:cNvPr>
            <p:cNvSpPr/>
            <p:nvPr userDrawn="1"/>
          </p:nvSpPr>
          <p:spPr>
            <a:xfrm>
              <a:off x="2723862" y="536909"/>
              <a:ext cx="879025" cy="879025"/>
            </a:xfrm>
            <a:prstGeom prst="ellipse">
              <a:avLst/>
            </a:prstGeom>
            <a:noFill/>
            <a:ln w="952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ADEE"/>
                  </a:solidFill>
                </a:ln>
              </a:endParaRPr>
            </a:p>
          </p:txBody>
        </p:sp>
        <p:sp>
          <p:nvSpPr>
            <p:cNvPr id="37" name="Oval 36">
              <a:extLst>
                <a:ext uri="{FF2B5EF4-FFF2-40B4-BE49-F238E27FC236}">
                  <a16:creationId xmlns:a16="http://schemas.microsoft.com/office/drawing/2014/main" id="{C81E0F17-FA30-4B0E-8F37-62179EB75DA0}"/>
                </a:ext>
              </a:extLst>
            </p:cNvPr>
            <p:cNvSpPr/>
            <p:nvPr userDrawn="1"/>
          </p:nvSpPr>
          <p:spPr>
            <a:xfrm>
              <a:off x="2799942" y="605989"/>
              <a:ext cx="726863" cy="740863"/>
            </a:xfrm>
            <a:prstGeom prst="ellipse">
              <a:avLst/>
            </a:prstGeom>
            <a:solidFill>
              <a:srgbClr val="00AD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8D608636-F242-40F7-B90C-EEA6D4EF5F1D}"/>
                </a:ext>
              </a:extLst>
            </p:cNvPr>
            <p:cNvSpPr txBox="1">
              <a:spLocks/>
            </p:cNvSpPr>
            <p:nvPr userDrawn="1"/>
          </p:nvSpPr>
          <p:spPr>
            <a:xfrm>
              <a:off x="2789383" y="780923"/>
              <a:ext cx="726863" cy="333489"/>
            </a:xfrm>
            <a:prstGeom prst="rect">
              <a:avLst/>
            </a:prstGeom>
            <a:noFill/>
          </p:spPr>
          <p:txBody>
            <a:bodyPr wrap="square" rtlCol="0">
              <a:spAutoFit/>
            </a:bodyPr>
            <a:lstStyle/>
            <a:p>
              <a:pPr algn="ctr">
                <a:lnSpc>
                  <a:spcPct val="125000"/>
                </a:lnSpc>
              </a:pPr>
              <a:r>
                <a:rPr lang="en-US" sz="1400" b="1">
                  <a:solidFill>
                    <a:schemeClr val="bg1"/>
                  </a:solidFill>
                  <a:latin typeface="Century Gothic" panose="020B0502020202020204" pitchFamily="34" charset="0"/>
                  <a:cs typeface="Arial" panose="020B0604020202020204" pitchFamily="34" charset="0"/>
                </a:rPr>
                <a:t>Day 3</a:t>
              </a:r>
            </a:p>
          </p:txBody>
        </p:sp>
      </p:grpSp>
      <p:grpSp>
        <p:nvGrpSpPr>
          <p:cNvPr id="39" name="Group 38">
            <a:extLst>
              <a:ext uri="{FF2B5EF4-FFF2-40B4-BE49-F238E27FC236}">
                <a16:creationId xmlns:a16="http://schemas.microsoft.com/office/drawing/2014/main" id="{3A7C8440-D4FE-4376-BDEF-EC5108440E76}"/>
              </a:ext>
            </a:extLst>
          </p:cNvPr>
          <p:cNvGrpSpPr/>
          <p:nvPr userDrawn="1"/>
        </p:nvGrpSpPr>
        <p:grpSpPr>
          <a:xfrm>
            <a:off x="2427539" y="503277"/>
            <a:ext cx="879025" cy="879025"/>
            <a:chOff x="2723862" y="536909"/>
            <a:chExt cx="879025" cy="879025"/>
          </a:xfrm>
        </p:grpSpPr>
        <p:sp>
          <p:nvSpPr>
            <p:cNvPr id="40" name="Oval 39">
              <a:extLst>
                <a:ext uri="{FF2B5EF4-FFF2-40B4-BE49-F238E27FC236}">
                  <a16:creationId xmlns:a16="http://schemas.microsoft.com/office/drawing/2014/main" id="{32A351FC-4FAD-42A9-9DD2-D9E1BAD03E9D}"/>
                </a:ext>
              </a:extLst>
            </p:cNvPr>
            <p:cNvSpPr/>
            <p:nvPr userDrawn="1"/>
          </p:nvSpPr>
          <p:spPr>
            <a:xfrm>
              <a:off x="2723862" y="536909"/>
              <a:ext cx="879025" cy="879025"/>
            </a:xfrm>
            <a:prstGeom prst="ellipse">
              <a:avLst/>
            </a:prstGeom>
            <a:noFill/>
            <a:ln w="952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ADEE"/>
                  </a:solidFill>
                </a:ln>
              </a:endParaRPr>
            </a:p>
          </p:txBody>
        </p:sp>
        <p:sp>
          <p:nvSpPr>
            <p:cNvPr id="41" name="Oval 40">
              <a:extLst>
                <a:ext uri="{FF2B5EF4-FFF2-40B4-BE49-F238E27FC236}">
                  <a16:creationId xmlns:a16="http://schemas.microsoft.com/office/drawing/2014/main" id="{923E9913-DE2B-4EF5-9006-0E7B6E38D7BB}"/>
                </a:ext>
              </a:extLst>
            </p:cNvPr>
            <p:cNvSpPr/>
            <p:nvPr userDrawn="1"/>
          </p:nvSpPr>
          <p:spPr>
            <a:xfrm>
              <a:off x="2810502" y="621658"/>
              <a:ext cx="726863" cy="740863"/>
            </a:xfrm>
            <a:prstGeom prst="ellipse">
              <a:avLst/>
            </a:prstGeom>
            <a:solidFill>
              <a:srgbClr val="00AD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429DC48-FEFC-4BC7-BAC2-9ADA1B303EA8}"/>
                </a:ext>
              </a:extLst>
            </p:cNvPr>
            <p:cNvSpPr txBox="1">
              <a:spLocks/>
            </p:cNvSpPr>
            <p:nvPr userDrawn="1"/>
          </p:nvSpPr>
          <p:spPr>
            <a:xfrm>
              <a:off x="2799942" y="811385"/>
              <a:ext cx="726863" cy="307777"/>
            </a:xfrm>
            <a:prstGeom prst="rect">
              <a:avLst/>
            </a:prstGeom>
            <a:noFill/>
          </p:spPr>
          <p:txBody>
            <a:bodyPr wrap="square" rtlCol="0">
              <a:spAutoFit/>
            </a:bodyPr>
            <a:lstStyle/>
            <a:p>
              <a:pPr algn="ctr">
                <a:lnSpc>
                  <a:spcPct val="100000"/>
                </a:lnSpc>
              </a:pPr>
              <a:r>
                <a:rPr lang="en-US" sz="1400" b="1" dirty="0">
                  <a:solidFill>
                    <a:schemeClr val="bg1"/>
                  </a:solidFill>
                  <a:latin typeface="Century Gothic" panose="020B0502020202020204" pitchFamily="34" charset="0"/>
                  <a:cs typeface="Arial" panose="020B0604020202020204" pitchFamily="34" charset="0"/>
                </a:rPr>
                <a:t>Day 1</a:t>
              </a:r>
            </a:p>
          </p:txBody>
        </p:sp>
      </p:grpSp>
      <p:grpSp>
        <p:nvGrpSpPr>
          <p:cNvPr id="43" name="Group 42">
            <a:extLst>
              <a:ext uri="{FF2B5EF4-FFF2-40B4-BE49-F238E27FC236}">
                <a16:creationId xmlns:a16="http://schemas.microsoft.com/office/drawing/2014/main" id="{27B1A5A2-F955-408F-9625-F22789B60E1D}"/>
              </a:ext>
            </a:extLst>
          </p:cNvPr>
          <p:cNvGrpSpPr/>
          <p:nvPr userDrawn="1"/>
        </p:nvGrpSpPr>
        <p:grpSpPr>
          <a:xfrm>
            <a:off x="4645171" y="496799"/>
            <a:ext cx="879025" cy="879025"/>
            <a:chOff x="2723862" y="536909"/>
            <a:chExt cx="879025" cy="879025"/>
          </a:xfrm>
        </p:grpSpPr>
        <p:sp>
          <p:nvSpPr>
            <p:cNvPr id="44" name="Oval 43">
              <a:extLst>
                <a:ext uri="{FF2B5EF4-FFF2-40B4-BE49-F238E27FC236}">
                  <a16:creationId xmlns:a16="http://schemas.microsoft.com/office/drawing/2014/main" id="{1390AF4F-A0D9-4EB0-B6F3-2046909C3E1A}"/>
                </a:ext>
              </a:extLst>
            </p:cNvPr>
            <p:cNvSpPr/>
            <p:nvPr userDrawn="1"/>
          </p:nvSpPr>
          <p:spPr>
            <a:xfrm>
              <a:off x="2723862" y="536909"/>
              <a:ext cx="879025" cy="879025"/>
            </a:xfrm>
            <a:prstGeom prst="ellipse">
              <a:avLst/>
            </a:prstGeom>
            <a:noFill/>
            <a:ln w="952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ADEE"/>
                  </a:solidFill>
                </a:ln>
              </a:endParaRPr>
            </a:p>
          </p:txBody>
        </p:sp>
        <p:sp>
          <p:nvSpPr>
            <p:cNvPr id="45" name="Oval 44">
              <a:extLst>
                <a:ext uri="{FF2B5EF4-FFF2-40B4-BE49-F238E27FC236}">
                  <a16:creationId xmlns:a16="http://schemas.microsoft.com/office/drawing/2014/main" id="{63B46C64-6CEE-4E54-9388-5D84141E1234}"/>
                </a:ext>
              </a:extLst>
            </p:cNvPr>
            <p:cNvSpPr/>
            <p:nvPr userDrawn="1"/>
          </p:nvSpPr>
          <p:spPr>
            <a:xfrm>
              <a:off x="2799942" y="605989"/>
              <a:ext cx="726863" cy="740863"/>
            </a:xfrm>
            <a:prstGeom prst="ellipse">
              <a:avLst/>
            </a:prstGeom>
            <a:solidFill>
              <a:srgbClr val="00AD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AC358E8-CAB9-483E-BA7F-573FEFAB5E8C}"/>
                </a:ext>
              </a:extLst>
            </p:cNvPr>
            <p:cNvSpPr txBox="1">
              <a:spLocks/>
            </p:cNvSpPr>
            <p:nvPr userDrawn="1"/>
          </p:nvSpPr>
          <p:spPr>
            <a:xfrm>
              <a:off x="2789383" y="780923"/>
              <a:ext cx="726863" cy="333489"/>
            </a:xfrm>
            <a:prstGeom prst="rect">
              <a:avLst/>
            </a:prstGeom>
            <a:noFill/>
          </p:spPr>
          <p:txBody>
            <a:bodyPr wrap="square" rtlCol="0">
              <a:spAutoFit/>
            </a:bodyPr>
            <a:lstStyle/>
            <a:p>
              <a:pPr algn="ctr">
                <a:lnSpc>
                  <a:spcPct val="125000"/>
                </a:lnSpc>
              </a:pPr>
              <a:r>
                <a:rPr lang="en-US" sz="1400" b="1" dirty="0">
                  <a:solidFill>
                    <a:schemeClr val="bg1"/>
                  </a:solidFill>
                  <a:latin typeface="Century Gothic" panose="020B0502020202020204" pitchFamily="34" charset="0"/>
                  <a:cs typeface="Arial" panose="020B0604020202020204" pitchFamily="34" charset="0"/>
                </a:rPr>
                <a:t>Day 2</a:t>
              </a:r>
            </a:p>
          </p:txBody>
        </p:sp>
      </p:grpSp>
      <p:grpSp>
        <p:nvGrpSpPr>
          <p:cNvPr id="53" name="Group 52">
            <a:extLst>
              <a:ext uri="{FF2B5EF4-FFF2-40B4-BE49-F238E27FC236}">
                <a16:creationId xmlns:a16="http://schemas.microsoft.com/office/drawing/2014/main" id="{6D3666EF-31EA-4F63-A270-EA1E400AE2B7}"/>
              </a:ext>
            </a:extLst>
          </p:cNvPr>
          <p:cNvGrpSpPr/>
          <p:nvPr userDrawn="1"/>
        </p:nvGrpSpPr>
        <p:grpSpPr>
          <a:xfrm>
            <a:off x="4628559" y="5544798"/>
            <a:ext cx="879025" cy="879025"/>
            <a:chOff x="2723862" y="536909"/>
            <a:chExt cx="879025" cy="879025"/>
          </a:xfrm>
        </p:grpSpPr>
        <p:sp>
          <p:nvSpPr>
            <p:cNvPr id="54" name="Oval 53">
              <a:extLst>
                <a:ext uri="{FF2B5EF4-FFF2-40B4-BE49-F238E27FC236}">
                  <a16:creationId xmlns:a16="http://schemas.microsoft.com/office/drawing/2014/main" id="{8C0CCFCD-F924-4F69-83F1-EAB705868711}"/>
                </a:ext>
              </a:extLst>
            </p:cNvPr>
            <p:cNvSpPr/>
            <p:nvPr userDrawn="1"/>
          </p:nvSpPr>
          <p:spPr>
            <a:xfrm>
              <a:off x="2723862" y="536909"/>
              <a:ext cx="879025" cy="879025"/>
            </a:xfrm>
            <a:prstGeom prst="ellipse">
              <a:avLst/>
            </a:prstGeom>
            <a:noFill/>
            <a:ln w="952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ADEE"/>
                  </a:solidFill>
                </a:ln>
              </a:endParaRPr>
            </a:p>
          </p:txBody>
        </p:sp>
        <p:sp>
          <p:nvSpPr>
            <p:cNvPr id="55" name="Oval 54">
              <a:extLst>
                <a:ext uri="{FF2B5EF4-FFF2-40B4-BE49-F238E27FC236}">
                  <a16:creationId xmlns:a16="http://schemas.microsoft.com/office/drawing/2014/main" id="{C436A87D-FDC6-4CFB-BC20-16D0C2834C3B}"/>
                </a:ext>
              </a:extLst>
            </p:cNvPr>
            <p:cNvSpPr/>
            <p:nvPr userDrawn="1"/>
          </p:nvSpPr>
          <p:spPr>
            <a:xfrm>
              <a:off x="2799942" y="605989"/>
              <a:ext cx="726863" cy="740863"/>
            </a:xfrm>
            <a:prstGeom prst="ellipse">
              <a:avLst/>
            </a:prstGeom>
            <a:solidFill>
              <a:srgbClr val="00AD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5F60B004-8484-4E3B-ACCD-49774131119B}"/>
                </a:ext>
              </a:extLst>
            </p:cNvPr>
            <p:cNvSpPr txBox="1">
              <a:spLocks/>
            </p:cNvSpPr>
            <p:nvPr userDrawn="1"/>
          </p:nvSpPr>
          <p:spPr>
            <a:xfrm>
              <a:off x="2789383" y="780923"/>
              <a:ext cx="726863" cy="333489"/>
            </a:xfrm>
            <a:prstGeom prst="rect">
              <a:avLst/>
            </a:prstGeom>
            <a:noFill/>
          </p:spPr>
          <p:txBody>
            <a:bodyPr wrap="square" rtlCol="0">
              <a:spAutoFit/>
            </a:bodyPr>
            <a:lstStyle/>
            <a:p>
              <a:pPr algn="ctr">
                <a:lnSpc>
                  <a:spcPct val="125000"/>
                </a:lnSpc>
              </a:pPr>
              <a:r>
                <a:rPr lang="en-US" sz="1400" b="1" dirty="0">
                  <a:solidFill>
                    <a:schemeClr val="bg1"/>
                  </a:solidFill>
                  <a:latin typeface="Century Gothic" panose="020B0502020202020204" pitchFamily="34" charset="0"/>
                  <a:cs typeface="Arial" panose="020B0604020202020204" pitchFamily="34" charset="0"/>
                </a:rPr>
                <a:t>Day 4</a:t>
              </a:r>
            </a:p>
          </p:txBody>
        </p:sp>
      </p:grpSp>
      <p:sp>
        <p:nvSpPr>
          <p:cNvPr id="48" name="Picture Placeholder 32">
            <a:extLst>
              <a:ext uri="{FF2B5EF4-FFF2-40B4-BE49-F238E27FC236}">
                <a16:creationId xmlns:a16="http://schemas.microsoft.com/office/drawing/2014/main" id="{CB27C0C7-7A6D-44F1-BC16-1F6081EFC814}"/>
              </a:ext>
            </a:extLst>
          </p:cNvPr>
          <p:cNvSpPr>
            <a:spLocks noGrp="1"/>
          </p:cNvSpPr>
          <p:nvPr>
            <p:ph type="pic" sz="quarter" idx="11"/>
          </p:nvPr>
        </p:nvSpPr>
        <p:spPr>
          <a:xfrm>
            <a:off x="8773716" y="4283169"/>
            <a:ext cx="1845317" cy="1846263"/>
          </a:xfrm>
          <a:prstGeom prst="ellipse">
            <a:avLst/>
          </a:prstGeom>
        </p:spPr>
        <p:txBody>
          <a:bodyPr/>
          <a:lstStyle/>
          <a:p>
            <a:endParaRPr lang="en-US"/>
          </a:p>
        </p:txBody>
      </p:sp>
      <p:sp>
        <p:nvSpPr>
          <p:cNvPr id="49" name="Text Placeholder 8">
            <a:extLst>
              <a:ext uri="{FF2B5EF4-FFF2-40B4-BE49-F238E27FC236}">
                <a16:creationId xmlns:a16="http://schemas.microsoft.com/office/drawing/2014/main" id="{56ACC8C0-01AC-484A-80AC-205B24EDFED6}"/>
              </a:ext>
            </a:extLst>
          </p:cNvPr>
          <p:cNvSpPr txBox="1">
            <a:spLocks/>
          </p:cNvSpPr>
          <p:nvPr userDrawn="1"/>
        </p:nvSpPr>
        <p:spPr>
          <a:xfrm>
            <a:off x="8986968" y="3511780"/>
            <a:ext cx="1490662" cy="6115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See Florence with your group</a:t>
            </a:r>
          </a:p>
        </p:txBody>
      </p:sp>
    </p:spTree>
    <p:extLst>
      <p:ext uri="{BB962C8B-B14F-4D97-AF65-F5344CB8AC3E}">
        <p14:creationId xmlns:p14="http://schemas.microsoft.com/office/powerpoint/2010/main" val="314700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B11FF8-5CFD-40F4-B93A-CE2CA985B2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6829" y="1608031"/>
            <a:ext cx="10502077" cy="3647744"/>
          </a:xfrm>
          <a:prstGeom prst="rect">
            <a:avLst/>
          </a:prstGeom>
        </p:spPr>
      </p:pic>
      <p:sp>
        <p:nvSpPr>
          <p:cNvPr id="7" name="Oval 6">
            <a:extLst>
              <a:ext uri="{FF2B5EF4-FFF2-40B4-BE49-F238E27FC236}">
                <a16:creationId xmlns:a16="http://schemas.microsoft.com/office/drawing/2014/main" id="{95B8A58F-5550-4AB9-B15E-CFA46CDC1CF8}"/>
              </a:ext>
            </a:extLst>
          </p:cNvPr>
          <p:cNvSpPr/>
          <p:nvPr userDrawn="1"/>
        </p:nvSpPr>
        <p:spPr>
          <a:xfrm>
            <a:off x="-3028090" y="788867"/>
            <a:ext cx="5065829" cy="528026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38">
            <a:extLst>
              <a:ext uri="{FF2B5EF4-FFF2-40B4-BE49-F238E27FC236}">
                <a16:creationId xmlns:a16="http://schemas.microsoft.com/office/drawing/2014/main" id="{4C4FAD6A-C26F-4A4C-B729-DCD1B6AFD8E2}"/>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6685" r="16685"/>
          <a:stretch/>
        </p:blipFill>
        <p:spPr>
          <a:xfrm>
            <a:off x="2680447" y="732463"/>
            <a:ext cx="1845317" cy="1845317"/>
          </a:xfrm>
          <a:prstGeom prst="ellipse">
            <a:avLst/>
          </a:prstGeom>
        </p:spPr>
      </p:pic>
      <p:pic>
        <p:nvPicPr>
          <p:cNvPr id="9" name="Picture Placeholder 56">
            <a:extLst>
              <a:ext uri="{FF2B5EF4-FFF2-40B4-BE49-F238E27FC236}">
                <a16:creationId xmlns:a16="http://schemas.microsoft.com/office/drawing/2014/main" id="{F8E8CD3F-3B74-414A-A989-100B1158467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6622" r="16622"/>
          <a:stretch/>
        </p:blipFill>
        <p:spPr>
          <a:xfrm>
            <a:off x="4711537" y="732462"/>
            <a:ext cx="1845317" cy="1845317"/>
          </a:xfrm>
          <a:prstGeom prst="ellipse">
            <a:avLst/>
          </a:prstGeom>
        </p:spPr>
      </p:pic>
      <p:pic>
        <p:nvPicPr>
          <p:cNvPr id="10" name="Picture Placeholder 2">
            <a:extLst>
              <a:ext uri="{FF2B5EF4-FFF2-40B4-BE49-F238E27FC236}">
                <a16:creationId xmlns:a16="http://schemas.microsoft.com/office/drawing/2014/main" id="{3FAAB270-818E-46A2-82B9-15E374BE4C5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6345" t="19572" r="17646" b="1495"/>
          <a:stretch/>
        </p:blipFill>
        <p:spPr>
          <a:xfrm>
            <a:off x="6742627" y="732461"/>
            <a:ext cx="1845317" cy="1845317"/>
          </a:xfrm>
          <a:prstGeom prst="ellipse">
            <a:avLst/>
          </a:prstGeom>
        </p:spPr>
      </p:pic>
      <p:pic>
        <p:nvPicPr>
          <p:cNvPr id="11" name="Picture Placeholder 54">
            <a:extLst>
              <a:ext uri="{FF2B5EF4-FFF2-40B4-BE49-F238E27FC236}">
                <a16:creationId xmlns:a16="http://schemas.microsoft.com/office/drawing/2014/main" id="{3B1A0818-BF7D-4F10-96A1-C0180608DEFA}"/>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6673" r="16673"/>
          <a:stretch/>
        </p:blipFill>
        <p:spPr>
          <a:xfrm>
            <a:off x="8773716" y="745898"/>
            <a:ext cx="1845317" cy="1845317"/>
          </a:xfrm>
          <a:prstGeom prst="ellipse">
            <a:avLst/>
          </a:prstGeom>
        </p:spPr>
      </p:pic>
      <p:pic>
        <p:nvPicPr>
          <p:cNvPr id="12" name="Picture Placeholder 50">
            <a:extLst>
              <a:ext uri="{FF2B5EF4-FFF2-40B4-BE49-F238E27FC236}">
                <a16:creationId xmlns:a16="http://schemas.microsoft.com/office/drawing/2014/main" id="{3B2C6535-DA39-469A-BF48-E0AB2B5045A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6622" r="16622"/>
          <a:stretch/>
        </p:blipFill>
        <p:spPr>
          <a:xfrm>
            <a:off x="2680447" y="4280221"/>
            <a:ext cx="1845317" cy="1845317"/>
          </a:xfrm>
          <a:prstGeom prst="ellipse">
            <a:avLst/>
          </a:prstGeom>
        </p:spPr>
      </p:pic>
      <p:sp>
        <p:nvSpPr>
          <p:cNvPr id="14" name="TextBox 13">
            <a:extLst>
              <a:ext uri="{FF2B5EF4-FFF2-40B4-BE49-F238E27FC236}">
                <a16:creationId xmlns:a16="http://schemas.microsoft.com/office/drawing/2014/main" id="{872BBA42-90EE-4980-BC6F-625DFB2DC73F}"/>
              </a:ext>
            </a:extLst>
          </p:cNvPr>
          <p:cNvSpPr txBox="1">
            <a:spLocks/>
          </p:cNvSpPr>
          <p:nvPr userDrawn="1"/>
        </p:nvSpPr>
        <p:spPr>
          <a:xfrm>
            <a:off x="361640" y="2746184"/>
            <a:ext cx="2168656" cy="892552"/>
          </a:xfrm>
          <a:prstGeom prst="rect">
            <a:avLst/>
          </a:prstGeom>
          <a:noFill/>
        </p:spPr>
        <p:txBody>
          <a:bodyPr wrap="square" rtlCol="0">
            <a:spAutoFit/>
          </a:bodyPr>
          <a:lstStyle/>
          <a:p>
            <a:pPr>
              <a:lnSpc>
                <a:spcPct val="100000"/>
              </a:lnSpc>
            </a:pPr>
            <a:r>
              <a:rPr lang="en-US" sz="3600" b="1" dirty="0">
                <a:solidFill>
                  <a:schemeClr val="bg1"/>
                </a:solidFill>
                <a:latin typeface="Century Gothic" panose="020B0502020202020204" pitchFamily="34" charset="0"/>
                <a:cs typeface="Arial" panose="020B0604020202020204" pitchFamily="34" charset="0"/>
              </a:rPr>
              <a:t>Rome  </a:t>
            </a:r>
          </a:p>
          <a:p>
            <a:pPr>
              <a:lnSpc>
                <a:spcPct val="100000"/>
              </a:lnSpc>
            </a:pPr>
            <a:r>
              <a:rPr lang="en-US" sz="1600" dirty="0">
                <a:solidFill>
                  <a:schemeClr val="bg1"/>
                </a:solidFill>
                <a:latin typeface="Arial" panose="020B0604020202020204" pitchFamily="34" charset="0"/>
                <a:cs typeface="Arial" panose="020B0604020202020204" pitchFamily="34" charset="0"/>
              </a:rPr>
              <a:t>Days 6-8</a:t>
            </a:r>
          </a:p>
        </p:txBody>
      </p:sp>
      <p:sp>
        <p:nvSpPr>
          <p:cNvPr id="15" name="Text Placeholder 2">
            <a:extLst>
              <a:ext uri="{FF2B5EF4-FFF2-40B4-BE49-F238E27FC236}">
                <a16:creationId xmlns:a16="http://schemas.microsoft.com/office/drawing/2014/main" id="{922B17FA-D40C-407C-8497-970308CD2D3C}"/>
              </a:ext>
            </a:extLst>
          </p:cNvPr>
          <p:cNvSpPr txBox="1">
            <a:spLocks/>
          </p:cNvSpPr>
          <p:nvPr userDrawn="1"/>
        </p:nvSpPr>
        <p:spPr>
          <a:xfrm>
            <a:off x="2825150" y="2699146"/>
            <a:ext cx="1490662" cy="5483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Take a guided tour of Rome</a:t>
            </a:r>
          </a:p>
        </p:txBody>
      </p:sp>
      <p:sp>
        <p:nvSpPr>
          <p:cNvPr id="16" name="Text Placeholder 3">
            <a:extLst>
              <a:ext uri="{FF2B5EF4-FFF2-40B4-BE49-F238E27FC236}">
                <a16:creationId xmlns:a16="http://schemas.microsoft.com/office/drawing/2014/main" id="{5D422487-E078-451D-A599-8FDB58914562}"/>
              </a:ext>
            </a:extLst>
          </p:cNvPr>
          <p:cNvSpPr txBox="1">
            <a:spLocks/>
          </p:cNvSpPr>
          <p:nvPr userDrawn="1"/>
        </p:nvSpPr>
        <p:spPr>
          <a:xfrm>
            <a:off x="4888864" y="2719385"/>
            <a:ext cx="1490662" cy="611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Visit the Colosseum &amp; Roman Forum</a:t>
            </a:r>
          </a:p>
        </p:txBody>
      </p:sp>
      <p:sp>
        <p:nvSpPr>
          <p:cNvPr id="17" name="Text Placeholder 4">
            <a:extLst>
              <a:ext uri="{FF2B5EF4-FFF2-40B4-BE49-F238E27FC236}">
                <a16:creationId xmlns:a16="http://schemas.microsoft.com/office/drawing/2014/main" id="{EC193225-06D9-44F5-9CE3-80BC5D31E70F}"/>
              </a:ext>
            </a:extLst>
          </p:cNvPr>
          <p:cNvSpPr txBox="1">
            <a:spLocks/>
          </p:cNvSpPr>
          <p:nvPr userDrawn="1"/>
        </p:nvSpPr>
        <p:spPr>
          <a:xfrm>
            <a:off x="6891289" y="2719024"/>
            <a:ext cx="1574566" cy="6115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8" name="Text Placeholder 6">
            <a:extLst>
              <a:ext uri="{FF2B5EF4-FFF2-40B4-BE49-F238E27FC236}">
                <a16:creationId xmlns:a16="http://schemas.microsoft.com/office/drawing/2014/main" id="{07C26918-BB02-40AC-9F2F-CFBA1D865C6E}"/>
              </a:ext>
            </a:extLst>
          </p:cNvPr>
          <p:cNvSpPr txBox="1">
            <a:spLocks/>
          </p:cNvSpPr>
          <p:nvPr userDrawn="1"/>
        </p:nvSpPr>
        <p:spPr>
          <a:xfrm>
            <a:off x="4883548" y="3513848"/>
            <a:ext cx="1490662" cy="5668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Travel home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b="0" i="0" dirty="0">
              <a:solidFill>
                <a:schemeClr val="accent3">
                  <a:lumMod val="75000"/>
                </a:schemeClr>
              </a:solidFill>
              <a:effectLst/>
              <a:latin typeface="Arial" panose="020B0604020202020204" pitchFamily="34" charset="0"/>
            </a:endParaRPr>
          </a:p>
        </p:txBody>
      </p:sp>
      <p:sp>
        <p:nvSpPr>
          <p:cNvPr id="19" name="Text Placeholder 7">
            <a:extLst>
              <a:ext uri="{FF2B5EF4-FFF2-40B4-BE49-F238E27FC236}">
                <a16:creationId xmlns:a16="http://schemas.microsoft.com/office/drawing/2014/main" id="{7DA902C3-3270-47F3-9DC8-DDCEC26FE161}"/>
              </a:ext>
            </a:extLst>
          </p:cNvPr>
          <p:cNvSpPr txBox="1">
            <a:spLocks/>
          </p:cNvSpPr>
          <p:nvPr userDrawn="1"/>
        </p:nvSpPr>
        <p:spPr>
          <a:xfrm>
            <a:off x="2882801" y="3511780"/>
            <a:ext cx="1490662" cy="6283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See iconic sites like the Trevi Fountain</a:t>
            </a:r>
          </a:p>
          <a:p>
            <a:endParaRPr lang="en-US" dirty="0"/>
          </a:p>
        </p:txBody>
      </p:sp>
      <p:sp>
        <p:nvSpPr>
          <p:cNvPr id="21" name="Text Placeholder 8">
            <a:extLst>
              <a:ext uri="{FF2B5EF4-FFF2-40B4-BE49-F238E27FC236}">
                <a16:creationId xmlns:a16="http://schemas.microsoft.com/office/drawing/2014/main" id="{245ABACD-C91A-4D9C-A428-AA81B16A8873}"/>
              </a:ext>
            </a:extLst>
          </p:cNvPr>
          <p:cNvSpPr txBox="1">
            <a:spLocks/>
          </p:cNvSpPr>
          <p:nvPr userDrawn="1"/>
        </p:nvSpPr>
        <p:spPr>
          <a:xfrm>
            <a:off x="6872083" y="2725611"/>
            <a:ext cx="1574566" cy="5575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Take a guided tour of Vatican City</a:t>
            </a:r>
          </a:p>
        </p:txBody>
      </p:sp>
      <p:sp>
        <p:nvSpPr>
          <p:cNvPr id="22" name="Picture Placeholder 32">
            <a:extLst>
              <a:ext uri="{FF2B5EF4-FFF2-40B4-BE49-F238E27FC236}">
                <a16:creationId xmlns:a16="http://schemas.microsoft.com/office/drawing/2014/main" id="{7C4A70C3-01F1-47AA-B1A0-887D45D50869}"/>
              </a:ext>
            </a:extLst>
          </p:cNvPr>
          <p:cNvSpPr>
            <a:spLocks noGrp="1"/>
          </p:cNvSpPr>
          <p:nvPr>
            <p:ph type="pic" sz="quarter" idx="10"/>
          </p:nvPr>
        </p:nvSpPr>
        <p:spPr>
          <a:xfrm>
            <a:off x="4711537" y="4279273"/>
            <a:ext cx="1845317" cy="1846263"/>
          </a:xfrm>
          <a:prstGeom prst="ellipse">
            <a:avLst/>
          </a:prstGeom>
        </p:spPr>
        <p:txBody>
          <a:bodyPr/>
          <a:lstStyle/>
          <a:p>
            <a:endParaRPr lang="en-US"/>
          </a:p>
        </p:txBody>
      </p:sp>
      <p:grpSp>
        <p:nvGrpSpPr>
          <p:cNvPr id="27" name="Group 26">
            <a:extLst>
              <a:ext uri="{FF2B5EF4-FFF2-40B4-BE49-F238E27FC236}">
                <a16:creationId xmlns:a16="http://schemas.microsoft.com/office/drawing/2014/main" id="{D46916BA-B3E7-4914-8100-F50D9222A9CD}"/>
              </a:ext>
            </a:extLst>
          </p:cNvPr>
          <p:cNvGrpSpPr/>
          <p:nvPr userDrawn="1"/>
        </p:nvGrpSpPr>
        <p:grpSpPr>
          <a:xfrm>
            <a:off x="2427539" y="503277"/>
            <a:ext cx="879025" cy="879025"/>
            <a:chOff x="2723862" y="536909"/>
            <a:chExt cx="879025" cy="879025"/>
          </a:xfrm>
        </p:grpSpPr>
        <p:sp>
          <p:nvSpPr>
            <p:cNvPr id="28" name="Oval 27">
              <a:extLst>
                <a:ext uri="{FF2B5EF4-FFF2-40B4-BE49-F238E27FC236}">
                  <a16:creationId xmlns:a16="http://schemas.microsoft.com/office/drawing/2014/main" id="{6786037B-F903-4735-88E7-3BBECC31B0FC}"/>
                </a:ext>
              </a:extLst>
            </p:cNvPr>
            <p:cNvSpPr/>
            <p:nvPr userDrawn="1"/>
          </p:nvSpPr>
          <p:spPr>
            <a:xfrm>
              <a:off x="2723862" y="536909"/>
              <a:ext cx="879025" cy="879025"/>
            </a:xfrm>
            <a:prstGeom prst="ellipse">
              <a:avLst/>
            </a:prstGeom>
            <a:noFill/>
            <a:ln w="952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ADEE"/>
                  </a:solidFill>
                </a:ln>
              </a:endParaRPr>
            </a:p>
          </p:txBody>
        </p:sp>
        <p:sp>
          <p:nvSpPr>
            <p:cNvPr id="29" name="Oval 28">
              <a:extLst>
                <a:ext uri="{FF2B5EF4-FFF2-40B4-BE49-F238E27FC236}">
                  <a16:creationId xmlns:a16="http://schemas.microsoft.com/office/drawing/2014/main" id="{572FD338-05D3-4F61-A050-28B2A35B06EF}"/>
                </a:ext>
              </a:extLst>
            </p:cNvPr>
            <p:cNvSpPr/>
            <p:nvPr userDrawn="1"/>
          </p:nvSpPr>
          <p:spPr>
            <a:xfrm>
              <a:off x="2810502" y="621658"/>
              <a:ext cx="726863" cy="740863"/>
            </a:xfrm>
            <a:prstGeom prst="ellipse">
              <a:avLst/>
            </a:prstGeom>
            <a:solidFill>
              <a:srgbClr val="00AD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643E6A7-7578-4E8B-AA4B-F3531AB38FC4}"/>
                </a:ext>
              </a:extLst>
            </p:cNvPr>
            <p:cNvSpPr txBox="1">
              <a:spLocks/>
            </p:cNvSpPr>
            <p:nvPr userDrawn="1"/>
          </p:nvSpPr>
          <p:spPr>
            <a:xfrm>
              <a:off x="2799942" y="816053"/>
              <a:ext cx="726863" cy="307777"/>
            </a:xfrm>
            <a:prstGeom prst="rect">
              <a:avLst/>
            </a:prstGeom>
            <a:noFill/>
          </p:spPr>
          <p:txBody>
            <a:bodyPr wrap="square" rtlCol="0">
              <a:spAutoFit/>
            </a:bodyPr>
            <a:lstStyle/>
            <a:p>
              <a:pPr algn="ctr">
                <a:lnSpc>
                  <a:spcPct val="100000"/>
                </a:lnSpc>
              </a:pPr>
              <a:r>
                <a:rPr lang="en-US" sz="1400" b="1" dirty="0">
                  <a:solidFill>
                    <a:schemeClr val="bg1"/>
                  </a:solidFill>
                  <a:latin typeface="Century Gothic" panose="020B0502020202020204" pitchFamily="34" charset="0"/>
                  <a:cs typeface="Arial" panose="020B0604020202020204" pitchFamily="34" charset="0"/>
                </a:rPr>
                <a:t>Day 6</a:t>
              </a:r>
            </a:p>
          </p:txBody>
        </p:sp>
      </p:grpSp>
      <p:grpSp>
        <p:nvGrpSpPr>
          <p:cNvPr id="39" name="Group 38">
            <a:extLst>
              <a:ext uri="{FF2B5EF4-FFF2-40B4-BE49-F238E27FC236}">
                <a16:creationId xmlns:a16="http://schemas.microsoft.com/office/drawing/2014/main" id="{0C21A059-1625-4A6F-8337-876A5A66016C}"/>
              </a:ext>
            </a:extLst>
          </p:cNvPr>
          <p:cNvGrpSpPr/>
          <p:nvPr userDrawn="1"/>
        </p:nvGrpSpPr>
        <p:grpSpPr>
          <a:xfrm>
            <a:off x="6675491" y="518944"/>
            <a:ext cx="879025" cy="879025"/>
            <a:chOff x="2723862" y="536909"/>
            <a:chExt cx="879025" cy="879025"/>
          </a:xfrm>
        </p:grpSpPr>
        <p:sp>
          <p:nvSpPr>
            <p:cNvPr id="40" name="Oval 39">
              <a:extLst>
                <a:ext uri="{FF2B5EF4-FFF2-40B4-BE49-F238E27FC236}">
                  <a16:creationId xmlns:a16="http://schemas.microsoft.com/office/drawing/2014/main" id="{4B5B1FEB-8761-4A7B-B28D-C656DC2012EE}"/>
                </a:ext>
              </a:extLst>
            </p:cNvPr>
            <p:cNvSpPr/>
            <p:nvPr userDrawn="1"/>
          </p:nvSpPr>
          <p:spPr>
            <a:xfrm>
              <a:off x="2723862" y="536909"/>
              <a:ext cx="879025" cy="879025"/>
            </a:xfrm>
            <a:prstGeom prst="ellipse">
              <a:avLst/>
            </a:prstGeom>
            <a:noFill/>
            <a:ln w="952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ADEE"/>
                  </a:solidFill>
                </a:ln>
              </a:endParaRPr>
            </a:p>
          </p:txBody>
        </p:sp>
        <p:sp>
          <p:nvSpPr>
            <p:cNvPr id="41" name="Oval 40">
              <a:extLst>
                <a:ext uri="{FF2B5EF4-FFF2-40B4-BE49-F238E27FC236}">
                  <a16:creationId xmlns:a16="http://schemas.microsoft.com/office/drawing/2014/main" id="{E5E43A3B-DD72-4360-AC11-D174EDB4C8D9}"/>
                </a:ext>
              </a:extLst>
            </p:cNvPr>
            <p:cNvSpPr/>
            <p:nvPr userDrawn="1"/>
          </p:nvSpPr>
          <p:spPr>
            <a:xfrm>
              <a:off x="2799942" y="605989"/>
              <a:ext cx="726863" cy="740863"/>
            </a:xfrm>
            <a:prstGeom prst="ellipse">
              <a:avLst/>
            </a:prstGeom>
            <a:solidFill>
              <a:srgbClr val="00AD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BB27B71B-AAC5-47A4-ACF2-A94DE59D4532}"/>
                </a:ext>
              </a:extLst>
            </p:cNvPr>
            <p:cNvSpPr txBox="1">
              <a:spLocks/>
            </p:cNvSpPr>
            <p:nvPr userDrawn="1"/>
          </p:nvSpPr>
          <p:spPr>
            <a:xfrm>
              <a:off x="2789383" y="780923"/>
              <a:ext cx="726863" cy="333489"/>
            </a:xfrm>
            <a:prstGeom prst="rect">
              <a:avLst/>
            </a:prstGeom>
            <a:noFill/>
          </p:spPr>
          <p:txBody>
            <a:bodyPr wrap="square" rtlCol="0">
              <a:spAutoFit/>
            </a:bodyPr>
            <a:lstStyle/>
            <a:p>
              <a:pPr algn="ctr">
                <a:lnSpc>
                  <a:spcPct val="125000"/>
                </a:lnSpc>
              </a:pPr>
              <a:r>
                <a:rPr lang="en-US" sz="1400" b="1" dirty="0">
                  <a:solidFill>
                    <a:schemeClr val="bg1"/>
                  </a:solidFill>
                  <a:latin typeface="Century Gothic" panose="020B0502020202020204" pitchFamily="34" charset="0"/>
                  <a:cs typeface="Arial" panose="020B0604020202020204" pitchFamily="34" charset="0"/>
                </a:rPr>
                <a:t>Day 7</a:t>
              </a:r>
            </a:p>
          </p:txBody>
        </p:sp>
      </p:grpSp>
      <p:sp>
        <p:nvSpPr>
          <p:cNvPr id="43" name="Text Placeholder 7">
            <a:extLst>
              <a:ext uri="{FF2B5EF4-FFF2-40B4-BE49-F238E27FC236}">
                <a16:creationId xmlns:a16="http://schemas.microsoft.com/office/drawing/2014/main" id="{82407B31-ABE5-4703-886E-6FB6B30868B3}"/>
              </a:ext>
            </a:extLst>
          </p:cNvPr>
          <p:cNvSpPr txBox="1">
            <a:spLocks/>
          </p:cNvSpPr>
          <p:nvPr userDrawn="1"/>
        </p:nvSpPr>
        <p:spPr>
          <a:xfrm>
            <a:off x="8951043" y="2690190"/>
            <a:ext cx="1490662" cy="6283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Visit the Sistine Chapel &amp; St. Peter’s Basilica</a:t>
            </a:r>
          </a:p>
          <a:p>
            <a:endParaRPr lang="en-US" dirty="0"/>
          </a:p>
        </p:txBody>
      </p:sp>
      <p:pic>
        <p:nvPicPr>
          <p:cNvPr id="31" name="Picture 5">
            <a:extLst>
              <a:ext uri="{FF2B5EF4-FFF2-40B4-BE49-F238E27FC236}">
                <a16:creationId xmlns:a16="http://schemas.microsoft.com/office/drawing/2014/main" id="{14280562-176E-47A0-B233-1345C0C4B97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7302774" y="4879215"/>
            <a:ext cx="875169" cy="741507"/>
          </a:xfrm>
          <a:prstGeom prst="rect">
            <a:avLst/>
          </a:prstGeom>
        </p:spPr>
      </p:pic>
      <p:pic>
        <p:nvPicPr>
          <p:cNvPr id="32" name="Picture 5">
            <a:extLst>
              <a:ext uri="{FF2B5EF4-FFF2-40B4-BE49-F238E27FC236}">
                <a16:creationId xmlns:a16="http://schemas.microsoft.com/office/drawing/2014/main" id="{D91CE133-79B7-46F8-9786-69EB4A7AB72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9427409" y="4879214"/>
            <a:ext cx="875169" cy="741507"/>
          </a:xfrm>
          <a:prstGeom prst="rect">
            <a:avLst/>
          </a:prstGeom>
        </p:spPr>
      </p:pic>
    </p:spTree>
    <p:extLst>
      <p:ext uri="{BB962C8B-B14F-4D97-AF65-F5344CB8AC3E}">
        <p14:creationId xmlns:p14="http://schemas.microsoft.com/office/powerpoint/2010/main" val="3567657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2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2FF91C-D52D-466F-8051-3A587E1BCD36}"/>
              </a:ext>
            </a:extLst>
          </p:cNvPr>
          <p:cNvSpPr/>
          <p:nvPr userDrawn="1"/>
        </p:nvSpPr>
        <p:spPr>
          <a:xfrm>
            <a:off x="0" y="0"/>
            <a:ext cx="6096000" cy="6858000"/>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0E68032-FABB-4FC7-86EC-604C195F7AF4}"/>
              </a:ext>
            </a:extLst>
          </p:cNvPr>
          <p:cNvSpPr txBox="1">
            <a:spLocks/>
          </p:cNvSpPr>
          <p:nvPr userDrawn="1"/>
        </p:nvSpPr>
        <p:spPr>
          <a:xfrm>
            <a:off x="1" y="2726959"/>
            <a:ext cx="6096000" cy="3693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a:solidFill>
                  <a:srgbClr val="009EEB"/>
                </a:solidFill>
                <a:latin typeface="EF Circular Bold" panose="020B0604020101020102" pitchFamily="34" charset="77"/>
                <a:cs typeface="EF Circular Bold" panose="020B0604020101020102" pitchFamily="34" charset="77"/>
              </a:rPr>
              <a:t>My name is</a:t>
            </a:r>
          </a:p>
        </p:txBody>
      </p:sp>
      <p:sp>
        <p:nvSpPr>
          <p:cNvPr id="9" name="Rectangle 8">
            <a:extLst>
              <a:ext uri="{FF2B5EF4-FFF2-40B4-BE49-F238E27FC236}">
                <a16:creationId xmlns:a16="http://schemas.microsoft.com/office/drawing/2014/main" id="{7360767F-E263-4E02-B6A6-9CED5B1CFD37}"/>
              </a:ext>
            </a:extLst>
          </p:cNvPr>
          <p:cNvSpPr/>
          <p:nvPr userDrawn="1"/>
        </p:nvSpPr>
        <p:spPr>
          <a:xfrm>
            <a:off x="6095999" y="3428999"/>
            <a:ext cx="6096001" cy="369332"/>
          </a:xfrm>
          <a:prstGeom prst="rect">
            <a:avLst/>
          </a:prstGeom>
        </p:spPr>
        <p:txBody>
          <a:bodyPr wrap="square">
            <a:spAutoFit/>
          </a:bodyPr>
          <a:lstStyle/>
          <a:p>
            <a:pPr algn="ctr"/>
            <a:r>
              <a:rPr lang="en-US">
                <a:solidFill>
                  <a:srgbClr val="009EEB"/>
                </a:solidFill>
                <a:latin typeface="EF Circular Book" panose="020B0604020101020102" pitchFamily="34" charset="77"/>
                <a:cs typeface="EF Circular Book" panose="020B0604020101020102" pitchFamily="34" charset="77"/>
              </a:rPr>
              <a:t>First, a little about me…</a:t>
            </a:r>
          </a:p>
        </p:txBody>
      </p:sp>
      <p:sp>
        <p:nvSpPr>
          <p:cNvPr id="10" name="text" descr="{&quot;templafy&quot;:{&quot;id&quot;:&quot;ae5773ba-51d3-4b6a-93f7-830dbb811b61&quot;}}" title="Form.RCDeckTeacherSurname">
            <a:extLst>
              <a:ext uri="{FF2B5EF4-FFF2-40B4-BE49-F238E27FC236}">
                <a16:creationId xmlns:a16="http://schemas.microsoft.com/office/drawing/2014/main" id="{9BBC4C52-4A8D-44B2-A649-A77DFC64CECE}"/>
              </a:ext>
            </a:extLst>
          </p:cNvPr>
          <p:cNvSpPr/>
          <p:nvPr userDrawn="1"/>
        </p:nvSpPr>
        <p:spPr>
          <a:xfrm>
            <a:off x="1392995" y="3170375"/>
            <a:ext cx="3310009" cy="784830"/>
          </a:xfrm>
          <a:prstGeom prst="rect">
            <a:avLst/>
          </a:prstGeom>
        </p:spPr>
        <p:txBody>
          <a:bodyPr wrap="square">
            <a:spAutoFit/>
          </a:bodyPr>
          <a:lstStyle/>
          <a:p>
            <a:pPr algn="ctr"/>
            <a:r>
              <a:t>Harvey Community Travel Group</a:t>
            </a:r>
          </a:p>
        </p:txBody>
      </p:sp>
    </p:spTree>
    <p:extLst>
      <p:ext uri="{BB962C8B-B14F-4D97-AF65-F5344CB8AC3E}">
        <p14:creationId xmlns:p14="http://schemas.microsoft.com/office/powerpoint/2010/main" val="4012227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EEC9D7A-DEF4-48D3-B9E7-8A3882CFC5D1}"/>
              </a:ext>
            </a:extLst>
          </p:cNvPr>
          <p:cNvSpPr/>
          <p:nvPr userDrawn="1"/>
        </p:nvSpPr>
        <p:spPr>
          <a:xfrm>
            <a:off x="0" y="0"/>
            <a:ext cx="12192000" cy="6858000"/>
          </a:xfrm>
          <a:prstGeom prst="rect">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 6">
            <a:extLst>
              <a:ext uri="{FF2B5EF4-FFF2-40B4-BE49-F238E27FC236}">
                <a16:creationId xmlns:a16="http://schemas.microsoft.com/office/drawing/2014/main" id="{137F5D34-01BC-4041-9401-455CF7EAC7C3}"/>
              </a:ext>
            </a:extLst>
          </p:cNvPr>
          <p:cNvGrpSpPr/>
          <p:nvPr userDrawn="1"/>
        </p:nvGrpSpPr>
        <p:grpSpPr>
          <a:xfrm>
            <a:off x="-180596" y="3328092"/>
            <a:ext cx="3139951" cy="2236686"/>
            <a:chOff x="-180596" y="3328092"/>
            <a:chExt cx="3139951" cy="2236686"/>
          </a:xfrm>
        </p:grpSpPr>
        <p:sp>
          <p:nvSpPr>
            <p:cNvPr id="8" name="Oval 7">
              <a:extLst>
                <a:ext uri="{FF2B5EF4-FFF2-40B4-BE49-F238E27FC236}">
                  <a16:creationId xmlns:a16="http://schemas.microsoft.com/office/drawing/2014/main" id="{AE5EE6F3-D72A-446B-87DE-BC20FC64EB46}"/>
                </a:ext>
              </a:extLst>
            </p:cNvPr>
            <p:cNvSpPr/>
            <p:nvPr/>
          </p:nvSpPr>
          <p:spPr>
            <a:xfrm>
              <a:off x="985520" y="4101110"/>
              <a:ext cx="1973835" cy="14636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D01177D9-43D2-4EA4-B966-A9D4504FCD42}"/>
                </a:ext>
              </a:extLst>
            </p:cNvPr>
            <p:cNvSpPr/>
            <p:nvPr/>
          </p:nvSpPr>
          <p:spPr>
            <a:xfrm>
              <a:off x="840484" y="3328092"/>
              <a:ext cx="2103120" cy="18810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7AD85D69-287D-47B9-9D5A-A9F6ED437FCD}"/>
                </a:ext>
              </a:extLst>
            </p:cNvPr>
            <p:cNvSpPr/>
            <p:nvPr/>
          </p:nvSpPr>
          <p:spPr>
            <a:xfrm>
              <a:off x="-180596" y="4124452"/>
              <a:ext cx="1806195" cy="13096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 name="TextBox 10">
            <a:extLst>
              <a:ext uri="{FF2B5EF4-FFF2-40B4-BE49-F238E27FC236}">
                <a16:creationId xmlns:a16="http://schemas.microsoft.com/office/drawing/2014/main" id="{2039B7E7-8C38-42D5-9A12-42FDF7200CB7}"/>
              </a:ext>
            </a:extLst>
          </p:cNvPr>
          <p:cNvSpPr txBox="1"/>
          <p:nvPr userDrawn="1"/>
        </p:nvSpPr>
        <p:spPr>
          <a:xfrm>
            <a:off x="3331029" y="463125"/>
            <a:ext cx="7106194" cy="830997"/>
          </a:xfrm>
          <a:prstGeom prst="rect">
            <a:avLst/>
          </a:prstGeom>
          <a:noFill/>
        </p:spPr>
        <p:txBody>
          <a:bodyPr wrap="square" rtlCol="0">
            <a:spAutoFit/>
          </a:bodyPr>
          <a:lstStyle/>
          <a:p>
            <a:r>
              <a:rPr lang="en-CA" sz="4800" dirty="0">
                <a:solidFill>
                  <a:schemeClr val="bg1"/>
                </a:solidFill>
                <a:latin typeface="EF Circular Black" panose="020B0A04020101010102" pitchFamily="34" charset="0"/>
                <a:cs typeface="EF Circular Black" panose="020B0A04020101010102" pitchFamily="34" charset="0"/>
              </a:rPr>
              <a:t>Ready to take flight?</a:t>
            </a:r>
          </a:p>
        </p:txBody>
      </p:sp>
      <p:pic>
        <p:nvPicPr>
          <p:cNvPr id="12" name="Online Media 3" title="A Year of Travel | EF Educational Tours Canada">
            <a:hlinkClick r:id="" action="ppaction://media"/>
            <a:extLst>
              <a:ext uri="{FF2B5EF4-FFF2-40B4-BE49-F238E27FC236}">
                <a16:creationId xmlns:a16="http://schemas.microsoft.com/office/drawing/2014/main" id="{E9B99FA4-206E-4B49-AE52-0C1BC99860C7}"/>
              </a:ext>
            </a:extLst>
          </p:cNvPr>
          <p:cNvPicPr>
            <a:picLocks noRot="1" noChangeAspect="1"/>
          </p:cNvPicPr>
          <p:nvPr userDrawn="1">
            <a:videoFile r:link="rId1"/>
          </p:nvPr>
        </p:nvPicPr>
        <p:blipFill>
          <a:blip r:embed="rId3"/>
          <a:stretch>
            <a:fillRect/>
          </a:stretch>
        </p:blipFill>
        <p:spPr>
          <a:xfrm>
            <a:off x="2174240" y="1447626"/>
            <a:ext cx="8067039" cy="4557876"/>
          </a:xfrm>
          <a:prstGeom prst="rect">
            <a:avLst/>
          </a:prstGeom>
        </p:spPr>
      </p:pic>
      <p:pic>
        <p:nvPicPr>
          <p:cNvPr id="13" name="Picture 5">
            <a:extLst>
              <a:ext uri="{FF2B5EF4-FFF2-40B4-BE49-F238E27FC236}">
                <a16:creationId xmlns:a16="http://schemas.microsoft.com/office/drawing/2014/main" id="{0F323ED4-112B-4317-8143-CE8144A8916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19974227">
            <a:off x="1972294" y="588541"/>
            <a:ext cx="581175" cy="492414"/>
          </a:xfrm>
          <a:prstGeom prst="rect">
            <a:avLst/>
          </a:prstGeom>
        </p:spPr>
      </p:pic>
      <p:sp>
        <p:nvSpPr>
          <p:cNvPr id="14" name="Arc 13">
            <a:extLst>
              <a:ext uri="{FF2B5EF4-FFF2-40B4-BE49-F238E27FC236}">
                <a16:creationId xmlns:a16="http://schemas.microsoft.com/office/drawing/2014/main" id="{A00EDD8A-697C-4576-9995-C6CB67904BBB}"/>
              </a:ext>
            </a:extLst>
          </p:cNvPr>
          <p:cNvSpPr/>
          <p:nvPr userDrawn="1"/>
        </p:nvSpPr>
        <p:spPr>
          <a:xfrm rot="11429577">
            <a:off x="1371119" y="898471"/>
            <a:ext cx="1950721" cy="2116183"/>
          </a:xfrm>
          <a:prstGeom prst="arc">
            <a:avLst>
              <a:gd name="adj1" fmla="val 16200000"/>
              <a:gd name="adj2" fmla="val 3330999"/>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a:p>
        </p:txBody>
      </p:sp>
      <p:sp>
        <p:nvSpPr>
          <p:cNvPr id="15" name="Oval 14">
            <a:extLst>
              <a:ext uri="{FF2B5EF4-FFF2-40B4-BE49-F238E27FC236}">
                <a16:creationId xmlns:a16="http://schemas.microsoft.com/office/drawing/2014/main" id="{CC103800-81D2-49BB-A78A-BA7F6315008D}"/>
              </a:ext>
            </a:extLst>
          </p:cNvPr>
          <p:cNvSpPr/>
          <p:nvPr userDrawn="1"/>
        </p:nvSpPr>
        <p:spPr>
          <a:xfrm>
            <a:off x="10789920" y="5434149"/>
            <a:ext cx="2103120" cy="18810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EECAA5B9-13AA-47DD-ADAE-904117BC8321}"/>
              </a:ext>
            </a:extLst>
          </p:cNvPr>
          <p:cNvSpPr/>
          <p:nvPr userDrawn="1"/>
        </p:nvSpPr>
        <p:spPr>
          <a:xfrm>
            <a:off x="10091057" y="6136863"/>
            <a:ext cx="1397726" cy="11554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E41152E8-AA90-4E56-A05D-44C7E847D2BA}"/>
              </a:ext>
            </a:extLst>
          </p:cNvPr>
          <p:cNvSpPr/>
          <p:nvPr userDrawn="1"/>
        </p:nvSpPr>
        <p:spPr>
          <a:xfrm>
            <a:off x="896412" y="5002921"/>
            <a:ext cx="610950" cy="5197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5CE4753B-6924-483F-ACF7-6CD9A5019BA7}"/>
              </a:ext>
            </a:extLst>
          </p:cNvPr>
          <p:cNvSpPr/>
          <p:nvPr userDrawn="1"/>
        </p:nvSpPr>
        <p:spPr>
          <a:xfrm>
            <a:off x="11825151" y="1923003"/>
            <a:ext cx="924091" cy="7287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F583D350-FF8F-452F-80E6-F9657EEE9CCB}"/>
              </a:ext>
            </a:extLst>
          </p:cNvPr>
          <p:cNvSpPr/>
          <p:nvPr userDrawn="1"/>
        </p:nvSpPr>
        <p:spPr>
          <a:xfrm>
            <a:off x="11429999" y="2068426"/>
            <a:ext cx="679375" cy="5741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CC89FEFF-9889-46A1-8979-67C90237EF09}"/>
              </a:ext>
            </a:extLst>
          </p:cNvPr>
          <p:cNvSpPr/>
          <p:nvPr userDrawn="1"/>
        </p:nvSpPr>
        <p:spPr>
          <a:xfrm>
            <a:off x="11901498" y="2510925"/>
            <a:ext cx="335132" cy="2908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0C8026-D259-4A5C-A72E-5CFA0384F5F2}"/>
              </a:ext>
            </a:extLst>
          </p:cNvPr>
          <p:cNvSpPr/>
          <p:nvPr userDrawn="1"/>
        </p:nvSpPr>
        <p:spPr>
          <a:xfrm>
            <a:off x="9686109" y="6563719"/>
            <a:ext cx="698863" cy="5885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9298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AC9EB6-9EC2-46B2-B637-AD72513B51F5}"/>
              </a:ext>
            </a:extLst>
          </p:cNvPr>
          <p:cNvGrpSpPr/>
          <p:nvPr userDrawn="1"/>
        </p:nvGrpSpPr>
        <p:grpSpPr>
          <a:xfrm>
            <a:off x="961547" y="1056380"/>
            <a:ext cx="2977240" cy="2977239"/>
            <a:chOff x="7662529" y="850528"/>
            <a:chExt cx="1701365" cy="1701364"/>
          </a:xfrm>
        </p:grpSpPr>
        <p:sp>
          <p:nvSpPr>
            <p:cNvPr id="9" name="Oval 8">
              <a:extLst>
                <a:ext uri="{FF2B5EF4-FFF2-40B4-BE49-F238E27FC236}">
                  <a16:creationId xmlns:a16="http://schemas.microsoft.com/office/drawing/2014/main" id="{4B58284A-06A2-43B9-9566-64FC79F30BBE}"/>
                </a:ext>
              </a:extLst>
            </p:cNvPr>
            <p:cNvSpPr/>
            <p:nvPr/>
          </p:nvSpPr>
          <p:spPr>
            <a:xfrm>
              <a:off x="7662530" y="850528"/>
              <a:ext cx="1701364" cy="1701364"/>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EF850B7-052B-4050-A748-CA5B4D89CF38}"/>
                </a:ext>
              </a:extLst>
            </p:cNvPr>
            <p:cNvSpPr txBox="1">
              <a:spLocks/>
            </p:cNvSpPr>
            <p:nvPr/>
          </p:nvSpPr>
          <p:spPr>
            <a:xfrm>
              <a:off x="7662529" y="1087480"/>
              <a:ext cx="1701365" cy="6137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700" b="1">
                <a:solidFill>
                  <a:schemeClr val="bg1"/>
                </a:solidFill>
                <a:latin typeface="EF Circular Bold" panose="020B0604020101020102" pitchFamily="34" charset="77"/>
                <a:cs typeface="EF Circular Bold" panose="020B0604020101020102" pitchFamily="34" charset="77"/>
              </a:endParaRPr>
            </a:p>
          </p:txBody>
        </p:sp>
      </p:grpSp>
      <p:sp>
        <p:nvSpPr>
          <p:cNvPr id="11" name="Title 1">
            <a:extLst>
              <a:ext uri="{FF2B5EF4-FFF2-40B4-BE49-F238E27FC236}">
                <a16:creationId xmlns:a16="http://schemas.microsoft.com/office/drawing/2014/main" id="{A6F4B7F0-0F9D-41BE-AF29-BDBF525AF22E}"/>
              </a:ext>
            </a:extLst>
          </p:cNvPr>
          <p:cNvSpPr txBox="1">
            <a:spLocks/>
          </p:cNvSpPr>
          <p:nvPr userDrawn="1"/>
        </p:nvSpPr>
        <p:spPr>
          <a:xfrm>
            <a:off x="2387817" y="908254"/>
            <a:ext cx="7459434" cy="17975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500" b="1">
                <a:solidFill>
                  <a:schemeClr val="bg1"/>
                </a:solidFill>
                <a:latin typeface="EF Circular Bold" panose="020B0604020101020102" pitchFamily="34" charset="77"/>
                <a:cs typeface="EF Circular Bold" panose="020B0604020101020102" pitchFamily="34" charset="77"/>
              </a:rPr>
              <a:t>I </a:t>
            </a:r>
            <a:r>
              <a:rPr lang="en-CA" sz="4500" b="1">
                <a:solidFill>
                  <a:srgbClr val="009EEB"/>
                </a:solidFill>
                <a:latin typeface="EF Circular Bold" panose="020B0604020101020102" pitchFamily="34" charset="77"/>
                <a:cs typeface="EF Circular Bold" panose="020B0604020101020102" pitchFamily="34" charset="77"/>
              </a:rPr>
              <a:t>Travel dates</a:t>
            </a:r>
            <a:endParaRPr lang="en-CA" sz="4500" b="1">
              <a:solidFill>
                <a:schemeClr val="bg1"/>
              </a:solidFill>
              <a:latin typeface="EF Circular Bold" panose="020B0604020101020102" pitchFamily="34" charset="77"/>
              <a:cs typeface="EF Circular Bold" panose="020B0604020101020102" pitchFamily="34" charset="77"/>
            </a:endParaRPr>
          </a:p>
        </p:txBody>
      </p:sp>
      <p:pic>
        <p:nvPicPr>
          <p:cNvPr id="12" name="Picture 11" descr="A picture containing person, male, crowd&#10;&#10;Description automatically generated">
            <a:extLst>
              <a:ext uri="{FF2B5EF4-FFF2-40B4-BE49-F238E27FC236}">
                <a16:creationId xmlns:a16="http://schemas.microsoft.com/office/drawing/2014/main" id="{24ABE9CF-31F4-43CE-8219-10C21289639E}"/>
              </a:ext>
            </a:extLst>
          </p:cNvPr>
          <p:cNvPicPr>
            <a:picLocks noChangeAspect="1"/>
          </p:cNvPicPr>
          <p:nvPr userDrawn="1"/>
        </p:nvPicPr>
        <p:blipFill>
          <a:blip r:embed="rId2"/>
          <a:stretch>
            <a:fillRect/>
          </a:stretch>
        </p:blipFill>
        <p:spPr>
          <a:xfrm>
            <a:off x="6694672" y="1922869"/>
            <a:ext cx="4445000" cy="3721100"/>
          </a:xfrm>
          <a:prstGeom prst="rect">
            <a:avLst/>
          </a:prstGeom>
        </p:spPr>
      </p:pic>
      <p:sp>
        <p:nvSpPr>
          <p:cNvPr id="13" name="TextBox 12">
            <a:extLst>
              <a:ext uri="{FF2B5EF4-FFF2-40B4-BE49-F238E27FC236}">
                <a16:creationId xmlns:a16="http://schemas.microsoft.com/office/drawing/2014/main" id="{7E05108C-986D-4DE8-851C-6FD6DDA10AF8}"/>
              </a:ext>
            </a:extLst>
          </p:cNvPr>
          <p:cNvSpPr txBox="1"/>
          <p:nvPr userDrawn="1"/>
        </p:nvSpPr>
        <p:spPr>
          <a:xfrm>
            <a:off x="1483832" y="5573613"/>
            <a:ext cx="4445000" cy="707886"/>
          </a:xfrm>
          <a:prstGeom prst="rect">
            <a:avLst/>
          </a:prstGeom>
          <a:noFill/>
        </p:spPr>
        <p:txBody>
          <a:bodyPr wrap="square" rtlCol="0">
            <a:spAutoFit/>
          </a:bodyPr>
          <a:lstStyle/>
          <a:p>
            <a:r>
              <a:rPr lang="en-CA" sz="1000">
                <a:solidFill>
                  <a:srgbClr val="009EEB"/>
                </a:solidFill>
                <a:latin typeface="EF Circular Medium" panose="020B0604020101020102" pitchFamily="34" charset="77"/>
                <a:cs typeface="EF Circular Medium" panose="020B0604020101020102" pitchFamily="34" charset="77"/>
              </a:rPr>
              <a:t>Note: </a:t>
            </a:r>
            <a:r>
              <a:rPr lang="en-CA" sz="1000">
                <a:latin typeface="EF Circular Light" panose="020B0404020101020102" pitchFamily="34" charset="77"/>
                <a:cs typeface="EF Circular Light" panose="020B0404020101020102" pitchFamily="34" charset="77"/>
              </a:rPr>
              <a:t>we’ll confirm exact departure and return dates closer to tour. EF strives to keep the new departure dates within one to two days of the original date on tours departing October through April and within four days of the original date on tours departing May through September. </a:t>
            </a:r>
            <a:endParaRPr lang="en-US" sz="1000">
              <a:latin typeface="EF Circular Light" panose="020B0404020101020102" pitchFamily="34" charset="77"/>
              <a:cs typeface="EF Circular Light" panose="020B0404020101020102" pitchFamily="34" charset="77"/>
            </a:endParaRPr>
          </a:p>
        </p:txBody>
      </p:sp>
      <p:sp>
        <p:nvSpPr>
          <p:cNvPr id="14" name="TextBox 13">
            <a:extLst>
              <a:ext uri="{FF2B5EF4-FFF2-40B4-BE49-F238E27FC236}">
                <a16:creationId xmlns:a16="http://schemas.microsoft.com/office/drawing/2014/main" id="{68B2536B-4AB0-4191-91AF-B9D35F9E698B}"/>
              </a:ext>
            </a:extLst>
          </p:cNvPr>
          <p:cNvSpPr txBox="1"/>
          <p:nvPr userDrawn="1"/>
        </p:nvSpPr>
        <p:spPr>
          <a:xfrm>
            <a:off x="8034341" y="6489277"/>
            <a:ext cx="3895164" cy="461665"/>
          </a:xfrm>
          <a:prstGeom prst="rect">
            <a:avLst/>
          </a:prstGeom>
          <a:noFill/>
        </p:spPr>
        <p:txBody>
          <a:bodyPr wrap="square" rtlCol="0">
            <a:spAutoFit/>
          </a:bodyPr>
          <a:lstStyle/>
          <a:p>
            <a:pPr algn="r"/>
            <a:r>
              <a:rPr lang="en-US" sz="600" b="0" i="1" strike="noStrike">
                <a:effectLst/>
                <a:latin typeface="EF Circular Light" panose="020B0404020101020102" pitchFamily="34" charset="0"/>
                <a:cs typeface="EF Circular Light" panose="020B0404020101020102" pitchFamily="34" charset="0"/>
              </a:rPr>
              <a:t>Registration Numbers: TICO-2395858, 50018789 | CPBC-73991, 73990 | OPC-70273</a:t>
            </a:r>
            <a:endParaRPr lang="en-US" sz="600" b="0" i="0">
              <a:effectLst/>
              <a:latin typeface="EF Circular Light" panose="020B0404020101020102" pitchFamily="34" charset="0"/>
              <a:cs typeface="EF Circular Light" panose="020B0404020101020102" pitchFamily="34" charset="0"/>
            </a:endParaRPr>
          </a:p>
          <a:p>
            <a:endParaRPr lang="en-CA"/>
          </a:p>
        </p:txBody>
      </p:sp>
      <p:sp>
        <p:nvSpPr>
          <p:cNvPr id="15" name="TextBox 14">
            <a:extLst>
              <a:ext uri="{FF2B5EF4-FFF2-40B4-BE49-F238E27FC236}">
                <a16:creationId xmlns:a16="http://schemas.microsoft.com/office/drawing/2014/main" id="{1E2F298A-B5A8-4B74-AF0E-0AAC42E26BBC}"/>
              </a:ext>
            </a:extLst>
          </p:cNvPr>
          <p:cNvSpPr txBox="1"/>
          <p:nvPr userDrawn="1"/>
        </p:nvSpPr>
        <p:spPr>
          <a:xfrm>
            <a:off x="262495" y="6489277"/>
            <a:ext cx="3895164" cy="461665"/>
          </a:xfrm>
          <a:prstGeom prst="rect">
            <a:avLst/>
          </a:prstGeom>
          <a:noFill/>
        </p:spPr>
        <p:txBody>
          <a:bodyPr wrap="square" rtlCol="0">
            <a:spAutoFit/>
          </a:bodyPr>
          <a:lstStyle/>
          <a:p>
            <a:r>
              <a:rPr lang="en-US" sz="600" strike="noStrike">
                <a:effectLst/>
                <a:latin typeface="EF Circular Light" panose="020B0404020101020102" pitchFamily="34" charset="77"/>
                <a:cs typeface="EF Circular Light" panose="020B0404020101020102" pitchFamily="34" charset="77"/>
              </a:rPr>
              <a:t>EF Educational Tours |  </a:t>
            </a:r>
            <a:r>
              <a:rPr lang="en-US" sz="600" strike="noStrike" err="1">
                <a:effectLst/>
                <a:latin typeface="EF Circular Medium" panose="020B0604020101020102" pitchFamily="34" charset="77"/>
                <a:cs typeface="EF Circular Medium" panose="020B0604020101020102" pitchFamily="34" charset="77"/>
              </a:rPr>
              <a:t>eftours.ca</a:t>
            </a:r>
            <a:endParaRPr lang="en-US" sz="600">
              <a:effectLst/>
              <a:latin typeface="EF Circular Medium" panose="020B0604020101020102" pitchFamily="34" charset="77"/>
              <a:cs typeface="EF Circular Medium" panose="020B0604020101020102" pitchFamily="34" charset="77"/>
            </a:endParaRPr>
          </a:p>
          <a:p>
            <a:endParaRPr lang="en-CA"/>
          </a:p>
        </p:txBody>
      </p:sp>
      <p:sp>
        <p:nvSpPr>
          <p:cNvPr id="16" name="TextBox 15">
            <a:extLst>
              <a:ext uri="{FF2B5EF4-FFF2-40B4-BE49-F238E27FC236}">
                <a16:creationId xmlns:a16="http://schemas.microsoft.com/office/drawing/2014/main" id="{5656EEAD-94EC-47D1-A3DD-E5EAD530EFF6}"/>
              </a:ext>
            </a:extLst>
          </p:cNvPr>
          <p:cNvSpPr txBox="1"/>
          <p:nvPr userDrawn="1"/>
        </p:nvSpPr>
        <p:spPr>
          <a:xfrm>
            <a:off x="1483832" y="5100393"/>
            <a:ext cx="4445000" cy="369332"/>
          </a:xfrm>
          <a:prstGeom prst="rect">
            <a:avLst/>
          </a:prstGeom>
          <a:noFill/>
        </p:spPr>
        <p:txBody>
          <a:bodyPr wrap="square" rtlCol="0">
            <a:spAutoFit/>
          </a:bodyPr>
          <a:lstStyle/>
          <a:p>
            <a:r>
              <a:rPr lang="en-CA">
                <a:solidFill>
                  <a:srgbClr val="009EEB"/>
                </a:solidFill>
                <a:latin typeface="EF Circular Light" panose="020B0404020101020102" pitchFamily="34" charset="0"/>
                <a:cs typeface="EF Circular Light" panose="020B0404020101020102" pitchFamily="34" charset="0"/>
              </a:rPr>
              <a:t>Departing from:</a:t>
            </a:r>
            <a:endParaRPr lang="en-US">
              <a:latin typeface="EF Circular Light" panose="020B0404020101020102" pitchFamily="34" charset="0"/>
              <a:cs typeface="EF Circular Light" panose="020B0404020101020102" pitchFamily="34" charset="0"/>
            </a:endParaRPr>
          </a:p>
        </p:txBody>
      </p:sp>
      <p:sp>
        <p:nvSpPr>
          <p:cNvPr id="17" name="Oval 16">
            <a:extLst>
              <a:ext uri="{FF2B5EF4-FFF2-40B4-BE49-F238E27FC236}">
                <a16:creationId xmlns:a16="http://schemas.microsoft.com/office/drawing/2014/main" id="{D05148FB-3E88-4CC3-A219-1AC800FC694E}"/>
              </a:ext>
            </a:extLst>
          </p:cNvPr>
          <p:cNvSpPr/>
          <p:nvPr userDrawn="1"/>
        </p:nvSpPr>
        <p:spPr>
          <a:xfrm>
            <a:off x="3149541" y="3031773"/>
            <a:ext cx="2016236" cy="2016236"/>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385BBA-40AA-4D79-8487-A4AA0E36A34F}"/>
              </a:ext>
            </a:extLst>
          </p:cNvPr>
          <p:cNvSpPr txBox="1"/>
          <p:nvPr userDrawn="1"/>
        </p:nvSpPr>
        <p:spPr>
          <a:xfrm>
            <a:off x="3437223" y="4263598"/>
            <a:ext cx="1440873" cy="369332"/>
          </a:xfrm>
          <a:prstGeom prst="rect">
            <a:avLst/>
          </a:prstGeom>
          <a:noFill/>
        </p:spPr>
        <p:txBody>
          <a:bodyPr wrap="square">
            <a:spAutoFit/>
          </a:bodyPr>
          <a:lstStyle/>
          <a:p>
            <a:pPr algn="ctr"/>
            <a:r>
              <a:rPr lang="en-US" b="1">
                <a:solidFill>
                  <a:srgbClr val="009EEB"/>
                </a:solidFill>
              </a:rPr>
              <a:t>days on tour</a:t>
            </a:r>
          </a:p>
        </p:txBody>
      </p:sp>
      <p:sp>
        <p:nvSpPr>
          <p:cNvPr id="19" name="TextBox 18">
            <a:extLst>
              <a:ext uri="{FF2B5EF4-FFF2-40B4-BE49-F238E27FC236}">
                <a16:creationId xmlns:a16="http://schemas.microsoft.com/office/drawing/2014/main" id="{9B197E5A-308A-4F79-A454-81CED31F2D67}"/>
              </a:ext>
            </a:extLst>
          </p:cNvPr>
          <p:cNvSpPr txBox="1"/>
          <p:nvPr userDrawn="1"/>
        </p:nvSpPr>
        <p:spPr>
          <a:xfrm>
            <a:off x="2159286" y="2210442"/>
            <a:ext cx="581762" cy="584775"/>
          </a:xfrm>
          <a:prstGeom prst="rect">
            <a:avLst/>
          </a:prstGeom>
          <a:noFill/>
        </p:spPr>
        <p:txBody>
          <a:bodyPr wrap="none" rtlCol="0">
            <a:spAutoFit/>
          </a:bodyPr>
          <a:lstStyle/>
          <a:p>
            <a:pPr algn="ctr"/>
            <a:r>
              <a:rPr lang="en-US" sz="3200" b="1" i="0">
                <a:solidFill>
                  <a:schemeClr val="bg1"/>
                </a:solidFill>
                <a:latin typeface="EF Circular Bold" panose="020B0804020101010102" pitchFamily="34" charset="0"/>
                <a:cs typeface="EF Circular Bold" panose="020B0804020101010102" pitchFamily="34" charset="0"/>
              </a:rPr>
              <a:t>to</a:t>
            </a:r>
            <a:endParaRPr lang="en-CA" sz="3200" b="1" i="0">
              <a:solidFill>
                <a:schemeClr val="bg1"/>
              </a:solidFill>
              <a:latin typeface="EF Circular Bold" panose="020B0804020101010102" pitchFamily="34" charset="0"/>
              <a:cs typeface="EF Circular Bold" panose="020B0804020101010102" pitchFamily="34" charset="0"/>
            </a:endParaRPr>
          </a:p>
        </p:txBody>
      </p:sp>
      <p:sp>
        <p:nvSpPr>
          <p:cNvPr id="20" name="date" descr="{&quot;templafy&quot;:{&quot;id&quot;:&quot;af729d27-5e4f-4843-9ee2-0e02f48dc498&quot;}}" title="Form.RCDeckStartDate">
            <a:extLst>
              <a:ext uri="{FF2B5EF4-FFF2-40B4-BE49-F238E27FC236}">
                <a16:creationId xmlns:a16="http://schemas.microsoft.com/office/drawing/2014/main" id="{30E0FB30-BA1E-4E44-ADA3-00638546A471}"/>
              </a:ext>
            </a:extLst>
          </p:cNvPr>
          <p:cNvSpPr txBox="1"/>
          <p:nvPr userDrawn="1"/>
        </p:nvSpPr>
        <p:spPr>
          <a:xfrm>
            <a:off x="1386831" y="1719781"/>
            <a:ext cx="2126672" cy="584775"/>
          </a:xfrm>
          <a:prstGeom prst="rect">
            <a:avLst/>
          </a:prstGeom>
          <a:noFill/>
        </p:spPr>
        <p:txBody>
          <a:bodyPr wrap="none" rtlCol="0">
            <a:spAutoFit/>
          </a:bodyPr>
          <a:lstStyle/>
          <a:p>
            <a:pPr algn="ctr"/>
            <a:r>
              <a:rPr lang="en-CA" sz="3200" b="1" dirty="0">
                <a:solidFill>
                  <a:schemeClr val="bg1"/>
                </a:solidFill>
                <a:latin typeface="EF Circular Bold" panose="020B0804020101010102" pitchFamily="34" charset="0"/>
                <a:cs typeface="EF Circular Bold" panose="020B0804020101010102" pitchFamily="34" charset="0"/>
              </a:rPr>
              <a:t>March 6</a:t>
            </a:r>
          </a:p>
        </p:txBody>
      </p:sp>
      <p:sp>
        <p:nvSpPr>
          <p:cNvPr id="21" name="date" descr="{&quot;templafy&quot;:{&quot;id&quot;:&quot;ebd39e57-15d4-4f83-b431-85423e678aa0&quot;}}" title="Form.RCDeckFinDate">
            <a:extLst>
              <a:ext uri="{FF2B5EF4-FFF2-40B4-BE49-F238E27FC236}">
                <a16:creationId xmlns:a16="http://schemas.microsoft.com/office/drawing/2014/main" id="{A9003356-5F65-4E76-9882-8BD21C11C880}"/>
              </a:ext>
            </a:extLst>
          </p:cNvPr>
          <p:cNvSpPr txBox="1"/>
          <p:nvPr userDrawn="1"/>
        </p:nvSpPr>
        <p:spPr>
          <a:xfrm>
            <a:off x="1724776" y="2693125"/>
            <a:ext cx="1450782" cy="584775"/>
          </a:xfrm>
          <a:prstGeom prst="rect">
            <a:avLst/>
          </a:prstGeom>
          <a:noFill/>
        </p:spPr>
        <p:txBody>
          <a:bodyPr wrap="none" rtlCol="0">
            <a:spAutoFit/>
          </a:bodyPr>
          <a:lstStyle/>
          <a:p>
            <a:pPr algn="ctr"/>
            <a:r>
              <a:rPr lang="en-CA" sz="3200" b="1" dirty="0">
                <a:solidFill>
                  <a:schemeClr val="bg1"/>
                </a:solidFill>
                <a:latin typeface="EF Circular Bold" panose="020B0804020101010102" pitchFamily="34" charset="0"/>
                <a:cs typeface="EF Circular Bold" panose="020B0804020101010102" pitchFamily="34" charset="0"/>
              </a:rPr>
              <a:t>March 16</a:t>
            </a:r>
          </a:p>
        </p:txBody>
      </p:sp>
      <p:sp>
        <p:nvSpPr>
          <p:cNvPr id="22" name="text" descr="{&quot;templafy&quot;:{&quot;id&quot;:&quot;28931d82-37a4-4d56-894b-cee6122a7092&quot;}}" title="Form.RCDeckGateway.Description">
            <a:extLst>
              <a:ext uri="{FF2B5EF4-FFF2-40B4-BE49-F238E27FC236}">
                <a16:creationId xmlns:a16="http://schemas.microsoft.com/office/drawing/2014/main" id="{6B9AC45F-3996-4DBE-86A4-2F956FBA10E9}"/>
              </a:ext>
            </a:extLst>
          </p:cNvPr>
          <p:cNvSpPr txBox="1"/>
          <p:nvPr userDrawn="1"/>
        </p:nvSpPr>
        <p:spPr>
          <a:xfrm>
            <a:off x="3149541" y="5103299"/>
            <a:ext cx="1209370" cy="369332"/>
          </a:xfrm>
          <a:prstGeom prst="rect">
            <a:avLst/>
          </a:prstGeom>
          <a:noFill/>
        </p:spPr>
        <p:txBody>
          <a:bodyPr wrap="none" rtlCol="0">
            <a:spAutoFit/>
          </a:bodyPr>
          <a:lstStyle/>
          <a:p>
            <a:pPr algn="l"/>
            <a:r>
              <a:rPr lang="en-CA" sz="1800" b="0" i="0" dirty="0">
                <a:solidFill>
                  <a:srgbClr val="009EEB"/>
                </a:solidFill>
                <a:latin typeface="EF Circular Light" panose="020B0404020101020102" pitchFamily="34" charset="0"/>
                <a:cs typeface="EF Circular Light" panose="020B0404020101020102" pitchFamily="34" charset="0"/>
              </a:rPr>
              <a:t>Fredericton</a:t>
            </a:r>
          </a:p>
        </p:txBody>
      </p:sp>
      <p:sp>
        <p:nvSpPr>
          <p:cNvPr id="23" name="text" descr="{&quot;templafy&quot;:{&quot;id&quot;:&quot;c5ef6cad-4f3b-46d0-9837-3bda8d233686&quot;}}" title="Form.RCDeckTotalDays">
            <a:extLst>
              <a:ext uri="{FF2B5EF4-FFF2-40B4-BE49-F238E27FC236}">
                <a16:creationId xmlns:a16="http://schemas.microsoft.com/office/drawing/2014/main" id="{5CD492AF-5DB5-4C01-AEF9-E7DA036AA54A}"/>
              </a:ext>
            </a:extLst>
          </p:cNvPr>
          <p:cNvSpPr txBox="1"/>
          <p:nvPr userDrawn="1"/>
        </p:nvSpPr>
        <p:spPr>
          <a:xfrm>
            <a:off x="3818463" y="3617267"/>
            <a:ext cx="678391" cy="646331"/>
          </a:xfrm>
          <a:prstGeom prst="rect">
            <a:avLst/>
          </a:prstGeom>
          <a:noFill/>
        </p:spPr>
        <p:txBody>
          <a:bodyPr wrap="none" rtlCol="0">
            <a:spAutoFit/>
          </a:bodyPr>
          <a:lstStyle/>
          <a:p>
            <a:pPr algn="ctr"/>
            <a:r>
              <a:rPr lang="en-CA" sz="3600" b="0" dirty="0">
                <a:solidFill>
                  <a:srgbClr val="009EEB"/>
                </a:solidFill>
                <a:latin typeface="EF Circular Bold" panose="020B0804020101010102" pitchFamily="34" charset="0"/>
                <a:cs typeface="EF Circular Bold" panose="020B0804020101010102" pitchFamily="34" charset="0"/>
              </a:rPr>
              <a:t>8</a:t>
            </a:r>
          </a:p>
        </p:txBody>
      </p:sp>
    </p:spTree>
    <p:extLst>
      <p:ext uri="{BB962C8B-B14F-4D97-AF65-F5344CB8AC3E}">
        <p14:creationId xmlns:p14="http://schemas.microsoft.com/office/powerpoint/2010/main" val="271209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28BC74-346F-442B-A4BB-C137747E21CA}"/>
              </a:ext>
            </a:extLst>
          </p:cNvPr>
          <p:cNvSpPr/>
          <p:nvPr userDrawn="1"/>
        </p:nvSpPr>
        <p:spPr>
          <a:xfrm>
            <a:off x="0" y="0"/>
            <a:ext cx="12192000" cy="6858000"/>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A61EF36-2BD4-4562-A5CA-09149292F325}"/>
              </a:ext>
            </a:extLst>
          </p:cNvPr>
          <p:cNvSpPr txBox="1"/>
          <p:nvPr userDrawn="1"/>
        </p:nvSpPr>
        <p:spPr>
          <a:xfrm>
            <a:off x="8034341" y="6489277"/>
            <a:ext cx="3895164" cy="461665"/>
          </a:xfrm>
          <a:prstGeom prst="rect">
            <a:avLst/>
          </a:prstGeom>
          <a:noFill/>
        </p:spPr>
        <p:txBody>
          <a:bodyPr wrap="square" rtlCol="0">
            <a:spAutoFit/>
          </a:bodyPr>
          <a:lstStyle/>
          <a:p>
            <a:pPr algn="r"/>
            <a:r>
              <a:rPr lang="en-US" sz="600" b="0" i="1" strike="noStrike">
                <a:effectLst/>
                <a:latin typeface="EF Circular Light" panose="020B0404020101020102" pitchFamily="34" charset="0"/>
                <a:cs typeface="EF Circular Light" panose="020B0404020101020102" pitchFamily="34" charset="0"/>
              </a:rPr>
              <a:t>Registration Numbers: TICO-2395858, 50018789 | CPBC-73991, 73990 | OPC-70273</a:t>
            </a:r>
            <a:endParaRPr lang="en-US" sz="600" b="0" i="0">
              <a:effectLst/>
              <a:latin typeface="EF Circular Light" panose="020B0404020101020102" pitchFamily="34" charset="0"/>
              <a:cs typeface="EF Circular Light" panose="020B0404020101020102" pitchFamily="34" charset="0"/>
            </a:endParaRPr>
          </a:p>
          <a:p>
            <a:endParaRPr lang="en-CA"/>
          </a:p>
        </p:txBody>
      </p:sp>
      <p:sp>
        <p:nvSpPr>
          <p:cNvPr id="12" name="TextBox 11">
            <a:extLst>
              <a:ext uri="{FF2B5EF4-FFF2-40B4-BE49-F238E27FC236}">
                <a16:creationId xmlns:a16="http://schemas.microsoft.com/office/drawing/2014/main" id="{9C2E4099-74CE-4A4E-B697-F7A42F174AD5}"/>
              </a:ext>
            </a:extLst>
          </p:cNvPr>
          <p:cNvSpPr txBox="1"/>
          <p:nvPr userDrawn="1"/>
        </p:nvSpPr>
        <p:spPr>
          <a:xfrm>
            <a:off x="262495" y="6489277"/>
            <a:ext cx="3895164" cy="461665"/>
          </a:xfrm>
          <a:prstGeom prst="rect">
            <a:avLst/>
          </a:prstGeom>
          <a:noFill/>
        </p:spPr>
        <p:txBody>
          <a:bodyPr wrap="square" rtlCol="0">
            <a:spAutoFit/>
          </a:bodyPr>
          <a:lstStyle/>
          <a:p>
            <a:r>
              <a:rPr lang="en-US" sz="600" strike="noStrike">
                <a:effectLst/>
                <a:latin typeface="EF Circular Light" panose="020B0404020101020102" pitchFamily="34" charset="77"/>
                <a:cs typeface="EF Circular Light" panose="020B0404020101020102" pitchFamily="34" charset="77"/>
              </a:rPr>
              <a:t>EF Educational Tours |  </a:t>
            </a:r>
            <a:r>
              <a:rPr lang="en-US" sz="600" strike="noStrike" err="1">
                <a:effectLst/>
                <a:latin typeface="EF Circular Medium" panose="020B0604020101020102" pitchFamily="34" charset="77"/>
                <a:cs typeface="EF Circular Medium" panose="020B0604020101020102" pitchFamily="34" charset="77"/>
              </a:rPr>
              <a:t>eftours.ca</a:t>
            </a:r>
            <a:endParaRPr lang="en-US" sz="600">
              <a:effectLst/>
              <a:latin typeface="EF Circular Medium" panose="020B0604020101020102" pitchFamily="34" charset="77"/>
              <a:cs typeface="EF Circular Medium" panose="020B0604020101020102" pitchFamily="34" charset="77"/>
            </a:endParaRPr>
          </a:p>
          <a:p>
            <a:endParaRPr lang="en-CA"/>
          </a:p>
        </p:txBody>
      </p:sp>
    </p:spTree>
    <p:extLst>
      <p:ext uri="{BB962C8B-B14F-4D97-AF65-F5344CB8AC3E}">
        <p14:creationId xmlns:p14="http://schemas.microsoft.com/office/powerpoint/2010/main" val="269337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EA390B02-8612-4E6C-A333-FB34DEAE13BF}"/>
              </a:ext>
            </a:extLst>
          </p:cNvPr>
          <p:cNvPicPr>
            <a:picLocks noChangeAspect="1"/>
          </p:cNvPicPr>
          <p:nvPr userDrawn="1">
            <p:custDataLst>
              <p:tags r:id="rId1"/>
            </p:custDataLst>
          </p:nvPr>
        </p:nvPicPr>
        <p:blipFill rotWithShape="1">
          <a:blip r:embed="rId3"/>
          <a:srcRect b="15706"/>
          <a:stretch/>
        </p:blipFill>
        <p:spPr>
          <a:xfrm>
            <a:off x="-1" y="-1"/>
            <a:ext cx="12200671" cy="6858001"/>
          </a:xfrm>
          <a:prstGeom prst="rect">
            <a:avLst/>
          </a:prstGeom>
        </p:spPr>
      </p:pic>
      <p:sp>
        <p:nvSpPr>
          <p:cNvPr id="40" name="Oval 39">
            <a:extLst>
              <a:ext uri="{FF2B5EF4-FFF2-40B4-BE49-F238E27FC236}">
                <a16:creationId xmlns:a16="http://schemas.microsoft.com/office/drawing/2014/main" id="{30682C6E-AB29-4A9C-B767-87F7D2B9EE51}"/>
              </a:ext>
            </a:extLst>
          </p:cNvPr>
          <p:cNvSpPr/>
          <p:nvPr userDrawn="1"/>
        </p:nvSpPr>
        <p:spPr>
          <a:xfrm>
            <a:off x="206139" y="3335168"/>
            <a:ext cx="2951207" cy="295120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a:extLst>
              <a:ext uri="{FF2B5EF4-FFF2-40B4-BE49-F238E27FC236}">
                <a16:creationId xmlns:a16="http://schemas.microsoft.com/office/drawing/2014/main" id="{30568723-C589-4AF1-B6F0-4DF49DA9E940}"/>
              </a:ext>
            </a:extLst>
          </p:cNvPr>
          <p:cNvSpPr txBox="1"/>
          <p:nvPr userDrawn="1"/>
        </p:nvSpPr>
        <p:spPr>
          <a:xfrm>
            <a:off x="974971" y="3859585"/>
            <a:ext cx="1372906" cy="307777"/>
          </a:xfrm>
          <a:prstGeom prst="rect">
            <a:avLst/>
          </a:prstGeom>
          <a:noFill/>
        </p:spPr>
        <p:txBody>
          <a:bodyPr wrap="square" rtlCol="0">
            <a:spAutoFit/>
          </a:bodyPr>
          <a:lstStyle/>
          <a:p>
            <a:r>
              <a:rPr lang="en-CA" sz="1400" dirty="0">
                <a:solidFill>
                  <a:schemeClr val="bg1"/>
                </a:solidFill>
                <a:latin typeface="EF Circular Book" panose="020B0604020101020102" pitchFamily="34" charset="77"/>
                <a:cs typeface="EF Circular Book" panose="020B0604020101020102" pitchFamily="34" charset="77"/>
              </a:rPr>
              <a:t>Visit us online</a:t>
            </a:r>
          </a:p>
        </p:txBody>
      </p:sp>
      <p:sp>
        <p:nvSpPr>
          <p:cNvPr id="42" name="TextBox 41">
            <a:extLst>
              <a:ext uri="{FF2B5EF4-FFF2-40B4-BE49-F238E27FC236}">
                <a16:creationId xmlns:a16="http://schemas.microsoft.com/office/drawing/2014/main" id="{C5C5920F-6760-49D3-A6FE-6CBAB9BB2C51}"/>
              </a:ext>
            </a:extLst>
          </p:cNvPr>
          <p:cNvSpPr txBox="1"/>
          <p:nvPr userDrawn="1"/>
        </p:nvSpPr>
        <p:spPr>
          <a:xfrm>
            <a:off x="642254" y="4326141"/>
            <a:ext cx="2170075" cy="400110"/>
          </a:xfrm>
          <a:prstGeom prst="rect">
            <a:avLst/>
          </a:prstGeom>
          <a:noFill/>
        </p:spPr>
        <p:txBody>
          <a:bodyPr wrap="square" rtlCol="0">
            <a:spAutoFit/>
          </a:bodyPr>
          <a:lstStyle/>
          <a:p>
            <a:r>
              <a:rPr lang="en-CA" sz="2000" dirty="0">
                <a:solidFill>
                  <a:schemeClr val="bg1"/>
                </a:solidFill>
                <a:latin typeface="EF Circular Bold" panose="020B0804020101010102" pitchFamily="34" charset="0"/>
                <a:cs typeface="EF Circular Bold" panose="020B0804020101010102" pitchFamily="34" charset="0"/>
              </a:rPr>
              <a:t>eftours.ca/enrol</a:t>
            </a:r>
          </a:p>
        </p:txBody>
      </p:sp>
      <p:sp>
        <p:nvSpPr>
          <p:cNvPr id="43" name="TextBox 42">
            <a:extLst>
              <a:ext uri="{FF2B5EF4-FFF2-40B4-BE49-F238E27FC236}">
                <a16:creationId xmlns:a16="http://schemas.microsoft.com/office/drawing/2014/main" id="{C34FA0A0-9488-4BE7-9104-1CF85B5ED123}"/>
              </a:ext>
            </a:extLst>
          </p:cNvPr>
          <p:cNvSpPr txBox="1"/>
          <p:nvPr userDrawn="1"/>
        </p:nvSpPr>
        <p:spPr>
          <a:xfrm>
            <a:off x="642254" y="4859034"/>
            <a:ext cx="2170076" cy="307777"/>
          </a:xfrm>
          <a:prstGeom prst="rect">
            <a:avLst/>
          </a:prstGeom>
          <a:noFill/>
        </p:spPr>
        <p:txBody>
          <a:bodyPr wrap="square" rtlCol="0">
            <a:spAutoFit/>
          </a:bodyPr>
          <a:lstStyle/>
          <a:p>
            <a:r>
              <a:rPr lang="en-CA" sz="1400" dirty="0">
                <a:solidFill>
                  <a:schemeClr val="bg1"/>
                </a:solidFill>
                <a:latin typeface="EF Circular Book" panose="020B0604020101020102" pitchFamily="34" charset="77"/>
                <a:cs typeface="EF Circular Book" panose="020B0604020101020102" pitchFamily="34" charset="77"/>
              </a:rPr>
              <a:t>Your enrollment number:</a:t>
            </a:r>
          </a:p>
        </p:txBody>
      </p:sp>
      <p:sp>
        <p:nvSpPr>
          <p:cNvPr id="45" name="Oval 44">
            <a:extLst>
              <a:ext uri="{FF2B5EF4-FFF2-40B4-BE49-F238E27FC236}">
                <a16:creationId xmlns:a16="http://schemas.microsoft.com/office/drawing/2014/main" id="{755AADC6-C7B2-4D95-823F-142AC46B8045}"/>
              </a:ext>
            </a:extLst>
          </p:cNvPr>
          <p:cNvSpPr/>
          <p:nvPr userDrawn="1"/>
        </p:nvSpPr>
        <p:spPr>
          <a:xfrm>
            <a:off x="2625327" y="4617278"/>
            <a:ext cx="2012059" cy="201205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TextBox 45">
            <a:extLst>
              <a:ext uri="{FF2B5EF4-FFF2-40B4-BE49-F238E27FC236}">
                <a16:creationId xmlns:a16="http://schemas.microsoft.com/office/drawing/2014/main" id="{E2233CBC-4B9D-4BC3-A54A-4CB4A68447FA}"/>
              </a:ext>
            </a:extLst>
          </p:cNvPr>
          <p:cNvSpPr txBox="1"/>
          <p:nvPr userDrawn="1"/>
        </p:nvSpPr>
        <p:spPr>
          <a:xfrm>
            <a:off x="3036643" y="5286918"/>
            <a:ext cx="1372906" cy="307777"/>
          </a:xfrm>
          <a:prstGeom prst="rect">
            <a:avLst/>
          </a:prstGeom>
          <a:noFill/>
        </p:spPr>
        <p:txBody>
          <a:bodyPr wrap="square" rtlCol="0">
            <a:spAutoFit/>
          </a:bodyPr>
          <a:lstStyle/>
          <a:p>
            <a:r>
              <a:rPr lang="en-CA" sz="1400" dirty="0">
                <a:solidFill>
                  <a:schemeClr val="bg1"/>
                </a:solidFill>
                <a:latin typeface="EF Circular Book" panose="020B0604020101020102" pitchFamily="34" charset="77"/>
                <a:cs typeface="EF Circular Book" panose="020B0604020101020102" pitchFamily="34" charset="77"/>
              </a:rPr>
              <a:t>Or by phone:</a:t>
            </a:r>
          </a:p>
        </p:txBody>
      </p:sp>
      <p:sp>
        <p:nvSpPr>
          <p:cNvPr id="47" name="TextBox 46">
            <a:extLst>
              <a:ext uri="{FF2B5EF4-FFF2-40B4-BE49-F238E27FC236}">
                <a16:creationId xmlns:a16="http://schemas.microsoft.com/office/drawing/2014/main" id="{B1A73069-0110-45CB-AAC3-73896380E690}"/>
              </a:ext>
            </a:extLst>
          </p:cNvPr>
          <p:cNvSpPr txBox="1"/>
          <p:nvPr userDrawn="1"/>
        </p:nvSpPr>
        <p:spPr>
          <a:xfrm>
            <a:off x="2738771" y="5603891"/>
            <a:ext cx="2012059" cy="307777"/>
          </a:xfrm>
          <a:prstGeom prst="rect">
            <a:avLst/>
          </a:prstGeom>
          <a:noFill/>
        </p:spPr>
        <p:txBody>
          <a:bodyPr wrap="square" rtlCol="0">
            <a:spAutoFit/>
          </a:bodyPr>
          <a:lstStyle/>
          <a:p>
            <a:r>
              <a:rPr lang="en-CA" sz="1400" dirty="0">
                <a:solidFill>
                  <a:schemeClr val="bg1"/>
                </a:solidFill>
                <a:latin typeface="EF Circular Book" panose="020B0604020101020102" pitchFamily="34" charset="77"/>
                <a:cs typeface="EF Circular Book" panose="020B0604020101020102" pitchFamily="34" charset="77"/>
              </a:rPr>
              <a:t>1 – 800 - 263 - 2806</a:t>
            </a:r>
          </a:p>
        </p:txBody>
      </p:sp>
      <p:sp>
        <p:nvSpPr>
          <p:cNvPr id="50" name="Rectangle 49">
            <a:extLst>
              <a:ext uri="{FF2B5EF4-FFF2-40B4-BE49-F238E27FC236}">
                <a16:creationId xmlns:a16="http://schemas.microsoft.com/office/drawing/2014/main" id="{29321AB1-23A6-4677-BF3C-1AB75BFB692F}"/>
              </a:ext>
            </a:extLst>
          </p:cNvPr>
          <p:cNvSpPr/>
          <p:nvPr userDrawn="1"/>
        </p:nvSpPr>
        <p:spPr>
          <a:xfrm>
            <a:off x="468922" y="378549"/>
            <a:ext cx="4819974" cy="11806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a:extLst>
              <a:ext uri="{FF2B5EF4-FFF2-40B4-BE49-F238E27FC236}">
                <a16:creationId xmlns:a16="http://schemas.microsoft.com/office/drawing/2014/main" id="{A5FE92F4-29FD-4857-A7DD-B544B49185CD}"/>
              </a:ext>
            </a:extLst>
          </p:cNvPr>
          <p:cNvSpPr/>
          <p:nvPr userDrawn="1"/>
        </p:nvSpPr>
        <p:spPr>
          <a:xfrm>
            <a:off x="468922" y="1589085"/>
            <a:ext cx="3444172" cy="10764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Title 1">
            <a:extLst>
              <a:ext uri="{FF2B5EF4-FFF2-40B4-BE49-F238E27FC236}">
                <a16:creationId xmlns:a16="http://schemas.microsoft.com/office/drawing/2014/main" id="{E99D26F5-F331-4AAF-B407-A12C79ECE4A0}"/>
              </a:ext>
            </a:extLst>
          </p:cNvPr>
          <p:cNvSpPr txBox="1">
            <a:spLocks/>
          </p:cNvSpPr>
          <p:nvPr userDrawn="1"/>
        </p:nvSpPr>
        <p:spPr>
          <a:xfrm>
            <a:off x="468923" y="365101"/>
            <a:ext cx="4819974" cy="23516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8800" b="1" dirty="0">
                <a:solidFill>
                  <a:schemeClr val="bg1"/>
                </a:solidFill>
                <a:latin typeface="EF Circular Bold" panose="020B0604020101020102" pitchFamily="34" charset="77"/>
                <a:cs typeface="EF Circular Bold" panose="020B0604020101020102" pitchFamily="34" charset="77"/>
              </a:rPr>
              <a:t>Ready to Enrol?</a:t>
            </a:r>
          </a:p>
        </p:txBody>
      </p:sp>
      <p:sp>
        <p:nvSpPr>
          <p:cNvPr id="53" name="TextBox 52">
            <a:extLst>
              <a:ext uri="{FF2B5EF4-FFF2-40B4-BE49-F238E27FC236}">
                <a16:creationId xmlns:a16="http://schemas.microsoft.com/office/drawing/2014/main" id="{6719E105-6BFF-4D61-ADF8-29B67D241CE6}"/>
              </a:ext>
            </a:extLst>
          </p:cNvPr>
          <p:cNvSpPr txBox="1"/>
          <p:nvPr userDrawn="1"/>
        </p:nvSpPr>
        <p:spPr>
          <a:xfrm>
            <a:off x="8034341" y="6489277"/>
            <a:ext cx="3895164" cy="461665"/>
          </a:xfrm>
          <a:prstGeom prst="rect">
            <a:avLst/>
          </a:prstGeom>
          <a:noFill/>
        </p:spPr>
        <p:txBody>
          <a:bodyPr wrap="square" rtlCol="0">
            <a:spAutoFit/>
          </a:bodyPr>
          <a:lstStyle/>
          <a:p>
            <a:pPr algn="r"/>
            <a:r>
              <a:rPr lang="en-US" sz="600" b="0" i="1" strike="noStrike">
                <a:solidFill>
                  <a:schemeClr val="bg1"/>
                </a:solidFill>
                <a:effectLst/>
                <a:latin typeface="EF Circular Light" panose="020B0404020101020102" pitchFamily="34" charset="0"/>
                <a:cs typeface="EF Circular Light" panose="020B0404020101020102" pitchFamily="34" charset="0"/>
              </a:rPr>
              <a:t>Registration Numbers: TICO-2395858, 50018789 | CPBC-73991, 73990 | OPC-70273</a:t>
            </a:r>
            <a:endParaRPr lang="en-US" sz="600" b="0" i="0">
              <a:solidFill>
                <a:schemeClr val="bg1"/>
              </a:solidFill>
              <a:effectLst/>
              <a:latin typeface="EF Circular Light" panose="020B0404020101020102" pitchFamily="34" charset="0"/>
              <a:cs typeface="EF Circular Light" panose="020B0404020101020102" pitchFamily="34" charset="0"/>
            </a:endParaRPr>
          </a:p>
          <a:p>
            <a:endParaRPr lang="en-CA">
              <a:solidFill>
                <a:schemeClr val="bg1"/>
              </a:solidFill>
            </a:endParaRPr>
          </a:p>
        </p:txBody>
      </p:sp>
      <p:sp>
        <p:nvSpPr>
          <p:cNvPr id="54" name="TextBox 53">
            <a:extLst>
              <a:ext uri="{FF2B5EF4-FFF2-40B4-BE49-F238E27FC236}">
                <a16:creationId xmlns:a16="http://schemas.microsoft.com/office/drawing/2014/main" id="{7A3E2ADC-11D5-4CCF-9B75-48F1752A1878}"/>
              </a:ext>
            </a:extLst>
          </p:cNvPr>
          <p:cNvSpPr txBox="1"/>
          <p:nvPr userDrawn="1"/>
        </p:nvSpPr>
        <p:spPr>
          <a:xfrm>
            <a:off x="262495" y="6489277"/>
            <a:ext cx="3895164" cy="461665"/>
          </a:xfrm>
          <a:prstGeom prst="rect">
            <a:avLst/>
          </a:prstGeom>
          <a:noFill/>
        </p:spPr>
        <p:txBody>
          <a:bodyPr wrap="square" rtlCol="0">
            <a:spAutoFit/>
          </a:bodyPr>
          <a:lstStyle/>
          <a:p>
            <a:r>
              <a:rPr lang="en-US" sz="600" strike="noStrike" dirty="0">
                <a:solidFill>
                  <a:schemeClr val="bg1"/>
                </a:solidFill>
                <a:effectLst/>
                <a:latin typeface="EF Circular Light" panose="020B0404020101020102" pitchFamily="34" charset="77"/>
                <a:cs typeface="EF Circular Light" panose="020B0404020101020102" pitchFamily="34" charset="77"/>
              </a:rPr>
              <a:t>EF Educational Tours |  </a:t>
            </a:r>
            <a:r>
              <a:rPr lang="en-US" sz="600" strike="noStrike" dirty="0">
                <a:solidFill>
                  <a:schemeClr val="bg1"/>
                </a:solidFill>
                <a:effectLst/>
                <a:latin typeface="EF Circular Medium" panose="020B0604020101020102" pitchFamily="34" charset="77"/>
                <a:cs typeface="EF Circular Medium" panose="020B0604020101020102" pitchFamily="34" charset="77"/>
              </a:rPr>
              <a:t>eftours.ca</a:t>
            </a:r>
            <a:endParaRPr lang="en-US" sz="600" dirty="0">
              <a:solidFill>
                <a:schemeClr val="bg1"/>
              </a:solidFill>
              <a:effectLst/>
              <a:latin typeface="EF Circular Medium" panose="020B0604020101020102" pitchFamily="34" charset="77"/>
              <a:cs typeface="EF Circular Medium" panose="020B0604020101020102" pitchFamily="34" charset="77"/>
            </a:endParaRPr>
          </a:p>
          <a:p>
            <a:endParaRPr lang="en-CA" dirty="0">
              <a:solidFill>
                <a:schemeClr val="bg1"/>
              </a:solidFill>
            </a:endParaRPr>
          </a:p>
        </p:txBody>
      </p:sp>
      <p:cxnSp>
        <p:nvCxnSpPr>
          <p:cNvPr id="55" name="Connector: Curved 54">
            <a:extLst>
              <a:ext uri="{FF2B5EF4-FFF2-40B4-BE49-F238E27FC236}">
                <a16:creationId xmlns:a16="http://schemas.microsoft.com/office/drawing/2014/main" id="{04F4D387-D411-400B-BC0F-14A01535B372}"/>
              </a:ext>
            </a:extLst>
          </p:cNvPr>
          <p:cNvCxnSpPr>
            <a:cxnSpLocks/>
          </p:cNvCxnSpPr>
          <p:nvPr userDrawn="1"/>
        </p:nvCxnSpPr>
        <p:spPr>
          <a:xfrm rot="5400000">
            <a:off x="9257363" y="1179342"/>
            <a:ext cx="788183" cy="819486"/>
          </a:xfrm>
          <a:prstGeom prst="curvedConnector2">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56" name="Rectangle 55">
            <a:extLst>
              <a:ext uri="{FF2B5EF4-FFF2-40B4-BE49-F238E27FC236}">
                <a16:creationId xmlns:a16="http://schemas.microsoft.com/office/drawing/2014/main" id="{1715872E-F709-42D2-BE46-B4A21E3D8D09}"/>
              </a:ext>
            </a:extLst>
          </p:cNvPr>
          <p:cNvSpPr/>
          <p:nvPr userDrawn="1"/>
        </p:nvSpPr>
        <p:spPr>
          <a:xfrm rot="688202">
            <a:off x="9220566" y="714017"/>
            <a:ext cx="1863073" cy="42525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TextBox 56">
            <a:extLst>
              <a:ext uri="{FF2B5EF4-FFF2-40B4-BE49-F238E27FC236}">
                <a16:creationId xmlns:a16="http://schemas.microsoft.com/office/drawing/2014/main" id="{34CF5EC9-C33D-4C50-8481-E1394D11C3BC}"/>
              </a:ext>
            </a:extLst>
          </p:cNvPr>
          <p:cNvSpPr txBox="1"/>
          <p:nvPr userDrawn="1"/>
        </p:nvSpPr>
        <p:spPr>
          <a:xfrm rot="705874">
            <a:off x="9240964" y="731430"/>
            <a:ext cx="1745134" cy="400110"/>
          </a:xfrm>
          <a:prstGeom prst="rect">
            <a:avLst/>
          </a:prstGeom>
          <a:noFill/>
        </p:spPr>
        <p:txBody>
          <a:bodyPr wrap="square" rtlCol="0">
            <a:spAutoFit/>
          </a:bodyPr>
          <a:lstStyle/>
          <a:p>
            <a:r>
              <a:rPr lang="en-CA" sz="2000" dirty="0">
                <a:solidFill>
                  <a:srgbClr val="FFFFFF"/>
                </a:solidFill>
                <a:latin typeface="Dreaming Outloud Pro" panose="03050502040302030504" pitchFamily="66" charset="0"/>
                <a:cs typeface="Dreaming Outloud Pro" panose="03050502040302030504" pitchFamily="66" charset="0"/>
              </a:rPr>
              <a:t>Scan to enrol</a:t>
            </a:r>
          </a:p>
        </p:txBody>
      </p:sp>
      <p:sp>
        <p:nvSpPr>
          <p:cNvPr id="58" name="text" descr="{&quot;templafy&quot;:{&quot;id&quot;:&quot;03ee7f44-d8b0-4373-9477-56e2d9bac966&quot;}}" title="Form.RCDeckEnrolment">
            <a:extLst>
              <a:ext uri="{FF2B5EF4-FFF2-40B4-BE49-F238E27FC236}">
                <a16:creationId xmlns:a16="http://schemas.microsoft.com/office/drawing/2014/main" id="{933992A6-A1B3-4B0B-ABE6-2585972F4190}"/>
              </a:ext>
            </a:extLst>
          </p:cNvPr>
          <p:cNvSpPr txBox="1"/>
          <p:nvPr userDrawn="1"/>
        </p:nvSpPr>
        <p:spPr>
          <a:xfrm>
            <a:off x="877116" y="5299594"/>
            <a:ext cx="1691489" cy="369332"/>
          </a:xfrm>
          <a:prstGeom prst="rect">
            <a:avLst/>
          </a:prstGeom>
          <a:noFill/>
        </p:spPr>
        <p:txBody>
          <a:bodyPr wrap="none" rtlCol="0">
            <a:spAutoFit/>
          </a:bodyPr>
          <a:lstStyle/>
          <a:p>
            <a:pPr algn="ctr"/>
            <a:r>
              <a:rPr lang="en-US" sz="1800" b="1" dirty="0">
                <a:solidFill>
                  <a:schemeClr val="bg1"/>
                </a:solidFill>
                <a:latin typeface="EF Circular Bold" panose="020B0804020101010102" pitchFamily="34" charset="0"/>
                <a:cs typeface="EF Circular Bold" panose="020B0804020101010102" pitchFamily="34" charset="0"/>
              </a:rPr>
              <a:t>2581273HW</a:t>
            </a:r>
          </a:p>
        </p:txBody>
      </p:sp>
    </p:spTree>
    <p:extLst>
      <p:ext uri="{BB962C8B-B14F-4D97-AF65-F5344CB8AC3E}">
        <p14:creationId xmlns:p14="http://schemas.microsoft.com/office/powerpoint/2010/main" val="317104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58B0F-17D5-49DE-8E7F-8E6B4B20E54E}"/>
              </a:ext>
            </a:extLst>
          </p:cNvPr>
          <p:cNvSpPr>
            <a:spLocks noGrp="1"/>
          </p:cNvSpPr>
          <p:nvPr>
            <p:ph type="dt" sz="half" idx="10"/>
          </p:nvPr>
        </p:nvSpPr>
        <p:spPr/>
        <p:txBody>
          <a:bodyPr/>
          <a:lstStyle/>
          <a:p>
            <a:fld id="{02D793E9-C161-4B06-A8CB-C508D52544F7}" type="datetimeFigureOut">
              <a:rPr lang="en-CA" smtClean="0"/>
              <a:t>2022-12-19</a:t>
            </a:fld>
            <a:endParaRPr lang="en-CA"/>
          </a:p>
        </p:txBody>
      </p:sp>
      <p:sp>
        <p:nvSpPr>
          <p:cNvPr id="3" name="Footer Placeholder 2">
            <a:extLst>
              <a:ext uri="{FF2B5EF4-FFF2-40B4-BE49-F238E27FC236}">
                <a16:creationId xmlns:a16="http://schemas.microsoft.com/office/drawing/2014/main" id="{2D739EE8-D2C5-415C-B74C-D84CDB11F2C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00DF965-0AD4-4EB3-A225-98B660F45C6A}"/>
              </a:ext>
            </a:extLst>
          </p:cNvPr>
          <p:cNvSpPr>
            <a:spLocks noGrp="1"/>
          </p:cNvSpPr>
          <p:nvPr>
            <p:ph type="sldNum" sz="quarter" idx="12"/>
          </p:nvPr>
        </p:nvSpPr>
        <p:spPr/>
        <p:txBody>
          <a:bodyPr/>
          <a:lstStyle/>
          <a:p>
            <a:fld id="{C9214216-641A-4C2F-9815-BCF4A57977C6}" type="slidenum">
              <a:rPr lang="en-CA" smtClean="0"/>
              <a:t>‹#›</a:t>
            </a:fld>
            <a:endParaRPr lang="en-CA"/>
          </a:p>
        </p:txBody>
      </p:sp>
    </p:spTree>
    <p:extLst>
      <p:ext uri="{BB962C8B-B14F-4D97-AF65-F5344CB8AC3E}">
        <p14:creationId xmlns:p14="http://schemas.microsoft.com/office/powerpoint/2010/main" val="362598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DC98-4D71-4116-B4AE-520FB8AFE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CAA6F71-DCDF-4806-BE88-DDD438501F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2F8312C-AACA-4561-A052-250327522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B997A1-EE6C-4FB9-A8EB-92291FC85E75}"/>
              </a:ext>
            </a:extLst>
          </p:cNvPr>
          <p:cNvSpPr>
            <a:spLocks noGrp="1"/>
          </p:cNvSpPr>
          <p:nvPr>
            <p:ph type="dt" sz="half" idx="10"/>
          </p:nvPr>
        </p:nvSpPr>
        <p:spPr/>
        <p:txBody>
          <a:bodyPr/>
          <a:lstStyle/>
          <a:p>
            <a:fld id="{02D793E9-C161-4B06-A8CB-C508D52544F7}" type="datetimeFigureOut">
              <a:rPr lang="en-CA" smtClean="0"/>
              <a:t>2022-12-19</a:t>
            </a:fld>
            <a:endParaRPr lang="en-CA"/>
          </a:p>
        </p:txBody>
      </p:sp>
      <p:sp>
        <p:nvSpPr>
          <p:cNvPr id="6" name="Footer Placeholder 5">
            <a:extLst>
              <a:ext uri="{FF2B5EF4-FFF2-40B4-BE49-F238E27FC236}">
                <a16:creationId xmlns:a16="http://schemas.microsoft.com/office/drawing/2014/main" id="{C6E957D8-C490-4539-9868-FFC8A849F76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0581AF3-F8E6-4AFB-96FF-CD3BF62A23E5}"/>
              </a:ext>
            </a:extLst>
          </p:cNvPr>
          <p:cNvSpPr>
            <a:spLocks noGrp="1"/>
          </p:cNvSpPr>
          <p:nvPr>
            <p:ph type="sldNum" sz="quarter" idx="12"/>
          </p:nvPr>
        </p:nvSpPr>
        <p:spPr/>
        <p:txBody>
          <a:bodyPr/>
          <a:lstStyle/>
          <a:p>
            <a:fld id="{C9214216-641A-4C2F-9815-BCF4A57977C6}" type="slidenum">
              <a:rPr lang="en-CA" smtClean="0"/>
              <a:t>‹#›</a:t>
            </a:fld>
            <a:endParaRPr lang="en-CA"/>
          </a:p>
        </p:txBody>
      </p:sp>
    </p:spTree>
    <p:extLst>
      <p:ext uri="{BB962C8B-B14F-4D97-AF65-F5344CB8AC3E}">
        <p14:creationId xmlns:p14="http://schemas.microsoft.com/office/powerpoint/2010/main" val="4098960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90A0-24C2-420E-AAFF-3CCB03888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53F29CE-968C-4598-90CC-511782550A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338580C-A1D8-4E17-948D-0669ECD759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A20185-CF9E-4217-8DFE-C5DFC6FE165E}"/>
              </a:ext>
            </a:extLst>
          </p:cNvPr>
          <p:cNvSpPr>
            <a:spLocks noGrp="1"/>
          </p:cNvSpPr>
          <p:nvPr>
            <p:ph type="dt" sz="half" idx="10"/>
          </p:nvPr>
        </p:nvSpPr>
        <p:spPr/>
        <p:txBody>
          <a:bodyPr/>
          <a:lstStyle/>
          <a:p>
            <a:fld id="{02D793E9-C161-4B06-A8CB-C508D52544F7}" type="datetimeFigureOut">
              <a:rPr lang="en-CA" smtClean="0"/>
              <a:t>2022-12-19</a:t>
            </a:fld>
            <a:endParaRPr lang="en-CA"/>
          </a:p>
        </p:txBody>
      </p:sp>
      <p:sp>
        <p:nvSpPr>
          <p:cNvPr id="6" name="Footer Placeholder 5">
            <a:extLst>
              <a:ext uri="{FF2B5EF4-FFF2-40B4-BE49-F238E27FC236}">
                <a16:creationId xmlns:a16="http://schemas.microsoft.com/office/drawing/2014/main" id="{778CA427-62BA-45AE-9473-C6E03450AF2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EDD8BFF-8570-434D-967B-C5DA806EB9EB}"/>
              </a:ext>
            </a:extLst>
          </p:cNvPr>
          <p:cNvSpPr>
            <a:spLocks noGrp="1"/>
          </p:cNvSpPr>
          <p:nvPr>
            <p:ph type="sldNum" sz="quarter" idx="12"/>
          </p:nvPr>
        </p:nvSpPr>
        <p:spPr/>
        <p:txBody>
          <a:bodyPr/>
          <a:lstStyle/>
          <a:p>
            <a:fld id="{C9214216-641A-4C2F-9815-BCF4A57977C6}" type="slidenum">
              <a:rPr lang="en-CA" smtClean="0"/>
              <a:t>‹#›</a:t>
            </a:fld>
            <a:endParaRPr lang="en-CA"/>
          </a:p>
        </p:txBody>
      </p:sp>
    </p:spTree>
    <p:extLst>
      <p:ext uri="{BB962C8B-B14F-4D97-AF65-F5344CB8AC3E}">
        <p14:creationId xmlns:p14="http://schemas.microsoft.com/office/powerpoint/2010/main" val="275285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0761EC-82AF-4B65-A652-13DB3C1059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0A5E4FE-E8D6-49E0-A7FE-6649249A5D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FEC106B-59EF-407C-9D84-945A65B374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793E9-C161-4B06-A8CB-C508D52544F7}" type="datetimeFigureOut">
              <a:rPr lang="en-CA" smtClean="0"/>
              <a:t>2022-12-19</a:t>
            </a:fld>
            <a:endParaRPr lang="en-CA"/>
          </a:p>
        </p:txBody>
      </p:sp>
      <p:sp>
        <p:nvSpPr>
          <p:cNvPr id="5" name="Footer Placeholder 4">
            <a:extLst>
              <a:ext uri="{FF2B5EF4-FFF2-40B4-BE49-F238E27FC236}">
                <a16:creationId xmlns:a16="http://schemas.microsoft.com/office/drawing/2014/main" id="{3378B2B6-5EE8-4E42-BDD6-EC3A0D091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FFB0939-452E-40C1-B6FC-493E91F63F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14216-641A-4C2F-9815-BCF4A57977C6}" type="slidenum">
              <a:rPr lang="en-CA" smtClean="0"/>
              <a:t>‹#›</a:t>
            </a:fld>
            <a:endParaRPr lang="en-CA"/>
          </a:p>
        </p:txBody>
      </p:sp>
    </p:spTree>
    <p:extLst>
      <p:ext uri="{BB962C8B-B14F-4D97-AF65-F5344CB8AC3E}">
        <p14:creationId xmlns:p14="http://schemas.microsoft.com/office/powerpoint/2010/main" val="3255998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0.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ustomXml" Target="../../customXml/item17.xml"/><Relationship Id="rId1" Type="http://schemas.openxmlformats.org/officeDocument/2006/relationships/customXml" Target="../../customXml/item5.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42.bin"/></Relationships>
</file>

<file path=ppt/slides/_rels/slide14.xml.rels><?xml version="1.0" encoding="UTF-8" standalone="yes"?>
<Relationships xmlns="http://schemas.openxmlformats.org/package/2006/relationships"><Relationship Id="rId3" Type="http://schemas.openxmlformats.org/officeDocument/2006/relationships/image" Target="../media/image43.bin"/><Relationship Id="rId2" Type="http://schemas.openxmlformats.org/officeDocument/2006/relationships/slideLayout" Target="../slideLayouts/slideLayout15.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9.xml"/><Relationship Id="rId4" Type="http://schemas.openxmlformats.org/officeDocument/2006/relationships/image" Target="../media/image4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4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46.bin"/></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tags" Target="../tags/tag12.xml"/><Relationship Id="rId7" Type="http://schemas.microsoft.com/office/2007/relationships/hdphoto" Target="../media/hdphoto1.wdp"/><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customXml" Target="../../customXml/item7.xml"/><Relationship Id="rId16" Type="http://schemas.openxmlformats.org/officeDocument/2006/relationships/image" Target="../media/image56.png"/><Relationship Id="rId1" Type="http://schemas.openxmlformats.org/officeDocument/2006/relationships/customXml" Target="../../customXml/item31.xml"/><Relationship Id="rId6" Type="http://schemas.openxmlformats.org/officeDocument/2006/relationships/image" Target="../media/image47.png"/><Relationship Id="rId11" Type="http://schemas.openxmlformats.org/officeDocument/2006/relationships/image" Target="../media/image51.svg"/><Relationship Id="rId5" Type="http://schemas.openxmlformats.org/officeDocument/2006/relationships/notesSlide" Target="../notesSlides/notesSlide14.xml"/><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slideLayout" Target="../slideLayouts/slideLayout7.xml"/><Relationship Id="rId9" Type="http://schemas.openxmlformats.org/officeDocument/2006/relationships/image" Target="../media/image49.svg"/><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2.xml"/><Relationship Id="rId1" Type="http://schemas.openxmlformats.org/officeDocument/2006/relationships/customXml" Target="../../customXml/item21.xm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26.xml"/><Relationship Id="rId1" Type="http://schemas.openxmlformats.org/officeDocument/2006/relationships/customXml" Target="../../customXml/item12.xm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58.jpeg"/><Relationship Id="rId2" Type="http://schemas.openxmlformats.org/officeDocument/2006/relationships/customXml" Target="../../customXml/item30.xml"/><Relationship Id="rId1" Type="http://schemas.openxmlformats.org/officeDocument/2006/relationships/customXml" Target="../../customXml/item15.xml"/><Relationship Id="rId6" Type="http://schemas.openxmlformats.org/officeDocument/2006/relationships/hyperlink" Target="https://www.eftours.ca/help-centre/safety/travel-coverage" TargetMode="External"/><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18" Type="http://schemas.openxmlformats.org/officeDocument/2006/relationships/image" Target="../media/image70.svg"/><Relationship Id="rId26" Type="http://schemas.openxmlformats.org/officeDocument/2006/relationships/image" Target="../media/image77.svg"/><Relationship Id="rId3" Type="http://schemas.openxmlformats.org/officeDocument/2006/relationships/tags" Target="../tags/tag14.xml"/><Relationship Id="rId21" Type="http://schemas.openxmlformats.org/officeDocument/2006/relationships/image" Target="../media/image72.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31.png"/><Relationship Id="rId25" Type="http://schemas.openxmlformats.org/officeDocument/2006/relationships/image" Target="../media/image76.png"/><Relationship Id="rId2" Type="http://schemas.openxmlformats.org/officeDocument/2006/relationships/customXml" Target="../../customXml/item22.xml"/><Relationship Id="rId16" Type="http://schemas.openxmlformats.org/officeDocument/2006/relationships/image" Target="../media/image69.svg"/><Relationship Id="rId20" Type="http://schemas.openxmlformats.org/officeDocument/2006/relationships/image" Target="../media/image71.svg"/><Relationship Id="rId29" Type="http://schemas.openxmlformats.org/officeDocument/2006/relationships/image" Target="../media/image80.png"/><Relationship Id="rId1" Type="http://schemas.openxmlformats.org/officeDocument/2006/relationships/customXml" Target="../../customXml/item8.xml"/><Relationship Id="rId6" Type="http://schemas.openxmlformats.org/officeDocument/2006/relationships/image" Target="../media/image59.jpeg"/><Relationship Id="rId11" Type="http://schemas.openxmlformats.org/officeDocument/2006/relationships/image" Target="../media/image64.png"/><Relationship Id="rId24" Type="http://schemas.openxmlformats.org/officeDocument/2006/relationships/image" Target="../media/image75.svg"/><Relationship Id="rId32" Type="http://schemas.openxmlformats.org/officeDocument/2006/relationships/image" Target="../media/image83.svg"/><Relationship Id="rId5" Type="http://schemas.openxmlformats.org/officeDocument/2006/relationships/notesSlide" Target="../notesSlides/notesSlide17.xml"/><Relationship Id="rId15" Type="http://schemas.openxmlformats.org/officeDocument/2006/relationships/image" Target="../media/image68.png"/><Relationship Id="rId23" Type="http://schemas.openxmlformats.org/officeDocument/2006/relationships/image" Target="../media/image74.png"/><Relationship Id="rId28" Type="http://schemas.openxmlformats.org/officeDocument/2006/relationships/image" Target="../media/image79.svg"/><Relationship Id="rId10" Type="http://schemas.openxmlformats.org/officeDocument/2006/relationships/image" Target="../media/image63.svg"/><Relationship Id="rId19" Type="http://schemas.openxmlformats.org/officeDocument/2006/relationships/image" Target="../media/image54.png"/><Relationship Id="rId31" Type="http://schemas.openxmlformats.org/officeDocument/2006/relationships/image" Target="../media/image82.png"/><Relationship Id="rId4" Type="http://schemas.openxmlformats.org/officeDocument/2006/relationships/slideLayout" Target="../slideLayouts/slideLayout7.xml"/><Relationship Id="rId9" Type="http://schemas.openxmlformats.org/officeDocument/2006/relationships/image" Target="../media/image62.png"/><Relationship Id="rId14" Type="http://schemas.openxmlformats.org/officeDocument/2006/relationships/image" Target="../media/image67.svg"/><Relationship Id="rId22" Type="http://schemas.openxmlformats.org/officeDocument/2006/relationships/image" Target="../media/image73.svg"/><Relationship Id="rId27" Type="http://schemas.openxmlformats.org/officeDocument/2006/relationships/image" Target="../media/image78.png"/><Relationship Id="rId30"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9.xml"/><Relationship Id="rId1" Type="http://schemas.openxmlformats.org/officeDocument/2006/relationships/customXml" Target="../../customXml/item36.xml"/><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customXml" Target="../../customXml/item3.xml"/><Relationship Id="rId1" Type="http://schemas.openxmlformats.org/officeDocument/2006/relationships/customXml" Target="../../customXml/item25.xml"/><Relationship Id="rId6" Type="http://schemas.openxmlformats.org/officeDocument/2006/relationships/image" Target="../media/image84.jpe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tags" Target="../tags/tag16.xml"/><Relationship Id="rId7" Type="http://schemas.openxmlformats.org/officeDocument/2006/relationships/notesSlide" Target="../notesSlides/notesSlide20.xml"/><Relationship Id="rId2" Type="http://schemas.openxmlformats.org/officeDocument/2006/relationships/customXml" Target="../../customXml/item32.xml"/><Relationship Id="rId1" Type="http://schemas.openxmlformats.org/officeDocument/2006/relationships/customXml" Target="../../customXml/item16.xml"/><Relationship Id="rId6" Type="http://schemas.openxmlformats.org/officeDocument/2006/relationships/slideLayout" Target="../slideLayouts/slideLayout7.xml"/><Relationship Id="rId5" Type="http://schemas.openxmlformats.org/officeDocument/2006/relationships/tags" Target="../tags/tag18.xml"/><Relationship Id="rId10" Type="http://schemas.openxmlformats.org/officeDocument/2006/relationships/image" Target="../media/image87.jpeg"/><Relationship Id="rId4" Type="http://schemas.openxmlformats.org/officeDocument/2006/relationships/tags" Target="../tags/tag17.xml"/><Relationship Id="rId9"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23.xml"/><Relationship Id="rId1" Type="http://schemas.openxmlformats.org/officeDocument/2006/relationships/customXml" Target="../../customXml/item10.xml"/><Relationship Id="rId5" Type="http://schemas.openxmlformats.org/officeDocument/2006/relationships/image" Target="../media/image88.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slideLayout" Target="../slideLayouts/slideLayout7.xml"/><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customXml" Target="../../customXml/item19.xml"/><Relationship Id="rId16" Type="http://schemas.openxmlformats.org/officeDocument/2006/relationships/image" Target="../media/image33.png"/><Relationship Id="rId1" Type="http://schemas.openxmlformats.org/officeDocument/2006/relationships/customXml" Target="../../customXml/item4.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10.bin"/><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notesSlide" Target="../notesSlides/notesSlide2.xml"/><Relationship Id="rId9" Type="http://schemas.openxmlformats.org/officeDocument/2006/relationships/image" Target="../media/image26.sv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video" Target="https://www.youtube.com/embed/Coqi1IZy98w?feature=oembed" TargetMode="External"/><Relationship Id="rId2" Type="http://schemas.openxmlformats.org/officeDocument/2006/relationships/customXml" Target="../../customXml/item11.xml"/><Relationship Id="rId1" Type="http://schemas.openxmlformats.org/officeDocument/2006/relationships/customXml" Target="../../customXml/item33.xml"/><Relationship Id="rId6" Type="http://schemas.openxmlformats.org/officeDocument/2006/relationships/image" Target="../media/image35.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24.xml"/><Relationship Id="rId1" Type="http://schemas.openxmlformats.org/officeDocument/2006/relationships/customXml" Target="../../customXml/item27.xml"/><Relationship Id="rId6" Type="http://schemas.openxmlformats.org/officeDocument/2006/relationships/image" Target="../media/image36.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13.xml"/><Relationship Id="rId1" Type="http://schemas.openxmlformats.org/officeDocument/2006/relationships/customXml" Target="../../customXml/item1.xml"/><Relationship Id="rId6" Type="http://schemas.openxmlformats.org/officeDocument/2006/relationships/image" Target="../media/image37.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6.xml"/><Relationship Id="rId1" Type="http://schemas.openxmlformats.org/officeDocument/2006/relationships/customXml" Target="../../customXml/item28.xml"/><Relationship Id="rId5" Type="http://schemas.openxmlformats.org/officeDocument/2006/relationships/image" Target="../media/image38.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35.xml"/><Relationship Id="rId1" Type="http://schemas.openxmlformats.org/officeDocument/2006/relationships/customXml" Target="../../customXml/item20.xml"/><Relationship Id="rId5" Type="http://schemas.openxmlformats.org/officeDocument/2006/relationships/image" Target="../media/image3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video" Target="https://www.youtube.com/embed/aA8nyzCo5R8?feature=oembed" TargetMode="External"/><Relationship Id="rId7" Type="http://schemas.openxmlformats.org/officeDocument/2006/relationships/image" Target="../media/image2.png"/><Relationship Id="rId2" Type="http://schemas.openxmlformats.org/officeDocument/2006/relationships/customXml" Target="../../customXml/item29.xml"/><Relationship Id="rId1" Type="http://schemas.openxmlformats.org/officeDocument/2006/relationships/customXml" Target="../../customXml/item14.xml"/><Relationship Id="rId6" Type="http://schemas.openxmlformats.org/officeDocument/2006/relationships/image" Target="../media/image1.jpe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C7D2E0-B1CC-4C31-8BB8-B80272D6F716}"/>
              </a:ext>
            </a:extLst>
          </p:cNvPr>
          <p:cNvPicPr>
            <a:picLocks noChangeAspect="1"/>
          </p:cNvPicPr>
          <p:nvPr/>
        </p:nvPicPr>
        <p:blipFill>
          <a:blip r:embed="rId2"/>
          <a:stretch>
            <a:fillRect/>
          </a:stretch>
        </p:blipFill>
        <p:spPr>
          <a:xfrm>
            <a:off x="0" y="0"/>
            <a:ext cx="12279300" cy="6858000"/>
          </a:xfrm>
          <a:prstGeom prst="rect">
            <a:avLst/>
          </a:prstGeom>
        </p:spPr>
      </p:pic>
    </p:spTree>
    <p:extLst>
      <p:ext uri="{BB962C8B-B14F-4D97-AF65-F5344CB8AC3E}">
        <p14:creationId xmlns:p14="http://schemas.microsoft.com/office/powerpoint/2010/main" val="171497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7B441-76A5-42AE-A06E-EBCBA6B44478}"/>
              </a:ext>
            </a:extLst>
          </p:cNvPr>
          <p:cNvPicPr>
            <a:picLocks noChangeAspect="1"/>
          </p:cNvPicPr>
          <p:nvPr>
            <p:custDataLst>
              <p:tags r:id="rId2"/>
            </p:custDataLst>
          </p:nvPr>
        </p:nvPicPr>
        <p:blipFill rotWithShape="1">
          <a:blip r:embed="rId5" cstate="email">
            <a:extLst>
              <a:ext uri="{28A0092B-C50C-407E-A947-70E740481C1C}">
                <a14:useLocalDpi xmlns:a14="http://schemas.microsoft.com/office/drawing/2010/main"/>
              </a:ext>
            </a:extLst>
          </a:blip>
          <a:srcRect r="9925"/>
          <a:stretch/>
        </p:blipFill>
        <p:spPr>
          <a:xfrm>
            <a:off x="0" y="0"/>
            <a:ext cx="12192000" cy="6858000"/>
          </a:xfrm>
          <a:prstGeom prst="rect">
            <a:avLst/>
          </a:prstGeom>
        </p:spPr>
      </p:pic>
      <p:sp>
        <p:nvSpPr>
          <p:cNvPr id="11" name="Rectangle 10"/>
          <p:cNvSpPr>
            <a:spLocks/>
          </p:cNvSpPr>
          <p:nvPr/>
        </p:nvSpPr>
        <p:spPr>
          <a:xfrm>
            <a:off x="0" y="6140387"/>
            <a:ext cx="12192000" cy="71761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a:spLocks/>
          </p:cNvSpPr>
          <p:nvPr/>
        </p:nvSpPr>
        <p:spPr>
          <a:xfrm>
            <a:off x="3489157" y="541422"/>
            <a:ext cx="5245768" cy="5245768"/>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0"/>
          </p:nvPr>
        </p:nvSpPr>
        <p:spPr>
          <a:xfrm>
            <a:off x="3478756" y="2442458"/>
            <a:ext cx="5234488" cy="1114868"/>
          </a:xfrm>
        </p:spPr>
        <p:txBody>
          <a:bodyPr>
            <a:noAutofit/>
          </a:bodyPr>
          <a:lstStyle/>
          <a:p>
            <a:r>
              <a:rPr lang="en-US" sz="9600" dirty="0"/>
              <a:t>Italy</a:t>
            </a:r>
          </a:p>
        </p:txBody>
      </p:sp>
      <p:sp>
        <p:nvSpPr>
          <p:cNvPr id="10" name="Text Placeholder 9"/>
          <p:cNvSpPr>
            <a:spLocks noGrp="1"/>
          </p:cNvSpPr>
          <p:nvPr>
            <p:ph type="body" sz="quarter" idx="11"/>
          </p:nvPr>
        </p:nvSpPr>
        <p:spPr>
          <a:xfrm>
            <a:off x="-1" y="6143273"/>
            <a:ext cx="12196763" cy="714726"/>
          </a:xfrm>
        </p:spPr>
        <p:txBody>
          <a:bodyPr/>
          <a:lstStyle/>
          <a:p>
            <a:r>
              <a:rPr lang="en-US" dirty="0"/>
              <a:t>Venice, Florence, Rome – 8 Days</a:t>
            </a:r>
          </a:p>
        </p:txBody>
      </p:sp>
      <p:sp>
        <p:nvSpPr>
          <p:cNvPr id="8" name="TextBox 7"/>
          <p:cNvSpPr txBox="1">
            <a:spLocks/>
          </p:cNvSpPr>
          <p:nvPr/>
        </p:nvSpPr>
        <p:spPr>
          <a:xfrm>
            <a:off x="4050632" y="1799935"/>
            <a:ext cx="4090736" cy="584775"/>
          </a:xfrm>
          <a:prstGeom prst="rect">
            <a:avLst/>
          </a:prstGeom>
          <a:noFill/>
        </p:spPr>
        <p:txBody>
          <a:bodyPr wrap="square" rtlCol="0">
            <a:spAutoFit/>
          </a:bodyPr>
          <a:lstStyle/>
          <a:p>
            <a:pPr algn="ctr"/>
            <a:r>
              <a:rPr lang="en-US" sz="3200" b="1" dirty="0">
                <a:solidFill>
                  <a:srgbClr val="00B0F0"/>
                </a:solidFill>
                <a:latin typeface="Century Gothic" panose="020B0502020202020204" pitchFamily="34" charset="0"/>
              </a:rPr>
              <a:t>Let’s go to…</a:t>
            </a:r>
          </a:p>
        </p:txBody>
      </p:sp>
      <p:sp>
        <p:nvSpPr>
          <p:cNvPr id="9" name="TextBox 8"/>
          <p:cNvSpPr txBox="1">
            <a:spLocks/>
          </p:cNvSpPr>
          <p:nvPr/>
        </p:nvSpPr>
        <p:spPr>
          <a:xfrm rot="16200000">
            <a:off x="5496046" y="3955037"/>
            <a:ext cx="1231989" cy="1200329"/>
          </a:xfrm>
          <a:prstGeom prst="rect">
            <a:avLst/>
          </a:prstGeom>
          <a:noFill/>
        </p:spPr>
        <p:txBody>
          <a:bodyPr wrap="square" rtlCol="0">
            <a:spAutoFit/>
          </a:bodyPr>
          <a:lstStyle/>
          <a:p>
            <a:pPr algn="ctr"/>
            <a:r>
              <a:rPr lang="en-US" sz="7200" dirty="0">
                <a:solidFill>
                  <a:srgbClr val="00B0F0"/>
                </a:solidFill>
              </a:rPr>
              <a:t>✈</a:t>
            </a:r>
            <a:endParaRPr lang="en-US" sz="7200" dirty="0">
              <a:solidFill>
                <a:srgbClr val="00B0F0"/>
              </a:solidFill>
              <a:latin typeface="Wingdings" panose="05000000000000000000" pitchFamily="2" charset="2"/>
            </a:endParaRPr>
          </a:p>
        </p:txBody>
      </p:sp>
    </p:spTree>
    <p:custDataLst>
      <p:tags r:id="rId1"/>
    </p:custDataLst>
    <p:extLst>
      <p:ext uri="{BB962C8B-B14F-4D97-AF65-F5344CB8AC3E}">
        <p14:creationId xmlns:p14="http://schemas.microsoft.com/office/powerpoint/2010/main" val="2632320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custData r:id="rId1"/>
      <p:custData r:id="rId2"/>
    </p:custDataLst>
    <p:extLst>
      <p:ext uri="{BB962C8B-B14F-4D97-AF65-F5344CB8AC3E}">
        <p14:creationId xmlns:p14="http://schemas.microsoft.com/office/powerpoint/2010/main" val="2955930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3F4C24-D1AE-4FD1-B969-B64C96B1CEB8}"/>
              </a:ext>
            </a:extLst>
          </p:cNvPr>
          <p:cNvSpPr>
            <a:spLocks noGrp="1"/>
          </p:cNvSpPr>
          <p:nvPr>
            <p:ph type="body" sz="quarter" idx="13"/>
          </p:nvPr>
        </p:nvSpPr>
        <p:spPr>
          <a:xfrm>
            <a:off x="576262" y="107882"/>
            <a:ext cx="11039475" cy="878236"/>
          </a:xfrm>
        </p:spPr>
        <p:txBody>
          <a:bodyPr>
            <a:normAutofit/>
          </a:bodyPr>
          <a:lstStyle/>
          <a:p>
            <a:r>
              <a:rPr lang="en-US" sz="5600" dirty="0"/>
              <a:t>Venice, Florence and Rome</a:t>
            </a:r>
          </a:p>
        </p:txBody>
      </p:sp>
    </p:spTree>
    <p:custDataLst>
      <p:tags r:id="rId1"/>
    </p:custDataLst>
    <p:extLst>
      <p:ext uri="{BB962C8B-B14F-4D97-AF65-F5344CB8AC3E}">
        <p14:creationId xmlns:p14="http://schemas.microsoft.com/office/powerpoint/2010/main" val="1639182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water, sky, outdoor, boat&#10;&#10;Description automatically generated">
            <a:extLst>
              <a:ext uri="{FF2B5EF4-FFF2-40B4-BE49-F238E27FC236}">
                <a16:creationId xmlns:a16="http://schemas.microsoft.com/office/drawing/2014/main" id="{54365A23-80A3-4C4E-8CED-C83FD3E2E5A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6624" r="16624"/>
          <a:stretch/>
        </p:blipFill>
        <p:spPr>
          <a:xfrm>
            <a:off x="6736708" y="4279900"/>
            <a:ext cx="1845317" cy="1846263"/>
          </a:xfrm>
        </p:spPr>
      </p:pic>
      <p:pic>
        <p:nvPicPr>
          <p:cNvPr id="7" name="Picture Placeholder 6">
            <a:extLst>
              <a:ext uri="{FF2B5EF4-FFF2-40B4-BE49-F238E27FC236}">
                <a16:creationId xmlns:a16="http://schemas.microsoft.com/office/drawing/2014/main" id="{314667F1-E7F3-479C-BC51-B7350798490F}"/>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l="16675" r="16675"/>
          <a:stretch/>
        </p:blipFill>
        <p:spPr>
          <a:xfrm>
            <a:off x="8773716" y="4283169"/>
            <a:ext cx="1845317" cy="1846263"/>
          </a:xfrm>
        </p:spPr>
      </p:pic>
      <p:grpSp>
        <p:nvGrpSpPr>
          <p:cNvPr id="8" name="Group 7">
            <a:extLst>
              <a:ext uri="{FF2B5EF4-FFF2-40B4-BE49-F238E27FC236}">
                <a16:creationId xmlns:a16="http://schemas.microsoft.com/office/drawing/2014/main" id="{2EDD484A-5806-4FC4-9ED3-E8B78C964935}"/>
              </a:ext>
            </a:extLst>
          </p:cNvPr>
          <p:cNvGrpSpPr>
            <a:grpSpLocks/>
          </p:cNvGrpSpPr>
          <p:nvPr/>
        </p:nvGrpSpPr>
        <p:grpSpPr>
          <a:xfrm>
            <a:off x="8686910" y="5544798"/>
            <a:ext cx="879025" cy="879025"/>
            <a:chOff x="2723862" y="536909"/>
            <a:chExt cx="879025" cy="879025"/>
          </a:xfrm>
        </p:grpSpPr>
        <p:sp>
          <p:nvSpPr>
            <p:cNvPr id="9" name="Oval 8">
              <a:extLst>
                <a:ext uri="{FF2B5EF4-FFF2-40B4-BE49-F238E27FC236}">
                  <a16:creationId xmlns:a16="http://schemas.microsoft.com/office/drawing/2014/main" id="{4332B591-C59B-4C65-AC7E-73D0ABC94245}"/>
                </a:ext>
              </a:extLst>
            </p:cNvPr>
            <p:cNvSpPr/>
            <p:nvPr userDrawn="1"/>
          </p:nvSpPr>
          <p:spPr>
            <a:xfrm>
              <a:off x="2723862" y="536909"/>
              <a:ext cx="879025" cy="879025"/>
            </a:xfrm>
            <a:prstGeom prst="ellipse">
              <a:avLst/>
            </a:prstGeom>
            <a:noFill/>
            <a:ln w="952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ADEE"/>
                  </a:solidFill>
                </a:ln>
              </a:endParaRPr>
            </a:p>
          </p:txBody>
        </p:sp>
        <p:sp>
          <p:nvSpPr>
            <p:cNvPr id="10" name="Oval 9">
              <a:extLst>
                <a:ext uri="{FF2B5EF4-FFF2-40B4-BE49-F238E27FC236}">
                  <a16:creationId xmlns:a16="http://schemas.microsoft.com/office/drawing/2014/main" id="{C78A1BF8-61F5-47C5-9BB9-DA7E6E103D19}"/>
                </a:ext>
              </a:extLst>
            </p:cNvPr>
            <p:cNvSpPr/>
            <p:nvPr userDrawn="1"/>
          </p:nvSpPr>
          <p:spPr>
            <a:xfrm>
              <a:off x="2799942" y="605989"/>
              <a:ext cx="726863" cy="740863"/>
            </a:xfrm>
            <a:prstGeom prst="ellipse">
              <a:avLst/>
            </a:prstGeom>
            <a:solidFill>
              <a:srgbClr val="00AD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543C665-3C7E-4D25-A488-1DAB7DBDA5B7}"/>
                </a:ext>
              </a:extLst>
            </p:cNvPr>
            <p:cNvSpPr txBox="1">
              <a:spLocks/>
            </p:cNvSpPr>
            <p:nvPr userDrawn="1"/>
          </p:nvSpPr>
          <p:spPr>
            <a:xfrm>
              <a:off x="2789383" y="780923"/>
              <a:ext cx="726863" cy="333489"/>
            </a:xfrm>
            <a:prstGeom prst="rect">
              <a:avLst/>
            </a:prstGeom>
            <a:noFill/>
          </p:spPr>
          <p:txBody>
            <a:bodyPr wrap="square" rtlCol="0">
              <a:spAutoFit/>
            </a:bodyPr>
            <a:lstStyle/>
            <a:p>
              <a:pPr algn="ctr">
                <a:lnSpc>
                  <a:spcPct val="125000"/>
                </a:lnSpc>
              </a:pPr>
              <a:r>
                <a:rPr lang="en-US" sz="1400" b="1" dirty="0">
                  <a:solidFill>
                    <a:schemeClr val="bg1"/>
                  </a:solidFill>
                  <a:latin typeface="Century Gothic" panose="020B0502020202020204" pitchFamily="34" charset="0"/>
                  <a:cs typeface="Arial" panose="020B0604020202020204" pitchFamily="34" charset="0"/>
                </a:rPr>
                <a:t>Day 5</a:t>
              </a:r>
            </a:p>
          </p:txBody>
        </p:sp>
      </p:grpSp>
    </p:spTree>
    <p:custDataLst>
      <p:tags r:id="rId1"/>
    </p:custDataLst>
    <p:extLst>
      <p:ext uri="{BB962C8B-B14F-4D97-AF65-F5344CB8AC3E}">
        <p14:creationId xmlns:p14="http://schemas.microsoft.com/office/powerpoint/2010/main" val="149082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n airplane flying over a city&#10;&#10;Description automatically generated with medium confidence">
            <a:extLst>
              <a:ext uri="{FF2B5EF4-FFF2-40B4-BE49-F238E27FC236}">
                <a16:creationId xmlns:a16="http://schemas.microsoft.com/office/drawing/2014/main" id="{D60963E6-CCA7-41C6-BF7A-875C6E67731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6698" r="16698"/>
          <a:stretch/>
        </p:blipFill>
        <p:spPr>
          <a:xfrm>
            <a:off x="4711537" y="4279273"/>
            <a:ext cx="1845317" cy="1846263"/>
          </a:xfrm>
        </p:spPr>
      </p:pic>
      <p:grpSp>
        <p:nvGrpSpPr>
          <p:cNvPr id="5" name="Group 4">
            <a:extLst>
              <a:ext uri="{FF2B5EF4-FFF2-40B4-BE49-F238E27FC236}">
                <a16:creationId xmlns:a16="http://schemas.microsoft.com/office/drawing/2014/main" id="{112A2F18-3EEB-4813-BDCC-866642CECDF7}"/>
              </a:ext>
            </a:extLst>
          </p:cNvPr>
          <p:cNvGrpSpPr>
            <a:grpSpLocks/>
          </p:cNvGrpSpPr>
          <p:nvPr/>
        </p:nvGrpSpPr>
        <p:grpSpPr>
          <a:xfrm>
            <a:off x="4590040" y="5499974"/>
            <a:ext cx="879025" cy="879025"/>
            <a:chOff x="2723862" y="536909"/>
            <a:chExt cx="879025" cy="879025"/>
          </a:xfrm>
        </p:grpSpPr>
        <p:sp>
          <p:nvSpPr>
            <p:cNvPr id="6" name="Oval 5">
              <a:extLst>
                <a:ext uri="{FF2B5EF4-FFF2-40B4-BE49-F238E27FC236}">
                  <a16:creationId xmlns:a16="http://schemas.microsoft.com/office/drawing/2014/main" id="{CF19A583-A10C-40E6-AB34-61FDEBE5D7AC}"/>
                </a:ext>
              </a:extLst>
            </p:cNvPr>
            <p:cNvSpPr/>
            <p:nvPr userDrawn="1"/>
          </p:nvSpPr>
          <p:spPr>
            <a:xfrm>
              <a:off x="2723862" y="536909"/>
              <a:ext cx="879025" cy="879025"/>
            </a:xfrm>
            <a:prstGeom prst="ellipse">
              <a:avLst/>
            </a:prstGeom>
            <a:noFill/>
            <a:ln w="9525">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ADEE"/>
                  </a:solidFill>
                </a:ln>
              </a:endParaRPr>
            </a:p>
          </p:txBody>
        </p:sp>
        <p:sp>
          <p:nvSpPr>
            <p:cNvPr id="7" name="Oval 6">
              <a:extLst>
                <a:ext uri="{FF2B5EF4-FFF2-40B4-BE49-F238E27FC236}">
                  <a16:creationId xmlns:a16="http://schemas.microsoft.com/office/drawing/2014/main" id="{0F91AF91-FB05-4B16-AFB6-5231C66A32DE}"/>
                </a:ext>
              </a:extLst>
            </p:cNvPr>
            <p:cNvSpPr/>
            <p:nvPr userDrawn="1"/>
          </p:nvSpPr>
          <p:spPr>
            <a:xfrm>
              <a:off x="2799942" y="605989"/>
              <a:ext cx="726863" cy="740863"/>
            </a:xfrm>
            <a:prstGeom prst="ellipse">
              <a:avLst/>
            </a:prstGeom>
            <a:solidFill>
              <a:srgbClr val="00AD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796EC2D-A0F7-416E-A803-D33D4641FD0B}"/>
                </a:ext>
              </a:extLst>
            </p:cNvPr>
            <p:cNvSpPr txBox="1">
              <a:spLocks/>
            </p:cNvSpPr>
            <p:nvPr userDrawn="1"/>
          </p:nvSpPr>
          <p:spPr>
            <a:xfrm>
              <a:off x="2789383" y="780923"/>
              <a:ext cx="726863" cy="333489"/>
            </a:xfrm>
            <a:prstGeom prst="rect">
              <a:avLst/>
            </a:prstGeom>
            <a:noFill/>
          </p:spPr>
          <p:txBody>
            <a:bodyPr wrap="square" rtlCol="0">
              <a:spAutoFit/>
            </a:bodyPr>
            <a:lstStyle/>
            <a:p>
              <a:pPr algn="ctr">
                <a:lnSpc>
                  <a:spcPct val="125000"/>
                </a:lnSpc>
              </a:pPr>
              <a:r>
                <a:rPr lang="en-US" sz="1400" b="1" dirty="0">
                  <a:solidFill>
                    <a:schemeClr val="bg1"/>
                  </a:solidFill>
                  <a:latin typeface="Century Gothic" panose="020B0502020202020204" pitchFamily="34" charset="0"/>
                  <a:cs typeface="Arial" panose="020B0604020202020204" pitchFamily="34" charset="0"/>
                </a:rPr>
                <a:t>Day 8</a:t>
              </a:r>
            </a:p>
          </p:txBody>
        </p:sp>
      </p:grpSp>
    </p:spTree>
    <p:custDataLst>
      <p:tags r:id="rId1"/>
    </p:custDataLst>
    <p:extLst>
      <p:ext uri="{BB962C8B-B14F-4D97-AF65-F5344CB8AC3E}">
        <p14:creationId xmlns:p14="http://schemas.microsoft.com/office/powerpoint/2010/main" val="376015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12192000" cy="68447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B5C5ED-80A1-470F-9CCA-C02CDBF157A2}"/>
              </a:ext>
            </a:extLst>
          </p:cNvPr>
          <p:cNvSpPr txBox="1">
            <a:spLocks/>
          </p:cNvSpPr>
          <p:nvPr/>
        </p:nvSpPr>
        <p:spPr>
          <a:xfrm>
            <a:off x="3880624" y="221728"/>
            <a:ext cx="7969404" cy="646331"/>
          </a:xfrm>
          <a:prstGeom prst="rect">
            <a:avLst/>
          </a:prstGeom>
          <a:solidFill>
            <a:srgbClr val="00B9FF"/>
          </a:solidFill>
        </p:spPr>
        <p:txBody>
          <a:bodyPr wrap="square" rtlCol="0">
            <a:spAutoFit/>
          </a:bodyPr>
          <a:lstStyle/>
          <a:p>
            <a:r>
              <a:rPr lang="en-US" sz="3600" b="1" dirty="0">
                <a:solidFill>
                  <a:schemeClr val="bg1"/>
                </a:solidFill>
                <a:latin typeface="Century Gothic" panose="020B0502020202020204" pitchFamily="34" charset="0"/>
              </a:rPr>
              <a:t>Cross the Rialto Bridge overlooking</a:t>
            </a:r>
          </a:p>
        </p:txBody>
      </p:sp>
      <p:sp>
        <p:nvSpPr>
          <p:cNvPr id="6" name="TextBox 5">
            <a:extLst>
              <a:ext uri="{FF2B5EF4-FFF2-40B4-BE49-F238E27FC236}">
                <a16:creationId xmlns:a16="http://schemas.microsoft.com/office/drawing/2014/main" id="{2BB5C5ED-80A1-470F-9CCA-C02CDBF157A2}"/>
              </a:ext>
            </a:extLst>
          </p:cNvPr>
          <p:cNvSpPr txBox="1">
            <a:spLocks/>
          </p:cNvSpPr>
          <p:nvPr/>
        </p:nvSpPr>
        <p:spPr>
          <a:xfrm>
            <a:off x="3880624" y="957267"/>
            <a:ext cx="5241074" cy="646331"/>
          </a:xfrm>
          <a:prstGeom prst="rect">
            <a:avLst/>
          </a:prstGeom>
          <a:solidFill>
            <a:srgbClr val="00B9FF"/>
          </a:solidFill>
        </p:spPr>
        <p:txBody>
          <a:bodyPr wrap="square" rtlCol="0">
            <a:spAutoFit/>
          </a:bodyPr>
          <a:lstStyle/>
          <a:p>
            <a:r>
              <a:rPr lang="en-US" sz="3600" b="1">
                <a:solidFill>
                  <a:schemeClr val="bg1"/>
                </a:solidFill>
                <a:latin typeface="Century Gothic" panose="020B0502020202020204" pitchFamily="34" charset="0"/>
              </a:rPr>
              <a:t>Venice’s Grand Canal</a:t>
            </a:r>
            <a:endParaRPr lang="en-US" sz="3600" b="1"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506778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E49C3B-696B-4791-B197-9BF4808BA9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252" r="12252"/>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1A057660-AA58-439E-80B0-A558FFCECE20}"/>
              </a:ext>
            </a:extLst>
          </p:cNvPr>
          <p:cNvGrpSpPr>
            <a:grpSpLocks/>
          </p:cNvGrpSpPr>
          <p:nvPr/>
        </p:nvGrpSpPr>
        <p:grpSpPr>
          <a:xfrm>
            <a:off x="8121742" y="420306"/>
            <a:ext cx="2691336" cy="1389802"/>
            <a:chOff x="8096342" y="-272193"/>
            <a:chExt cx="2691336" cy="1389802"/>
          </a:xfrm>
        </p:grpSpPr>
        <p:sp>
          <p:nvSpPr>
            <p:cNvPr id="6" name="TextBox 5">
              <a:extLst>
                <a:ext uri="{FF2B5EF4-FFF2-40B4-BE49-F238E27FC236}">
                  <a16:creationId xmlns:a16="http://schemas.microsoft.com/office/drawing/2014/main" id="{2BB5C5ED-80A1-470F-9CCA-C02CDBF157A2}"/>
                </a:ext>
              </a:extLst>
            </p:cNvPr>
            <p:cNvSpPr txBox="1"/>
            <p:nvPr/>
          </p:nvSpPr>
          <p:spPr>
            <a:xfrm>
              <a:off x="8096342" y="-272193"/>
              <a:ext cx="2691336" cy="646331"/>
            </a:xfrm>
            <a:prstGeom prst="rect">
              <a:avLst/>
            </a:prstGeom>
            <a:solidFill>
              <a:srgbClr val="00B9FF"/>
            </a:solidFill>
          </p:spPr>
          <p:txBody>
            <a:bodyPr wrap="square" rtlCol="0">
              <a:spAutoFit/>
            </a:bodyPr>
            <a:lstStyle/>
            <a:p>
              <a:r>
                <a:rPr lang="en-US" sz="3600" b="1" dirty="0">
                  <a:solidFill>
                    <a:schemeClr val="bg1"/>
                  </a:solidFill>
                  <a:latin typeface="Century Gothic" panose="020B0502020202020204" pitchFamily="34" charset="0"/>
                </a:rPr>
                <a:t>Gaze up at</a:t>
              </a:r>
            </a:p>
          </p:txBody>
        </p:sp>
        <p:sp>
          <p:nvSpPr>
            <p:cNvPr id="3" name="TextBox 2">
              <a:extLst>
                <a:ext uri="{FF2B5EF4-FFF2-40B4-BE49-F238E27FC236}">
                  <a16:creationId xmlns:a16="http://schemas.microsoft.com/office/drawing/2014/main" id="{2F6AC24C-C978-4978-A670-77159E5470BF}"/>
                </a:ext>
              </a:extLst>
            </p:cNvPr>
            <p:cNvSpPr txBox="1"/>
            <p:nvPr/>
          </p:nvSpPr>
          <p:spPr>
            <a:xfrm>
              <a:off x="8096342" y="471278"/>
              <a:ext cx="2691336" cy="646331"/>
            </a:xfrm>
            <a:prstGeom prst="rect">
              <a:avLst/>
            </a:prstGeom>
            <a:solidFill>
              <a:srgbClr val="00B9FF"/>
            </a:solidFill>
          </p:spPr>
          <p:txBody>
            <a:bodyPr wrap="square" rtlCol="0">
              <a:spAutoFit/>
            </a:bodyPr>
            <a:lstStyle/>
            <a:p>
              <a:r>
                <a:rPr lang="en-US" sz="3600" b="1" dirty="0">
                  <a:solidFill>
                    <a:schemeClr val="bg1"/>
                  </a:solidFill>
                  <a:latin typeface="Century Gothic" panose="020B0502020202020204" pitchFamily="34" charset="0"/>
                </a:rPr>
                <a:t>the Duomo</a:t>
              </a:r>
            </a:p>
          </p:txBody>
        </p:sp>
      </p:grpSp>
    </p:spTree>
    <p:custDataLst>
      <p:tags r:id="rId1"/>
    </p:custDataLst>
    <p:extLst>
      <p:ext uri="{BB962C8B-B14F-4D97-AF65-F5344CB8AC3E}">
        <p14:creationId xmlns:p14="http://schemas.microsoft.com/office/powerpoint/2010/main" val="271701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C9A37A-0508-4281-8B76-A2C8D9A91107}"/>
              </a:ext>
            </a:extLst>
          </p:cNvPr>
          <p:cNvSpPr txBox="1">
            <a:spLocks/>
          </p:cNvSpPr>
          <p:nvPr/>
        </p:nvSpPr>
        <p:spPr>
          <a:xfrm>
            <a:off x="2856488" y="2039193"/>
            <a:ext cx="4741933" cy="369332"/>
          </a:xfrm>
          <a:prstGeom prst="rect">
            <a:avLst/>
          </a:prstGeom>
          <a:noFill/>
        </p:spPr>
        <p:txBody>
          <a:bodyPr wrap="square" rtlCol="0">
            <a:spAutoFit/>
          </a:bodyPr>
          <a:lstStyle/>
          <a:p>
            <a:r>
              <a:rPr lang="en-US"/>
              <a:t>Add large beautiful images</a:t>
            </a:r>
          </a:p>
        </p:txBody>
      </p:sp>
      <p:pic>
        <p:nvPicPr>
          <p:cNvPr id="4" name="Picture 3">
            <a:extLst>
              <a:ext uri="{FF2B5EF4-FFF2-40B4-BE49-F238E27FC236}">
                <a16:creationId xmlns:a16="http://schemas.microsoft.com/office/drawing/2014/main" id="{E132C779-C684-4CA3-B755-D1D63F8BF5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199" b="11131"/>
          <a:stretch/>
        </p:blipFill>
        <p:spPr>
          <a:xfrm>
            <a:off x="0" y="0"/>
            <a:ext cx="12281533" cy="6858000"/>
          </a:xfrm>
          <a:prstGeom prst="rect">
            <a:avLst/>
          </a:prstGeom>
        </p:spPr>
      </p:pic>
      <p:sp>
        <p:nvSpPr>
          <p:cNvPr id="6" name="TextBox 5">
            <a:extLst>
              <a:ext uri="{FF2B5EF4-FFF2-40B4-BE49-F238E27FC236}">
                <a16:creationId xmlns:a16="http://schemas.microsoft.com/office/drawing/2014/main" id="{E8840407-B2F2-4C9C-A3D4-58C8562C02B7}"/>
              </a:ext>
            </a:extLst>
          </p:cNvPr>
          <p:cNvSpPr txBox="1">
            <a:spLocks/>
          </p:cNvSpPr>
          <p:nvPr/>
        </p:nvSpPr>
        <p:spPr>
          <a:xfrm>
            <a:off x="304051" y="5907315"/>
            <a:ext cx="3455150" cy="646331"/>
          </a:xfrm>
          <a:prstGeom prst="rect">
            <a:avLst/>
          </a:prstGeom>
          <a:solidFill>
            <a:srgbClr val="00B9FF"/>
          </a:solidFill>
        </p:spPr>
        <p:txBody>
          <a:bodyPr wrap="square" rtlCol="0">
            <a:spAutoFit/>
          </a:bodyPr>
          <a:lstStyle/>
          <a:p>
            <a:r>
              <a:rPr lang="en-US" sz="3600" b="1" err="1">
                <a:solidFill>
                  <a:schemeClr val="bg1"/>
                </a:solidFill>
                <a:latin typeface="Century Gothic" panose="020B0502020202020204" pitchFamily="34" charset="0"/>
              </a:rPr>
              <a:t>Trevi</a:t>
            </a:r>
            <a:r>
              <a:rPr lang="en-US" sz="3600" b="1">
                <a:solidFill>
                  <a:schemeClr val="bg1"/>
                </a:solidFill>
                <a:latin typeface="Century Gothic" panose="020B0502020202020204" pitchFamily="34" charset="0"/>
              </a:rPr>
              <a:t> Fountain</a:t>
            </a:r>
          </a:p>
        </p:txBody>
      </p:sp>
      <p:sp>
        <p:nvSpPr>
          <p:cNvPr id="3" name="TextBox 2">
            <a:extLst>
              <a:ext uri="{FF2B5EF4-FFF2-40B4-BE49-F238E27FC236}">
                <a16:creationId xmlns:a16="http://schemas.microsoft.com/office/drawing/2014/main" id="{ADA5242D-C6A1-483D-AE88-0F1A9AAFE55F}"/>
              </a:ext>
            </a:extLst>
          </p:cNvPr>
          <p:cNvSpPr txBox="1">
            <a:spLocks/>
          </p:cNvSpPr>
          <p:nvPr/>
        </p:nvSpPr>
        <p:spPr>
          <a:xfrm>
            <a:off x="304050" y="5158015"/>
            <a:ext cx="4039349" cy="646331"/>
          </a:xfrm>
          <a:prstGeom prst="rect">
            <a:avLst/>
          </a:prstGeom>
          <a:solidFill>
            <a:srgbClr val="00B9FF"/>
          </a:solidFill>
        </p:spPr>
        <p:txBody>
          <a:bodyPr wrap="square" rtlCol="0">
            <a:spAutoFit/>
          </a:bodyPr>
          <a:lstStyle/>
          <a:p>
            <a:r>
              <a:rPr lang="en-US" sz="3600" b="1">
                <a:solidFill>
                  <a:schemeClr val="bg1"/>
                </a:solidFill>
                <a:latin typeface="Century Gothic" panose="020B0502020202020204" pitchFamily="34" charset="0"/>
              </a:rPr>
              <a:t>Toss a coin in the</a:t>
            </a:r>
          </a:p>
        </p:txBody>
      </p:sp>
    </p:spTree>
    <p:custDataLst>
      <p:tags r:id="rId1"/>
    </p:custDataLst>
    <p:extLst>
      <p:ext uri="{BB962C8B-B14F-4D97-AF65-F5344CB8AC3E}">
        <p14:creationId xmlns:p14="http://schemas.microsoft.com/office/powerpoint/2010/main" val="4021699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046E5-CA92-4C52-B39E-A7A81FD2B2E6}"/>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saturation sat="200000"/>
                    </a14:imgEffect>
                  </a14:imgLayer>
                </a14:imgProps>
              </a:ext>
            </a:extLst>
          </a:blip>
          <a:srcRect l="16557" r="16557"/>
          <a:stretch>
            <a:fillRect/>
          </a:stretch>
        </p:blipFill>
        <p:spPr>
          <a:xfrm>
            <a:off x="-1" y="0"/>
            <a:ext cx="6880521" cy="6858000"/>
          </a:xfrm>
          <a:prstGeom prst="rect">
            <a:avLst/>
          </a:prstGeom>
          <a:ln/>
        </p:spPr>
      </p:pic>
      <p:sp>
        <p:nvSpPr>
          <p:cNvPr id="3" name="Title 1">
            <a:extLst>
              <a:ext uri="{FF2B5EF4-FFF2-40B4-BE49-F238E27FC236}">
                <a16:creationId xmlns:a16="http://schemas.microsoft.com/office/drawing/2014/main" id="{657341BD-B87B-4DDD-BCB1-0CEA6DA9DF8C}"/>
              </a:ext>
            </a:extLst>
          </p:cNvPr>
          <p:cNvSpPr txBox="1">
            <a:spLocks/>
          </p:cNvSpPr>
          <p:nvPr/>
        </p:nvSpPr>
        <p:spPr>
          <a:xfrm>
            <a:off x="508334" y="637228"/>
            <a:ext cx="4829318" cy="970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solidFill>
                  <a:srgbClr val="009EEB"/>
                </a:solidFill>
                <a:latin typeface="EF Circular Bold" panose="020B0604020101020102" pitchFamily="34" charset="77"/>
                <a:cs typeface="EF Circular Bold" panose="020B0604020101020102" pitchFamily="34" charset="77"/>
              </a:rPr>
              <a:t>Ready, Set, Prepare:</a:t>
            </a:r>
          </a:p>
        </p:txBody>
      </p:sp>
      <p:grpSp>
        <p:nvGrpSpPr>
          <p:cNvPr id="4" name="Group 3">
            <a:extLst>
              <a:ext uri="{FF2B5EF4-FFF2-40B4-BE49-F238E27FC236}">
                <a16:creationId xmlns:a16="http://schemas.microsoft.com/office/drawing/2014/main" id="{D492F265-6E7C-4675-8785-931D049BC224}"/>
              </a:ext>
            </a:extLst>
          </p:cNvPr>
          <p:cNvGrpSpPr/>
          <p:nvPr/>
        </p:nvGrpSpPr>
        <p:grpSpPr>
          <a:xfrm>
            <a:off x="7470762" y="330044"/>
            <a:ext cx="3815594" cy="1129409"/>
            <a:chOff x="7242160" y="173629"/>
            <a:chExt cx="3815594" cy="1129409"/>
          </a:xfrm>
        </p:grpSpPr>
        <p:grpSp>
          <p:nvGrpSpPr>
            <p:cNvPr id="5" name="Group 4">
              <a:extLst>
                <a:ext uri="{FF2B5EF4-FFF2-40B4-BE49-F238E27FC236}">
                  <a16:creationId xmlns:a16="http://schemas.microsoft.com/office/drawing/2014/main" id="{531F0C8D-306F-4310-9B77-CD169EF70B45}"/>
                </a:ext>
              </a:extLst>
            </p:cNvPr>
            <p:cNvGrpSpPr/>
            <p:nvPr/>
          </p:nvGrpSpPr>
          <p:grpSpPr>
            <a:xfrm>
              <a:off x="7805257" y="176844"/>
              <a:ext cx="3252497" cy="1126194"/>
              <a:chOff x="7805257" y="1405817"/>
              <a:chExt cx="3252497" cy="1126194"/>
            </a:xfrm>
          </p:grpSpPr>
          <p:sp>
            <p:nvSpPr>
              <p:cNvPr id="10" name="Rectangle 9">
                <a:extLst>
                  <a:ext uri="{FF2B5EF4-FFF2-40B4-BE49-F238E27FC236}">
                    <a16:creationId xmlns:a16="http://schemas.microsoft.com/office/drawing/2014/main" id="{3145DFFC-826C-4145-995F-F44E57F22AFA}"/>
                  </a:ext>
                </a:extLst>
              </p:cNvPr>
              <p:cNvSpPr/>
              <p:nvPr/>
            </p:nvSpPr>
            <p:spPr>
              <a:xfrm>
                <a:off x="7805257" y="1405817"/>
                <a:ext cx="2662256" cy="1126194"/>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493DCA2F-B083-4E8D-B4C1-A50F10A6DF38}"/>
                  </a:ext>
                </a:extLst>
              </p:cNvPr>
              <p:cNvSpPr/>
              <p:nvPr/>
            </p:nvSpPr>
            <p:spPr>
              <a:xfrm>
                <a:off x="9931560" y="1405817"/>
                <a:ext cx="1126194" cy="1126194"/>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 name="Group 5">
              <a:extLst>
                <a:ext uri="{FF2B5EF4-FFF2-40B4-BE49-F238E27FC236}">
                  <a16:creationId xmlns:a16="http://schemas.microsoft.com/office/drawing/2014/main" id="{E06D47ED-59E9-472D-9E0D-074A452F92E9}"/>
                </a:ext>
              </a:extLst>
            </p:cNvPr>
            <p:cNvGrpSpPr/>
            <p:nvPr/>
          </p:nvGrpSpPr>
          <p:grpSpPr>
            <a:xfrm>
              <a:off x="7242160" y="173629"/>
              <a:ext cx="1126194" cy="1126194"/>
              <a:chOff x="9376969" y="2874383"/>
              <a:chExt cx="1531292" cy="1531292"/>
            </a:xfrm>
          </p:grpSpPr>
          <p:sp>
            <p:nvSpPr>
              <p:cNvPr id="8" name="Oval 7">
                <a:extLst>
                  <a:ext uri="{FF2B5EF4-FFF2-40B4-BE49-F238E27FC236}">
                    <a16:creationId xmlns:a16="http://schemas.microsoft.com/office/drawing/2014/main" id="{7E81716E-5848-4958-AE6D-84C84F5DE739}"/>
                  </a:ext>
                </a:extLst>
              </p:cNvPr>
              <p:cNvSpPr/>
              <p:nvPr/>
            </p:nvSpPr>
            <p:spPr>
              <a:xfrm>
                <a:off x="9376969" y="2874383"/>
                <a:ext cx="1531292" cy="1531292"/>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Graphic 8" descr="Money with solid fill">
                <a:extLst>
                  <a:ext uri="{FF2B5EF4-FFF2-40B4-BE49-F238E27FC236}">
                    <a16:creationId xmlns:a16="http://schemas.microsoft.com/office/drawing/2014/main" id="{5A11E86A-E6F4-4C12-BD09-125DFC316A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5415" y="3182829"/>
                <a:ext cx="914400" cy="914400"/>
              </a:xfrm>
              <a:prstGeom prst="rect">
                <a:avLst/>
              </a:prstGeom>
            </p:spPr>
          </p:pic>
        </p:grpSp>
        <p:sp>
          <p:nvSpPr>
            <p:cNvPr id="7" name="TextBox 6">
              <a:extLst>
                <a:ext uri="{FF2B5EF4-FFF2-40B4-BE49-F238E27FC236}">
                  <a16:creationId xmlns:a16="http://schemas.microsoft.com/office/drawing/2014/main" id="{8C970566-B497-476D-A5F8-C8EBAF8B36F0}"/>
                </a:ext>
              </a:extLst>
            </p:cNvPr>
            <p:cNvSpPr txBox="1"/>
            <p:nvPr/>
          </p:nvSpPr>
          <p:spPr>
            <a:xfrm>
              <a:off x="8469044" y="492759"/>
              <a:ext cx="1919636" cy="473206"/>
            </a:xfrm>
            <a:prstGeom prst="rect">
              <a:avLst/>
            </a:prstGeom>
            <a:noFill/>
          </p:spPr>
          <p:txBody>
            <a:bodyPr wrap="square" rtlCol="0">
              <a:spAutoFit/>
            </a:bodyPr>
            <a:lstStyle/>
            <a:p>
              <a:pPr>
                <a:lnSpc>
                  <a:spcPct val="150000"/>
                </a:lnSpc>
              </a:pPr>
              <a:r>
                <a:rPr lang="en-CA" dirty="0">
                  <a:latin typeface="EF Circular Book" panose="020B0604020101020102" pitchFamily="34" charset="77"/>
                  <a:cs typeface="EF Circular Book" panose="020B0604020101020102" pitchFamily="34" charset="77"/>
                </a:rPr>
                <a:t>Spending money</a:t>
              </a:r>
            </a:p>
          </p:txBody>
        </p:sp>
      </p:grpSp>
      <p:grpSp>
        <p:nvGrpSpPr>
          <p:cNvPr id="12" name="Group 11">
            <a:extLst>
              <a:ext uri="{FF2B5EF4-FFF2-40B4-BE49-F238E27FC236}">
                <a16:creationId xmlns:a16="http://schemas.microsoft.com/office/drawing/2014/main" id="{7C4B5FA2-2B04-4EB8-AB43-A555F9CB5F59}"/>
              </a:ext>
            </a:extLst>
          </p:cNvPr>
          <p:cNvGrpSpPr/>
          <p:nvPr/>
        </p:nvGrpSpPr>
        <p:grpSpPr>
          <a:xfrm>
            <a:off x="7470762" y="2785323"/>
            <a:ext cx="4022993" cy="1143213"/>
            <a:chOff x="7242160" y="2628908"/>
            <a:chExt cx="4022993" cy="1143213"/>
          </a:xfrm>
        </p:grpSpPr>
        <p:grpSp>
          <p:nvGrpSpPr>
            <p:cNvPr id="13" name="Group 12">
              <a:extLst>
                <a:ext uri="{FF2B5EF4-FFF2-40B4-BE49-F238E27FC236}">
                  <a16:creationId xmlns:a16="http://schemas.microsoft.com/office/drawing/2014/main" id="{0CD85DD1-F325-4A8F-8DB3-200C511BCC34}"/>
                </a:ext>
              </a:extLst>
            </p:cNvPr>
            <p:cNvGrpSpPr/>
            <p:nvPr/>
          </p:nvGrpSpPr>
          <p:grpSpPr>
            <a:xfrm>
              <a:off x="7802613" y="2628908"/>
              <a:ext cx="3252497" cy="1126194"/>
              <a:chOff x="7805257" y="1405817"/>
              <a:chExt cx="3252497" cy="1126194"/>
            </a:xfrm>
          </p:grpSpPr>
          <p:sp>
            <p:nvSpPr>
              <p:cNvPr id="18" name="Rectangle 17">
                <a:extLst>
                  <a:ext uri="{FF2B5EF4-FFF2-40B4-BE49-F238E27FC236}">
                    <a16:creationId xmlns:a16="http://schemas.microsoft.com/office/drawing/2014/main" id="{9407A6F6-7AE3-45B3-8086-EC4EDE1D3E97}"/>
                  </a:ext>
                </a:extLst>
              </p:cNvPr>
              <p:cNvSpPr/>
              <p:nvPr/>
            </p:nvSpPr>
            <p:spPr>
              <a:xfrm>
                <a:off x="7805257" y="1405817"/>
                <a:ext cx="2662256" cy="1126194"/>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2E7BE105-FD8A-4A31-B7EA-4BF47AB9BB40}"/>
                  </a:ext>
                </a:extLst>
              </p:cNvPr>
              <p:cNvSpPr/>
              <p:nvPr/>
            </p:nvSpPr>
            <p:spPr>
              <a:xfrm>
                <a:off x="9931560" y="1405817"/>
                <a:ext cx="1126194" cy="1126194"/>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4" name="Group 13">
              <a:extLst>
                <a:ext uri="{FF2B5EF4-FFF2-40B4-BE49-F238E27FC236}">
                  <a16:creationId xmlns:a16="http://schemas.microsoft.com/office/drawing/2014/main" id="{1FFD5DF9-F356-4565-B41D-37E2CC7452C4}"/>
                </a:ext>
              </a:extLst>
            </p:cNvPr>
            <p:cNvGrpSpPr/>
            <p:nvPr/>
          </p:nvGrpSpPr>
          <p:grpSpPr>
            <a:xfrm>
              <a:off x="7242160" y="2645927"/>
              <a:ext cx="1126194" cy="1126194"/>
              <a:chOff x="3465808" y="2850522"/>
              <a:chExt cx="1531292" cy="1531292"/>
            </a:xfrm>
          </p:grpSpPr>
          <p:sp>
            <p:nvSpPr>
              <p:cNvPr id="16" name="Oval 15">
                <a:extLst>
                  <a:ext uri="{FF2B5EF4-FFF2-40B4-BE49-F238E27FC236}">
                    <a16:creationId xmlns:a16="http://schemas.microsoft.com/office/drawing/2014/main" id="{8CBA45BE-CA50-4D67-B0F9-4691DA85CB4D}"/>
                  </a:ext>
                </a:extLst>
              </p:cNvPr>
              <p:cNvSpPr/>
              <p:nvPr/>
            </p:nvSpPr>
            <p:spPr>
              <a:xfrm>
                <a:off x="3465808" y="2850522"/>
                <a:ext cx="1531292" cy="1531292"/>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Graphic 16" descr="Coins outline">
                <a:extLst>
                  <a:ext uri="{FF2B5EF4-FFF2-40B4-BE49-F238E27FC236}">
                    <a16:creationId xmlns:a16="http://schemas.microsoft.com/office/drawing/2014/main" id="{01908124-FC3A-478A-B1D9-12165B9FD6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71844" y="3117690"/>
                <a:ext cx="950675" cy="950675"/>
              </a:xfrm>
              <a:prstGeom prst="rect">
                <a:avLst/>
              </a:prstGeom>
            </p:spPr>
          </p:pic>
        </p:grpSp>
        <p:sp>
          <p:nvSpPr>
            <p:cNvPr id="15" name="TextBox 14">
              <a:extLst>
                <a:ext uri="{FF2B5EF4-FFF2-40B4-BE49-F238E27FC236}">
                  <a16:creationId xmlns:a16="http://schemas.microsoft.com/office/drawing/2014/main" id="{0398C496-3805-4219-98FA-7DB0D590DA7B}"/>
                </a:ext>
              </a:extLst>
            </p:cNvPr>
            <p:cNvSpPr txBox="1"/>
            <p:nvPr/>
          </p:nvSpPr>
          <p:spPr>
            <a:xfrm>
              <a:off x="8469044" y="2972421"/>
              <a:ext cx="2796109" cy="473206"/>
            </a:xfrm>
            <a:prstGeom prst="rect">
              <a:avLst/>
            </a:prstGeom>
            <a:noFill/>
          </p:spPr>
          <p:txBody>
            <a:bodyPr wrap="square" rtlCol="0">
              <a:spAutoFit/>
            </a:bodyPr>
            <a:lstStyle/>
            <a:p>
              <a:pPr>
                <a:lnSpc>
                  <a:spcPct val="150000"/>
                </a:lnSpc>
              </a:pPr>
              <a:r>
                <a:rPr lang="en-CA" dirty="0">
                  <a:latin typeface="EF Circular Book" panose="020B0604020101020102" pitchFamily="34" charset="77"/>
                  <a:cs typeface="EF Circular Book" panose="020B0604020101020102" pitchFamily="34" charset="77"/>
                </a:rPr>
                <a:t>Customary gratuities</a:t>
              </a:r>
            </a:p>
          </p:txBody>
        </p:sp>
      </p:grpSp>
      <p:grpSp>
        <p:nvGrpSpPr>
          <p:cNvPr id="20" name="Group 19">
            <a:extLst>
              <a:ext uri="{FF2B5EF4-FFF2-40B4-BE49-F238E27FC236}">
                <a16:creationId xmlns:a16="http://schemas.microsoft.com/office/drawing/2014/main" id="{F1C4EEC9-722D-4B93-8708-B8742C191189}"/>
              </a:ext>
            </a:extLst>
          </p:cNvPr>
          <p:cNvGrpSpPr/>
          <p:nvPr/>
        </p:nvGrpSpPr>
        <p:grpSpPr>
          <a:xfrm>
            <a:off x="7470762" y="4021875"/>
            <a:ext cx="3840557" cy="1127672"/>
            <a:chOff x="7242160" y="3865460"/>
            <a:chExt cx="3840557" cy="1127672"/>
          </a:xfrm>
        </p:grpSpPr>
        <p:grpSp>
          <p:nvGrpSpPr>
            <p:cNvPr id="21" name="Group 20">
              <a:extLst>
                <a:ext uri="{FF2B5EF4-FFF2-40B4-BE49-F238E27FC236}">
                  <a16:creationId xmlns:a16="http://schemas.microsoft.com/office/drawing/2014/main" id="{C6CEBD85-0515-4D1D-86EB-4C76EE3A7FD8}"/>
                </a:ext>
              </a:extLst>
            </p:cNvPr>
            <p:cNvGrpSpPr/>
            <p:nvPr/>
          </p:nvGrpSpPr>
          <p:grpSpPr>
            <a:xfrm>
              <a:off x="7830220" y="3865460"/>
              <a:ext cx="3252497" cy="1126194"/>
              <a:chOff x="7805257" y="1405817"/>
              <a:chExt cx="3252497" cy="1126194"/>
            </a:xfrm>
          </p:grpSpPr>
          <p:sp>
            <p:nvSpPr>
              <p:cNvPr id="26" name="Rectangle 25">
                <a:extLst>
                  <a:ext uri="{FF2B5EF4-FFF2-40B4-BE49-F238E27FC236}">
                    <a16:creationId xmlns:a16="http://schemas.microsoft.com/office/drawing/2014/main" id="{133BE820-C3DA-47AC-8CB5-F4594C2DAACF}"/>
                  </a:ext>
                </a:extLst>
              </p:cNvPr>
              <p:cNvSpPr/>
              <p:nvPr/>
            </p:nvSpPr>
            <p:spPr>
              <a:xfrm>
                <a:off x="7805257" y="1405817"/>
                <a:ext cx="2662256" cy="1126194"/>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a:extLst>
                  <a:ext uri="{FF2B5EF4-FFF2-40B4-BE49-F238E27FC236}">
                    <a16:creationId xmlns:a16="http://schemas.microsoft.com/office/drawing/2014/main" id="{0E6F2A13-C088-4FDB-AF82-347C77D813DC}"/>
                  </a:ext>
                </a:extLst>
              </p:cNvPr>
              <p:cNvSpPr/>
              <p:nvPr/>
            </p:nvSpPr>
            <p:spPr>
              <a:xfrm>
                <a:off x="9931560" y="1405817"/>
                <a:ext cx="1126194" cy="1126194"/>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2" name="Group 21">
              <a:extLst>
                <a:ext uri="{FF2B5EF4-FFF2-40B4-BE49-F238E27FC236}">
                  <a16:creationId xmlns:a16="http://schemas.microsoft.com/office/drawing/2014/main" id="{6154BE78-603B-4B07-8827-D6DFDAF4CF3F}"/>
                </a:ext>
              </a:extLst>
            </p:cNvPr>
            <p:cNvGrpSpPr/>
            <p:nvPr/>
          </p:nvGrpSpPr>
          <p:grpSpPr>
            <a:xfrm>
              <a:off x="7242160" y="3866938"/>
              <a:ext cx="1126194" cy="1126194"/>
              <a:chOff x="5437691" y="2850522"/>
              <a:chExt cx="1531292" cy="1531292"/>
            </a:xfrm>
          </p:grpSpPr>
          <p:sp>
            <p:nvSpPr>
              <p:cNvPr id="24" name="Oval 23">
                <a:extLst>
                  <a:ext uri="{FF2B5EF4-FFF2-40B4-BE49-F238E27FC236}">
                    <a16:creationId xmlns:a16="http://schemas.microsoft.com/office/drawing/2014/main" id="{61AAF150-1387-4354-8439-60A3CEBA30E2}"/>
                  </a:ext>
                </a:extLst>
              </p:cNvPr>
              <p:cNvSpPr/>
              <p:nvPr/>
            </p:nvSpPr>
            <p:spPr>
              <a:xfrm>
                <a:off x="5437691" y="2850522"/>
                <a:ext cx="1531292" cy="1531292"/>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Graphic 24" descr="Pretzel with solid fill">
                <a:extLst>
                  <a:ext uri="{FF2B5EF4-FFF2-40B4-BE49-F238E27FC236}">
                    <a16:creationId xmlns:a16="http://schemas.microsoft.com/office/drawing/2014/main" id="{1AE0FD68-BF1D-42AE-89E2-5089981463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46137" y="3146193"/>
                <a:ext cx="914400" cy="914400"/>
              </a:xfrm>
              <a:prstGeom prst="rect">
                <a:avLst/>
              </a:prstGeom>
            </p:spPr>
          </p:pic>
        </p:grpSp>
        <p:sp>
          <p:nvSpPr>
            <p:cNvPr id="23" name="TextBox 22">
              <a:extLst>
                <a:ext uri="{FF2B5EF4-FFF2-40B4-BE49-F238E27FC236}">
                  <a16:creationId xmlns:a16="http://schemas.microsoft.com/office/drawing/2014/main" id="{99ABE8EB-D105-4F64-971E-E4577648AF42}"/>
                </a:ext>
              </a:extLst>
            </p:cNvPr>
            <p:cNvSpPr txBox="1"/>
            <p:nvPr/>
          </p:nvSpPr>
          <p:spPr>
            <a:xfrm>
              <a:off x="8469044" y="4155286"/>
              <a:ext cx="2241657" cy="473206"/>
            </a:xfrm>
            <a:prstGeom prst="rect">
              <a:avLst/>
            </a:prstGeom>
            <a:noFill/>
          </p:spPr>
          <p:txBody>
            <a:bodyPr wrap="square" rtlCol="0">
              <a:spAutoFit/>
            </a:bodyPr>
            <a:lstStyle/>
            <a:p>
              <a:pPr>
                <a:lnSpc>
                  <a:spcPct val="150000"/>
                </a:lnSpc>
              </a:pPr>
              <a:r>
                <a:rPr lang="en-CA" dirty="0">
                  <a:latin typeface="EF Circular Book" panose="020B0604020101020102" pitchFamily="34" charset="77"/>
                  <a:cs typeface="EF Circular Book" panose="020B0604020101020102" pitchFamily="34" charset="77"/>
                </a:rPr>
                <a:t>Lunches and snacks</a:t>
              </a:r>
            </a:p>
          </p:txBody>
        </p:sp>
      </p:grpSp>
      <p:grpSp>
        <p:nvGrpSpPr>
          <p:cNvPr id="28" name="Group 27">
            <a:extLst>
              <a:ext uri="{FF2B5EF4-FFF2-40B4-BE49-F238E27FC236}">
                <a16:creationId xmlns:a16="http://schemas.microsoft.com/office/drawing/2014/main" id="{3BBC254C-C679-4E7E-B2ED-D70866652B2D}"/>
              </a:ext>
            </a:extLst>
          </p:cNvPr>
          <p:cNvGrpSpPr/>
          <p:nvPr/>
        </p:nvGrpSpPr>
        <p:grpSpPr>
          <a:xfrm>
            <a:off x="7470762" y="1562232"/>
            <a:ext cx="3840874" cy="1133692"/>
            <a:chOff x="7242160" y="1405817"/>
            <a:chExt cx="3840874" cy="1133692"/>
          </a:xfrm>
        </p:grpSpPr>
        <p:grpSp>
          <p:nvGrpSpPr>
            <p:cNvPr id="29" name="Group 28">
              <a:extLst>
                <a:ext uri="{FF2B5EF4-FFF2-40B4-BE49-F238E27FC236}">
                  <a16:creationId xmlns:a16="http://schemas.microsoft.com/office/drawing/2014/main" id="{2B60D7A7-3F2D-488F-B01B-B34DAA6495BE}"/>
                </a:ext>
              </a:extLst>
            </p:cNvPr>
            <p:cNvGrpSpPr/>
            <p:nvPr/>
          </p:nvGrpSpPr>
          <p:grpSpPr>
            <a:xfrm>
              <a:off x="7805257" y="1405817"/>
              <a:ext cx="3252497" cy="1126194"/>
              <a:chOff x="7805257" y="1405817"/>
              <a:chExt cx="3252497" cy="1126194"/>
            </a:xfrm>
          </p:grpSpPr>
          <p:sp>
            <p:nvSpPr>
              <p:cNvPr id="34" name="Rectangle 33">
                <a:extLst>
                  <a:ext uri="{FF2B5EF4-FFF2-40B4-BE49-F238E27FC236}">
                    <a16:creationId xmlns:a16="http://schemas.microsoft.com/office/drawing/2014/main" id="{A1A286DE-DF60-4C72-B2EA-5980D97BB5F0}"/>
                  </a:ext>
                </a:extLst>
              </p:cNvPr>
              <p:cNvSpPr/>
              <p:nvPr/>
            </p:nvSpPr>
            <p:spPr>
              <a:xfrm>
                <a:off x="7805257" y="1405817"/>
                <a:ext cx="2662256" cy="1126194"/>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679790D4-DF76-434C-A4F6-BEC8E1ECD069}"/>
                  </a:ext>
                </a:extLst>
              </p:cNvPr>
              <p:cNvSpPr/>
              <p:nvPr/>
            </p:nvSpPr>
            <p:spPr>
              <a:xfrm>
                <a:off x="9931560" y="1405817"/>
                <a:ext cx="1126194" cy="1126194"/>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0" name="Group 29">
              <a:extLst>
                <a:ext uri="{FF2B5EF4-FFF2-40B4-BE49-F238E27FC236}">
                  <a16:creationId xmlns:a16="http://schemas.microsoft.com/office/drawing/2014/main" id="{32BA2789-6282-4070-BA3A-9EBC03CF2C22}"/>
                </a:ext>
              </a:extLst>
            </p:cNvPr>
            <p:cNvGrpSpPr/>
            <p:nvPr/>
          </p:nvGrpSpPr>
          <p:grpSpPr>
            <a:xfrm>
              <a:off x="7242160" y="1413315"/>
              <a:ext cx="1126194" cy="1126194"/>
              <a:chOff x="7407330" y="2877368"/>
              <a:chExt cx="1531292" cy="1531292"/>
            </a:xfrm>
          </p:grpSpPr>
          <p:sp>
            <p:nvSpPr>
              <p:cNvPr id="32" name="Oval 31">
                <a:extLst>
                  <a:ext uri="{FF2B5EF4-FFF2-40B4-BE49-F238E27FC236}">
                    <a16:creationId xmlns:a16="http://schemas.microsoft.com/office/drawing/2014/main" id="{72F61588-7D97-40D9-9DF8-0B60CF9E6C13}"/>
                  </a:ext>
                </a:extLst>
              </p:cNvPr>
              <p:cNvSpPr/>
              <p:nvPr/>
            </p:nvSpPr>
            <p:spPr>
              <a:xfrm>
                <a:off x="7407330" y="2877368"/>
                <a:ext cx="1531292" cy="1531292"/>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3" name="Graphic 32" descr="Hike with solid fill">
                <a:extLst>
                  <a:ext uri="{FF2B5EF4-FFF2-40B4-BE49-F238E27FC236}">
                    <a16:creationId xmlns:a16="http://schemas.microsoft.com/office/drawing/2014/main" id="{BE715754-4EDF-43B5-BB6D-E4FE20652E9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93443" y="3229538"/>
                <a:ext cx="826952" cy="826952"/>
              </a:xfrm>
              <a:prstGeom prst="rect">
                <a:avLst/>
              </a:prstGeom>
            </p:spPr>
          </p:pic>
        </p:grpSp>
        <p:sp>
          <p:nvSpPr>
            <p:cNvPr id="31" name="TextBox 30">
              <a:extLst>
                <a:ext uri="{FF2B5EF4-FFF2-40B4-BE49-F238E27FC236}">
                  <a16:creationId xmlns:a16="http://schemas.microsoft.com/office/drawing/2014/main" id="{B39E3DDF-F271-4EB2-A358-619B57ACC721}"/>
                </a:ext>
              </a:extLst>
            </p:cNvPr>
            <p:cNvSpPr txBox="1"/>
            <p:nvPr/>
          </p:nvSpPr>
          <p:spPr>
            <a:xfrm>
              <a:off x="8469044" y="1675712"/>
              <a:ext cx="2613990" cy="473206"/>
            </a:xfrm>
            <a:prstGeom prst="rect">
              <a:avLst/>
            </a:prstGeom>
            <a:noFill/>
          </p:spPr>
          <p:txBody>
            <a:bodyPr wrap="square" rtlCol="0">
              <a:spAutoFit/>
            </a:bodyPr>
            <a:lstStyle/>
            <a:p>
              <a:pPr>
                <a:lnSpc>
                  <a:spcPct val="150000"/>
                </a:lnSpc>
              </a:pPr>
              <a:r>
                <a:rPr lang="en-CA" dirty="0">
                  <a:latin typeface="EF Circular Book" panose="020B0604020101020102" pitchFamily="34" charset="77"/>
                  <a:cs typeface="EF Circular Book" panose="020B0604020101020102" pitchFamily="34" charset="77"/>
                </a:rPr>
                <a:t>Free time excursions </a:t>
              </a:r>
            </a:p>
          </p:txBody>
        </p:sp>
      </p:grpSp>
      <p:grpSp>
        <p:nvGrpSpPr>
          <p:cNvPr id="36" name="Group 35">
            <a:extLst>
              <a:ext uri="{FF2B5EF4-FFF2-40B4-BE49-F238E27FC236}">
                <a16:creationId xmlns:a16="http://schemas.microsoft.com/office/drawing/2014/main" id="{2C6FA8F4-61B1-421E-9E93-AA98D8C9F637}"/>
              </a:ext>
            </a:extLst>
          </p:cNvPr>
          <p:cNvGrpSpPr/>
          <p:nvPr/>
        </p:nvGrpSpPr>
        <p:grpSpPr>
          <a:xfrm>
            <a:off x="7470762" y="5266180"/>
            <a:ext cx="3840557" cy="1126194"/>
            <a:chOff x="7242160" y="5109765"/>
            <a:chExt cx="3840557" cy="1126194"/>
          </a:xfrm>
        </p:grpSpPr>
        <p:grpSp>
          <p:nvGrpSpPr>
            <p:cNvPr id="37" name="Group 36">
              <a:extLst>
                <a:ext uri="{FF2B5EF4-FFF2-40B4-BE49-F238E27FC236}">
                  <a16:creationId xmlns:a16="http://schemas.microsoft.com/office/drawing/2014/main" id="{EC0F529E-627C-4404-81D3-8B9B1A9AB0DB}"/>
                </a:ext>
              </a:extLst>
            </p:cNvPr>
            <p:cNvGrpSpPr/>
            <p:nvPr/>
          </p:nvGrpSpPr>
          <p:grpSpPr>
            <a:xfrm>
              <a:off x="7830220" y="5109765"/>
              <a:ext cx="3252497" cy="1126194"/>
              <a:chOff x="7805257" y="1405817"/>
              <a:chExt cx="3252497" cy="1126194"/>
            </a:xfrm>
          </p:grpSpPr>
          <p:sp>
            <p:nvSpPr>
              <p:cNvPr id="42" name="Rectangle 41">
                <a:extLst>
                  <a:ext uri="{FF2B5EF4-FFF2-40B4-BE49-F238E27FC236}">
                    <a16:creationId xmlns:a16="http://schemas.microsoft.com/office/drawing/2014/main" id="{09B803C1-E984-4660-BB75-F7F28E8FC257}"/>
                  </a:ext>
                </a:extLst>
              </p:cNvPr>
              <p:cNvSpPr/>
              <p:nvPr/>
            </p:nvSpPr>
            <p:spPr>
              <a:xfrm>
                <a:off x="7805257" y="1405817"/>
                <a:ext cx="2662256" cy="1126194"/>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91A33874-E73A-4F6E-B8F7-2B0B0F32CF04}"/>
                  </a:ext>
                </a:extLst>
              </p:cNvPr>
              <p:cNvSpPr/>
              <p:nvPr/>
            </p:nvSpPr>
            <p:spPr>
              <a:xfrm>
                <a:off x="9931560" y="1405817"/>
                <a:ext cx="1126194" cy="1126194"/>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8" name="Group 37">
              <a:extLst>
                <a:ext uri="{FF2B5EF4-FFF2-40B4-BE49-F238E27FC236}">
                  <a16:creationId xmlns:a16="http://schemas.microsoft.com/office/drawing/2014/main" id="{65EF01AC-099C-4A35-BCEF-F35B80840C33}"/>
                </a:ext>
              </a:extLst>
            </p:cNvPr>
            <p:cNvGrpSpPr/>
            <p:nvPr/>
          </p:nvGrpSpPr>
          <p:grpSpPr>
            <a:xfrm>
              <a:off x="7242160" y="5109765"/>
              <a:ext cx="1126194" cy="1126194"/>
              <a:chOff x="1499237" y="2842182"/>
              <a:chExt cx="1531292" cy="1531292"/>
            </a:xfrm>
          </p:grpSpPr>
          <p:sp>
            <p:nvSpPr>
              <p:cNvPr id="40" name="Oval 39">
                <a:extLst>
                  <a:ext uri="{FF2B5EF4-FFF2-40B4-BE49-F238E27FC236}">
                    <a16:creationId xmlns:a16="http://schemas.microsoft.com/office/drawing/2014/main" id="{1B32022E-9445-40A5-9772-A0BE159BB7DC}"/>
                  </a:ext>
                </a:extLst>
              </p:cNvPr>
              <p:cNvSpPr/>
              <p:nvPr/>
            </p:nvSpPr>
            <p:spPr>
              <a:xfrm>
                <a:off x="1499237" y="2842182"/>
                <a:ext cx="1531292" cy="1531292"/>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1" name="Graphic 40" descr="Address Book with solid fill">
                <a:extLst>
                  <a:ext uri="{FF2B5EF4-FFF2-40B4-BE49-F238E27FC236}">
                    <a16:creationId xmlns:a16="http://schemas.microsoft.com/office/drawing/2014/main" id="{0DF5A3B1-2137-45C0-A0F7-17057136CAC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07683" y="3130656"/>
                <a:ext cx="914400" cy="914400"/>
              </a:xfrm>
              <a:prstGeom prst="rect">
                <a:avLst/>
              </a:prstGeom>
            </p:spPr>
          </p:pic>
        </p:grpSp>
        <p:sp>
          <p:nvSpPr>
            <p:cNvPr id="39" name="TextBox 38">
              <a:extLst>
                <a:ext uri="{FF2B5EF4-FFF2-40B4-BE49-F238E27FC236}">
                  <a16:creationId xmlns:a16="http://schemas.microsoft.com/office/drawing/2014/main" id="{9109F8DF-487C-4D4E-AB6D-65B5006A8E12}"/>
                </a:ext>
              </a:extLst>
            </p:cNvPr>
            <p:cNvSpPr txBox="1"/>
            <p:nvPr/>
          </p:nvSpPr>
          <p:spPr>
            <a:xfrm>
              <a:off x="8469044" y="5376099"/>
              <a:ext cx="1998469" cy="473206"/>
            </a:xfrm>
            <a:prstGeom prst="rect">
              <a:avLst/>
            </a:prstGeom>
            <a:noFill/>
          </p:spPr>
          <p:txBody>
            <a:bodyPr wrap="square" rtlCol="0">
              <a:spAutoFit/>
            </a:bodyPr>
            <a:lstStyle/>
            <a:p>
              <a:pPr>
                <a:lnSpc>
                  <a:spcPct val="150000"/>
                </a:lnSpc>
              </a:pPr>
              <a:r>
                <a:rPr lang="en-CA" dirty="0">
                  <a:latin typeface="EF Circular Book" panose="020B0604020101020102" pitchFamily="34" charset="77"/>
                  <a:cs typeface="EF Circular Book" panose="020B0604020101020102" pitchFamily="34" charset="77"/>
                </a:rPr>
                <a:t>Passports &amp; Visas</a:t>
              </a:r>
            </a:p>
          </p:txBody>
        </p:sp>
      </p:grpSp>
    </p:spTree>
    <p:custDataLst>
      <p:custData r:id="rId1"/>
      <p:custData r:id="rId2"/>
    </p:custDataLst>
    <p:extLst>
      <p:ext uri="{BB962C8B-B14F-4D97-AF65-F5344CB8AC3E}">
        <p14:creationId xmlns:p14="http://schemas.microsoft.com/office/powerpoint/2010/main" val="3454279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3F20C4-F999-4530-B73D-CBF870088A1B}"/>
              </a:ext>
            </a:extLst>
          </p:cNvPr>
          <p:cNvSpPr/>
          <p:nvPr/>
        </p:nvSpPr>
        <p:spPr>
          <a:xfrm>
            <a:off x="0" y="3704548"/>
            <a:ext cx="12192000" cy="3153451"/>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2C8E1AC-E341-42B5-86C1-5F9A36F94800}"/>
              </a:ext>
            </a:extLst>
          </p:cNvPr>
          <p:cNvSpPr txBox="1">
            <a:spLocks/>
          </p:cNvSpPr>
          <p:nvPr/>
        </p:nvSpPr>
        <p:spPr>
          <a:xfrm>
            <a:off x="92326" y="4038076"/>
            <a:ext cx="12543019" cy="15868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CA" sz="20000" b="1" dirty="0">
                <a:solidFill>
                  <a:srgbClr val="009EEB"/>
                </a:solidFill>
                <a:latin typeface="EF Circular Bold" panose="020B0604020101020102" pitchFamily="34" charset="77"/>
                <a:cs typeface="EF Circular Bold" panose="020B0604020101020102" pitchFamily="34" charset="77"/>
              </a:rPr>
              <a:t>Reminder!</a:t>
            </a:r>
          </a:p>
        </p:txBody>
      </p:sp>
      <p:sp>
        <p:nvSpPr>
          <p:cNvPr id="4" name="Star: 16 Points 3">
            <a:extLst>
              <a:ext uri="{FF2B5EF4-FFF2-40B4-BE49-F238E27FC236}">
                <a16:creationId xmlns:a16="http://schemas.microsoft.com/office/drawing/2014/main" id="{CCD01BE7-11AF-49A1-94DB-700D2A077067}"/>
              </a:ext>
            </a:extLst>
          </p:cNvPr>
          <p:cNvSpPr/>
          <p:nvPr/>
        </p:nvSpPr>
        <p:spPr>
          <a:xfrm>
            <a:off x="7652909" y="96982"/>
            <a:ext cx="2723464" cy="2723464"/>
          </a:xfrm>
          <a:prstGeom prst="star16">
            <a:avLst>
              <a:gd name="adj" fmla="val 42689"/>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Star: 16 Points 4">
            <a:extLst>
              <a:ext uri="{FF2B5EF4-FFF2-40B4-BE49-F238E27FC236}">
                <a16:creationId xmlns:a16="http://schemas.microsoft.com/office/drawing/2014/main" id="{07375E43-0FB3-4086-AD5E-344D6917D5C1}"/>
              </a:ext>
            </a:extLst>
          </p:cNvPr>
          <p:cNvSpPr/>
          <p:nvPr/>
        </p:nvSpPr>
        <p:spPr>
          <a:xfrm>
            <a:off x="4657727" y="96982"/>
            <a:ext cx="2723464" cy="2723464"/>
          </a:xfrm>
          <a:prstGeom prst="star16">
            <a:avLst>
              <a:gd name="adj" fmla="val 42689"/>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B40A6535-86EA-432E-85AF-05DE5D0940E1}"/>
              </a:ext>
            </a:extLst>
          </p:cNvPr>
          <p:cNvSpPr txBox="1"/>
          <p:nvPr/>
        </p:nvSpPr>
        <p:spPr>
          <a:xfrm>
            <a:off x="6935643" y="6489277"/>
            <a:ext cx="3895164" cy="461665"/>
          </a:xfrm>
          <a:prstGeom prst="rect">
            <a:avLst/>
          </a:prstGeom>
          <a:noFill/>
        </p:spPr>
        <p:txBody>
          <a:bodyPr wrap="square" rtlCol="0">
            <a:spAutoFit/>
          </a:bodyPr>
          <a:lstStyle/>
          <a:p>
            <a:pPr algn="r"/>
            <a:r>
              <a:rPr lang="en-US" sz="600" b="0" i="1" strike="noStrike">
                <a:solidFill>
                  <a:schemeClr val="bg1"/>
                </a:solidFill>
                <a:effectLst/>
                <a:latin typeface="EF Circular Light" panose="020B0404020101020102" pitchFamily="34" charset="0"/>
                <a:cs typeface="EF Circular Light" panose="020B0404020101020102" pitchFamily="34" charset="0"/>
              </a:rPr>
              <a:t>Registration Numbers: TICO-2395858, 50018789 | CPBC-73991, 73990 | OPC-70273</a:t>
            </a:r>
            <a:endParaRPr lang="en-US" sz="600" b="0" i="0">
              <a:solidFill>
                <a:schemeClr val="bg1"/>
              </a:solidFill>
              <a:effectLst/>
              <a:latin typeface="EF Circular Light" panose="020B0404020101020102" pitchFamily="34" charset="0"/>
              <a:cs typeface="EF Circular Light" panose="020B0404020101020102" pitchFamily="34" charset="0"/>
            </a:endParaRPr>
          </a:p>
          <a:p>
            <a:endParaRPr lang="en-CA">
              <a:solidFill>
                <a:schemeClr val="bg1"/>
              </a:solidFill>
            </a:endParaRPr>
          </a:p>
        </p:txBody>
      </p:sp>
      <p:sp>
        <p:nvSpPr>
          <p:cNvPr id="7" name="TextBox 6">
            <a:extLst>
              <a:ext uri="{FF2B5EF4-FFF2-40B4-BE49-F238E27FC236}">
                <a16:creationId xmlns:a16="http://schemas.microsoft.com/office/drawing/2014/main" id="{A77AD3E7-CFFE-4C13-8B71-3016EBE916FB}"/>
              </a:ext>
            </a:extLst>
          </p:cNvPr>
          <p:cNvSpPr txBox="1"/>
          <p:nvPr/>
        </p:nvSpPr>
        <p:spPr>
          <a:xfrm>
            <a:off x="262495" y="6489277"/>
            <a:ext cx="3895164" cy="461665"/>
          </a:xfrm>
          <a:prstGeom prst="rect">
            <a:avLst/>
          </a:prstGeom>
          <a:noFill/>
        </p:spPr>
        <p:txBody>
          <a:bodyPr wrap="square" rtlCol="0">
            <a:spAutoFit/>
          </a:bodyPr>
          <a:lstStyle/>
          <a:p>
            <a:r>
              <a:rPr lang="en-US" sz="600" strike="noStrike">
                <a:effectLst/>
                <a:latin typeface="EF Circular Light" panose="020B0404020101020102" pitchFamily="34" charset="77"/>
                <a:cs typeface="EF Circular Light" panose="020B0404020101020102" pitchFamily="34" charset="77"/>
              </a:rPr>
              <a:t>EF Educational Tours |  </a:t>
            </a:r>
            <a:r>
              <a:rPr lang="en-US" sz="600" strike="noStrike" err="1">
                <a:effectLst/>
                <a:latin typeface="EF Circular Medium" panose="020B0604020101020102" pitchFamily="34" charset="77"/>
                <a:cs typeface="EF Circular Medium" panose="020B0604020101020102" pitchFamily="34" charset="77"/>
              </a:rPr>
              <a:t>eftours.ca</a:t>
            </a:r>
            <a:endParaRPr lang="en-US" sz="600">
              <a:effectLst/>
              <a:latin typeface="EF Circular Medium" panose="020B0604020101020102" pitchFamily="34" charset="77"/>
              <a:cs typeface="EF Circular Medium" panose="020B0604020101020102" pitchFamily="34" charset="77"/>
            </a:endParaRPr>
          </a:p>
          <a:p>
            <a:endParaRPr lang="en-CA"/>
          </a:p>
        </p:txBody>
      </p:sp>
      <p:sp>
        <p:nvSpPr>
          <p:cNvPr id="8" name="TextBox 7">
            <a:extLst>
              <a:ext uri="{FF2B5EF4-FFF2-40B4-BE49-F238E27FC236}">
                <a16:creationId xmlns:a16="http://schemas.microsoft.com/office/drawing/2014/main" id="{96CF7BCB-C2D0-4F6C-9ADA-4D91A5D59FFE}"/>
              </a:ext>
            </a:extLst>
          </p:cNvPr>
          <p:cNvSpPr txBox="1"/>
          <p:nvPr/>
        </p:nvSpPr>
        <p:spPr>
          <a:xfrm>
            <a:off x="5135299" y="1000301"/>
            <a:ext cx="1806793" cy="1107996"/>
          </a:xfrm>
          <a:prstGeom prst="rect">
            <a:avLst/>
          </a:prstGeom>
          <a:noFill/>
        </p:spPr>
        <p:txBody>
          <a:bodyPr wrap="square" rtlCol="0">
            <a:spAutoFit/>
          </a:bodyPr>
          <a:lstStyle/>
          <a:p>
            <a:pPr algn="ctr"/>
            <a:r>
              <a:rPr lang="en-CA" sz="1600" dirty="0">
                <a:latin typeface="EF Circular Light" panose="020B0404020101020102" pitchFamily="34" charset="77"/>
                <a:cs typeface="EF Circular Light" panose="020B0404020101020102" pitchFamily="34" charset="77"/>
              </a:rPr>
              <a:t>Passports must be valid for 6 months past the date of travel</a:t>
            </a:r>
            <a:r>
              <a:rPr lang="en-CA" dirty="0"/>
              <a:t> </a:t>
            </a:r>
          </a:p>
        </p:txBody>
      </p:sp>
      <p:sp>
        <p:nvSpPr>
          <p:cNvPr id="9" name="TextBox 8">
            <a:extLst>
              <a:ext uri="{FF2B5EF4-FFF2-40B4-BE49-F238E27FC236}">
                <a16:creationId xmlns:a16="http://schemas.microsoft.com/office/drawing/2014/main" id="{9D6D8D8C-1E6F-4379-A88E-FDA8F5437D88}"/>
              </a:ext>
            </a:extLst>
          </p:cNvPr>
          <p:cNvSpPr txBox="1"/>
          <p:nvPr/>
        </p:nvSpPr>
        <p:spPr>
          <a:xfrm>
            <a:off x="8224904" y="902767"/>
            <a:ext cx="1614346" cy="1600438"/>
          </a:xfrm>
          <a:prstGeom prst="rect">
            <a:avLst/>
          </a:prstGeom>
          <a:noFill/>
        </p:spPr>
        <p:txBody>
          <a:bodyPr wrap="square" rtlCol="0">
            <a:spAutoFit/>
          </a:bodyPr>
          <a:lstStyle/>
          <a:p>
            <a:pPr algn="ctr"/>
            <a:r>
              <a:rPr lang="en-CA" sz="1600" dirty="0">
                <a:latin typeface="EF Circular Light" panose="020B0404020101020102" pitchFamily="34" charset="77"/>
                <a:cs typeface="EF Circular Light" panose="020B0404020101020102" pitchFamily="34" charset="77"/>
              </a:rPr>
              <a:t>The name of the traveller on the account needs to match ID</a:t>
            </a:r>
          </a:p>
          <a:p>
            <a:pPr algn="ctr"/>
            <a:r>
              <a:rPr lang="en-CA" dirty="0"/>
              <a:t> </a:t>
            </a:r>
          </a:p>
        </p:txBody>
      </p:sp>
      <p:sp>
        <p:nvSpPr>
          <p:cNvPr id="10" name="Star: 16 Points 9">
            <a:extLst>
              <a:ext uri="{FF2B5EF4-FFF2-40B4-BE49-F238E27FC236}">
                <a16:creationId xmlns:a16="http://schemas.microsoft.com/office/drawing/2014/main" id="{1F9EA51A-5BED-4C90-B8F0-12AB904A7E3C}"/>
              </a:ext>
            </a:extLst>
          </p:cNvPr>
          <p:cNvSpPr/>
          <p:nvPr/>
        </p:nvSpPr>
        <p:spPr>
          <a:xfrm>
            <a:off x="1662544" y="96982"/>
            <a:ext cx="2723464" cy="2723464"/>
          </a:xfrm>
          <a:prstGeom prst="star16">
            <a:avLst>
              <a:gd name="adj" fmla="val 42689"/>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a:extLst>
              <a:ext uri="{FF2B5EF4-FFF2-40B4-BE49-F238E27FC236}">
                <a16:creationId xmlns:a16="http://schemas.microsoft.com/office/drawing/2014/main" id="{42E8C62B-7C74-4204-9A4B-D32A5DD2230B}"/>
              </a:ext>
            </a:extLst>
          </p:cNvPr>
          <p:cNvSpPr/>
          <p:nvPr/>
        </p:nvSpPr>
        <p:spPr>
          <a:xfrm>
            <a:off x="5430982" y="4350327"/>
            <a:ext cx="665018" cy="665018"/>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F618E5EF-420B-4965-A1D3-670FD135F2A6}"/>
              </a:ext>
            </a:extLst>
          </p:cNvPr>
          <p:cNvSpPr txBox="1"/>
          <p:nvPr/>
        </p:nvSpPr>
        <p:spPr>
          <a:xfrm>
            <a:off x="1877597" y="618485"/>
            <a:ext cx="2280062" cy="1846659"/>
          </a:xfrm>
          <a:prstGeom prst="rect">
            <a:avLst/>
          </a:prstGeom>
          <a:noFill/>
        </p:spPr>
        <p:txBody>
          <a:bodyPr wrap="square" rtlCol="0">
            <a:spAutoFit/>
          </a:bodyPr>
          <a:lstStyle/>
          <a:p>
            <a:pPr algn="ctr"/>
            <a:r>
              <a:rPr lang="en-CA" sz="1600" dirty="0">
                <a:latin typeface="EF Circular Light" panose="020B0404020101020102" pitchFamily="34" charset="77"/>
                <a:cs typeface="EF Circular Light" panose="020B0404020101020102" pitchFamily="34" charset="77"/>
              </a:rPr>
              <a:t>You will need government issued ID’s for all travellers including a passport and possible visas for international destinations</a:t>
            </a:r>
            <a:r>
              <a:rPr lang="en-CA" dirty="0"/>
              <a:t> </a:t>
            </a:r>
          </a:p>
        </p:txBody>
      </p:sp>
      <p:sp>
        <p:nvSpPr>
          <p:cNvPr id="13" name="Title 1">
            <a:extLst>
              <a:ext uri="{FF2B5EF4-FFF2-40B4-BE49-F238E27FC236}">
                <a16:creationId xmlns:a16="http://schemas.microsoft.com/office/drawing/2014/main" id="{FB52C684-D31E-4E1D-A192-850C7C398456}"/>
              </a:ext>
            </a:extLst>
          </p:cNvPr>
          <p:cNvSpPr txBox="1">
            <a:spLocks/>
          </p:cNvSpPr>
          <p:nvPr/>
        </p:nvSpPr>
        <p:spPr>
          <a:xfrm>
            <a:off x="44825" y="2021029"/>
            <a:ext cx="11616781" cy="15868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CA" sz="20000" b="1" dirty="0">
                <a:solidFill>
                  <a:srgbClr val="009EEB"/>
                </a:solidFill>
                <a:latin typeface="EF Circular Bold" panose="020B0604020101020102" pitchFamily="34" charset="77"/>
                <a:cs typeface="EF Circular Bold" panose="020B0604020101020102" pitchFamily="34" charset="77"/>
              </a:rPr>
              <a:t>Passport</a:t>
            </a:r>
          </a:p>
        </p:txBody>
      </p:sp>
    </p:spTree>
    <p:custDataLst>
      <p:custData r:id="rId1"/>
      <p:custData r:id="rId2"/>
    </p:custDataLst>
    <p:extLst>
      <p:ext uri="{BB962C8B-B14F-4D97-AF65-F5344CB8AC3E}">
        <p14:creationId xmlns:p14="http://schemas.microsoft.com/office/powerpoint/2010/main" val="471793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9C1E56-9F54-4BD9-9A6F-B7709F1E616B}"/>
              </a:ext>
            </a:extLst>
          </p:cNvPr>
          <p:cNvSpPr/>
          <p:nvPr/>
        </p:nvSpPr>
        <p:spPr>
          <a:xfrm>
            <a:off x="0" y="0"/>
            <a:ext cx="12192000" cy="6858000"/>
          </a:xfrm>
          <a:prstGeom prst="rect">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6B6E126-B559-4697-B1CB-4A3CA67C27C2}"/>
              </a:ext>
            </a:extLst>
          </p:cNvPr>
          <p:cNvSpPr txBox="1">
            <a:spLocks/>
          </p:cNvSpPr>
          <p:nvPr/>
        </p:nvSpPr>
        <p:spPr>
          <a:xfrm>
            <a:off x="2832882" y="2951662"/>
            <a:ext cx="6526237" cy="7462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500" b="1">
                <a:solidFill>
                  <a:schemeClr val="bg1"/>
                </a:solidFill>
                <a:latin typeface="EF Circular Bold" panose="020B0604020101020102" pitchFamily="34" charset="77"/>
                <a:cs typeface="EF Circular Bold" panose="020B0604020101020102" pitchFamily="34" charset="77"/>
              </a:rPr>
              <a:t>I travel because…</a:t>
            </a:r>
          </a:p>
        </p:txBody>
      </p:sp>
    </p:spTree>
    <p:custDataLst>
      <p:custData r:id="rId1"/>
      <p:custData r:id="rId2"/>
    </p:custDataLst>
    <p:extLst>
      <p:ext uri="{BB962C8B-B14F-4D97-AF65-F5344CB8AC3E}">
        <p14:creationId xmlns:p14="http://schemas.microsoft.com/office/powerpoint/2010/main" val="980385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FFED142-38CB-43A3-A828-D9DD0999E0FE}"/>
              </a:ext>
            </a:extLst>
          </p:cNvPr>
          <p:cNvSpPr/>
          <p:nvPr/>
        </p:nvSpPr>
        <p:spPr>
          <a:xfrm>
            <a:off x="4591848" y="5533313"/>
            <a:ext cx="1939636" cy="1939636"/>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1">
            <a:extLst>
              <a:ext uri="{FF2B5EF4-FFF2-40B4-BE49-F238E27FC236}">
                <a16:creationId xmlns:a16="http://schemas.microsoft.com/office/drawing/2014/main" id="{6CEEE227-98BC-452B-900F-8D462AE59BC7}"/>
              </a:ext>
            </a:extLst>
          </p:cNvPr>
          <p:cNvSpPr txBox="1">
            <a:spLocks/>
          </p:cNvSpPr>
          <p:nvPr/>
        </p:nvSpPr>
        <p:spPr>
          <a:xfrm>
            <a:off x="610161" y="576066"/>
            <a:ext cx="5032213" cy="14805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solidFill>
                  <a:srgbClr val="009EEB"/>
                </a:solidFill>
                <a:latin typeface="EF Circular Bold" panose="020B0604020101020102" pitchFamily="34" charset="77"/>
                <a:cs typeface="EF Circular Bold" panose="020B0604020101020102" pitchFamily="34" charset="77"/>
              </a:rPr>
              <a:t>Coverage and policy flexibility</a:t>
            </a:r>
          </a:p>
        </p:txBody>
      </p:sp>
      <p:sp>
        <p:nvSpPr>
          <p:cNvPr id="4" name="TextBox 3">
            <a:extLst>
              <a:ext uri="{FF2B5EF4-FFF2-40B4-BE49-F238E27FC236}">
                <a16:creationId xmlns:a16="http://schemas.microsoft.com/office/drawing/2014/main" id="{A17B003E-C516-4EA3-9DB8-B66D76C90848}"/>
              </a:ext>
            </a:extLst>
          </p:cNvPr>
          <p:cNvSpPr txBox="1"/>
          <p:nvPr/>
        </p:nvSpPr>
        <p:spPr>
          <a:xfrm>
            <a:off x="6654883" y="2925559"/>
            <a:ext cx="5507665" cy="338554"/>
          </a:xfrm>
          <a:prstGeom prst="rect">
            <a:avLst/>
          </a:prstGeom>
          <a:noFill/>
        </p:spPr>
        <p:txBody>
          <a:bodyPr wrap="square" rtlCol="0">
            <a:spAutoFit/>
          </a:bodyPr>
          <a:lstStyle/>
          <a:p>
            <a:r>
              <a:rPr lang="en-CA" sz="1600" b="1" dirty="0">
                <a:latin typeface="EF Circular Bold" panose="020B0604020101020102" pitchFamily="34" charset="77"/>
                <a:cs typeface="EF Circular Bold" panose="020B0604020101020102" pitchFamily="34" charset="77"/>
              </a:rPr>
              <a:t>Global Travel Protection Plan </a:t>
            </a:r>
            <a:r>
              <a:rPr lang="en-CA" sz="1600" dirty="0">
                <a:latin typeface="EF Circular Light" panose="020B0404020101020102" pitchFamily="34" charset="77"/>
                <a:cs typeface="EF Circular Light" panose="020B0404020101020102" pitchFamily="34" charset="77"/>
              </a:rPr>
              <a:t>(Individual Coverage)</a:t>
            </a:r>
            <a:endParaRPr lang="en-US" sz="1600" dirty="0">
              <a:latin typeface="EF Circular Light" panose="020B0404020101020102" pitchFamily="34" charset="77"/>
              <a:cs typeface="EF Circular Light" panose="020B0404020101020102" pitchFamily="34" charset="77"/>
            </a:endParaRPr>
          </a:p>
        </p:txBody>
      </p:sp>
      <p:sp>
        <p:nvSpPr>
          <p:cNvPr id="5" name="TextBox 4">
            <a:extLst>
              <a:ext uri="{FF2B5EF4-FFF2-40B4-BE49-F238E27FC236}">
                <a16:creationId xmlns:a16="http://schemas.microsoft.com/office/drawing/2014/main" id="{70EBE460-7CC4-4C34-94A8-34995E4A6F06}"/>
              </a:ext>
            </a:extLst>
          </p:cNvPr>
          <p:cNvSpPr txBox="1"/>
          <p:nvPr/>
        </p:nvSpPr>
        <p:spPr>
          <a:xfrm>
            <a:off x="6654882" y="1552930"/>
            <a:ext cx="5507665" cy="338554"/>
          </a:xfrm>
          <a:prstGeom prst="rect">
            <a:avLst/>
          </a:prstGeom>
          <a:noFill/>
        </p:spPr>
        <p:txBody>
          <a:bodyPr wrap="square" rtlCol="0">
            <a:spAutoFit/>
          </a:bodyPr>
          <a:lstStyle/>
          <a:p>
            <a:r>
              <a:rPr lang="en-CA" sz="1600" b="1" dirty="0">
                <a:latin typeface="EF Circular Bold" panose="020B0604020101020102" pitchFamily="34" charset="77"/>
                <a:cs typeface="EF Circular Bold" panose="020B0604020101020102" pitchFamily="34" charset="77"/>
              </a:rPr>
              <a:t>Cancel for any Reason </a:t>
            </a:r>
            <a:r>
              <a:rPr lang="en-CA" sz="1600" dirty="0">
                <a:latin typeface="EF Circular Light" panose="020B0404020101020102" pitchFamily="34" charset="77"/>
                <a:cs typeface="EF Circular Light" panose="020B0404020101020102" pitchFamily="34" charset="77"/>
              </a:rPr>
              <a:t>(Individual Coverage)</a:t>
            </a:r>
            <a:endParaRPr lang="en-US" sz="1600" dirty="0">
              <a:latin typeface="EF Circular Light" panose="020B0404020101020102" pitchFamily="34" charset="77"/>
              <a:cs typeface="EF Circular Light" panose="020B0404020101020102" pitchFamily="34" charset="77"/>
            </a:endParaRPr>
          </a:p>
        </p:txBody>
      </p:sp>
      <p:sp>
        <p:nvSpPr>
          <p:cNvPr id="6" name="TextBox 5">
            <a:extLst>
              <a:ext uri="{FF2B5EF4-FFF2-40B4-BE49-F238E27FC236}">
                <a16:creationId xmlns:a16="http://schemas.microsoft.com/office/drawing/2014/main" id="{26E04ACA-B797-4387-B0EB-2253EB4D7318}"/>
              </a:ext>
            </a:extLst>
          </p:cNvPr>
          <p:cNvSpPr txBox="1"/>
          <p:nvPr/>
        </p:nvSpPr>
        <p:spPr>
          <a:xfrm>
            <a:off x="6654882" y="4567299"/>
            <a:ext cx="4650936" cy="338554"/>
          </a:xfrm>
          <a:prstGeom prst="rect">
            <a:avLst/>
          </a:prstGeom>
          <a:noFill/>
        </p:spPr>
        <p:txBody>
          <a:bodyPr wrap="square" rtlCol="0">
            <a:spAutoFit/>
          </a:bodyPr>
          <a:lstStyle/>
          <a:p>
            <a:r>
              <a:rPr lang="en-CA" sz="1600" b="1">
                <a:latin typeface="EF Circular Bold" panose="020B0604020101020102" pitchFamily="34" charset="77"/>
                <a:cs typeface="EF Circular Bold" panose="020B0604020101020102" pitchFamily="34" charset="77"/>
              </a:rPr>
              <a:t>EF’s Peace of Mind </a:t>
            </a:r>
            <a:r>
              <a:rPr lang="en-CA" sz="1600">
                <a:latin typeface="EF Circular Light" panose="020B0404020101020102" pitchFamily="34" charset="77"/>
                <a:cs typeface="EF Circular Light" panose="020B0404020101020102" pitchFamily="34" charset="77"/>
              </a:rPr>
              <a:t>(Provided to all groups)</a:t>
            </a:r>
          </a:p>
        </p:txBody>
      </p:sp>
      <p:sp>
        <p:nvSpPr>
          <p:cNvPr id="7" name="Rectangle 6">
            <a:extLst>
              <a:ext uri="{FF2B5EF4-FFF2-40B4-BE49-F238E27FC236}">
                <a16:creationId xmlns:a16="http://schemas.microsoft.com/office/drawing/2014/main" id="{23D8AF9E-6BA7-48AA-9DDC-0B09C1052470}"/>
              </a:ext>
            </a:extLst>
          </p:cNvPr>
          <p:cNvSpPr/>
          <p:nvPr/>
        </p:nvSpPr>
        <p:spPr>
          <a:xfrm>
            <a:off x="6654882" y="4905853"/>
            <a:ext cx="4650936" cy="307777"/>
          </a:xfrm>
          <a:prstGeom prst="rect">
            <a:avLst/>
          </a:prstGeom>
        </p:spPr>
        <p:txBody>
          <a:bodyPr wrap="square">
            <a:spAutoFit/>
          </a:bodyPr>
          <a:lstStyle/>
          <a:p>
            <a:r>
              <a:rPr lang="en-CA" sz="1400" dirty="0">
                <a:latin typeface="EF Circular Light" panose="020B0404020101020102" pitchFamily="34" charset="77"/>
                <a:cs typeface="EF Circular Light" panose="020B0404020101020102" pitchFamily="34" charset="77"/>
              </a:rPr>
              <a:t>Available to the entire group when you sign up for tour</a:t>
            </a:r>
            <a:endParaRPr lang="en-US" sz="1400" dirty="0">
              <a:latin typeface="EF Circular Light" panose="020B0404020101020102" pitchFamily="34" charset="77"/>
              <a:cs typeface="EF Circular Light" panose="020B0404020101020102" pitchFamily="34" charset="77"/>
            </a:endParaRPr>
          </a:p>
        </p:txBody>
      </p:sp>
      <p:sp>
        <p:nvSpPr>
          <p:cNvPr id="8" name="Rectangle 7">
            <a:extLst>
              <a:ext uri="{FF2B5EF4-FFF2-40B4-BE49-F238E27FC236}">
                <a16:creationId xmlns:a16="http://schemas.microsoft.com/office/drawing/2014/main" id="{1C9DD9D5-253B-4B6B-B9B1-3DF73116ACFF}"/>
              </a:ext>
            </a:extLst>
          </p:cNvPr>
          <p:cNvSpPr/>
          <p:nvPr/>
        </p:nvSpPr>
        <p:spPr>
          <a:xfrm>
            <a:off x="6654882" y="3263183"/>
            <a:ext cx="4650936" cy="1107996"/>
          </a:xfrm>
          <a:prstGeom prst="rect">
            <a:avLst/>
          </a:prstGeom>
        </p:spPr>
        <p:txBody>
          <a:bodyPr wrap="square">
            <a:spAutoFit/>
          </a:bodyPr>
          <a:lstStyle/>
          <a:p>
            <a:r>
              <a:rPr lang="en-CA" sz="1100" dirty="0">
                <a:latin typeface="EF Circular Light" panose="020B0404020101020102" pitchFamily="34" charset="77"/>
                <a:cs typeface="EF Circular Light" panose="020B0404020101020102" pitchFamily="34" charset="77"/>
              </a:rPr>
              <a:t>EF’s recommended coverage plans let you explore the world worry-free. EF offers a </a:t>
            </a:r>
            <a:r>
              <a:rPr lang="en-CA" sz="1100" dirty="0">
                <a:latin typeface="EF Circular Light" panose="020B0404020101020102" pitchFamily="34" charset="77"/>
                <a:cs typeface="EF Circular Light" panose="020B0404020101020102" pitchFamily="34" charset="77"/>
                <a:hlinkClick r:id="rId6"/>
              </a:rPr>
              <a:t>Global Travel Protection Plan</a:t>
            </a:r>
            <a:r>
              <a:rPr lang="en-CA" sz="1100" dirty="0">
                <a:latin typeface="EF Circular Light" panose="020B0404020101020102" pitchFamily="34" charset="77"/>
                <a:cs typeface="EF Circular Light" panose="020B0404020101020102" pitchFamily="34" charset="77"/>
              </a:rPr>
              <a:t> that gives you all the coverage below at one great price. With this plan, you are covered wherever you are in the world and have access to Insurance representatives 24 hours a day. All your plan details are kept with your Tour Director while on tour, so you can relax and enjoy your trip.</a:t>
            </a:r>
            <a:endParaRPr lang="en-US" sz="1100" dirty="0">
              <a:latin typeface="EF Circular Light" panose="020B0404020101020102" pitchFamily="34" charset="77"/>
              <a:cs typeface="EF Circular Light" panose="020B0404020101020102" pitchFamily="34" charset="77"/>
            </a:endParaRPr>
          </a:p>
        </p:txBody>
      </p:sp>
      <p:sp>
        <p:nvSpPr>
          <p:cNvPr id="9" name="TextBox 8">
            <a:extLst>
              <a:ext uri="{FF2B5EF4-FFF2-40B4-BE49-F238E27FC236}">
                <a16:creationId xmlns:a16="http://schemas.microsoft.com/office/drawing/2014/main" id="{CB3EF382-6330-499A-BEE7-C87F5043D895}"/>
              </a:ext>
            </a:extLst>
          </p:cNvPr>
          <p:cNvSpPr txBox="1"/>
          <p:nvPr/>
        </p:nvSpPr>
        <p:spPr>
          <a:xfrm>
            <a:off x="8034341" y="6489277"/>
            <a:ext cx="3895164" cy="461665"/>
          </a:xfrm>
          <a:prstGeom prst="rect">
            <a:avLst/>
          </a:prstGeom>
          <a:noFill/>
        </p:spPr>
        <p:txBody>
          <a:bodyPr wrap="square" rtlCol="0">
            <a:spAutoFit/>
          </a:bodyPr>
          <a:lstStyle/>
          <a:p>
            <a:pPr algn="r"/>
            <a:r>
              <a:rPr lang="en-US" sz="600" b="0" i="1" strike="noStrike" dirty="0">
                <a:effectLst/>
                <a:latin typeface="EF Circular Light" panose="020B0404020101020102" pitchFamily="34" charset="0"/>
                <a:cs typeface="EF Circular Light" panose="020B0404020101020102" pitchFamily="34" charset="0"/>
              </a:rPr>
              <a:t>Registration Numbers: TICO-2395858, 50018789 | CPBC-73991, 73990 | OPC-70273</a:t>
            </a:r>
            <a:endParaRPr lang="en-US" sz="600" b="0" i="0" dirty="0">
              <a:effectLst/>
              <a:latin typeface="EF Circular Light" panose="020B0404020101020102" pitchFamily="34" charset="0"/>
              <a:cs typeface="EF Circular Light" panose="020B0404020101020102" pitchFamily="34" charset="0"/>
            </a:endParaRPr>
          </a:p>
          <a:p>
            <a:endParaRPr lang="en-CA" dirty="0"/>
          </a:p>
        </p:txBody>
      </p:sp>
      <p:sp>
        <p:nvSpPr>
          <p:cNvPr id="10" name="TextBox 9">
            <a:extLst>
              <a:ext uri="{FF2B5EF4-FFF2-40B4-BE49-F238E27FC236}">
                <a16:creationId xmlns:a16="http://schemas.microsoft.com/office/drawing/2014/main" id="{C18F686D-12D1-4AB7-B86C-EE8FEE17CCEA}"/>
              </a:ext>
            </a:extLst>
          </p:cNvPr>
          <p:cNvSpPr txBox="1"/>
          <p:nvPr/>
        </p:nvSpPr>
        <p:spPr>
          <a:xfrm>
            <a:off x="262495" y="6489277"/>
            <a:ext cx="3895164" cy="461665"/>
          </a:xfrm>
          <a:prstGeom prst="rect">
            <a:avLst/>
          </a:prstGeom>
          <a:noFill/>
        </p:spPr>
        <p:txBody>
          <a:bodyPr wrap="square" rtlCol="0">
            <a:spAutoFit/>
          </a:bodyPr>
          <a:lstStyle/>
          <a:p>
            <a:r>
              <a:rPr lang="en-US" sz="600" strike="noStrike" dirty="0">
                <a:effectLst/>
                <a:latin typeface="EF Circular Light" panose="020B0404020101020102" pitchFamily="34" charset="77"/>
                <a:cs typeface="EF Circular Light" panose="020B0404020101020102" pitchFamily="34" charset="77"/>
              </a:rPr>
              <a:t>EF Educational Tours |  </a:t>
            </a:r>
            <a:r>
              <a:rPr lang="en-US" sz="600" strike="noStrike" dirty="0">
                <a:effectLst/>
                <a:latin typeface="EF Circular Medium" panose="020B0604020101020102" pitchFamily="34" charset="77"/>
                <a:cs typeface="EF Circular Medium" panose="020B0604020101020102" pitchFamily="34" charset="77"/>
              </a:rPr>
              <a:t>eftours.ca</a:t>
            </a:r>
            <a:endParaRPr lang="en-US" sz="600" dirty="0">
              <a:effectLst/>
              <a:latin typeface="EF Circular Medium" panose="020B0604020101020102" pitchFamily="34" charset="77"/>
              <a:cs typeface="EF Circular Medium" panose="020B0604020101020102" pitchFamily="34" charset="77"/>
            </a:endParaRPr>
          </a:p>
          <a:p>
            <a:endParaRPr lang="en-CA" dirty="0"/>
          </a:p>
        </p:txBody>
      </p:sp>
      <p:pic>
        <p:nvPicPr>
          <p:cNvPr id="11" name="Oval 65">
            <a:extLst>
              <a:ext uri="{FF2B5EF4-FFF2-40B4-BE49-F238E27FC236}">
                <a16:creationId xmlns:a16="http://schemas.microsoft.com/office/drawing/2014/main" id="{B3B2A1D2-A497-4F80-9168-FA9BFAB98967}"/>
              </a:ext>
            </a:extLst>
          </p:cNvPr>
          <p:cNvPicPr>
            <a:picLocks noChangeAspect="1"/>
          </p:cNvPicPr>
          <p:nvPr>
            <p:custDataLst>
              <p:tags r:id="rId3"/>
            </p:custDataLst>
          </p:nvPr>
        </p:nvPicPr>
        <p:blipFill rotWithShape="1">
          <a:blip r:embed="rId7"/>
          <a:srcRect l="20366" r="12884"/>
          <a:stretch/>
        </p:blipFill>
        <p:spPr>
          <a:xfrm>
            <a:off x="-558698" y="2284870"/>
            <a:ext cx="6095818" cy="6095818"/>
          </a:xfrm>
          <a:prstGeom prst="ellipse">
            <a:avLst/>
          </a:prstGeom>
          <a:ln w="12700" cap="flat" cmpd="sng" algn="ctr">
            <a:noFill/>
            <a:prstDash val="solid"/>
            <a:round/>
            <a:headEnd type="none" w="med" len="med"/>
            <a:tailEnd type="none" w="med" len="med"/>
          </a:ln>
        </p:spPr>
      </p:pic>
      <p:sp>
        <p:nvSpPr>
          <p:cNvPr id="12" name="Rectangle 11">
            <a:extLst>
              <a:ext uri="{FF2B5EF4-FFF2-40B4-BE49-F238E27FC236}">
                <a16:creationId xmlns:a16="http://schemas.microsoft.com/office/drawing/2014/main" id="{0E6FE749-D848-4118-8FD1-1B9D1645DD36}"/>
              </a:ext>
            </a:extLst>
          </p:cNvPr>
          <p:cNvSpPr/>
          <p:nvPr/>
        </p:nvSpPr>
        <p:spPr>
          <a:xfrm>
            <a:off x="6654882" y="1879797"/>
            <a:ext cx="4650936" cy="938719"/>
          </a:xfrm>
          <a:prstGeom prst="rect">
            <a:avLst/>
          </a:prstGeom>
        </p:spPr>
        <p:txBody>
          <a:bodyPr wrap="square">
            <a:spAutoFit/>
          </a:bodyPr>
          <a:lstStyle/>
          <a:p>
            <a:r>
              <a:rPr lang="en-US" sz="1100" dirty="0">
                <a:latin typeface="EF Circular Light" panose="020B0404020101020102" pitchFamily="34" charset="77"/>
                <a:cs typeface="EF Circular Light" panose="020B0404020101020102" pitchFamily="34" charset="77"/>
              </a:rPr>
              <a:t>We understand that plans can change due to unforeseen circumstances. That’s why we offer our </a:t>
            </a:r>
            <a:r>
              <a:rPr lang="en-US" sz="1100" dirty="0" err="1">
                <a:latin typeface="EF Circular Light" panose="020B0404020101020102" pitchFamily="34" charset="77"/>
                <a:cs typeface="EF Circular Light" panose="020B0404020101020102" pitchFamily="34" charset="77"/>
              </a:rPr>
              <a:t>travellers</a:t>
            </a:r>
            <a:r>
              <a:rPr lang="en-US" sz="1100" dirty="0">
                <a:latin typeface="EF Circular Light" panose="020B0404020101020102" pitchFamily="34" charset="77"/>
                <a:cs typeface="EF Circular Light" panose="020B0404020101020102" pitchFamily="34" charset="77"/>
              </a:rPr>
              <a:t> the Cancel for Any Reason Policy. Exclusive to EF, this new option provides individual </a:t>
            </a:r>
            <a:r>
              <a:rPr lang="en-US" sz="1100" dirty="0" err="1">
                <a:latin typeface="EF Circular Light" panose="020B0404020101020102" pitchFamily="34" charset="77"/>
                <a:cs typeface="EF Circular Light" panose="020B0404020101020102" pitchFamily="34" charset="77"/>
              </a:rPr>
              <a:t>travellers</a:t>
            </a:r>
            <a:r>
              <a:rPr lang="en-US" sz="1100" dirty="0">
                <a:latin typeface="EF Circular Light" panose="020B0404020101020102" pitchFamily="34" charset="77"/>
                <a:cs typeface="EF Circular Light" panose="020B0404020101020102" pitchFamily="34" charset="77"/>
              </a:rPr>
              <a:t> with an upgraded level of payment protection to help take the worry out of planning future travel.</a:t>
            </a:r>
          </a:p>
        </p:txBody>
      </p:sp>
    </p:spTree>
    <p:custDataLst>
      <p:custData r:id="rId1"/>
      <p:custData r:id="rId2"/>
    </p:custDataLst>
    <p:extLst>
      <p:ext uri="{BB962C8B-B14F-4D97-AF65-F5344CB8AC3E}">
        <p14:creationId xmlns:p14="http://schemas.microsoft.com/office/powerpoint/2010/main" val="3563883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5CCF44-55ED-4B26-9C87-C6ED48CA53D6}"/>
              </a:ext>
            </a:extLst>
          </p:cNvPr>
          <p:cNvSpPr/>
          <p:nvPr/>
        </p:nvSpPr>
        <p:spPr>
          <a:xfrm>
            <a:off x="7723428" y="0"/>
            <a:ext cx="4733275" cy="6858000"/>
          </a:xfrm>
          <a:prstGeom prst="rect">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3CFDA1D-7F12-4689-B3CD-8A1D86DA4A67}"/>
              </a:ext>
            </a:extLst>
          </p:cNvPr>
          <p:cNvSpPr txBox="1">
            <a:spLocks/>
          </p:cNvSpPr>
          <p:nvPr/>
        </p:nvSpPr>
        <p:spPr>
          <a:xfrm>
            <a:off x="350963" y="672948"/>
            <a:ext cx="7459434" cy="147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solidFill>
                  <a:srgbClr val="009EEB"/>
                </a:solidFill>
                <a:latin typeface="EF Circular Bold" panose="020B0604020101020102" pitchFamily="34" charset="77"/>
                <a:cs typeface="EF Circular Bold" panose="020B0604020101020102" pitchFamily="34" charset="77"/>
              </a:rPr>
              <a:t>Everything</a:t>
            </a:r>
          </a:p>
          <a:p>
            <a:r>
              <a:rPr lang="en-CA" b="1" dirty="0">
                <a:solidFill>
                  <a:srgbClr val="009EEB"/>
                </a:solidFill>
                <a:latin typeface="EF Circular Bold" panose="020B0604020101020102" pitchFamily="34" charset="77"/>
                <a:cs typeface="EF Circular Bold" panose="020B0604020101020102" pitchFamily="34" charset="77"/>
              </a:rPr>
              <a:t>Included:</a:t>
            </a:r>
          </a:p>
        </p:txBody>
      </p:sp>
      <p:sp>
        <p:nvSpPr>
          <p:cNvPr id="4" name="TextBox 3">
            <a:extLst>
              <a:ext uri="{FF2B5EF4-FFF2-40B4-BE49-F238E27FC236}">
                <a16:creationId xmlns:a16="http://schemas.microsoft.com/office/drawing/2014/main" id="{9C7AC47F-11E6-4D41-9189-780A55CC422C}"/>
              </a:ext>
            </a:extLst>
          </p:cNvPr>
          <p:cNvSpPr txBox="1"/>
          <p:nvPr/>
        </p:nvSpPr>
        <p:spPr>
          <a:xfrm>
            <a:off x="7723867" y="3892438"/>
            <a:ext cx="2236853"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Dreams coming true</a:t>
            </a:r>
          </a:p>
        </p:txBody>
      </p:sp>
      <p:sp>
        <p:nvSpPr>
          <p:cNvPr id="5" name="TextBox 4">
            <a:extLst>
              <a:ext uri="{FF2B5EF4-FFF2-40B4-BE49-F238E27FC236}">
                <a16:creationId xmlns:a16="http://schemas.microsoft.com/office/drawing/2014/main" id="{426C7710-04C8-49FD-AB55-4D0447FF2F88}"/>
              </a:ext>
            </a:extLst>
          </p:cNvPr>
          <p:cNvSpPr txBox="1"/>
          <p:nvPr/>
        </p:nvSpPr>
        <p:spPr>
          <a:xfrm>
            <a:off x="7723867" y="3277318"/>
            <a:ext cx="2313891"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Beautiful sunsets</a:t>
            </a:r>
          </a:p>
        </p:txBody>
      </p:sp>
      <p:sp>
        <p:nvSpPr>
          <p:cNvPr id="6" name="TextBox 5">
            <a:extLst>
              <a:ext uri="{FF2B5EF4-FFF2-40B4-BE49-F238E27FC236}">
                <a16:creationId xmlns:a16="http://schemas.microsoft.com/office/drawing/2014/main" id="{8BC6C959-5FBF-4F15-9882-D2B337458DC3}"/>
              </a:ext>
            </a:extLst>
          </p:cNvPr>
          <p:cNvSpPr txBox="1"/>
          <p:nvPr/>
        </p:nvSpPr>
        <p:spPr>
          <a:xfrm>
            <a:off x="7723866" y="509278"/>
            <a:ext cx="4732837"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Memories to last a lifetime to bring back home</a:t>
            </a:r>
          </a:p>
        </p:txBody>
      </p:sp>
      <p:sp>
        <p:nvSpPr>
          <p:cNvPr id="7" name="TextBox 6">
            <a:extLst>
              <a:ext uri="{FF2B5EF4-FFF2-40B4-BE49-F238E27FC236}">
                <a16:creationId xmlns:a16="http://schemas.microsoft.com/office/drawing/2014/main" id="{F04428B0-FD96-43CD-9DE4-24A6995220DC}"/>
              </a:ext>
            </a:extLst>
          </p:cNvPr>
          <p:cNvSpPr txBox="1"/>
          <p:nvPr/>
        </p:nvSpPr>
        <p:spPr>
          <a:xfrm>
            <a:off x="7723867" y="816838"/>
            <a:ext cx="4414557"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Learning opportunities around every corner</a:t>
            </a:r>
          </a:p>
        </p:txBody>
      </p:sp>
      <p:sp>
        <p:nvSpPr>
          <p:cNvPr id="8" name="TextBox 7">
            <a:extLst>
              <a:ext uri="{FF2B5EF4-FFF2-40B4-BE49-F238E27FC236}">
                <a16:creationId xmlns:a16="http://schemas.microsoft.com/office/drawing/2014/main" id="{3A36AC6C-A671-41A9-A2C3-51F4E26562B2}"/>
              </a:ext>
            </a:extLst>
          </p:cNvPr>
          <p:cNvSpPr txBox="1"/>
          <p:nvPr/>
        </p:nvSpPr>
        <p:spPr>
          <a:xfrm>
            <a:off x="7723867" y="1124398"/>
            <a:ext cx="2995323"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New friendship opportunities</a:t>
            </a:r>
          </a:p>
        </p:txBody>
      </p:sp>
      <p:sp>
        <p:nvSpPr>
          <p:cNvPr id="9" name="TextBox 8">
            <a:extLst>
              <a:ext uri="{FF2B5EF4-FFF2-40B4-BE49-F238E27FC236}">
                <a16:creationId xmlns:a16="http://schemas.microsoft.com/office/drawing/2014/main" id="{8E58E5C9-9573-4514-ADB7-4FF606345ED1}"/>
              </a:ext>
            </a:extLst>
          </p:cNvPr>
          <p:cNvSpPr txBox="1"/>
          <p:nvPr/>
        </p:nvSpPr>
        <p:spPr>
          <a:xfrm>
            <a:off x="7723867" y="2047078"/>
            <a:ext cx="3702646"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Cross cultural learning experiences</a:t>
            </a:r>
          </a:p>
        </p:txBody>
      </p:sp>
      <p:sp>
        <p:nvSpPr>
          <p:cNvPr id="10" name="TextBox 9">
            <a:extLst>
              <a:ext uri="{FF2B5EF4-FFF2-40B4-BE49-F238E27FC236}">
                <a16:creationId xmlns:a16="http://schemas.microsoft.com/office/drawing/2014/main" id="{D92EDAC8-6BF6-4EA1-B6B1-6DE9ABE29A41}"/>
              </a:ext>
            </a:extLst>
          </p:cNvPr>
          <p:cNvSpPr txBox="1"/>
          <p:nvPr/>
        </p:nvSpPr>
        <p:spPr>
          <a:xfrm>
            <a:off x="7723866" y="1431958"/>
            <a:ext cx="2626849"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Exploring for hours on end</a:t>
            </a:r>
          </a:p>
        </p:txBody>
      </p:sp>
      <p:sp>
        <p:nvSpPr>
          <p:cNvPr id="11" name="TextBox 10">
            <a:extLst>
              <a:ext uri="{FF2B5EF4-FFF2-40B4-BE49-F238E27FC236}">
                <a16:creationId xmlns:a16="http://schemas.microsoft.com/office/drawing/2014/main" id="{9143C212-8C4D-4ED6-8550-5556F6DFF750}"/>
              </a:ext>
            </a:extLst>
          </p:cNvPr>
          <p:cNvSpPr txBox="1"/>
          <p:nvPr/>
        </p:nvSpPr>
        <p:spPr>
          <a:xfrm>
            <a:off x="7723867" y="2354638"/>
            <a:ext cx="2512090"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Leadership development</a:t>
            </a:r>
          </a:p>
        </p:txBody>
      </p:sp>
      <p:sp>
        <p:nvSpPr>
          <p:cNvPr id="12" name="TextBox 11">
            <a:extLst>
              <a:ext uri="{FF2B5EF4-FFF2-40B4-BE49-F238E27FC236}">
                <a16:creationId xmlns:a16="http://schemas.microsoft.com/office/drawing/2014/main" id="{A19DE01C-1434-493F-9C38-542E6B98F9DC}"/>
              </a:ext>
            </a:extLst>
          </p:cNvPr>
          <p:cNvSpPr txBox="1"/>
          <p:nvPr/>
        </p:nvSpPr>
        <p:spPr>
          <a:xfrm>
            <a:off x="7723866" y="1739518"/>
            <a:ext cx="2236853"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Scenic drives down</a:t>
            </a:r>
          </a:p>
        </p:txBody>
      </p:sp>
      <p:sp>
        <p:nvSpPr>
          <p:cNvPr id="13" name="TextBox 12">
            <a:extLst>
              <a:ext uri="{FF2B5EF4-FFF2-40B4-BE49-F238E27FC236}">
                <a16:creationId xmlns:a16="http://schemas.microsoft.com/office/drawing/2014/main" id="{2DFBB85A-AB29-4B4A-BDE6-74E020D090D5}"/>
              </a:ext>
            </a:extLst>
          </p:cNvPr>
          <p:cNvSpPr txBox="1"/>
          <p:nvPr/>
        </p:nvSpPr>
        <p:spPr>
          <a:xfrm>
            <a:off x="7723867" y="2969758"/>
            <a:ext cx="1778958"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New horizons</a:t>
            </a:r>
          </a:p>
        </p:txBody>
      </p:sp>
      <p:sp>
        <p:nvSpPr>
          <p:cNvPr id="14" name="TextBox 13">
            <a:extLst>
              <a:ext uri="{FF2B5EF4-FFF2-40B4-BE49-F238E27FC236}">
                <a16:creationId xmlns:a16="http://schemas.microsoft.com/office/drawing/2014/main" id="{2B98DB23-4EC8-490A-A09B-D7EF9A704EED}"/>
              </a:ext>
            </a:extLst>
          </p:cNvPr>
          <p:cNvSpPr txBox="1"/>
          <p:nvPr/>
        </p:nvSpPr>
        <p:spPr>
          <a:xfrm>
            <a:off x="7723867" y="3584878"/>
            <a:ext cx="3794288"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Watching the sun rise every morning</a:t>
            </a:r>
          </a:p>
        </p:txBody>
      </p:sp>
      <p:sp>
        <p:nvSpPr>
          <p:cNvPr id="15" name="TextBox 14">
            <a:extLst>
              <a:ext uri="{FF2B5EF4-FFF2-40B4-BE49-F238E27FC236}">
                <a16:creationId xmlns:a16="http://schemas.microsoft.com/office/drawing/2014/main" id="{FB80EBE9-8BC0-4F6E-BBE2-547FCF3D3129}"/>
              </a:ext>
            </a:extLst>
          </p:cNvPr>
          <p:cNvSpPr txBox="1"/>
          <p:nvPr/>
        </p:nvSpPr>
        <p:spPr>
          <a:xfrm>
            <a:off x="7723867" y="201718"/>
            <a:ext cx="4586682"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Big belly laughs shared with your travel team</a:t>
            </a:r>
          </a:p>
        </p:txBody>
      </p:sp>
      <p:sp>
        <p:nvSpPr>
          <p:cNvPr id="16" name="TextBox 15">
            <a:extLst>
              <a:ext uri="{FF2B5EF4-FFF2-40B4-BE49-F238E27FC236}">
                <a16:creationId xmlns:a16="http://schemas.microsoft.com/office/drawing/2014/main" id="{6ACE166C-A29D-4F79-9EF8-5C33FE8727EA}"/>
              </a:ext>
            </a:extLst>
          </p:cNvPr>
          <p:cNvSpPr txBox="1"/>
          <p:nvPr/>
        </p:nvSpPr>
        <p:spPr>
          <a:xfrm>
            <a:off x="7723867" y="2662198"/>
            <a:ext cx="3654789"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Winding roads waiting to be explored</a:t>
            </a:r>
          </a:p>
        </p:txBody>
      </p:sp>
      <p:sp>
        <p:nvSpPr>
          <p:cNvPr id="17" name="TextBox 16">
            <a:extLst>
              <a:ext uri="{FF2B5EF4-FFF2-40B4-BE49-F238E27FC236}">
                <a16:creationId xmlns:a16="http://schemas.microsoft.com/office/drawing/2014/main" id="{2C037368-3317-4783-9A5B-B38E75DC8503}"/>
              </a:ext>
            </a:extLst>
          </p:cNvPr>
          <p:cNvSpPr txBox="1"/>
          <p:nvPr/>
        </p:nvSpPr>
        <p:spPr>
          <a:xfrm>
            <a:off x="7723865" y="5727168"/>
            <a:ext cx="4732403"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Months of excitement leading up to the trip</a:t>
            </a:r>
          </a:p>
        </p:txBody>
      </p:sp>
      <p:sp>
        <p:nvSpPr>
          <p:cNvPr id="18" name="TextBox 17">
            <a:extLst>
              <a:ext uri="{FF2B5EF4-FFF2-40B4-BE49-F238E27FC236}">
                <a16:creationId xmlns:a16="http://schemas.microsoft.com/office/drawing/2014/main" id="{FCC8FCEF-C7B2-465B-ABB8-1B70CB7E4B1B}"/>
              </a:ext>
            </a:extLst>
          </p:cNvPr>
          <p:cNvSpPr txBox="1"/>
          <p:nvPr/>
        </p:nvSpPr>
        <p:spPr>
          <a:xfrm>
            <a:off x="7723867" y="5122678"/>
            <a:ext cx="3320818"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Developing a global mindset</a:t>
            </a:r>
          </a:p>
        </p:txBody>
      </p:sp>
      <p:sp>
        <p:nvSpPr>
          <p:cNvPr id="19" name="TextBox 18">
            <a:extLst>
              <a:ext uri="{FF2B5EF4-FFF2-40B4-BE49-F238E27FC236}">
                <a16:creationId xmlns:a16="http://schemas.microsoft.com/office/drawing/2014/main" id="{4C5FF1A0-DB64-4018-986B-22D11581BE13}"/>
              </a:ext>
            </a:extLst>
          </p:cNvPr>
          <p:cNvSpPr txBox="1"/>
          <p:nvPr/>
        </p:nvSpPr>
        <p:spPr>
          <a:xfrm>
            <a:off x="7723867" y="4815118"/>
            <a:ext cx="3977125"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Sleeping in new (and very old) cities</a:t>
            </a:r>
          </a:p>
        </p:txBody>
      </p:sp>
      <p:sp>
        <p:nvSpPr>
          <p:cNvPr id="20" name="TextBox 19">
            <a:extLst>
              <a:ext uri="{FF2B5EF4-FFF2-40B4-BE49-F238E27FC236}">
                <a16:creationId xmlns:a16="http://schemas.microsoft.com/office/drawing/2014/main" id="{C7C0A965-7E1A-4CA9-8F22-4C0A7C1C1489}"/>
              </a:ext>
            </a:extLst>
          </p:cNvPr>
          <p:cNvSpPr txBox="1"/>
          <p:nvPr/>
        </p:nvSpPr>
        <p:spPr>
          <a:xfrm>
            <a:off x="7723867" y="5430238"/>
            <a:ext cx="4080442"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Time to think about your global impact</a:t>
            </a:r>
          </a:p>
        </p:txBody>
      </p:sp>
      <p:sp>
        <p:nvSpPr>
          <p:cNvPr id="21" name="TextBox 20">
            <a:extLst>
              <a:ext uri="{FF2B5EF4-FFF2-40B4-BE49-F238E27FC236}">
                <a16:creationId xmlns:a16="http://schemas.microsoft.com/office/drawing/2014/main" id="{5DEEBA95-EB09-4339-9DDF-CA65C6102A98}"/>
              </a:ext>
            </a:extLst>
          </p:cNvPr>
          <p:cNvSpPr txBox="1"/>
          <p:nvPr/>
        </p:nvSpPr>
        <p:spPr>
          <a:xfrm>
            <a:off x="7723429" y="6067092"/>
            <a:ext cx="4732839" cy="584775"/>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An amazing team to answer all of your travel questions</a:t>
            </a:r>
          </a:p>
        </p:txBody>
      </p:sp>
      <p:sp>
        <p:nvSpPr>
          <p:cNvPr id="22" name="TextBox 21">
            <a:extLst>
              <a:ext uri="{FF2B5EF4-FFF2-40B4-BE49-F238E27FC236}">
                <a16:creationId xmlns:a16="http://schemas.microsoft.com/office/drawing/2014/main" id="{CF4F0CE2-11EE-44CC-A10E-ADA83788A5BC}"/>
              </a:ext>
            </a:extLst>
          </p:cNvPr>
          <p:cNvSpPr txBox="1"/>
          <p:nvPr/>
        </p:nvSpPr>
        <p:spPr>
          <a:xfrm>
            <a:off x="7723867" y="4199998"/>
            <a:ext cx="2065349"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The traveller app</a:t>
            </a:r>
          </a:p>
        </p:txBody>
      </p:sp>
      <p:sp>
        <p:nvSpPr>
          <p:cNvPr id="23" name="TextBox 22">
            <a:extLst>
              <a:ext uri="{FF2B5EF4-FFF2-40B4-BE49-F238E27FC236}">
                <a16:creationId xmlns:a16="http://schemas.microsoft.com/office/drawing/2014/main" id="{3540BC7F-A104-487E-B2E9-8AE4A824B5FD}"/>
              </a:ext>
            </a:extLst>
          </p:cNvPr>
          <p:cNvSpPr txBox="1"/>
          <p:nvPr/>
        </p:nvSpPr>
        <p:spPr>
          <a:xfrm>
            <a:off x="891448" y="2306640"/>
            <a:ext cx="3451592"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Airfare and on-tour transportation</a:t>
            </a:r>
          </a:p>
        </p:txBody>
      </p:sp>
      <p:sp>
        <p:nvSpPr>
          <p:cNvPr id="24" name="TextBox 23">
            <a:extLst>
              <a:ext uri="{FF2B5EF4-FFF2-40B4-BE49-F238E27FC236}">
                <a16:creationId xmlns:a16="http://schemas.microsoft.com/office/drawing/2014/main" id="{EC8FB8F4-AE48-46EE-9071-C598B26A0C79}"/>
              </a:ext>
            </a:extLst>
          </p:cNvPr>
          <p:cNvSpPr txBox="1"/>
          <p:nvPr/>
        </p:nvSpPr>
        <p:spPr>
          <a:xfrm>
            <a:off x="891448" y="2895615"/>
            <a:ext cx="2700551"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Hotel accommodations</a:t>
            </a:r>
          </a:p>
        </p:txBody>
      </p:sp>
      <p:sp>
        <p:nvSpPr>
          <p:cNvPr id="25" name="TextBox 24">
            <a:extLst>
              <a:ext uri="{FF2B5EF4-FFF2-40B4-BE49-F238E27FC236}">
                <a16:creationId xmlns:a16="http://schemas.microsoft.com/office/drawing/2014/main" id="{E246C7A9-5523-41A6-B134-861D7C95C22D}"/>
              </a:ext>
            </a:extLst>
          </p:cNvPr>
          <p:cNvSpPr txBox="1"/>
          <p:nvPr/>
        </p:nvSpPr>
        <p:spPr>
          <a:xfrm>
            <a:off x="891448" y="3479009"/>
            <a:ext cx="2700551"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Breakfast and dinner daily </a:t>
            </a:r>
          </a:p>
        </p:txBody>
      </p:sp>
      <p:sp>
        <p:nvSpPr>
          <p:cNvPr id="26" name="TextBox 25">
            <a:extLst>
              <a:ext uri="{FF2B5EF4-FFF2-40B4-BE49-F238E27FC236}">
                <a16:creationId xmlns:a16="http://schemas.microsoft.com/office/drawing/2014/main" id="{250B1461-682D-4BF7-B034-034E9CBCD17B}"/>
              </a:ext>
            </a:extLst>
          </p:cNvPr>
          <p:cNvSpPr txBox="1"/>
          <p:nvPr/>
        </p:nvSpPr>
        <p:spPr>
          <a:xfrm>
            <a:off x="891448" y="4074433"/>
            <a:ext cx="3512067"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Guided tours, activities, and entries</a:t>
            </a:r>
          </a:p>
        </p:txBody>
      </p:sp>
      <p:sp>
        <p:nvSpPr>
          <p:cNvPr id="27" name="TextBox 26">
            <a:extLst>
              <a:ext uri="{FF2B5EF4-FFF2-40B4-BE49-F238E27FC236}">
                <a16:creationId xmlns:a16="http://schemas.microsoft.com/office/drawing/2014/main" id="{48D91CB2-60EF-4B84-A125-4CE767F8E6C3}"/>
              </a:ext>
            </a:extLst>
          </p:cNvPr>
          <p:cNvSpPr txBox="1"/>
          <p:nvPr/>
        </p:nvSpPr>
        <p:spPr>
          <a:xfrm>
            <a:off x="891448" y="4675021"/>
            <a:ext cx="3451592"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Full-time professional Tour Director</a:t>
            </a:r>
          </a:p>
        </p:txBody>
      </p:sp>
      <p:sp>
        <p:nvSpPr>
          <p:cNvPr id="28" name="TextBox 27">
            <a:extLst>
              <a:ext uri="{FF2B5EF4-FFF2-40B4-BE49-F238E27FC236}">
                <a16:creationId xmlns:a16="http://schemas.microsoft.com/office/drawing/2014/main" id="{C032B59E-38C9-4F67-9011-300C16C7896F}"/>
              </a:ext>
            </a:extLst>
          </p:cNvPr>
          <p:cNvSpPr txBox="1"/>
          <p:nvPr/>
        </p:nvSpPr>
        <p:spPr>
          <a:xfrm>
            <a:off x="891448" y="5269273"/>
            <a:ext cx="2700551"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Expert local guides</a:t>
            </a:r>
          </a:p>
        </p:txBody>
      </p:sp>
      <p:sp>
        <p:nvSpPr>
          <p:cNvPr id="29" name="TextBox 28">
            <a:extLst>
              <a:ext uri="{FF2B5EF4-FFF2-40B4-BE49-F238E27FC236}">
                <a16:creationId xmlns:a16="http://schemas.microsoft.com/office/drawing/2014/main" id="{19AAC885-5A76-492C-BD65-B55232248D0A}"/>
              </a:ext>
            </a:extLst>
          </p:cNvPr>
          <p:cNvSpPr txBox="1"/>
          <p:nvPr/>
        </p:nvSpPr>
        <p:spPr>
          <a:xfrm>
            <a:off x="4634864" y="2295872"/>
            <a:ext cx="2700551"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24-hour emergency assistance</a:t>
            </a:r>
          </a:p>
        </p:txBody>
      </p:sp>
      <p:sp>
        <p:nvSpPr>
          <p:cNvPr id="30" name="TextBox 29">
            <a:extLst>
              <a:ext uri="{FF2B5EF4-FFF2-40B4-BE49-F238E27FC236}">
                <a16:creationId xmlns:a16="http://schemas.microsoft.com/office/drawing/2014/main" id="{FD0FC9E4-22F1-4F76-B789-DE4FB51FADFD}"/>
              </a:ext>
            </a:extLst>
          </p:cNvPr>
          <p:cNvSpPr txBox="1"/>
          <p:nvPr/>
        </p:nvSpPr>
        <p:spPr>
          <a:xfrm>
            <a:off x="4634864" y="2880108"/>
            <a:ext cx="2700551"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Peace of Mind Program</a:t>
            </a:r>
          </a:p>
        </p:txBody>
      </p:sp>
      <p:sp>
        <p:nvSpPr>
          <p:cNvPr id="31" name="TextBox 30">
            <a:extLst>
              <a:ext uri="{FF2B5EF4-FFF2-40B4-BE49-F238E27FC236}">
                <a16:creationId xmlns:a16="http://schemas.microsoft.com/office/drawing/2014/main" id="{0834F736-D369-4554-90DF-53FD4EAEAC69}"/>
              </a:ext>
            </a:extLst>
          </p:cNvPr>
          <p:cNvSpPr txBox="1"/>
          <p:nvPr/>
        </p:nvSpPr>
        <p:spPr>
          <a:xfrm>
            <a:off x="4634864" y="3464344"/>
            <a:ext cx="2700551"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Worldwide presence</a:t>
            </a:r>
          </a:p>
        </p:txBody>
      </p:sp>
      <p:sp>
        <p:nvSpPr>
          <p:cNvPr id="32" name="TextBox 31">
            <a:extLst>
              <a:ext uri="{FF2B5EF4-FFF2-40B4-BE49-F238E27FC236}">
                <a16:creationId xmlns:a16="http://schemas.microsoft.com/office/drawing/2014/main" id="{3A25012A-23F9-437E-B7E2-5467223380DE}"/>
              </a:ext>
            </a:extLst>
          </p:cNvPr>
          <p:cNvSpPr txBox="1"/>
          <p:nvPr/>
        </p:nvSpPr>
        <p:spPr>
          <a:xfrm>
            <a:off x="4634864" y="4083986"/>
            <a:ext cx="3320818"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Safety precautions and procedures</a:t>
            </a:r>
          </a:p>
        </p:txBody>
      </p:sp>
      <p:sp>
        <p:nvSpPr>
          <p:cNvPr id="33" name="TextBox 32">
            <a:extLst>
              <a:ext uri="{FF2B5EF4-FFF2-40B4-BE49-F238E27FC236}">
                <a16:creationId xmlns:a16="http://schemas.microsoft.com/office/drawing/2014/main" id="{8250AA9D-4027-497D-B67D-C0DD6E690EC1}"/>
              </a:ext>
            </a:extLst>
          </p:cNvPr>
          <p:cNvSpPr txBox="1"/>
          <p:nvPr/>
        </p:nvSpPr>
        <p:spPr>
          <a:xfrm>
            <a:off x="4634864" y="4685432"/>
            <a:ext cx="2700551"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Traveller Support resources</a:t>
            </a:r>
          </a:p>
        </p:txBody>
      </p:sp>
      <p:sp>
        <p:nvSpPr>
          <p:cNvPr id="34" name="TextBox 33">
            <a:extLst>
              <a:ext uri="{FF2B5EF4-FFF2-40B4-BE49-F238E27FC236}">
                <a16:creationId xmlns:a16="http://schemas.microsoft.com/office/drawing/2014/main" id="{741CA36A-03DB-4CC4-A517-05CDD40316DE}"/>
              </a:ext>
            </a:extLst>
          </p:cNvPr>
          <p:cNvSpPr txBox="1"/>
          <p:nvPr/>
        </p:nvSpPr>
        <p:spPr>
          <a:xfrm>
            <a:off x="891448" y="5827612"/>
            <a:ext cx="2700551"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Travel gear</a:t>
            </a:r>
          </a:p>
        </p:txBody>
      </p:sp>
      <p:sp>
        <p:nvSpPr>
          <p:cNvPr id="35" name="TextBox 34">
            <a:extLst>
              <a:ext uri="{FF2B5EF4-FFF2-40B4-BE49-F238E27FC236}">
                <a16:creationId xmlns:a16="http://schemas.microsoft.com/office/drawing/2014/main" id="{B522890F-ABF0-438D-B4D0-134FB9442687}"/>
              </a:ext>
            </a:extLst>
          </p:cNvPr>
          <p:cNvSpPr txBox="1"/>
          <p:nvPr/>
        </p:nvSpPr>
        <p:spPr>
          <a:xfrm>
            <a:off x="4634864" y="5245604"/>
            <a:ext cx="2700551" cy="307777"/>
          </a:xfrm>
          <a:prstGeom prst="rect">
            <a:avLst/>
          </a:prstGeom>
          <a:noFill/>
        </p:spPr>
        <p:txBody>
          <a:bodyPr wrap="square" rtlCol="0">
            <a:spAutoFit/>
          </a:bodyPr>
          <a:lstStyle/>
          <a:p>
            <a:r>
              <a:rPr lang="en-CA" sz="1400" dirty="0">
                <a:latin typeface="EF Circular Book" panose="020B0604020101020102" pitchFamily="34" charset="77"/>
                <a:cs typeface="EF Circular Book" panose="020B0604020101020102" pitchFamily="34" charset="77"/>
              </a:rPr>
              <a:t>Tour donation page</a:t>
            </a:r>
          </a:p>
        </p:txBody>
      </p:sp>
      <p:sp>
        <p:nvSpPr>
          <p:cNvPr id="36" name="TextBox 35">
            <a:extLst>
              <a:ext uri="{FF2B5EF4-FFF2-40B4-BE49-F238E27FC236}">
                <a16:creationId xmlns:a16="http://schemas.microsoft.com/office/drawing/2014/main" id="{C9A240FC-B48D-482D-B758-73BEF9A0C3E7}"/>
              </a:ext>
            </a:extLst>
          </p:cNvPr>
          <p:cNvSpPr txBox="1"/>
          <p:nvPr/>
        </p:nvSpPr>
        <p:spPr>
          <a:xfrm>
            <a:off x="7723867" y="4507558"/>
            <a:ext cx="2014515" cy="338554"/>
          </a:xfrm>
          <a:prstGeom prst="rect">
            <a:avLst/>
          </a:prstGeom>
          <a:noFill/>
        </p:spPr>
        <p:txBody>
          <a:bodyPr wrap="square" rtlCol="0">
            <a:spAutoFit/>
          </a:bodyPr>
          <a:lstStyle/>
          <a:p>
            <a:r>
              <a:rPr lang="en-CA" sz="1600" dirty="0">
                <a:solidFill>
                  <a:srgbClr val="0088CC"/>
                </a:solidFill>
                <a:latin typeface="EF Circular Book" panose="020B0604020101020102" pitchFamily="34" charset="77"/>
                <a:cs typeface="EF Circular Book" panose="020B0604020101020102" pitchFamily="34" charset="77"/>
              </a:rPr>
              <a:t>Airport excitement</a:t>
            </a:r>
          </a:p>
        </p:txBody>
      </p:sp>
      <p:sp>
        <p:nvSpPr>
          <p:cNvPr id="37" name="TextBox 36">
            <a:extLst>
              <a:ext uri="{FF2B5EF4-FFF2-40B4-BE49-F238E27FC236}">
                <a16:creationId xmlns:a16="http://schemas.microsoft.com/office/drawing/2014/main" id="{D00D2C6D-BDAF-4302-AEE2-05B814E8AF65}"/>
              </a:ext>
            </a:extLst>
          </p:cNvPr>
          <p:cNvSpPr txBox="1"/>
          <p:nvPr/>
        </p:nvSpPr>
        <p:spPr>
          <a:xfrm>
            <a:off x="8034341" y="6489277"/>
            <a:ext cx="3895164" cy="461665"/>
          </a:xfrm>
          <a:prstGeom prst="rect">
            <a:avLst/>
          </a:prstGeom>
          <a:noFill/>
        </p:spPr>
        <p:txBody>
          <a:bodyPr wrap="square" rtlCol="0">
            <a:spAutoFit/>
          </a:bodyPr>
          <a:lstStyle/>
          <a:p>
            <a:pPr algn="r"/>
            <a:r>
              <a:rPr lang="en-US" sz="600" b="0" i="1" strike="noStrike">
                <a:effectLst/>
                <a:latin typeface="EF Circular Light" panose="020B0404020101020102" pitchFamily="34" charset="0"/>
                <a:cs typeface="EF Circular Light" panose="020B0404020101020102" pitchFamily="34" charset="0"/>
              </a:rPr>
              <a:t>Registration Numbers: TICO-2395858, 50018789 | CPBC-73991, 73990 | OPC-70273</a:t>
            </a:r>
            <a:endParaRPr lang="en-US" sz="600" b="0" i="0">
              <a:effectLst/>
              <a:latin typeface="EF Circular Light" panose="020B0404020101020102" pitchFamily="34" charset="0"/>
              <a:cs typeface="EF Circular Light" panose="020B0404020101020102" pitchFamily="34" charset="0"/>
            </a:endParaRPr>
          </a:p>
          <a:p>
            <a:endParaRPr lang="en-CA"/>
          </a:p>
        </p:txBody>
      </p:sp>
      <p:sp>
        <p:nvSpPr>
          <p:cNvPr id="38" name="TextBox 37">
            <a:extLst>
              <a:ext uri="{FF2B5EF4-FFF2-40B4-BE49-F238E27FC236}">
                <a16:creationId xmlns:a16="http://schemas.microsoft.com/office/drawing/2014/main" id="{EDD56F13-9A3B-4CBD-9A9E-8E8426FE5AC2}"/>
              </a:ext>
            </a:extLst>
          </p:cNvPr>
          <p:cNvSpPr txBox="1"/>
          <p:nvPr/>
        </p:nvSpPr>
        <p:spPr>
          <a:xfrm>
            <a:off x="262495" y="6489277"/>
            <a:ext cx="3895164" cy="461665"/>
          </a:xfrm>
          <a:prstGeom prst="rect">
            <a:avLst/>
          </a:prstGeom>
          <a:noFill/>
        </p:spPr>
        <p:txBody>
          <a:bodyPr wrap="square" rtlCol="0">
            <a:spAutoFit/>
          </a:bodyPr>
          <a:lstStyle/>
          <a:p>
            <a:r>
              <a:rPr lang="en-US" sz="600" strike="noStrike" dirty="0">
                <a:effectLst/>
                <a:latin typeface="EF Circular Light" panose="020B0404020101020102" pitchFamily="34" charset="77"/>
                <a:cs typeface="EF Circular Light" panose="020B0404020101020102" pitchFamily="34" charset="77"/>
              </a:rPr>
              <a:t>EF Educational Tours |  </a:t>
            </a:r>
            <a:r>
              <a:rPr lang="en-US" sz="600" strike="noStrike" dirty="0">
                <a:effectLst/>
                <a:latin typeface="EF Circular Medium" panose="020B0604020101020102" pitchFamily="34" charset="77"/>
                <a:cs typeface="EF Circular Medium" panose="020B0604020101020102" pitchFamily="34" charset="77"/>
              </a:rPr>
              <a:t>eftours.ca</a:t>
            </a:r>
            <a:endParaRPr lang="en-US" sz="600" dirty="0">
              <a:effectLst/>
              <a:latin typeface="EF Circular Medium" panose="020B0604020101020102" pitchFamily="34" charset="77"/>
              <a:cs typeface="EF Circular Medium" panose="020B0604020101020102" pitchFamily="34" charset="77"/>
            </a:endParaRPr>
          </a:p>
          <a:p>
            <a:endParaRPr lang="en-CA" dirty="0"/>
          </a:p>
        </p:txBody>
      </p:sp>
      <p:pic>
        <p:nvPicPr>
          <p:cNvPr id="39" name="Picture 38">
            <a:extLst>
              <a:ext uri="{FF2B5EF4-FFF2-40B4-BE49-F238E27FC236}">
                <a16:creationId xmlns:a16="http://schemas.microsoft.com/office/drawing/2014/main" id="{1D2F2D5D-8C14-416D-A693-2FB3B26F6135}"/>
              </a:ext>
            </a:extLst>
          </p:cNvPr>
          <p:cNvPicPr>
            <a:picLocks noChangeAspect="1"/>
          </p:cNvPicPr>
          <p:nvPr>
            <p:custDataLst>
              <p:tags r:id="rId3"/>
            </p:custDataLst>
          </p:nvPr>
        </p:nvPicPr>
        <p:blipFill>
          <a:blip r:embed="rId6"/>
          <a:srcRect t="16675" b="16675"/>
          <a:stretch>
            <a:fillRect/>
          </a:stretch>
        </p:blipFill>
        <p:spPr>
          <a:xfrm>
            <a:off x="8707542" y="868325"/>
            <a:ext cx="4858158" cy="4858158"/>
          </a:xfrm>
          <a:prstGeom prst="ellipse">
            <a:avLst/>
          </a:prstGeom>
          <a:ln/>
        </p:spPr>
      </p:pic>
      <p:sp>
        <p:nvSpPr>
          <p:cNvPr id="40" name="Oval 39">
            <a:extLst>
              <a:ext uri="{FF2B5EF4-FFF2-40B4-BE49-F238E27FC236}">
                <a16:creationId xmlns:a16="http://schemas.microsoft.com/office/drawing/2014/main" id="{BBC5CB13-7EA6-427F-ADF3-C8EECAB617CA}"/>
              </a:ext>
            </a:extLst>
          </p:cNvPr>
          <p:cNvSpPr/>
          <p:nvPr/>
        </p:nvSpPr>
        <p:spPr>
          <a:xfrm>
            <a:off x="356512" y="2227693"/>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Oval 40">
            <a:extLst>
              <a:ext uri="{FF2B5EF4-FFF2-40B4-BE49-F238E27FC236}">
                <a16:creationId xmlns:a16="http://schemas.microsoft.com/office/drawing/2014/main" id="{E6FBC099-2E09-4722-86BD-A39A27AD7FD5}"/>
              </a:ext>
            </a:extLst>
          </p:cNvPr>
          <p:cNvSpPr/>
          <p:nvPr/>
        </p:nvSpPr>
        <p:spPr>
          <a:xfrm>
            <a:off x="356512" y="2818790"/>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a:extLst>
              <a:ext uri="{FF2B5EF4-FFF2-40B4-BE49-F238E27FC236}">
                <a16:creationId xmlns:a16="http://schemas.microsoft.com/office/drawing/2014/main" id="{82E3C33E-4587-4A2E-BA38-44FBD8F22430}"/>
              </a:ext>
            </a:extLst>
          </p:cNvPr>
          <p:cNvSpPr/>
          <p:nvPr/>
        </p:nvSpPr>
        <p:spPr>
          <a:xfrm>
            <a:off x="356512" y="3409887"/>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891458D1-4C65-4455-8BB4-A8FC3B35E177}"/>
              </a:ext>
            </a:extLst>
          </p:cNvPr>
          <p:cNvSpPr/>
          <p:nvPr/>
        </p:nvSpPr>
        <p:spPr>
          <a:xfrm>
            <a:off x="356512" y="4000984"/>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a:extLst>
              <a:ext uri="{FF2B5EF4-FFF2-40B4-BE49-F238E27FC236}">
                <a16:creationId xmlns:a16="http://schemas.microsoft.com/office/drawing/2014/main" id="{F6BC1CD5-4650-4A26-B57B-4F0B14172C27}"/>
              </a:ext>
            </a:extLst>
          </p:cNvPr>
          <p:cNvSpPr/>
          <p:nvPr/>
        </p:nvSpPr>
        <p:spPr>
          <a:xfrm>
            <a:off x="356512" y="4592081"/>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a:extLst>
              <a:ext uri="{FF2B5EF4-FFF2-40B4-BE49-F238E27FC236}">
                <a16:creationId xmlns:a16="http://schemas.microsoft.com/office/drawing/2014/main" id="{E1575445-93A8-4921-846B-453B40CF7F9D}"/>
              </a:ext>
            </a:extLst>
          </p:cNvPr>
          <p:cNvSpPr/>
          <p:nvPr/>
        </p:nvSpPr>
        <p:spPr>
          <a:xfrm>
            <a:off x="356512" y="5183180"/>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a:extLst>
              <a:ext uri="{FF2B5EF4-FFF2-40B4-BE49-F238E27FC236}">
                <a16:creationId xmlns:a16="http://schemas.microsoft.com/office/drawing/2014/main" id="{BB762311-AFF5-4A01-B196-59C1D3F6B5C8}"/>
              </a:ext>
            </a:extLst>
          </p:cNvPr>
          <p:cNvSpPr/>
          <p:nvPr/>
        </p:nvSpPr>
        <p:spPr>
          <a:xfrm>
            <a:off x="4095189" y="2203620"/>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a:extLst>
              <a:ext uri="{FF2B5EF4-FFF2-40B4-BE49-F238E27FC236}">
                <a16:creationId xmlns:a16="http://schemas.microsoft.com/office/drawing/2014/main" id="{6935F1A0-172E-4E07-984D-E33C3B9034D9}"/>
              </a:ext>
            </a:extLst>
          </p:cNvPr>
          <p:cNvSpPr/>
          <p:nvPr/>
        </p:nvSpPr>
        <p:spPr>
          <a:xfrm>
            <a:off x="4095189" y="2794717"/>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a:extLst>
              <a:ext uri="{FF2B5EF4-FFF2-40B4-BE49-F238E27FC236}">
                <a16:creationId xmlns:a16="http://schemas.microsoft.com/office/drawing/2014/main" id="{2ABAE2E9-E5B9-4AAE-8D3C-90972A9CD8D0}"/>
              </a:ext>
            </a:extLst>
          </p:cNvPr>
          <p:cNvSpPr/>
          <p:nvPr/>
        </p:nvSpPr>
        <p:spPr>
          <a:xfrm>
            <a:off x="4095189" y="3385814"/>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a:extLst>
              <a:ext uri="{FF2B5EF4-FFF2-40B4-BE49-F238E27FC236}">
                <a16:creationId xmlns:a16="http://schemas.microsoft.com/office/drawing/2014/main" id="{E97F233E-8C17-4BDE-B175-057A9A9AE68F}"/>
              </a:ext>
            </a:extLst>
          </p:cNvPr>
          <p:cNvSpPr/>
          <p:nvPr/>
        </p:nvSpPr>
        <p:spPr>
          <a:xfrm>
            <a:off x="4095189" y="3976911"/>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a:extLst>
              <a:ext uri="{FF2B5EF4-FFF2-40B4-BE49-F238E27FC236}">
                <a16:creationId xmlns:a16="http://schemas.microsoft.com/office/drawing/2014/main" id="{6B61D9B0-C0A0-4DE9-8BA3-879A6505F657}"/>
              </a:ext>
            </a:extLst>
          </p:cNvPr>
          <p:cNvSpPr/>
          <p:nvPr/>
        </p:nvSpPr>
        <p:spPr>
          <a:xfrm>
            <a:off x="4095189" y="4568008"/>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a:extLst>
              <a:ext uri="{FF2B5EF4-FFF2-40B4-BE49-F238E27FC236}">
                <a16:creationId xmlns:a16="http://schemas.microsoft.com/office/drawing/2014/main" id="{595EAAE3-29A1-40D2-8A12-34FAA5897CA8}"/>
              </a:ext>
            </a:extLst>
          </p:cNvPr>
          <p:cNvSpPr/>
          <p:nvPr/>
        </p:nvSpPr>
        <p:spPr>
          <a:xfrm>
            <a:off x="4095189" y="5159107"/>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a:extLst>
              <a:ext uri="{FF2B5EF4-FFF2-40B4-BE49-F238E27FC236}">
                <a16:creationId xmlns:a16="http://schemas.microsoft.com/office/drawing/2014/main" id="{89F0D033-8DAB-4805-8CC9-A4536320EEAA}"/>
              </a:ext>
            </a:extLst>
          </p:cNvPr>
          <p:cNvSpPr/>
          <p:nvPr/>
        </p:nvSpPr>
        <p:spPr>
          <a:xfrm>
            <a:off x="356512" y="5755437"/>
            <a:ext cx="456691" cy="456691"/>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3" name="Graphic 52" descr="Airplane with solid fill">
            <a:extLst>
              <a:ext uri="{FF2B5EF4-FFF2-40B4-BE49-F238E27FC236}">
                <a16:creationId xmlns:a16="http://schemas.microsoft.com/office/drawing/2014/main" id="{09B91F69-C5C8-45A0-A4FB-A407DAC05B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2183" y="2275894"/>
            <a:ext cx="335522" cy="335522"/>
          </a:xfrm>
          <a:prstGeom prst="rect">
            <a:avLst/>
          </a:prstGeom>
        </p:spPr>
      </p:pic>
      <p:pic>
        <p:nvPicPr>
          <p:cNvPr id="54" name="Graphic 53" descr="Building with solid fill">
            <a:extLst>
              <a:ext uri="{FF2B5EF4-FFF2-40B4-BE49-F238E27FC236}">
                <a16:creationId xmlns:a16="http://schemas.microsoft.com/office/drawing/2014/main" id="{8E2C3632-CEBF-431F-9ADB-C314D47959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0050" y="2905555"/>
            <a:ext cx="307776" cy="307776"/>
          </a:xfrm>
          <a:prstGeom prst="rect">
            <a:avLst/>
          </a:prstGeom>
        </p:spPr>
      </p:pic>
      <p:pic>
        <p:nvPicPr>
          <p:cNvPr id="55" name="Graphic 54" descr="Covered plate with solid fill">
            <a:extLst>
              <a:ext uri="{FF2B5EF4-FFF2-40B4-BE49-F238E27FC236}">
                <a16:creationId xmlns:a16="http://schemas.microsoft.com/office/drawing/2014/main" id="{FCAF65D4-0ED4-4F9D-90A5-97423360A5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1366" y="3503767"/>
            <a:ext cx="243005" cy="243005"/>
          </a:xfrm>
          <a:prstGeom prst="rect">
            <a:avLst/>
          </a:prstGeom>
        </p:spPr>
      </p:pic>
      <p:pic>
        <p:nvPicPr>
          <p:cNvPr id="56" name="Graphic 55" descr="User with solid fill">
            <a:extLst>
              <a:ext uri="{FF2B5EF4-FFF2-40B4-BE49-F238E27FC236}">
                <a16:creationId xmlns:a16="http://schemas.microsoft.com/office/drawing/2014/main" id="{5A9B5B40-7BCE-42F6-9F99-8433D787DE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7448" y="4675493"/>
            <a:ext cx="297692" cy="297692"/>
          </a:xfrm>
          <a:prstGeom prst="rect">
            <a:avLst/>
          </a:prstGeom>
        </p:spPr>
      </p:pic>
      <p:pic>
        <p:nvPicPr>
          <p:cNvPr id="57" name="Graphic 56" descr="Compass with solid fill">
            <a:extLst>
              <a:ext uri="{FF2B5EF4-FFF2-40B4-BE49-F238E27FC236}">
                <a16:creationId xmlns:a16="http://schemas.microsoft.com/office/drawing/2014/main" id="{48DBEBF0-3071-43EF-905C-5811F0A1A5D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0711" y="4035688"/>
            <a:ext cx="384313" cy="384313"/>
          </a:xfrm>
          <a:prstGeom prst="rect">
            <a:avLst/>
          </a:prstGeom>
        </p:spPr>
      </p:pic>
      <p:pic>
        <p:nvPicPr>
          <p:cNvPr id="58" name="Graphic 57" descr="Backpack with solid fill">
            <a:extLst>
              <a:ext uri="{FF2B5EF4-FFF2-40B4-BE49-F238E27FC236}">
                <a16:creationId xmlns:a16="http://schemas.microsoft.com/office/drawing/2014/main" id="{8BDA106A-D0C8-40D4-B624-1B2443679F4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9989" y="5825755"/>
            <a:ext cx="309634" cy="309634"/>
          </a:xfrm>
          <a:prstGeom prst="rect">
            <a:avLst/>
          </a:prstGeom>
        </p:spPr>
      </p:pic>
      <p:pic>
        <p:nvPicPr>
          <p:cNvPr id="59" name="Graphic 58" descr="Hike with solid fill">
            <a:extLst>
              <a:ext uri="{FF2B5EF4-FFF2-40B4-BE49-F238E27FC236}">
                <a16:creationId xmlns:a16="http://schemas.microsoft.com/office/drawing/2014/main" id="{82981F0D-C53B-4C62-B129-C0297D467BF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4581" y="5263319"/>
            <a:ext cx="296412" cy="296412"/>
          </a:xfrm>
          <a:prstGeom prst="rect">
            <a:avLst/>
          </a:prstGeom>
        </p:spPr>
      </p:pic>
      <p:pic>
        <p:nvPicPr>
          <p:cNvPr id="60" name="Graphic 59" descr="Siren with solid fill">
            <a:extLst>
              <a:ext uri="{FF2B5EF4-FFF2-40B4-BE49-F238E27FC236}">
                <a16:creationId xmlns:a16="http://schemas.microsoft.com/office/drawing/2014/main" id="{FD42C7FE-9547-489F-8891-FE59EC528B0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66443" y="2254778"/>
            <a:ext cx="328376" cy="328376"/>
          </a:xfrm>
          <a:prstGeom prst="rect">
            <a:avLst/>
          </a:prstGeom>
        </p:spPr>
      </p:pic>
      <p:pic>
        <p:nvPicPr>
          <p:cNvPr id="61" name="Graphic 60" descr="Earth globe: Americas with solid fill">
            <a:extLst>
              <a:ext uri="{FF2B5EF4-FFF2-40B4-BE49-F238E27FC236}">
                <a16:creationId xmlns:a16="http://schemas.microsoft.com/office/drawing/2014/main" id="{6C9388C0-DAE9-4A99-85EC-B14CC791532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140652" y="3425640"/>
            <a:ext cx="383090" cy="383090"/>
          </a:xfrm>
          <a:prstGeom prst="rect">
            <a:avLst/>
          </a:prstGeom>
        </p:spPr>
      </p:pic>
      <p:pic>
        <p:nvPicPr>
          <p:cNvPr id="62" name="Graphic 61" descr="Shield Tick with solid fill">
            <a:extLst>
              <a:ext uri="{FF2B5EF4-FFF2-40B4-BE49-F238E27FC236}">
                <a16:creationId xmlns:a16="http://schemas.microsoft.com/office/drawing/2014/main" id="{D6A9C43C-D696-42F7-A01C-6FC648E1483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57659" y="4028608"/>
            <a:ext cx="353295" cy="353295"/>
          </a:xfrm>
          <a:prstGeom prst="rect">
            <a:avLst/>
          </a:prstGeom>
        </p:spPr>
      </p:pic>
      <p:pic>
        <p:nvPicPr>
          <p:cNvPr id="63" name="Graphic 62" descr="Call center with solid fill">
            <a:extLst>
              <a:ext uri="{FF2B5EF4-FFF2-40B4-BE49-F238E27FC236}">
                <a16:creationId xmlns:a16="http://schemas.microsoft.com/office/drawing/2014/main" id="{7FC6B80A-1EDC-4BD9-9798-233D4F8EF1E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161420" y="4631959"/>
            <a:ext cx="307777" cy="307777"/>
          </a:xfrm>
          <a:prstGeom prst="rect">
            <a:avLst/>
          </a:prstGeom>
        </p:spPr>
      </p:pic>
      <p:pic>
        <p:nvPicPr>
          <p:cNvPr id="64" name="Graphic 63" descr="Internet with solid fill">
            <a:extLst>
              <a:ext uri="{FF2B5EF4-FFF2-40B4-BE49-F238E27FC236}">
                <a16:creationId xmlns:a16="http://schemas.microsoft.com/office/drawing/2014/main" id="{7637F2C8-2E82-43CB-9C9B-DEE151074F0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136626" y="5205537"/>
            <a:ext cx="371088" cy="371088"/>
          </a:xfrm>
          <a:prstGeom prst="rect">
            <a:avLst/>
          </a:prstGeom>
        </p:spPr>
      </p:pic>
      <p:pic>
        <p:nvPicPr>
          <p:cNvPr id="65" name="Graphic 64" descr="Life ring with solid fill">
            <a:extLst>
              <a:ext uri="{FF2B5EF4-FFF2-40B4-BE49-F238E27FC236}">
                <a16:creationId xmlns:a16="http://schemas.microsoft.com/office/drawing/2014/main" id="{AFD60A55-03E3-465D-BBE4-30ACC543172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118629" y="2816247"/>
            <a:ext cx="423312" cy="423312"/>
          </a:xfrm>
          <a:prstGeom prst="rect">
            <a:avLst/>
          </a:prstGeom>
        </p:spPr>
      </p:pic>
    </p:spTree>
    <p:custDataLst>
      <p:custData r:id="rId1"/>
      <p:custData r:id="rId2"/>
    </p:custDataLst>
    <p:extLst>
      <p:ext uri="{BB962C8B-B14F-4D97-AF65-F5344CB8AC3E}">
        <p14:creationId xmlns:p14="http://schemas.microsoft.com/office/powerpoint/2010/main" val="2217824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D8FD1-65A1-48F1-B604-DE9A4D9F4199}"/>
              </a:ext>
            </a:extLst>
          </p:cNvPr>
          <p:cNvSpPr txBox="1">
            <a:spLocks/>
          </p:cNvSpPr>
          <p:nvPr/>
        </p:nvSpPr>
        <p:spPr>
          <a:xfrm>
            <a:off x="2366283" y="941518"/>
            <a:ext cx="7459434" cy="17975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500" b="1" dirty="0">
                <a:solidFill>
                  <a:srgbClr val="009EEB"/>
                </a:solidFill>
                <a:latin typeface="EF Circular Bold" panose="020B0604020101020102" pitchFamily="34" charset="77"/>
                <a:cs typeface="EF Circular Bold" panose="020B0604020101020102" pitchFamily="34" charset="77"/>
              </a:rPr>
              <a:t>Tour price</a:t>
            </a:r>
          </a:p>
        </p:txBody>
      </p:sp>
      <p:sp>
        <p:nvSpPr>
          <p:cNvPr id="3" name="Rectangle 2">
            <a:extLst>
              <a:ext uri="{FF2B5EF4-FFF2-40B4-BE49-F238E27FC236}">
                <a16:creationId xmlns:a16="http://schemas.microsoft.com/office/drawing/2014/main" id="{639E1E80-68A9-4855-A14E-DCE4596BA1A6}"/>
              </a:ext>
            </a:extLst>
          </p:cNvPr>
          <p:cNvSpPr/>
          <p:nvPr/>
        </p:nvSpPr>
        <p:spPr>
          <a:xfrm>
            <a:off x="3252366" y="5419381"/>
            <a:ext cx="4131580" cy="369332"/>
          </a:xfrm>
          <a:prstGeom prst="rect">
            <a:avLst/>
          </a:prstGeom>
        </p:spPr>
        <p:txBody>
          <a:bodyPr wrap="none">
            <a:spAutoFit/>
          </a:bodyPr>
          <a:lstStyle/>
          <a:p>
            <a:pPr algn="ctr"/>
            <a:r>
              <a:rPr lang="en-CA" dirty="0">
                <a:latin typeface="EF Circular Book" panose="020B0604020101020102" pitchFamily="34" charset="0"/>
                <a:cs typeface="EF Circular Book" panose="020B0604020101020102" pitchFamily="34" charset="0"/>
              </a:rPr>
              <a:t>Payments per month (over 15 months):</a:t>
            </a:r>
          </a:p>
        </p:txBody>
      </p:sp>
      <p:sp>
        <p:nvSpPr>
          <p:cNvPr id="4" name="Rectangle 3">
            <a:extLst>
              <a:ext uri="{FF2B5EF4-FFF2-40B4-BE49-F238E27FC236}">
                <a16:creationId xmlns:a16="http://schemas.microsoft.com/office/drawing/2014/main" id="{6A491300-779E-40B4-8E1D-E3CDEB816DBD}"/>
              </a:ext>
            </a:extLst>
          </p:cNvPr>
          <p:cNvSpPr/>
          <p:nvPr/>
        </p:nvSpPr>
        <p:spPr>
          <a:xfrm>
            <a:off x="2912298" y="1989485"/>
            <a:ext cx="6367404" cy="310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8D5C60-1B21-4FBB-B62A-CD8536903E11}"/>
              </a:ext>
            </a:extLst>
          </p:cNvPr>
          <p:cNvSpPr txBox="1"/>
          <p:nvPr/>
        </p:nvSpPr>
        <p:spPr>
          <a:xfrm>
            <a:off x="3510795" y="2207091"/>
            <a:ext cx="3797384" cy="338554"/>
          </a:xfrm>
          <a:prstGeom prst="rect">
            <a:avLst/>
          </a:prstGeom>
          <a:noFill/>
        </p:spPr>
        <p:txBody>
          <a:bodyPr wrap="square" rtlCol="0">
            <a:spAutoFit/>
          </a:bodyPr>
          <a:lstStyle/>
          <a:p>
            <a:r>
              <a:rPr lang="en-CA" sz="1600" dirty="0">
                <a:latin typeface="EF Circular Light" panose="020B0404020101020102" pitchFamily="34" charset="77"/>
                <a:cs typeface="EF Circular Light" panose="020B0404020101020102" pitchFamily="34" charset="77"/>
              </a:rPr>
              <a:t>Program base price:</a:t>
            </a:r>
          </a:p>
        </p:txBody>
      </p:sp>
      <p:sp>
        <p:nvSpPr>
          <p:cNvPr id="6" name="text" descr="{&quot;templafy&quot;:{&quot;id&quot;:&quot;21ed2d31-4c4b-40b5-b82a-c59ef6b896ea&quot;}}" title="Form.RCDeckTourPrice">
            <a:extLst>
              <a:ext uri="{FF2B5EF4-FFF2-40B4-BE49-F238E27FC236}">
                <a16:creationId xmlns:a16="http://schemas.microsoft.com/office/drawing/2014/main" id="{54CD71B4-FF4D-401F-8EA2-78C39A500E3D}"/>
              </a:ext>
            </a:extLst>
          </p:cNvPr>
          <p:cNvSpPr txBox="1"/>
          <p:nvPr/>
        </p:nvSpPr>
        <p:spPr>
          <a:xfrm>
            <a:off x="7906676" y="2207091"/>
            <a:ext cx="989373" cy="338554"/>
          </a:xfrm>
          <a:prstGeom prst="rect">
            <a:avLst/>
          </a:prstGeom>
          <a:noFill/>
        </p:spPr>
        <p:txBody>
          <a:bodyPr wrap="none" rtlCol="0">
            <a:spAutoFit/>
          </a:bodyPr>
          <a:lstStyle/>
          <a:p>
            <a:r>
              <a:rPr lang="en-US" sz="1600" dirty="0">
                <a:solidFill>
                  <a:schemeClr val="tx1"/>
                </a:solidFill>
                <a:latin typeface="EF Circular Light" panose="020B0404020101020102" pitchFamily="34" charset="0"/>
                <a:cs typeface="EF Circular Light" panose="020B0404020101020102" pitchFamily="34" charset="0"/>
              </a:rPr>
              <a:t>$ 3715    </a:t>
            </a:r>
          </a:p>
        </p:txBody>
      </p:sp>
      <p:sp>
        <p:nvSpPr>
          <p:cNvPr id="9" name="TextBox 8">
            <a:extLst>
              <a:ext uri="{FF2B5EF4-FFF2-40B4-BE49-F238E27FC236}">
                <a16:creationId xmlns:a16="http://schemas.microsoft.com/office/drawing/2014/main" id="{6013A637-55B6-4448-B84C-DDC082BF17CF}"/>
              </a:ext>
            </a:extLst>
          </p:cNvPr>
          <p:cNvSpPr txBox="1"/>
          <p:nvPr/>
        </p:nvSpPr>
        <p:spPr>
          <a:xfrm>
            <a:off x="3510795" y="4236566"/>
            <a:ext cx="3583375" cy="369332"/>
          </a:xfrm>
          <a:prstGeom prst="rect">
            <a:avLst/>
          </a:prstGeom>
          <a:noFill/>
        </p:spPr>
        <p:txBody>
          <a:bodyPr wrap="square" rtlCol="0">
            <a:spAutoFit/>
          </a:bodyPr>
          <a:lstStyle/>
          <a:p>
            <a:r>
              <a:rPr lang="en-CA" dirty="0">
                <a:solidFill>
                  <a:srgbClr val="009EEB"/>
                </a:solidFill>
                <a:latin typeface="EF Circular Bold" panose="020B0804020101010102" pitchFamily="34" charset="0"/>
                <a:cs typeface="EF Circular Bold" panose="020B0804020101010102" pitchFamily="34" charset="0"/>
              </a:rPr>
              <a:t>Total price:</a:t>
            </a:r>
          </a:p>
        </p:txBody>
      </p:sp>
      <p:sp>
        <p:nvSpPr>
          <p:cNvPr id="10" name="text" descr="{&quot;templafy&quot;:{&quot;id&quot;:&quot;18854c1c-4684-4788-9c92-7cd53c0d47b5&quot;}}" title="Form.RCDeckTourPricewInsurance">
            <a:extLst>
              <a:ext uri="{FF2B5EF4-FFF2-40B4-BE49-F238E27FC236}">
                <a16:creationId xmlns:a16="http://schemas.microsoft.com/office/drawing/2014/main" id="{CD4D6026-533A-4CD3-824A-A6C135B2207A}"/>
              </a:ext>
            </a:extLst>
          </p:cNvPr>
          <p:cNvSpPr txBox="1"/>
          <p:nvPr/>
        </p:nvSpPr>
        <p:spPr>
          <a:xfrm>
            <a:off x="7757797" y="4267344"/>
            <a:ext cx="1220206" cy="369332"/>
          </a:xfrm>
          <a:prstGeom prst="rect">
            <a:avLst/>
          </a:prstGeom>
          <a:noFill/>
        </p:spPr>
        <p:txBody>
          <a:bodyPr wrap="none" rtlCol="0">
            <a:spAutoFit/>
          </a:bodyPr>
          <a:lstStyle/>
          <a:p>
            <a:r>
              <a:rPr lang="en-CA" b="1" dirty="0">
                <a:solidFill>
                  <a:srgbClr val="009EEB"/>
                </a:solidFill>
                <a:latin typeface="EF Circular Bold" panose="020B0804020101010102" pitchFamily="34" charset="0"/>
                <a:cs typeface="EF Circular Bold" panose="020B0804020101010102" pitchFamily="34" charset="0"/>
              </a:rPr>
              <a:t>$ 3813      </a:t>
            </a:r>
          </a:p>
        </p:txBody>
      </p:sp>
      <p:sp>
        <p:nvSpPr>
          <p:cNvPr id="11" name="text" descr="{&quot;templafy&quot;:{&quot;id&quot;:&quot;6b6c888e-5bed-4889-b0fe-a6247f2d596a&quot;}}" title="Form.RCDeckMonthly">
            <a:extLst>
              <a:ext uri="{FF2B5EF4-FFF2-40B4-BE49-F238E27FC236}">
                <a16:creationId xmlns:a16="http://schemas.microsoft.com/office/drawing/2014/main" id="{11E7410E-CDE8-40B9-BDDF-9D616A00D139}"/>
              </a:ext>
            </a:extLst>
          </p:cNvPr>
          <p:cNvSpPr txBox="1"/>
          <p:nvPr/>
        </p:nvSpPr>
        <p:spPr>
          <a:xfrm>
            <a:off x="7738401" y="5424809"/>
            <a:ext cx="673582" cy="369332"/>
          </a:xfrm>
          <a:prstGeom prst="rect">
            <a:avLst/>
          </a:prstGeom>
          <a:noFill/>
        </p:spPr>
        <p:txBody>
          <a:bodyPr wrap="none" rtlCol="0">
            <a:spAutoFit/>
          </a:bodyPr>
          <a:lstStyle/>
          <a:p>
            <a:pPr algn="l"/>
            <a:r>
              <a:rPr dirty="0">
                <a:latin typeface="EF Circular Book" panose="020B0604020101020102" pitchFamily="34" charset="0"/>
                <a:cs typeface="EF Circular Book" panose="020B0604020101020102" pitchFamily="34" charset="0"/>
              </a:rPr>
              <a:t>$</a:t>
            </a:r>
            <a:r>
              <a:rPr lang="en-CA" dirty="0">
                <a:latin typeface="EF Circular Book" panose="020B0604020101020102" pitchFamily="34" charset="0"/>
                <a:cs typeface="EF Circular Book" panose="020B0604020101020102" pitchFamily="34" charset="0"/>
              </a:rPr>
              <a:t>241</a:t>
            </a:r>
            <a:endParaRPr dirty="0">
              <a:latin typeface="EF Circular Book" panose="020B0604020101020102" pitchFamily="34" charset="0"/>
              <a:cs typeface="EF Circular Book" panose="020B0604020101020102" pitchFamily="34" charset="0"/>
            </a:endParaRPr>
          </a:p>
        </p:txBody>
      </p:sp>
      <p:sp>
        <p:nvSpPr>
          <p:cNvPr id="12" name="TextBox 11">
            <a:extLst>
              <a:ext uri="{FF2B5EF4-FFF2-40B4-BE49-F238E27FC236}">
                <a16:creationId xmlns:a16="http://schemas.microsoft.com/office/drawing/2014/main" id="{754DCB4A-389B-4993-8CF0-1836CA30F52E}"/>
              </a:ext>
            </a:extLst>
          </p:cNvPr>
          <p:cNvSpPr txBox="1"/>
          <p:nvPr/>
        </p:nvSpPr>
        <p:spPr>
          <a:xfrm>
            <a:off x="3510795" y="3374688"/>
            <a:ext cx="4543718" cy="338554"/>
          </a:xfrm>
          <a:prstGeom prst="rect">
            <a:avLst/>
          </a:prstGeom>
          <a:noFill/>
        </p:spPr>
        <p:txBody>
          <a:bodyPr wrap="square" rtlCol="0">
            <a:spAutoFit/>
          </a:bodyPr>
          <a:lstStyle/>
          <a:p>
            <a:r>
              <a:rPr lang="en-CA" sz="1600" dirty="0">
                <a:latin typeface="EF Circular Light" panose="020B0404020101020102" pitchFamily="34" charset="77"/>
                <a:cs typeface="EF Circular Light" panose="020B0404020101020102" pitchFamily="34" charset="77"/>
              </a:rPr>
              <a:t>Early Enrolment Discount </a:t>
            </a:r>
            <a:r>
              <a:rPr lang="en-CA" sz="1300" dirty="0">
                <a:latin typeface="EF Circular Light" panose="020B0404020101020102" pitchFamily="34" charset="77"/>
                <a:cs typeface="EF Circular Light" panose="020B0404020101020102" pitchFamily="34" charset="77"/>
              </a:rPr>
              <a:t>(until December 14</a:t>
            </a:r>
            <a:r>
              <a:rPr lang="en-CA" sz="1300" baseline="30000" dirty="0">
                <a:latin typeface="EF Circular Light" panose="020B0404020101020102" pitchFamily="34" charset="77"/>
                <a:cs typeface="EF Circular Light" panose="020B0404020101020102" pitchFamily="34" charset="77"/>
              </a:rPr>
              <a:t>th</a:t>
            </a:r>
            <a:r>
              <a:rPr lang="en-CA" sz="1300" dirty="0">
                <a:latin typeface="EF Circular Light" panose="020B0404020101020102" pitchFamily="34" charset="77"/>
                <a:cs typeface="EF Circular Light" panose="020B0404020101020102" pitchFamily="34" charset="77"/>
              </a:rPr>
              <a:t> 2022):</a:t>
            </a:r>
          </a:p>
        </p:txBody>
      </p:sp>
      <p:sp>
        <p:nvSpPr>
          <p:cNvPr id="13" name="text" descr="{&quot;templafy&quot;:{&quot;id&quot;:&quot;33fd2bb8-dc0b-4e3c-a43e-36cb30d78810&quot;}}" title="Form.RCDeckDiscountAmount">
            <a:extLst>
              <a:ext uri="{FF2B5EF4-FFF2-40B4-BE49-F238E27FC236}">
                <a16:creationId xmlns:a16="http://schemas.microsoft.com/office/drawing/2014/main" id="{85A3621F-B797-4B38-88AB-4D4F910B76F3}"/>
              </a:ext>
            </a:extLst>
          </p:cNvPr>
          <p:cNvSpPr txBox="1"/>
          <p:nvPr/>
        </p:nvSpPr>
        <p:spPr>
          <a:xfrm>
            <a:off x="7925131" y="3374688"/>
            <a:ext cx="870751" cy="338554"/>
          </a:xfrm>
          <a:prstGeom prst="rect">
            <a:avLst/>
          </a:prstGeom>
          <a:noFill/>
        </p:spPr>
        <p:txBody>
          <a:bodyPr wrap="none" rtlCol="0">
            <a:spAutoFit/>
          </a:bodyPr>
          <a:lstStyle/>
          <a:p>
            <a:pPr algn="l"/>
            <a:r>
              <a:rPr lang="en-US" sz="1600" dirty="0">
                <a:solidFill>
                  <a:schemeClr val="tx1"/>
                </a:solidFill>
                <a:latin typeface="EF Circular Light" panose="020B0404020101020102" pitchFamily="34" charset="0"/>
                <a:cs typeface="EF Circular Light" panose="020B0404020101020102" pitchFamily="34" charset="0"/>
              </a:rPr>
              <a:t>- $ 200</a:t>
            </a:r>
          </a:p>
        </p:txBody>
      </p:sp>
      <p:sp>
        <p:nvSpPr>
          <p:cNvPr id="20" name="TextBox 19">
            <a:extLst>
              <a:ext uri="{FF2B5EF4-FFF2-40B4-BE49-F238E27FC236}">
                <a16:creationId xmlns:a16="http://schemas.microsoft.com/office/drawing/2014/main" id="{A5464746-3192-4B1F-BAAF-8ADD7772DBDF}"/>
              </a:ext>
            </a:extLst>
          </p:cNvPr>
          <p:cNvSpPr txBox="1"/>
          <p:nvPr/>
        </p:nvSpPr>
        <p:spPr>
          <a:xfrm>
            <a:off x="3510795" y="2959945"/>
            <a:ext cx="3427733" cy="338554"/>
          </a:xfrm>
          <a:prstGeom prst="rect">
            <a:avLst/>
          </a:prstGeom>
          <a:noFill/>
        </p:spPr>
        <p:txBody>
          <a:bodyPr wrap="square" rtlCol="0">
            <a:spAutoFit/>
          </a:bodyPr>
          <a:lstStyle/>
          <a:p>
            <a:r>
              <a:rPr lang="en-CA" sz="1600" dirty="0">
                <a:latin typeface="EF Circular Light" panose="020B0404020101020102" pitchFamily="34" charset="77"/>
                <a:cs typeface="EF Circular Light" panose="020B0404020101020102" pitchFamily="34" charset="77"/>
              </a:rPr>
              <a:t>Cancel for any Reason Coverage:</a:t>
            </a:r>
          </a:p>
        </p:txBody>
      </p:sp>
      <p:sp>
        <p:nvSpPr>
          <p:cNvPr id="21" name="text" descr="{&quot;templafy&quot;:{&quot;id&quot;:&quot;8faacbdc-834b-42eb-a40c-c3f5bad5c80b&quot;}}" title="Form.RCDeckInsurance">
            <a:extLst>
              <a:ext uri="{FF2B5EF4-FFF2-40B4-BE49-F238E27FC236}">
                <a16:creationId xmlns:a16="http://schemas.microsoft.com/office/drawing/2014/main" id="{966DD592-6358-48F8-8F02-F3FCC697E66B}"/>
              </a:ext>
            </a:extLst>
          </p:cNvPr>
          <p:cNvSpPr txBox="1"/>
          <p:nvPr/>
        </p:nvSpPr>
        <p:spPr>
          <a:xfrm>
            <a:off x="7899484" y="2985848"/>
            <a:ext cx="922047" cy="338554"/>
          </a:xfrm>
          <a:prstGeom prst="rect">
            <a:avLst/>
          </a:prstGeom>
          <a:noFill/>
        </p:spPr>
        <p:txBody>
          <a:bodyPr wrap="none" rtlCol="0">
            <a:spAutoFit/>
          </a:bodyPr>
          <a:lstStyle/>
          <a:p>
            <a:pPr algn="l"/>
            <a:r>
              <a:rPr lang="en-CA" sz="1600" dirty="0">
                <a:solidFill>
                  <a:schemeClr val="tx1"/>
                </a:solidFill>
                <a:latin typeface="EF Circular Light" panose="020B0404020101020102" pitchFamily="34" charset="0"/>
                <a:cs typeface="EF Circular Light" panose="020B0404020101020102" pitchFamily="34" charset="0"/>
              </a:rPr>
              <a:t>$ 99      </a:t>
            </a:r>
          </a:p>
        </p:txBody>
      </p:sp>
      <p:sp>
        <p:nvSpPr>
          <p:cNvPr id="22" name="TextBox 21">
            <a:extLst>
              <a:ext uri="{FF2B5EF4-FFF2-40B4-BE49-F238E27FC236}">
                <a16:creationId xmlns:a16="http://schemas.microsoft.com/office/drawing/2014/main" id="{7BF7407A-8406-40D3-B71C-B5D230472141}"/>
              </a:ext>
            </a:extLst>
          </p:cNvPr>
          <p:cNvSpPr txBox="1"/>
          <p:nvPr/>
        </p:nvSpPr>
        <p:spPr>
          <a:xfrm>
            <a:off x="3510795" y="2569788"/>
            <a:ext cx="3427733" cy="338554"/>
          </a:xfrm>
          <a:prstGeom prst="rect">
            <a:avLst/>
          </a:prstGeom>
          <a:noFill/>
        </p:spPr>
        <p:txBody>
          <a:bodyPr wrap="square" rtlCol="0">
            <a:spAutoFit/>
          </a:bodyPr>
          <a:lstStyle/>
          <a:p>
            <a:r>
              <a:rPr lang="en-CA" sz="1600" dirty="0">
                <a:latin typeface="EF Circular Light" panose="020B0404020101020102" pitchFamily="34" charset="77"/>
                <a:cs typeface="EF Circular Light" panose="020B0404020101020102" pitchFamily="34" charset="77"/>
              </a:rPr>
              <a:t>Global Travel Protection Plan:</a:t>
            </a:r>
          </a:p>
        </p:txBody>
      </p:sp>
      <p:sp>
        <p:nvSpPr>
          <p:cNvPr id="23" name="text" descr="{&quot;templafy&quot;:{&quot;id&quot;:&quot;33fd2bb8-dc0b-4e3c-a43e-36cb30d78810&quot;}}" title="Form.RCDeckDiscountAmount">
            <a:extLst>
              <a:ext uri="{FF2B5EF4-FFF2-40B4-BE49-F238E27FC236}">
                <a16:creationId xmlns:a16="http://schemas.microsoft.com/office/drawing/2014/main" id="{C09A8A22-4B52-4259-839C-EBCE97B23BB3}"/>
              </a:ext>
            </a:extLst>
          </p:cNvPr>
          <p:cNvSpPr txBox="1"/>
          <p:nvPr/>
        </p:nvSpPr>
        <p:spPr>
          <a:xfrm>
            <a:off x="7896457" y="2583398"/>
            <a:ext cx="675185" cy="338554"/>
          </a:xfrm>
          <a:prstGeom prst="rect">
            <a:avLst/>
          </a:prstGeom>
          <a:noFill/>
        </p:spPr>
        <p:txBody>
          <a:bodyPr wrap="none" rtlCol="0">
            <a:spAutoFit/>
          </a:bodyPr>
          <a:lstStyle/>
          <a:p>
            <a:pPr algn="l"/>
            <a:r>
              <a:rPr lang="en-US" sz="1600" dirty="0">
                <a:solidFill>
                  <a:schemeClr val="tx1"/>
                </a:solidFill>
                <a:latin typeface="EF Circular Light" panose="020B0404020101020102" pitchFamily="34" charset="0"/>
                <a:cs typeface="EF Circular Light" panose="020B0404020101020102" pitchFamily="34" charset="0"/>
              </a:rPr>
              <a:t>$ 199</a:t>
            </a:r>
          </a:p>
        </p:txBody>
      </p:sp>
    </p:spTree>
    <p:custDataLst>
      <p:custData r:id="rId1"/>
      <p:custData r:id="rId2"/>
    </p:custDataLst>
    <p:extLst>
      <p:ext uri="{BB962C8B-B14F-4D97-AF65-F5344CB8AC3E}">
        <p14:creationId xmlns:p14="http://schemas.microsoft.com/office/powerpoint/2010/main" val="3024484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100F8C-D63C-4B31-9BAD-A7089781AED3}"/>
              </a:ext>
            </a:extLst>
          </p:cNvPr>
          <p:cNvPicPr>
            <a:picLocks noChangeAspect="1"/>
          </p:cNvPicPr>
          <p:nvPr>
            <p:custDataLst>
              <p:tags r:id="rId3"/>
            </p:custDataLst>
          </p:nvPr>
        </p:nvPicPr>
        <p:blipFill>
          <a:blip r:embed="rId6"/>
          <a:srcRect l="19065" r="19065"/>
          <a:stretch>
            <a:fillRect/>
          </a:stretch>
        </p:blipFill>
        <p:spPr>
          <a:xfrm>
            <a:off x="0" y="0"/>
            <a:ext cx="6366076" cy="6858000"/>
          </a:xfrm>
          <a:prstGeom prst="rect">
            <a:avLst/>
          </a:prstGeom>
          <a:ln/>
        </p:spPr>
      </p:pic>
      <p:sp>
        <p:nvSpPr>
          <p:cNvPr id="3" name="Title 1">
            <a:extLst>
              <a:ext uri="{FF2B5EF4-FFF2-40B4-BE49-F238E27FC236}">
                <a16:creationId xmlns:a16="http://schemas.microsoft.com/office/drawing/2014/main" id="{273C5332-CA56-4AA6-B261-CD559B54A445}"/>
              </a:ext>
            </a:extLst>
          </p:cNvPr>
          <p:cNvSpPr txBox="1">
            <a:spLocks/>
          </p:cNvSpPr>
          <p:nvPr/>
        </p:nvSpPr>
        <p:spPr>
          <a:xfrm>
            <a:off x="936364" y="1506952"/>
            <a:ext cx="4854836" cy="44881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500" b="1" dirty="0">
                <a:solidFill>
                  <a:srgbClr val="009EEB"/>
                </a:solidFill>
                <a:latin typeface="EF Circular Bold" panose="020B0604020101020102" pitchFamily="34" charset="77"/>
                <a:cs typeface="EF Circular Bold" panose="020B0604020101020102" pitchFamily="34" charset="77"/>
              </a:rPr>
              <a:t>Flexible payment</a:t>
            </a:r>
            <a:br>
              <a:rPr lang="en-CA" sz="4500" b="1" dirty="0">
                <a:solidFill>
                  <a:srgbClr val="009EEB"/>
                </a:solidFill>
                <a:latin typeface="EF Circular Bold" panose="020B0604020101020102" pitchFamily="34" charset="77"/>
                <a:cs typeface="EF Circular Bold" panose="020B0604020101020102" pitchFamily="34" charset="77"/>
              </a:rPr>
            </a:br>
            <a:r>
              <a:rPr lang="en-CA" sz="4500" b="1" dirty="0">
                <a:solidFill>
                  <a:srgbClr val="009EEB"/>
                </a:solidFill>
                <a:latin typeface="EF Circular Bold" panose="020B0604020101020102" pitchFamily="34" charset="77"/>
                <a:cs typeface="EF Circular Bold" panose="020B0604020101020102" pitchFamily="34" charset="77"/>
              </a:rPr>
              <a:t>options:</a:t>
            </a:r>
          </a:p>
        </p:txBody>
      </p:sp>
      <p:sp>
        <p:nvSpPr>
          <p:cNvPr id="4" name="TextBox 3">
            <a:extLst>
              <a:ext uri="{FF2B5EF4-FFF2-40B4-BE49-F238E27FC236}">
                <a16:creationId xmlns:a16="http://schemas.microsoft.com/office/drawing/2014/main" id="{53EE2471-B874-4EF0-877D-267C07A0A155}"/>
              </a:ext>
            </a:extLst>
          </p:cNvPr>
          <p:cNvSpPr txBox="1"/>
          <p:nvPr/>
        </p:nvSpPr>
        <p:spPr>
          <a:xfrm>
            <a:off x="7165029" y="955824"/>
            <a:ext cx="3926891" cy="338554"/>
          </a:xfrm>
          <a:prstGeom prst="rect">
            <a:avLst/>
          </a:prstGeom>
          <a:noFill/>
        </p:spPr>
        <p:txBody>
          <a:bodyPr wrap="square" rtlCol="0">
            <a:spAutoFit/>
          </a:bodyPr>
          <a:lstStyle/>
          <a:p>
            <a:r>
              <a:rPr lang="en-CA" sz="1600" b="1" dirty="0">
                <a:solidFill>
                  <a:srgbClr val="009EEB"/>
                </a:solidFill>
                <a:latin typeface="EF Circular Bold" panose="020B0604020101020102" pitchFamily="34" charset="77"/>
                <a:cs typeface="EF Circular Bold" panose="020B0604020101020102" pitchFamily="34" charset="77"/>
              </a:rPr>
              <a:t>Option 1: Pay in full at enrolment</a:t>
            </a:r>
          </a:p>
        </p:txBody>
      </p:sp>
      <p:grpSp>
        <p:nvGrpSpPr>
          <p:cNvPr id="5" name="Group 4">
            <a:extLst>
              <a:ext uri="{FF2B5EF4-FFF2-40B4-BE49-F238E27FC236}">
                <a16:creationId xmlns:a16="http://schemas.microsoft.com/office/drawing/2014/main" id="{B5AB641D-3F46-4CF6-8AD2-3A45D3082D87}"/>
              </a:ext>
            </a:extLst>
          </p:cNvPr>
          <p:cNvGrpSpPr/>
          <p:nvPr/>
        </p:nvGrpSpPr>
        <p:grpSpPr>
          <a:xfrm>
            <a:off x="7165029" y="1506952"/>
            <a:ext cx="3641081" cy="1305145"/>
            <a:chOff x="7165029" y="1466260"/>
            <a:chExt cx="3641081" cy="1305145"/>
          </a:xfrm>
        </p:grpSpPr>
        <p:sp>
          <p:nvSpPr>
            <p:cNvPr id="6" name="TextBox 5">
              <a:extLst>
                <a:ext uri="{FF2B5EF4-FFF2-40B4-BE49-F238E27FC236}">
                  <a16:creationId xmlns:a16="http://schemas.microsoft.com/office/drawing/2014/main" id="{2370F305-A51B-4DEA-9683-C37404997B04}"/>
                </a:ext>
              </a:extLst>
            </p:cNvPr>
            <p:cNvSpPr txBox="1"/>
            <p:nvPr/>
          </p:nvSpPr>
          <p:spPr>
            <a:xfrm>
              <a:off x="7165029" y="1466260"/>
              <a:ext cx="3614373" cy="338554"/>
            </a:xfrm>
            <a:prstGeom prst="rect">
              <a:avLst/>
            </a:prstGeom>
            <a:noFill/>
          </p:spPr>
          <p:txBody>
            <a:bodyPr wrap="square" rtlCol="0">
              <a:spAutoFit/>
            </a:bodyPr>
            <a:lstStyle/>
            <a:p>
              <a:r>
                <a:rPr lang="en-CA" sz="1600" b="1">
                  <a:solidFill>
                    <a:srgbClr val="009EEB"/>
                  </a:solidFill>
                  <a:latin typeface="EF Circular Bold" panose="020B0604020101020102" pitchFamily="34" charset="77"/>
                  <a:cs typeface="EF Circular Bold" panose="020B0604020101020102" pitchFamily="34" charset="77"/>
                </a:rPr>
                <a:t>Option 2: Automatic Payment Plan</a:t>
              </a:r>
            </a:p>
          </p:txBody>
        </p:sp>
        <p:sp>
          <p:nvSpPr>
            <p:cNvPr id="7" name="TextBox 6">
              <a:extLst>
                <a:ext uri="{FF2B5EF4-FFF2-40B4-BE49-F238E27FC236}">
                  <a16:creationId xmlns:a16="http://schemas.microsoft.com/office/drawing/2014/main" id="{36C19596-E030-4943-B008-C20B48FEBA5D}"/>
                </a:ext>
              </a:extLst>
            </p:cNvPr>
            <p:cNvSpPr txBox="1"/>
            <p:nvPr/>
          </p:nvSpPr>
          <p:spPr>
            <a:xfrm>
              <a:off x="7191737" y="1817298"/>
              <a:ext cx="3614373" cy="954107"/>
            </a:xfrm>
            <a:prstGeom prst="rect">
              <a:avLst/>
            </a:prstGeom>
            <a:noFill/>
          </p:spPr>
          <p:txBody>
            <a:bodyPr wrap="square" rtlCol="0">
              <a:spAutoFit/>
            </a:bodyPr>
            <a:lstStyle/>
            <a:p>
              <a:r>
                <a:rPr lang="en-CA" sz="1400" dirty="0">
                  <a:latin typeface="EF Circular Light" panose="020B0404020101020102" pitchFamily="34" charset="77"/>
                  <a:cs typeface="EF Circular Light" panose="020B0404020101020102" pitchFamily="34" charset="77"/>
                </a:rPr>
                <a:t>Choose the payment frequency (monthly or bi-weekly) deducted from your bank account. Final payment is due 25 days prior to departure.</a:t>
              </a:r>
            </a:p>
          </p:txBody>
        </p:sp>
      </p:grpSp>
      <p:grpSp>
        <p:nvGrpSpPr>
          <p:cNvPr id="8" name="Group 7">
            <a:extLst>
              <a:ext uri="{FF2B5EF4-FFF2-40B4-BE49-F238E27FC236}">
                <a16:creationId xmlns:a16="http://schemas.microsoft.com/office/drawing/2014/main" id="{4E0D6E97-69DE-486F-9391-15E47E048C6B}"/>
              </a:ext>
            </a:extLst>
          </p:cNvPr>
          <p:cNvGrpSpPr/>
          <p:nvPr/>
        </p:nvGrpSpPr>
        <p:grpSpPr>
          <a:xfrm>
            <a:off x="7191736" y="3024671"/>
            <a:ext cx="3614375" cy="1053126"/>
            <a:chOff x="7191736" y="3052009"/>
            <a:chExt cx="3614375" cy="1053126"/>
          </a:xfrm>
        </p:grpSpPr>
        <p:sp>
          <p:nvSpPr>
            <p:cNvPr id="9" name="TextBox 8">
              <a:extLst>
                <a:ext uri="{FF2B5EF4-FFF2-40B4-BE49-F238E27FC236}">
                  <a16:creationId xmlns:a16="http://schemas.microsoft.com/office/drawing/2014/main" id="{E158634B-924A-4F7C-98E8-28A493A58CB8}"/>
                </a:ext>
              </a:extLst>
            </p:cNvPr>
            <p:cNvSpPr txBox="1"/>
            <p:nvPr/>
          </p:nvSpPr>
          <p:spPr>
            <a:xfrm>
              <a:off x="7191738" y="3052009"/>
              <a:ext cx="3614373" cy="338554"/>
            </a:xfrm>
            <a:prstGeom prst="rect">
              <a:avLst/>
            </a:prstGeom>
            <a:noFill/>
          </p:spPr>
          <p:txBody>
            <a:bodyPr wrap="square" rtlCol="0">
              <a:spAutoFit/>
            </a:bodyPr>
            <a:lstStyle/>
            <a:p>
              <a:r>
                <a:rPr lang="en-CA" sz="1600" b="1" dirty="0">
                  <a:solidFill>
                    <a:srgbClr val="009EEB"/>
                  </a:solidFill>
                  <a:latin typeface="EF Circular Bold" panose="020B0604020101020102" pitchFamily="34" charset="77"/>
                  <a:cs typeface="EF Circular Bold" panose="020B0604020101020102" pitchFamily="34" charset="77"/>
                </a:rPr>
                <a:t>Option 3: Manual Payment Plan</a:t>
              </a:r>
            </a:p>
          </p:txBody>
        </p:sp>
        <p:sp>
          <p:nvSpPr>
            <p:cNvPr id="10" name="TextBox 9">
              <a:extLst>
                <a:ext uri="{FF2B5EF4-FFF2-40B4-BE49-F238E27FC236}">
                  <a16:creationId xmlns:a16="http://schemas.microsoft.com/office/drawing/2014/main" id="{5159FEBF-6C78-4FCA-BEB2-E8561256B3C4}"/>
                </a:ext>
              </a:extLst>
            </p:cNvPr>
            <p:cNvSpPr txBox="1"/>
            <p:nvPr/>
          </p:nvSpPr>
          <p:spPr>
            <a:xfrm>
              <a:off x="7191736" y="3366471"/>
              <a:ext cx="3614373" cy="738664"/>
            </a:xfrm>
            <a:prstGeom prst="rect">
              <a:avLst/>
            </a:prstGeom>
            <a:noFill/>
          </p:spPr>
          <p:txBody>
            <a:bodyPr wrap="square" rtlCol="0">
              <a:spAutoFit/>
            </a:bodyPr>
            <a:lstStyle/>
            <a:p>
              <a:r>
                <a:rPr lang="en-CA" sz="1400" dirty="0">
                  <a:latin typeface="EF Circular Light" panose="020B0404020101020102" pitchFamily="34" charset="77"/>
                  <a:cs typeface="EF Circular Light" panose="020B0404020101020102" pitchFamily="34" charset="77"/>
                </a:rPr>
                <a:t>Receive invoices and make your payments in less frequent installments based on the date of enrolment.</a:t>
              </a:r>
            </a:p>
          </p:txBody>
        </p:sp>
      </p:grpSp>
      <p:sp>
        <p:nvSpPr>
          <p:cNvPr id="11" name="TextBox 10">
            <a:extLst>
              <a:ext uri="{FF2B5EF4-FFF2-40B4-BE49-F238E27FC236}">
                <a16:creationId xmlns:a16="http://schemas.microsoft.com/office/drawing/2014/main" id="{0CF7ED62-3D6D-4C42-8928-B69374CAFAC3}"/>
              </a:ext>
            </a:extLst>
          </p:cNvPr>
          <p:cNvSpPr txBox="1"/>
          <p:nvPr/>
        </p:nvSpPr>
        <p:spPr>
          <a:xfrm>
            <a:off x="7191736" y="6018059"/>
            <a:ext cx="4903808" cy="246221"/>
          </a:xfrm>
          <a:prstGeom prst="rect">
            <a:avLst/>
          </a:prstGeom>
          <a:noFill/>
        </p:spPr>
        <p:txBody>
          <a:bodyPr wrap="square" rtlCol="0">
            <a:spAutoFit/>
          </a:bodyPr>
          <a:lstStyle/>
          <a:p>
            <a:r>
              <a:rPr lang="en-CA" sz="1000" i="1" dirty="0">
                <a:latin typeface="EF Circular Light" panose="020B0404020101020102" pitchFamily="34" charset="77"/>
                <a:cs typeface="EF Circular Light" panose="020B0404020101020102" pitchFamily="34" charset="77"/>
              </a:rPr>
              <a:t>For specific plan details, see our full Booking Conditions at </a:t>
            </a:r>
            <a:r>
              <a:rPr lang="en-CA" sz="1000" i="1" dirty="0">
                <a:latin typeface="EF Circular Medium" panose="020B0604020101020102" pitchFamily="34" charset="77"/>
                <a:cs typeface="EF Circular Medium" panose="020B0604020101020102" pitchFamily="34" charset="77"/>
              </a:rPr>
              <a:t>eftours.ca/</a:t>
            </a:r>
            <a:r>
              <a:rPr lang="en-CA" sz="1000" i="1" dirty="0" err="1">
                <a:latin typeface="EF Circular Medium" panose="020B0604020101020102" pitchFamily="34" charset="77"/>
                <a:cs typeface="EF Circular Medium" panose="020B0604020101020102" pitchFamily="34" charset="77"/>
              </a:rPr>
              <a:t>bc</a:t>
            </a:r>
            <a:endParaRPr lang="en-CA" sz="1000" i="1" dirty="0">
              <a:latin typeface="EF Circular Medium" panose="020B0604020101020102" pitchFamily="34" charset="77"/>
              <a:cs typeface="EF Circular Medium" panose="020B0604020101020102" pitchFamily="34" charset="77"/>
            </a:endParaRPr>
          </a:p>
        </p:txBody>
      </p:sp>
      <p:sp>
        <p:nvSpPr>
          <p:cNvPr id="12" name="TextBox 11">
            <a:extLst>
              <a:ext uri="{FF2B5EF4-FFF2-40B4-BE49-F238E27FC236}">
                <a16:creationId xmlns:a16="http://schemas.microsoft.com/office/drawing/2014/main" id="{A49AD76A-DB23-4014-9256-BBDF3D72D9A9}"/>
              </a:ext>
            </a:extLst>
          </p:cNvPr>
          <p:cNvSpPr txBox="1"/>
          <p:nvPr/>
        </p:nvSpPr>
        <p:spPr>
          <a:xfrm>
            <a:off x="8034341" y="6489277"/>
            <a:ext cx="3895164" cy="461665"/>
          </a:xfrm>
          <a:prstGeom prst="rect">
            <a:avLst/>
          </a:prstGeom>
          <a:noFill/>
        </p:spPr>
        <p:txBody>
          <a:bodyPr wrap="square" rtlCol="0">
            <a:spAutoFit/>
          </a:bodyPr>
          <a:lstStyle/>
          <a:p>
            <a:pPr algn="r"/>
            <a:r>
              <a:rPr lang="en-US" sz="600" b="0" i="1" strike="noStrike">
                <a:effectLst/>
                <a:latin typeface="EF Circular Light" panose="020B0404020101020102" pitchFamily="34" charset="0"/>
                <a:cs typeface="EF Circular Light" panose="020B0404020101020102" pitchFamily="34" charset="0"/>
              </a:rPr>
              <a:t>Registration Numbers: TICO-2395858, 50018789 | CPBC-73991, 73990 | OPC-70273</a:t>
            </a:r>
            <a:endParaRPr lang="en-US" sz="600" b="0" i="0">
              <a:effectLst/>
              <a:latin typeface="EF Circular Light" panose="020B0404020101020102" pitchFamily="34" charset="0"/>
              <a:cs typeface="EF Circular Light" panose="020B0404020101020102" pitchFamily="34" charset="0"/>
            </a:endParaRPr>
          </a:p>
          <a:p>
            <a:endParaRPr lang="en-CA"/>
          </a:p>
        </p:txBody>
      </p:sp>
      <p:sp>
        <p:nvSpPr>
          <p:cNvPr id="13" name="TextBox 12">
            <a:extLst>
              <a:ext uri="{FF2B5EF4-FFF2-40B4-BE49-F238E27FC236}">
                <a16:creationId xmlns:a16="http://schemas.microsoft.com/office/drawing/2014/main" id="{D85200BF-B0B1-489B-8088-7F7C31FAF8F7}"/>
              </a:ext>
            </a:extLst>
          </p:cNvPr>
          <p:cNvSpPr txBox="1"/>
          <p:nvPr/>
        </p:nvSpPr>
        <p:spPr>
          <a:xfrm>
            <a:off x="262495" y="6489277"/>
            <a:ext cx="3895164" cy="461665"/>
          </a:xfrm>
          <a:prstGeom prst="rect">
            <a:avLst/>
          </a:prstGeom>
          <a:noFill/>
        </p:spPr>
        <p:txBody>
          <a:bodyPr wrap="square" rtlCol="0">
            <a:spAutoFit/>
          </a:bodyPr>
          <a:lstStyle/>
          <a:p>
            <a:r>
              <a:rPr lang="en-US" sz="600" strike="noStrike">
                <a:effectLst/>
                <a:latin typeface="EF Circular Light" panose="020B0404020101020102" pitchFamily="34" charset="77"/>
                <a:cs typeface="EF Circular Light" panose="020B0404020101020102" pitchFamily="34" charset="77"/>
              </a:rPr>
              <a:t>EF Educational Tours |  </a:t>
            </a:r>
            <a:r>
              <a:rPr lang="en-US" sz="600" strike="noStrike" err="1">
                <a:effectLst/>
                <a:latin typeface="EF Circular Medium" panose="020B0604020101020102" pitchFamily="34" charset="77"/>
                <a:cs typeface="EF Circular Medium" panose="020B0604020101020102" pitchFamily="34" charset="77"/>
              </a:rPr>
              <a:t>eftours.ca</a:t>
            </a:r>
            <a:endParaRPr lang="en-US" sz="600">
              <a:effectLst/>
              <a:latin typeface="EF Circular Medium" panose="020B0604020101020102" pitchFamily="34" charset="77"/>
              <a:cs typeface="EF Circular Medium" panose="020B0604020101020102" pitchFamily="34" charset="77"/>
            </a:endParaRPr>
          </a:p>
          <a:p>
            <a:endParaRPr lang="en-CA"/>
          </a:p>
        </p:txBody>
      </p:sp>
      <p:grpSp>
        <p:nvGrpSpPr>
          <p:cNvPr id="14" name="Group 13">
            <a:extLst>
              <a:ext uri="{FF2B5EF4-FFF2-40B4-BE49-F238E27FC236}">
                <a16:creationId xmlns:a16="http://schemas.microsoft.com/office/drawing/2014/main" id="{12FDD24E-3342-446B-ABD8-FAB5FF4840B0}"/>
              </a:ext>
            </a:extLst>
          </p:cNvPr>
          <p:cNvGrpSpPr/>
          <p:nvPr/>
        </p:nvGrpSpPr>
        <p:grpSpPr>
          <a:xfrm>
            <a:off x="7191736" y="4290370"/>
            <a:ext cx="3614375" cy="1053126"/>
            <a:chOff x="7191736" y="4290370"/>
            <a:chExt cx="3614375" cy="1053126"/>
          </a:xfrm>
        </p:grpSpPr>
        <p:sp>
          <p:nvSpPr>
            <p:cNvPr id="15" name="TextBox 14">
              <a:extLst>
                <a:ext uri="{FF2B5EF4-FFF2-40B4-BE49-F238E27FC236}">
                  <a16:creationId xmlns:a16="http://schemas.microsoft.com/office/drawing/2014/main" id="{43CC3C7F-8611-47E7-8234-AAB6F6B77D15}"/>
                </a:ext>
              </a:extLst>
            </p:cNvPr>
            <p:cNvSpPr txBox="1"/>
            <p:nvPr/>
          </p:nvSpPr>
          <p:spPr>
            <a:xfrm>
              <a:off x="7191738" y="4290370"/>
              <a:ext cx="3614373" cy="338554"/>
            </a:xfrm>
            <a:prstGeom prst="rect">
              <a:avLst/>
            </a:prstGeom>
            <a:noFill/>
          </p:spPr>
          <p:txBody>
            <a:bodyPr wrap="square" rtlCol="0">
              <a:spAutoFit/>
            </a:bodyPr>
            <a:lstStyle/>
            <a:p>
              <a:r>
                <a:rPr lang="en-CA" sz="1600" b="1" dirty="0">
                  <a:solidFill>
                    <a:srgbClr val="009EEB"/>
                  </a:solidFill>
                  <a:latin typeface="EF Circular Bold" panose="020B0604020101020102" pitchFamily="34" charset="77"/>
                  <a:cs typeface="EF Circular Bold" panose="020B0604020101020102" pitchFamily="34" charset="77"/>
                </a:rPr>
                <a:t>Option 4: Pay with Uplift</a:t>
              </a:r>
            </a:p>
          </p:txBody>
        </p:sp>
        <p:sp>
          <p:nvSpPr>
            <p:cNvPr id="16" name="TextBox 15">
              <a:extLst>
                <a:ext uri="{FF2B5EF4-FFF2-40B4-BE49-F238E27FC236}">
                  <a16:creationId xmlns:a16="http://schemas.microsoft.com/office/drawing/2014/main" id="{31E1C672-DA63-4EEF-AEAF-561FCA066644}"/>
                </a:ext>
              </a:extLst>
            </p:cNvPr>
            <p:cNvSpPr txBox="1"/>
            <p:nvPr/>
          </p:nvSpPr>
          <p:spPr>
            <a:xfrm>
              <a:off x="7191736" y="4604832"/>
              <a:ext cx="3614373" cy="738664"/>
            </a:xfrm>
            <a:prstGeom prst="rect">
              <a:avLst/>
            </a:prstGeom>
            <a:noFill/>
          </p:spPr>
          <p:txBody>
            <a:bodyPr wrap="square" rtlCol="0">
              <a:spAutoFit/>
            </a:bodyPr>
            <a:lstStyle/>
            <a:p>
              <a:r>
                <a:rPr lang="en-CA" sz="1400" dirty="0">
                  <a:latin typeface="EF Circular Light" panose="020B0404020101020102" pitchFamily="34" charset="77"/>
                  <a:cs typeface="EF Circular Light" panose="020B0404020101020102" pitchFamily="34" charset="77"/>
                </a:rPr>
                <a:t>Book now, pay over time. Spread the cost of your trip over low monthly payments, even after you’ve travelled.</a:t>
              </a:r>
            </a:p>
          </p:txBody>
        </p:sp>
      </p:grpSp>
      <p:sp>
        <p:nvSpPr>
          <p:cNvPr id="17" name="TextBox 16">
            <a:extLst>
              <a:ext uri="{FF2B5EF4-FFF2-40B4-BE49-F238E27FC236}">
                <a16:creationId xmlns:a16="http://schemas.microsoft.com/office/drawing/2014/main" id="{713C7B72-BB04-4AE6-86D3-59CBA8D82926}"/>
              </a:ext>
            </a:extLst>
          </p:cNvPr>
          <p:cNvSpPr txBox="1"/>
          <p:nvPr/>
        </p:nvSpPr>
        <p:spPr>
          <a:xfrm>
            <a:off x="7191736" y="5472976"/>
            <a:ext cx="3614373" cy="430887"/>
          </a:xfrm>
          <a:prstGeom prst="rect">
            <a:avLst/>
          </a:prstGeom>
          <a:noFill/>
        </p:spPr>
        <p:txBody>
          <a:bodyPr wrap="square" rtlCol="0">
            <a:spAutoFit/>
          </a:bodyPr>
          <a:lstStyle/>
          <a:p>
            <a:r>
              <a:rPr lang="en-CA" sz="1100" dirty="0">
                <a:latin typeface="EF Circular Light" panose="020B0404020101020102" pitchFamily="34" charset="77"/>
                <a:cs typeface="EF Circular Light" panose="020B0404020101020102" pitchFamily="34" charset="77"/>
              </a:rPr>
              <a:t>Payment methods accepted: direct debit, chequing or savings account, or credit card (Visa or MasterCard)</a:t>
            </a:r>
          </a:p>
        </p:txBody>
      </p:sp>
      <p:cxnSp>
        <p:nvCxnSpPr>
          <p:cNvPr id="18" name="Straight Connector 17">
            <a:extLst>
              <a:ext uri="{FF2B5EF4-FFF2-40B4-BE49-F238E27FC236}">
                <a16:creationId xmlns:a16="http://schemas.microsoft.com/office/drawing/2014/main" id="{A13708D8-7F23-4A06-92AE-0BBB1DF8B55D}"/>
              </a:ext>
            </a:extLst>
          </p:cNvPr>
          <p:cNvCxnSpPr/>
          <p:nvPr/>
        </p:nvCxnSpPr>
        <p:spPr>
          <a:xfrm>
            <a:off x="7284500" y="5370000"/>
            <a:ext cx="4218386" cy="0"/>
          </a:xfrm>
          <a:prstGeom prst="line">
            <a:avLst/>
          </a:prstGeom>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700046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ACC07C-A384-4F24-9B29-10AF6C41DD22}"/>
              </a:ext>
            </a:extLst>
          </p:cNvPr>
          <p:cNvSpPr/>
          <p:nvPr/>
        </p:nvSpPr>
        <p:spPr>
          <a:xfrm>
            <a:off x="8057614" y="2098481"/>
            <a:ext cx="3461233" cy="4032631"/>
          </a:xfrm>
          <a:prstGeom prst="rect">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12BD13E7-1837-4625-AF6F-8E0AE722CD38}"/>
              </a:ext>
            </a:extLst>
          </p:cNvPr>
          <p:cNvSpPr/>
          <p:nvPr/>
        </p:nvSpPr>
        <p:spPr>
          <a:xfrm>
            <a:off x="4313592" y="2087217"/>
            <a:ext cx="3461233" cy="4032631"/>
          </a:xfrm>
          <a:prstGeom prst="rect">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C78A1EB5-6B6F-4475-A445-829A286F320C}"/>
              </a:ext>
            </a:extLst>
          </p:cNvPr>
          <p:cNvSpPr/>
          <p:nvPr/>
        </p:nvSpPr>
        <p:spPr>
          <a:xfrm>
            <a:off x="546652" y="2087217"/>
            <a:ext cx="3461233" cy="4032631"/>
          </a:xfrm>
          <a:prstGeom prst="rect">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9391175-F71A-4ED9-90FE-F322EEE2EB4B}"/>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l="21725" r="21725"/>
          <a:stretch>
            <a:fillRect/>
          </a:stretch>
        </p:blipFill>
        <p:spPr>
          <a:xfrm>
            <a:off x="665013" y="2216727"/>
            <a:ext cx="3228109" cy="3796145"/>
          </a:xfrm>
          <a:prstGeom prst="rect">
            <a:avLst/>
          </a:prstGeom>
          <a:ln/>
        </p:spPr>
      </p:pic>
      <p:pic>
        <p:nvPicPr>
          <p:cNvPr id="12" name="Picture 11">
            <a:extLst>
              <a:ext uri="{FF2B5EF4-FFF2-40B4-BE49-F238E27FC236}">
                <a16:creationId xmlns:a16="http://schemas.microsoft.com/office/drawing/2014/main" id="{9B13063A-6AFB-4305-81D9-EFE2A0DA0D18}"/>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l="26382" r="16942"/>
          <a:stretch/>
        </p:blipFill>
        <p:spPr>
          <a:xfrm>
            <a:off x="4419595" y="2216726"/>
            <a:ext cx="3228109" cy="3796145"/>
          </a:xfrm>
          <a:prstGeom prst="rect">
            <a:avLst/>
          </a:prstGeom>
          <a:ln/>
        </p:spPr>
      </p:pic>
      <p:pic>
        <p:nvPicPr>
          <p:cNvPr id="16" name="Picture 15">
            <a:extLst>
              <a:ext uri="{FF2B5EF4-FFF2-40B4-BE49-F238E27FC236}">
                <a16:creationId xmlns:a16="http://schemas.microsoft.com/office/drawing/2014/main" id="{A7201E51-B72E-4ECB-B89B-763935BFD8B9}"/>
              </a:ext>
            </a:extLst>
          </p:cNvPr>
          <p:cNvPicPr>
            <a:picLocks noChangeAspect="1"/>
          </p:cNvPicPr>
          <p:nvPr>
            <p:custDataLst>
              <p:tags r:id="rId5"/>
            </p:custDataLst>
          </p:nvPr>
        </p:nvPicPr>
        <p:blipFill rotWithShape="1">
          <a:blip r:embed="rId10">
            <a:extLst>
              <a:ext uri="{28A0092B-C50C-407E-A947-70E740481C1C}">
                <a14:useLocalDpi xmlns:a14="http://schemas.microsoft.com/office/drawing/2010/main" val="0"/>
              </a:ext>
            </a:extLst>
          </a:blip>
          <a:srcRect l="3368" t="297" r="39956" b="-297"/>
          <a:stretch/>
        </p:blipFill>
        <p:spPr>
          <a:xfrm>
            <a:off x="8174177" y="2216725"/>
            <a:ext cx="3228109" cy="3796145"/>
          </a:xfrm>
          <a:prstGeom prst="rect">
            <a:avLst/>
          </a:prstGeom>
          <a:ln/>
        </p:spPr>
      </p:pic>
      <p:sp>
        <p:nvSpPr>
          <p:cNvPr id="8" name="Title 1">
            <a:extLst>
              <a:ext uri="{FF2B5EF4-FFF2-40B4-BE49-F238E27FC236}">
                <a16:creationId xmlns:a16="http://schemas.microsoft.com/office/drawing/2014/main" id="{269EF77F-1955-4A45-B38A-1754F961EAAA}"/>
              </a:ext>
            </a:extLst>
          </p:cNvPr>
          <p:cNvSpPr txBox="1">
            <a:spLocks/>
          </p:cNvSpPr>
          <p:nvPr/>
        </p:nvSpPr>
        <p:spPr>
          <a:xfrm>
            <a:off x="3893122" y="738152"/>
            <a:ext cx="4625421" cy="7971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9EEB"/>
                </a:solidFill>
                <a:latin typeface="EF Circular Bold" panose="020B0604020101020102" pitchFamily="34" charset="77"/>
                <a:cs typeface="EF Circular Bold" panose="020B0604020101020102" pitchFamily="34" charset="77"/>
              </a:rPr>
              <a:t>Trip Highlights:</a:t>
            </a:r>
          </a:p>
        </p:txBody>
      </p:sp>
    </p:spTree>
    <p:custDataLst>
      <p:custData r:id="rId1"/>
      <p:custData r:id="rId2"/>
    </p:custDataLst>
    <p:extLst>
      <p:ext uri="{BB962C8B-B14F-4D97-AF65-F5344CB8AC3E}">
        <p14:creationId xmlns:p14="http://schemas.microsoft.com/office/powerpoint/2010/main" val="2014679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4EF7FC-1E64-43CC-B32F-716560DC2EBB}"/>
              </a:ext>
            </a:extLst>
          </p:cNvPr>
          <p:cNvSpPr/>
          <p:nvPr/>
        </p:nvSpPr>
        <p:spPr>
          <a:xfrm>
            <a:off x="5942767" y="557724"/>
            <a:ext cx="2893812" cy="26631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5C78B2D3-9F4D-4EA4-AA2E-645F787A3825}"/>
              </a:ext>
            </a:extLst>
          </p:cNvPr>
          <p:cNvSpPr txBox="1"/>
          <p:nvPr/>
        </p:nvSpPr>
        <p:spPr>
          <a:xfrm>
            <a:off x="6347900" y="1692758"/>
            <a:ext cx="2083545" cy="369332"/>
          </a:xfrm>
          <a:prstGeom prst="rect">
            <a:avLst/>
          </a:prstGeom>
          <a:noFill/>
        </p:spPr>
        <p:txBody>
          <a:bodyPr wrap="square" rtlCol="0">
            <a:spAutoFit/>
          </a:bodyPr>
          <a:lstStyle/>
          <a:p>
            <a:pPr algn="ctr"/>
            <a:r>
              <a:rPr lang="en-US" dirty="0">
                <a:solidFill>
                  <a:srgbClr val="FF0000"/>
                </a:solidFill>
                <a:highlight>
                  <a:srgbClr val="FFFF00"/>
                </a:highlight>
              </a:rPr>
              <a:t>INSERT QR CODE</a:t>
            </a:r>
            <a:endParaRPr lang="en-CA" dirty="0">
              <a:solidFill>
                <a:srgbClr val="FF0000"/>
              </a:solidFill>
              <a:highlight>
                <a:srgbClr val="FFFF00"/>
              </a:highlight>
            </a:endParaRPr>
          </a:p>
        </p:txBody>
      </p:sp>
      <p:pic>
        <p:nvPicPr>
          <p:cNvPr id="5" name="Picture 4" descr="Qr code&#10;&#10;Description automatically generated">
            <a:extLst>
              <a:ext uri="{FF2B5EF4-FFF2-40B4-BE49-F238E27FC236}">
                <a16:creationId xmlns:a16="http://schemas.microsoft.com/office/drawing/2014/main" id="{54FF34AE-E9EA-4EF1-BF84-53444558E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9441" y="74428"/>
            <a:ext cx="3719623" cy="3719623"/>
          </a:xfrm>
          <a:prstGeom prst="rect">
            <a:avLst/>
          </a:prstGeom>
        </p:spPr>
      </p:pic>
    </p:spTree>
    <p:custDataLst>
      <p:custData r:id="rId1"/>
      <p:custData r:id="rId2"/>
    </p:custDataLst>
    <p:extLst>
      <p:ext uri="{BB962C8B-B14F-4D97-AF65-F5344CB8AC3E}">
        <p14:creationId xmlns:p14="http://schemas.microsoft.com/office/powerpoint/2010/main" val="1351496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6290F9-6D90-4F39-8B7C-5EE231C4ADE9}"/>
              </a:ext>
            </a:extLst>
          </p:cNvPr>
          <p:cNvSpPr/>
          <p:nvPr/>
        </p:nvSpPr>
        <p:spPr>
          <a:xfrm>
            <a:off x="0" y="0"/>
            <a:ext cx="12192000" cy="6858000"/>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0627F8-EB37-4831-886E-2F8240529A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1765" b="1"/>
          <a:stretch/>
        </p:blipFill>
        <p:spPr>
          <a:xfrm rot="10800000">
            <a:off x="-6" y="2394718"/>
            <a:ext cx="11508729" cy="1638452"/>
          </a:xfrm>
          <a:prstGeom prst="rect">
            <a:avLst/>
          </a:prstGeom>
        </p:spPr>
      </p:pic>
      <p:sp>
        <p:nvSpPr>
          <p:cNvPr id="4" name="Star: 16 Points 3">
            <a:extLst>
              <a:ext uri="{FF2B5EF4-FFF2-40B4-BE49-F238E27FC236}">
                <a16:creationId xmlns:a16="http://schemas.microsoft.com/office/drawing/2014/main" id="{198EBE56-43B2-49EC-88CD-9C05E90F2E5A}"/>
              </a:ext>
            </a:extLst>
          </p:cNvPr>
          <p:cNvSpPr/>
          <p:nvPr/>
        </p:nvSpPr>
        <p:spPr>
          <a:xfrm>
            <a:off x="5273735" y="1401025"/>
            <a:ext cx="2011894" cy="2011894"/>
          </a:xfrm>
          <a:prstGeom prst="star16">
            <a:avLst>
              <a:gd name="adj" fmla="val 3986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EB9FA50E-0E41-4C34-A955-996676C46AAA}"/>
              </a:ext>
            </a:extLst>
          </p:cNvPr>
          <p:cNvSpPr/>
          <p:nvPr/>
        </p:nvSpPr>
        <p:spPr>
          <a:xfrm>
            <a:off x="1836307" y="1736000"/>
            <a:ext cx="1353427" cy="1353427"/>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 Placeholder 10">
            <a:extLst>
              <a:ext uri="{FF2B5EF4-FFF2-40B4-BE49-F238E27FC236}">
                <a16:creationId xmlns:a16="http://schemas.microsoft.com/office/drawing/2014/main" id="{169DC979-B66F-4E01-A604-497E01E7DC34}"/>
              </a:ext>
            </a:extLst>
          </p:cNvPr>
          <p:cNvSpPr txBox="1">
            <a:spLocks/>
          </p:cNvSpPr>
          <p:nvPr/>
        </p:nvSpPr>
        <p:spPr>
          <a:xfrm>
            <a:off x="1558527" y="3391306"/>
            <a:ext cx="1818021" cy="880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EF Circular Book" panose="020B0604020101020102" pitchFamily="34" charset="77"/>
                <a:cs typeface="EF Circular Book" panose="020B0604020101020102" pitchFamily="34" charset="77"/>
              </a:rPr>
              <a:t>The impact of educational travel</a:t>
            </a:r>
          </a:p>
        </p:txBody>
      </p:sp>
      <p:sp>
        <p:nvSpPr>
          <p:cNvPr id="7" name="Oval 6">
            <a:extLst>
              <a:ext uri="{FF2B5EF4-FFF2-40B4-BE49-F238E27FC236}">
                <a16:creationId xmlns:a16="http://schemas.microsoft.com/office/drawing/2014/main" id="{0722BC92-5BA0-4EBD-AD1C-EC5427DF4193}"/>
              </a:ext>
            </a:extLst>
          </p:cNvPr>
          <p:cNvSpPr/>
          <p:nvPr/>
        </p:nvSpPr>
        <p:spPr>
          <a:xfrm>
            <a:off x="3709116" y="1736000"/>
            <a:ext cx="1353427" cy="1353427"/>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 Placeholder 10">
            <a:extLst>
              <a:ext uri="{FF2B5EF4-FFF2-40B4-BE49-F238E27FC236}">
                <a16:creationId xmlns:a16="http://schemas.microsoft.com/office/drawing/2014/main" id="{3B9BF6C4-42E7-4A06-BA5A-3D1D18B72D01}"/>
              </a:ext>
            </a:extLst>
          </p:cNvPr>
          <p:cNvSpPr txBox="1">
            <a:spLocks/>
          </p:cNvSpPr>
          <p:nvPr/>
        </p:nvSpPr>
        <p:spPr>
          <a:xfrm>
            <a:off x="3742842" y="3395385"/>
            <a:ext cx="1353427" cy="561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EF Circular Book" panose="020B0604020101020102" pitchFamily="34" charset="77"/>
                <a:cs typeface="EF Circular Book" panose="020B0604020101020102" pitchFamily="34" charset="77"/>
              </a:rPr>
              <a:t>Travel and safety</a:t>
            </a:r>
          </a:p>
        </p:txBody>
      </p:sp>
      <p:sp>
        <p:nvSpPr>
          <p:cNvPr id="9" name="Oval 8">
            <a:extLst>
              <a:ext uri="{FF2B5EF4-FFF2-40B4-BE49-F238E27FC236}">
                <a16:creationId xmlns:a16="http://schemas.microsoft.com/office/drawing/2014/main" id="{C0E72541-74D2-4F4F-BB82-5C9FD9261F57}"/>
              </a:ext>
            </a:extLst>
          </p:cNvPr>
          <p:cNvSpPr/>
          <p:nvPr/>
        </p:nvSpPr>
        <p:spPr>
          <a:xfrm>
            <a:off x="5581925" y="1736000"/>
            <a:ext cx="1353427" cy="1353427"/>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 Placeholder 10">
            <a:extLst>
              <a:ext uri="{FF2B5EF4-FFF2-40B4-BE49-F238E27FC236}">
                <a16:creationId xmlns:a16="http://schemas.microsoft.com/office/drawing/2014/main" id="{7959814A-8B72-4EED-B4BD-2F7A42B8B4B9}"/>
              </a:ext>
            </a:extLst>
          </p:cNvPr>
          <p:cNvSpPr txBox="1">
            <a:spLocks/>
          </p:cNvSpPr>
          <p:nvPr/>
        </p:nvSpPr>
        <p:spPr>
          <a:xfrm>
            <a:off x="5539215" y="3474520"/>
            <a:ext cx="1480933" cy="482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EF Circular Book" panose="020B0604020101020102" pitchFamily="34" charset="77"/>
                <a:cs typeface="EF Circular Book" panose="020B0604020101020102" pitchFamily="34" charset="77"/>
              </a:rPr>
              <a:t>Your itinerary</a:t>
            </a:r>
          </a:p>
        </p:txBody>
      </p:sp>
      <p:sp>
        <p:nvSpPr>
          <p:cNvPr id="11" name="Oval 10">
            <a:extLst>
              <a:ext uri="{FF2B5EF4-FFF2-40B4-BE49-F238E27FC236}">
                <a16:creationId xmlns:a16="http://schemas.microsoft.com/office/drawing/2014/main" id="{B01FCACB-181B-4F44-8D20-B03FF1FEE581}"/>
              </a:ext>
            </a:extLst>
          </p:cNvPr>
          <p:cNvSpPr/>
          <p:nvPr/>
        </p:nvSpPr>
        <p:spPr>
          <a:xfrm>
            <a:off x="7454734" y="1736000"/>
            <a:ext cx="1353427" cy="1353427"/>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 Placeholder 10">
            <a:extLst>
              <a:ext uri="{FF2B5EF4-FFF2-40B4-BE49-F238E27FC236}">
                <a16:creationId xmlns:a16="http://schemas.microsoft.com/office/drawing/2014/main" id="{C045CF44-BA0F-4F6E-89B7-3CDA4F4FEE99}"/>
              </a:ext>
            </a:extLst>
          </p:cNvPr>
          <p:cNvSpPr txBox="1">
            <a:spLocks/>
          </p:cNvSpPr>
          <p:nvPr/>
        </p:nvSpPr>
        <p:spPr>
          <a:xfrm>
            <a:off x="7064039" y="3391306"/>
            <a:ext cx="2207940" cy="355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EF Circular Book" panose="020B0604020101020102" pitchFamily="34" charset="77"/>
                <a:cs typeface="EF Circular Book" panose="020B0604020101020102" pitchFamily="34" charset="77"/>
              </a:rPr>
              <a:t>Cost &amp; payment options</a:t>
            </a:r>
          </a:p>
        </p:txBody>
      </p:sp>
      <p:sp>
        <p:nvSpPr>
          <p:cNvPr id="13" name="Oval 12">
            <a:extLst>
              <a:ext uri="{FF2B5EF4-FFF2-40B4-BE49-F238E27FC236}">
                <a16:creationId xmlns:a16="http://schemas.microsoft.com/office/drawing/2014/main" id="{82017DDD-8708-42C9-82A4-6F3764CD1C95}"/>
              </a:ext>
            </a:extLst>
          </p:cNvPr>
          <p:cNvSpPr/>
          <p:nvPr/>
        </p:nvSpPr>
        <p:spPr>
          <a:xfrm>
            <a:off x="9327542" y="1736000"/>
            <a:ext cx="1353427" cy="1353427"/>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 Placeholder 10">
            <a:extLst>
              <a:ext uri="{FF2B5EF4-FFF2-40B4-BE49-F238E27FC236}">
                <a16:creationId xmlns:a16="http://schemas.microsoft.com/office/drawing/2014/main" id="{A8967312-0E03-4108-9F97-CCB35115B94F}"/>
              </a:ext>
            </a:extLst>
          </p:cNvPr>
          <p:cNvSpPr txBox="1">
            <a:spLocks/>
          </p:cNvSpPr>
          <p:nvPr/>
        </p:nvSpPr>
        <p:spPr>
          <a:xfrm>
            <a:off x="8900284" y="3475190"/>
            <a:ext cx="2207940" cy="355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EF Circular Book" panose="020B0604020101020102" pitchFamily="34" charset="77"/>
                <a:cs typeface="EF Circular Book" panose="020B0604020101020102" pitchFamily="34" charset="77"/>
              </a:rPr>
              <a:t>How to enroll</a:t>
            </a:r>
          </a:p>
        </p:txBody>
      </p:sp>
      <p:pic>
        <p:nvPicPr>
          <p:cNvPr id="15" name="Graphic 14" descr="Medical with solid fill">
            <a:extLst>
              <a:ext uri="{FF2B5EF4-FFF2-40B4-BE49-F238E27FC236}">
                <a16:creationId xmlns:a16="http://schemas.microsoft.com/office/drawing/2014/main" id="{746B7634-A4D6-4420-8747-FD4C2A5561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5981" y="2056782"/>
            <a:ext cx="639696" cy="639696"/>
          </a:xfrm>
          <a:prstGeom prst="rect">
            <a:avLst/>
          </a:prstGeom>
        </p:spPr>
      </p:pic>
      <p:pic>
        <p:nvPicPr>
          <p:cNvPr id="16" name="Graphic 15" descr="Brainstorm with solid fill">
            <a:extLst>
              <a:ext uri="{FF2B5EF4-FFF2-40B4-BE49-F238E27FC236}">
                <a16:creationId xmlns:a16="http://schemas.microsoft.com/office/drawing/2014/main" id="{4CBA4998-C500-434B-8168-FC782E9DB8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8551" y="2101617"/>
            <a:ext cx="608394" cy="608394"/>
          </a:xfrm>
          <a:prstGeom prst="rect">
            <a:avLst/>
          </a:prstGeom>
        </p:spPr>
      </p:pic>
      <p:pic>
        <p:nvPicPr>
          <p:cNvPr id="17" name="Graphic 16" descr="Take Off with solid fill">
            <a:extLst>
              <a:ext uri="{FF2B5EF4-FFF2-40B4-BE49-F238E27FC236}">
                <a16:creationId xmlns:a16="http://schemas.microsoft.com/office/drawing/2014/main" id="{1A7B91D7-9D71-40DB-A98E-8399E8B5CF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1598" y="2058546"/>
            <a:ext cx="636169" cy="636169"/>
          </a:xfrm>
          <a:prstGeom prst="rect">
            <a:avLst/>
          </a:prstGeom>
        </p:spPr>
      </p:pic>
      <p:pic>
        <p:nvPicPr>
          <p:cNvPr id="18" name="Graphic 17" descr="Piggy Bank with solid fill">
            <a:extLst>
              <a:ext uri="{FF2B5EF4-FFF2-40B4-BE49-F238E27FC236}">
                <a16:creationId xmlns:a16="http://schemas.microsoft.com/office/drawing/2014/main" id="{0E5AAEF4-E4B1-4B18-B8A2-6A9EF88B45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57583" y="2066204"/>
            <a:ext cx="620852" cy="620852"/>
          </a:xfrm>
          <a:prstGeom prst="rect">
            <a:avLst/>
          </a:prstGeom>
        </p:spPr>
      </p:pic>
      <p:pic>
        <p:nvPicPr>
          <p:cNvPr id="19" name="Graphic 18" descr="Backpack with solid fill">
            <a:extLst>
              <a:ext uri="{FF2B5EF4-FFF2-40B4-BE49-F238E27FC236}">
                <a16:creationId xmlns:a16="http://schemas.microsoft.com/office/drawing/2014/main" id="{9AAD0CFE-4E61-429D-9891-9F4B34221E7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64925" y="2031246"/>
            <a:ext cx="690768" cy="690768"/>
          </a:xfrm>
          <a:prstGeom prst="rect">
            <a:avLst/>
          </a:prstGeom>
        </p:spPr>
      </p:pic>
      <p:sp>
        <p:nvSpPr>
          <p:cNvPr id="20" name="Rectangle 19">
            <a:extLst>
              <a:ext uri="{FF2B5EF4-FFF2-40B4-BE49-F238E27FC236}">
                <a16:creationId xmlns:a16="http://schemas.microsoft.com/office/drawing/2014/main" id="{FF0C8AE8-F143-4D7E-A308-770E768EB611}"/>
              </a:ext>
            </a:extLst>
          </p:cNvPr>
          <p:cNvSpPr/>
          <p:nvPr/>
        </p:nvSpPr>
        <p:spPr>
          <a:xfrm>
            <a:off x="0" y="2094047"/>
            <a:ext cx="1836307" cy="537115"/>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itle 1">
            <a:extLst>
              <a:ext uri="{FF2B5EF4-FFF2-40B4-BE49-F238E27FC236}">
                <a16:creationId xmlns:a16="http://schemas.microsoft.com/office/drawing/2014/main" id="{CA2048D2-34BA-40E8-8DB4-F898CB7628FE}"/>
              </a:ext>
            </a:extLst>
          </p:cNvPr>
          <p:cNvSpPr txBox="1">
            <a:spLocks/>
          </p:cNvSpPr>
          <p:nvPr/>
        </p:nvSpPr>
        <p:spPr>
          <a:xfrm>
            <a:off x="968039" y="637635"/>
            <a:ext cx="6096000" cy="113462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dirty="0">
                <a:solidFill>
                  <a:srgbClr val="009EEB"/>
                </a:solidFill>
                <a:latin typeface="EF Circular Bold" panose="020B0604020101020102" pitchFamily="34" charset="77"/>
                <a:cs typeface="EF Circular Bold" panose="020B0604020101020102" pitchFamily="34" charset="77"/>
              </a:rPr>
              <a:t>Our Roadmap</a:t>
            </a:r>
          </a:p>
        </p:txBody>
      </p:sp>
      <p:pic>
        <p:nvPicPr>
          <p:cNvPr id="22" name="Picture 21">
            <a:extLst>
              <a:ext uri="{FF2B5EF4-FFF2-40B4-BE49-F238E27FC236}">
                <a16:creationId xmlns:a16="http://schemas.microsoft.com/office/drawing/2014/main" id="{09B892F7-1027-4870-AE23-FD19E5087B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436" b="47126"/>
          <a:stretch/>
        </p:blipFill>
        <p:spPr>
          <a:xfrm rot="10800000">
            <a:off x="1636860" y="3934023"/>
            <a:ext cx="9271917" cy="1796079"/>
          </a:xfrm>
          <a:prstGeom prst="rect">
            <a:avLst/>
          </a:prstGeom>
        </p:spPr>
      </p:pic>
      <p:sp>
        <p:nvSpPr>
          <p:cNvPr id="23" name="Rectangle 22">
            <a:extLst>
              <a:ext uri="{FF2B5EF4-FFF2-40B4-BE49-F238E27FC236}">
                <a16:creationId xmlns:a16="http://schemas.microsoft.com/office/drawing/2014/main" id="{54D528FE-2E1F-4614-AA63-E704D35BBB68}"/>
              </a:ext>
            </a:extLst>
          </p:cNvPr>
          <p:cNvSpPr/>
          <p:nvPr/>
        </p:nvSpPr>
        <p:spPr>
          <a:xfrm>
            <a:off x="7285630" y="5407261"/>
            <a:ext cx="3899344" cy="537115"/>
          </a:xfrm>
          <a:prstGeom prst="rect">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Picture 6">
            <a:extLst>
              <a:ext uri="{FF2B5EF4-FFF2-40B4-BE49-F238E27FC236}">
                <a16:creationId xmlns:a16="http://schemas.microsoft.com/office/drawing/2014/main" id="{C842129F-7D9E-45ED-A454-27899A0B413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a:off x="7454734" y="5579517"/>
            <a:ext cx="1003903" cy="301171"/>
          </a:xfrm>
          <a:prstGeom prst="rect">
            <a:avLst/>
          </a:prstGeom>
        </p:spPr>
      </p:pic>
    </p:spTree>
    <p:custDataLst>
      <p:custData r:id="rId1"/>
      <p:custData r:id="rId2"/>
    </p:custDataLst>
    <p:extLst>
      <p:ext uri="{BB962C8B-B14F-4D97-AF65-F5344CB8AC3E}">
        <p14:creationId xmlns:p14="http://schemas.microsoft.com/office/powerpoint/2010/main" val="1096979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7154A5C-E9D1-4644-BF2C-9351C8CC7501}"/>
              </a:ext>
            </a:extLst>
          </p:cNvPr>
          <p:cNvSpPr/>
          <p:nvPr/>
        </p:nvSpPr>
        <p:spPr>
          <a:xfrm>
            <a:off x="9529353" y="5244737"/>
            <a:ext cx="3226526" cy="3226526"/>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1">
            <a:extLst>
              <a:ext uri="{FF2B5EF4-FFF2-40B4-BE49-F238E27FC236}">
                <a16:creationId xmlns:a16="http://schemas.microsoft.com/office/drawing/2014/main" id="{A652D49E-8A68-4087-8910-EB4283E1A051}"/>
              </a:ext>
            </a:extLst>
          </p:cNvPr>
          <p:cNvSpPr txBox="1">
            <a:spLocks/>
          </p:cNvSpPr>
          <p:nvPr/>
        </p:nvSpPr>
        <p:spPr>
          <a:xfrm>
            <a:off x="809532" y="563828"/>
            <a:ext cx="10116114" cy="17975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500" b="1" dirty="0">
                <a:solidFill>
                  <a:schemeClr val="bg1"/>
                </a:solidFill>
                <a:latin typeface="EF Circular Bold" panose="020B0604020101020102" pitchFamily="34" charset="77"/>
                <a:cs typeface="EF Circular Bold" panose="020B0604020101020102" pitchFamily="34" charset="77"/>
              </a:rPr>
              <a:t>I </a:t>
            </a:r>
            <a:r>
              <a:rPr lang="en-CA" sz="4500" b="1" dirty="0">
                <a:solidFill>
                  <a:srgbClr val="009EEB"/>
                </a:solidFill>
                <a:latin typeface="EF Circular Bold" panose="020B0604020101020102" pitchFamily="34" charset="77"/>
                <a:cs typeface="EF Circular Bold" panose="020B0604020101020102" pitchFamily="34" charset="77"/>
              </a:rPr>
              <a:t>The impact of travel is real and long-lasting</a:t>
            </a:r>
            <a:endParaRPr lang="en-CA" sz="4500" b="1" dirty="0">
              <a:solidFill>
                <a:schemeClr val="bg1"/>
              </a:solidFill>
              <a:latin typeface="EF Circular Bold" panose="020B0604020101020102" pitchFamily="34" charset="77"/>
              <a:cs typeface="EF Circular Bold" panose="020B0604020101020102" pitchFamily="34" charset="77"/>
            </a:endParaRPr>
          </a:p>
        </p:txBody>
      </p:sp>
      <p:pic>
        <p:nvPicPr>
          <p:cNvPr id="4" name="Online Media 5" title="On Educational Impact">
            <a:hlinkClick r:id="" action="ppaction://media"/>
            <a:extLst>
              <a:ext uri="{FF2B5EF4-FFF2-40B4-BE49-F238E27FC236}">
                <a16:creationId xmlns:a16="http://schemas.microsoft.com/office/drawing/2014/main" id="{235130CF-3329-4370-85D2-6A9C800E29CC}"/>
              </a:ext>
            </a:extLst>
          </p:cNvPr>
          <p:cNvPicPr>
            <a:picLocks noRot="1" noChangeAspect="1"/>
          </p:cNvPicPr>
          <p:nvPr>
            <a:videoFile r:link="rId3"/>
          </p:nvPr>
        </p:nvPicPr>
        <p:blipFill>
          <a:blip r:embed="rId6"/>
          <a:stretch>
            <a:fillRect/>
          </a:stretch>
        </p:blipFill>
        <p:spPr>
          <a:xfrm>
            <a:off x="2314619" y="1966448"/>
            <a:ext cx="7214734" cy="4076325"/>
          </a:xfrm>
          <a:prstGeom prst="rect">
            <a:avLst/>
          </a:prstGeom>
        </p:spPr>
      </p:pic>
      <p:sp>
        <p:nvSpPr>
          <p:cNvPr id="5" name="Oval 4">
            <a:extLst>
              <a:ext uri="{FF2B5EF4-FFF2-40B4-BE49-F238E27FC236}">
                <a16:creationId xmlns:a16="http://schemas.microsoft.com/office/drawing/2014/main" id="{FD102844-4B10-44D7-AC46-AE689AE62B69}"/>
              </a:ext>
            </a:extLst>
          </p:cNvPr>
          <p:cNvSpPr/>
          <p:nvPr/>
        </p:nvSpPr>
        <p:spPr>
          <a:xfrm>
            <a:off x="809532" y="5945190"/>
            <a:ext cx="684262" cy="684262"/>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custData r:id="rId1"/>
      <p:custData r:id="rId2"/>
    </p:custDataLst>
    <p:extLst>
      <p:ext uri="{BB962C8B-B14F-4D97-AF65-F5344CB8AC3E}">
        <p14:creationId xmlns:p14="http://schemas.microsoft.com/office/powerpoint/2010/main" val="114055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239FB-4528-4DDB-8162-038404C5CC28}"/>
              </a:ext>
            </a:extLst>
          </p:cNvPr>
          <p:cNvPicPr>
            <a:picLocks noChangeAspect="1"/>
          </p:cNvPicPr>
          <p:nvPr>
            <p:custDataLst>
              <p:tags r:id="rId3"/>
            </p:custDataLst>
          </p:nvPr>
        </p:nvPicPr>
        <p:blipFill rotWithShape="1">
          <a:blip r:embed="rId6"/>
          <a:srcRect b="15498"/>
          <a:stretch/>
        </p:blipFill>
        <p:spPr>
          <a:xfrm>
            <a:off x="0" y="0"/>
            <a:ext cx="12176760" cy="6858000"/>
          </a:xfrm>
          <a:prstGeom prst="rect">
            <a:avLst/>
          </a:prstGeom>
        </p:spPr>
      </p:pic>
      <p:sp>
        <p:nvSpPr>
          <p:cNvPr id="3" name="Oval 2">
            <a:extLst>
              <a:ext uri="{FF2B5EF4-FFF2-40B4-BE49-F238E27FC236}">
                <a16:creationId xmlns:a16="http://schemas.microsoft.com/office/drawing/2014/main" id="{6E3CEC72-5D02-4411-85EB-7BE58195DDE4}"/>
              </a:ext>
            </a:extLst>
          </p:cNvPr>
          <p:cNvSpPr/>
          <p:nvPr/>
        </p:nvSpPr>
        <p:spPr>
          <a:xfrm>
            <a:off x="8730294" y="3508622"/>
            <a:ext cx="2900378" cy="2900378"/>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a:extLst>
              <a:ext uri="{FF2B5EF4-FFF2-40B4-BE49-F238E27FC236}">
                <a16:creationId xmlns:a16="http://schemas.microsoft.com/office/drawing/2014/main" id="{DC6AF9B8-0F49-414C-AC5B-3438249FBA38}"/>
              </a:ext>
            </a:extLst>
          </p:cNvPr>
          <p:cNvSpPr/>
          <p:nvPr/>
        </p:nvSpPr>
        <p:spPr>
          <a:xfrm>
            <a:off x="8730294" y="310937"/>
            <a:ext cx="2900378" cy="2900378"/>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20CB768E-EA6C-4AF3-9795-ADDA9AF8CB57}"/>
              </a:ext>
            </a:extLst>
          </p:cNvPr>
          <p:cNvSpPr/>
          <p:nvPr/>
        </p:nvSpPr>
        <p:spPr>
          <a:xfrm>
            <a:off x="824398" y="3508622"/>
            <a:ext cx="2900378" cy="2900378"/>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a:extLst>
              <a:ext uri="{FF2B5EF4-FFF2-40B4-BE49-F238E27FC236}">
                <a16:creationId xmlns:a16="http://schemas.microsoft.com/office/drawing/2014/main" id="{2A9B6B03-999D-46EB-BFC9-3B0DBEB7E807}"/>
              </a:ext>
            </a:extLst>
          </p:cNvPr>
          <p:cNvSpPr/>
          <p:nvPr/>
        </p:nvSpPr>
        <p:spPr>
          <a:xfrm>
            <a:off x="790185" y="310937"/>
            <a:ext cx="2900378" cy="2900378"/>
          </a:xfrm>
          <a:prstGeom prst="ellipse">
            <a:avLst/>
          </a:prstGeom>
          <a:solidFill>
            <a:srgbClr val="E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D29B5D46-004A-4958-BF08-C07B4B09A1E1}"/>
              </a:ext>
            </a:extLst>
          </p:cNvPr>
          <p:cNvSpPr txBox="1">
            <a:spLocks/>
          </p:cNvSpPr>
          <p:nvPr/>
        </p:nvSpPr>
        <p:spPr>
          <a:xfrm>
            <a:off x="1384393" y="973902"/>
            <a:ext cx="2649070" cy="92438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rgbClr val="009EEB"/>
                </a:solidFill>
                <a:latin typeface="EF Circular Bold"/>
                <a:cs typeface="EF Circular Bold" panose="020B0604020101020102" pitchFamily="34" charset="77"/>
              </a:rPr>
              <a:t>93%</a:t>
            </a:r>
          </a:p>
        </p:txBody>
      </p:sp>
      <p:sp>
        <p:nvSpPr>
          <p:cNvPr id="8" name="Text Placeholder 10">
            <a:extLst>
              <a:ext uri="{FF2B5EF4-FFF2-40B4-BE49-F238E27FC236}">
                <a16:creationId xmlns:a16="http://schemas.microsoft.com/office/drawing/2014/main" id="{89795F3A-8B1C-4912-89D4-8FE21FED09BC}"/>
              </a:ext>
            </a:extLst>
          </p:cNvPr>
          <p:cNvSpPr txBox="1">
            <a:spLocks/>
          </p:cNvSpPr>
          <p:nvPr/>
        </p:nvSpPr>
        <p:spPr>
          <a:xfrm>
            <a:off x="915915" y="1860527"/>
            <a:ext cx="2649070" cy="804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latin typeface="EF Circular Book" panose="020B0604020101020102" pitchFamily="34" charset="77"/>
                <a:cs typeface="EF Circular Book" panose="020B0604020101020102" pitchFamily="34" charset="77"/>
              </a:rPr>
              <a:t>Of travelers say their tour expanded their knowledge of the world </a:t>
            </a:r>
          </a:p>
        </p:txBody>
      </p:sp>
      <p:sp>
        <p:nvSpPr>
          <p:cNvPr id="9" name="Title 1">
            <a:extLst>
              <a:ext uri="{FF2B5EF4-FFF2-40B4-BE49-F238E27FC236}">
                <a16:creationId xmlns:a16="http://schemas.microsoft.com/office/drawing/2014/main" id="{73F6307E-E9EB-4FC6-8338-77BC313AF9BC}"/>
              </a:ext>
            </a:extLst>
          </p:cNvPr>
          <p:cNvSpPr txBox="1">
            <a:spLocks/>
          </p:cNvSpPr>
          <p:nvPr/>
        </p:nvSpPr>
        <p:spPr>
          <a:xfrm>
            <a:off x="9230984" y="973902"/>
            <a:ext cx="1968338" cy="92438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rgbClr val="009EEB"/>
                </a:solidFill>
                <a:latin typeface="EF Circular Bold"/>
                <a:cs typeface="EF Circular Bold" panose="020B0604020101020102" pitchFamily="34" charset="77"/>
              </a:rPr>
              <a:t>89%</a:t>
            </a:r>
          </a:p>
        </p:txBody>
      </p:sp>
      <p:sp>
        <p:nvSpPr>
          <p:cNvPr id="10" name="Text Placeholder 10">
            <a:extLst>
              <a:ext uri="{FF2B5EF4-FFF2-40B4-BE49-F238E27FC236}">
                <a16:creationId xmlns:a16="http://schemas.microsoft.com/office/drawing/2014/main" id="{845973A8-8835-4949-ACF9-43481FEA787C}"/>
              </a:ext>
            </a:extLst>
          </p:cNvPr>
          <p:cNvSpPr txBox="1">
            <a:spLocks/>
          </p:cNvSpPr>
          <p:nvPr/>
        </p:nvSpPr>
        <p:spPr>
          <a:xfrm>
            <a:off x="8943026" y="1839692"/>
            <a:ext cx="2474913" cy="804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latin typeface="EF Circular Book" panose="020B0604020101020102" pitchFamily="34" charset="77"/>
                <a:cs typeface="EF Circular Book" panose="020B0604020101020102" pitchFamily="34" charset="77"/>
              </a:rPr>
              <a:t>Say they understand more about new people, places, and cultures </a:t>
            </a:r>
          </a:p>
        </p:txBody>
      </p:sp>
      <p:sp>
        <p:nvSpPr>
          <p:cNvPr id="11" name="Title 1">
            <a:extLst>
              <a:ext uri="{FF2B5EF4-FFF2-40B4-BE49-F238E27FC236}">
                <a16:creationId xmlns:a16="http://schemas.microsoft.com/office/drawing/2014/main" id="{ABBFFB3E-842B-4D74-82F8-25F89F45A2CE}"/>
              </a:ext>
            </a:extLst>
          </p:cNvPr>
          <p:cNvSpPr txBox="1">
            <a:spLocks/>
          </p:cNvSpPr>
          <p:nvPr/>
        </p:nvSpPr>
        <p:spPr>
          <a:xfrm>
            <a:off x="1384393" y="4286326"/>
            <a:ext cx="1979123" cy="92438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rgbClr val="009EEB"/>
                </a:solidFill>
                <a:latin typeface="EF Circular Bold"/>
                <a:cs typeface="EF Circular Bold" panose="020B0604020101020102" pitchFamily="34" charset="77"/>
              </a:rPr>
              <a:t>92%</a:t>
            </a:r>
          </a:p>
        </p:txBody>
      </p:sp>
      <p:sp>
        <p:nvSpPr>
          <p:cNvPr id="12" name="Text Placeholder 10">
            <a:extLst>
              <a:ext uri="{FF2B5EF4-FFF2-40B4-BE49-F238E27FC236}">
                <a16:creationId xmlns:a16="http://schemas.microsoft.com/office/drawing/2014/main" id="{04A3443D-56FB-40FD-A48D-B027B503E8D8}"/>
              </a:ext>
            </a:extLst>
          </p:cNvPr>
          <p:cNvSpPr txBox="1">
            <a:spLocks/>
          </p:cNvSpPr>
          <p:nvPr/>
        </p:nvSpPr>
        <p:spPr>
          <a:xfrm>
            <a:off x="1156244" y="5250878"/>
            <a:ext cx="2282407" cy="804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latin typeface="EF Circular Book" panose="020B0604020101020102" pitchFamily="34" charset="77"/>
                <a:cs typeface="EF Circular Book" panose="020B0604020101020102" pitchFamily="34" charset="77"/>
              </a:rPr>
              <a:t>Say they discovered more about themselves </a:t>
            </a:r>
          </a:p>
        </p:txBody>
      </p:sp>
      <p:sp>
        <p:nvSpPr>
          <p:cNvPr id="13" name="Title 1">
            <a:extLst>
              <a:ext uri="{FF2B5EF4-FFF2-40B4-BE49-F238E27FC236}">
                <a16:creationId xmlns:a16="http://schemas.microsoft.com/office/drawing/2014/main" id="{E3A02121-C7C8-410B-870E-466D0F04390D}"/>
              </a:ext>
            </a:extLst>
          </p:cNvPr>
          <p:cNvSpPr txBox="1">
            <a:spLocks/>
          </p:cNvSpPr>
          <p:nvPr/>
        </p:nvSpPr>
        <p:spPr>
          <a:xfrm>
            <a:off x="9230984" y="4286326"/>
            <a:ext cx="2052634" cy="92438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rgbClr val="009EEB"/>
                </a:solidFill>
                <a:latin typeface="EF Circular Bold"/>
                <a:cs typeface="EF Circular Bold" panose="020B0604020101020102" pitchFamily="34" charset="77"/>
              </a:rPr>
              <a:t>88%</a:t>
            </a:r>
          </a:p>
        </p:txBody>
      </p:sp>
      <p:sp>
        <p:nvSpPr>
          <p:cNvPr id="14" name="Text Placeholder 10">
            <a:extLst>
              <a:ext uri="{FF2B5EF4-FFF2-40B4-BE49-F238E27FC236}">
                <a16:creationId xmlns:a16="http://schemas.microsoft.com/office/drawing/2014/main" id="{CB407D12-6656-48E6-8AC9-C4E25F58D825}"/>
              </a:ext>
            </a:extLst>
          </p:cNvPr>
          <p:cNvSpPr txBox="1">
            <a:spLocks/>
          </p:cNvSpPr>
          <p:nvPr/>
        </p:nvSpPr>
        <p:spPr>
          <a:xfrm>
            <a:off x="8977696" y="5130826"/>
            <a:ext cx="2474913" cy="924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dirty="0">
                <a:latin typeface="EF Circular Book" panose="020B0604020101020102" pitchFamily="34" charset="77"/>
                <a:cs typeface="EF Circular Book" panose="020B0604020101020102" pitchFamily="34" charset="77"/>
              </a:rPr>
              <a:t>Of travelers say they grew more confident and independent </a:t>
            </a:r>
          </a:p>
        </p:txBody>
      </p:sp>
      <p:sp>
        <p:nvSpPr>
          <p:cNvPr id="15" name="TextBox 14">
            <a:extLst>
              <a:ext uri="{FF2B5EF4-FFF2-40B4-BE49-F238E27FC236}">
                <a16:creationId xmlns:a16="http://schemas.microsoft.com/office/drawing/2014/main" id="{FFFA9C01-955C-4B62-B3B6-E81DDBEA3512}"/>
              </a:ext>
            </a:extLst>
          </p:cNvPr>
          <p:cNvSpPr txBox="1"/>
          <p:nvPr/>
        </p:nvSpPr>
        <p:spPr>
          <a:xfrm>
            <a:off x="287113" y="6523429"/>
            <a:ext cx="5983942" cy="230832"/>
          </a:xfrm>
          <a:prstGeom prst="rect">
            <a:avLst/>
          </a:prstGeom>
          <a:noFill/>
        </p:spPr>
        <p:txBody>
          <a:bodyPr wrap="square" rtlCol="0">
            <a:spAutoFit/>
          </a:bodyPr>
          <a:lstStyle/>
          <a:p>
            <a:r>
              <a:rPr lang="en-CA" sz="900" i="1" dirty="0">
                <a:solidFill>
                  <a:srgbClr val="FFFFFF"/>
                </a:solidFill>
                <a:latin typeface="EF Circular Light" panose="020B0404020101020102" pitchFamily="34" charset="77"/>
                <a:cs typeface="EF Circular Light" panose="020B0404020101020102" pitchFamily="34" charset="77"/>
              </a:rPr>
              <a:t>Source: EF Educational Tours 2019 Post-Tour Student Survey</a:t>
            </a:r>
            <a:endParaRPr lang="en-US" sz="900" i="1" dirty="0">
              <a:solidFill>
                <a:srgbClr val="FFFFFF"/>
              </a:solidFill>
              <a:latin typeface="EF Circular Light" panose="020B0404020101020102" pitchFamily="34" charset="77"/>
              <a:cs typeface="EF Circular Light" panose="020B0404020101020102" pitchFamily="34" charset="77"/>
            </a:endParaRPr>
          </a:p>
        </p:txBody>
      </p:sp>
    </p:spTree>
    <p:custDataLst>
      <p:custData r:id="rId1"/>
      <p:custData r:id="rId2"/>
    </p:custDataLst>
    <p:extLst>
      <p:ext uri="{BB962C8B-B14F-4D97-AF65-F5344CB8AC3E}">
        <p14:creationId xmlns:p14="http://schemas.microsoft.com/office/powerpoint/2010/main" val="808892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98B3A8-4548-4C06-BCF2-7B4E752C506E}"/>
              </a:ext>
            </a:extLst>
          </p:cNvPr>
          <p:cNvPicPr>
            <a:picLocks noChangeAspect="1"/>
          </p:cNvPicPr>
          <p:nvPr>
            <p:custDataLst>
              <p:tags r:id="rId3"/>
            </p:custDataLst>
          </p:nvPr>
        </p:nvPicPr>
        <p:blipFill>
          <a:blip r:embed="rId6"/>
          <a:srcRect t="7802" b="7802"/>
          <a:stretch>
            <a:fillRect/>
          </a:stretch>
        </p:blipFill>
        <p:spPr>
          <a:xfrm>
            <a:off x="0" y="0"/>
            <a:ext cx="12192000" cy="6858000"/>
          </a:xfrm>
          <a:prstGeom prst="rect">
            <a:avLst/>
          </a:prstGeom>
          <a:ln/>
        </p:spPr>
      </p:pic>
      <p:sp>
        <p:nvSpPr>
          <p:cNvPr id="3" name="Title 1">
            <a:extLst>
              <a:ext uri="{FF2B5EF4-FFF2-40B4-BE49-F238E27FC236}">
                <a16:creationId xmlns:a16="http://schemas.microsoft.com/office/drawing/2014/main" id="{140630EE-930B-4CEC-9E6A-E89DE5BF15BC}"/>
              </a:ext>
            </a:extLst>
          </p:cNvPr>
          <p:cNvSpPr txBox="1">
            <a:spLocks/>
          </p:cNvSpPr>
          <p:nvPr/>
        </p:nvSpPr>
        <p:spPr>
          <a:xfrm>
            <a:off x="3361252" y="2811228"/>
            <a:ext cx="6275115" cy="12355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a:solidFill>
                  <a:schemeClr val="bg1"/>
                </a:solidFill>
                <a:latin typeface="EF Circular Bold" panose="020B0604020101020102" pitchFamily="34" charset="77"/>
                <a:cs typeface="EF Circular Bold" panose="020B0604020101020102" pitchFamily="34" charset="77"/>
              </a:rPr>
              <a:t>Travel and Safety </a:t>
            </a:r>
          </a:p>
        </p:txBody>
      </p:sp>
    </p:spTree>
    <p:custDataLst>
      <p:custData r:id="rId1"/>
      <p:custData r:id="rId2"/>
    </p:custDataLst>
    <p:extLst>
      <p:ext uri="{BB962C8B-B14F-4D97-AF65-F5344CB8AC3E}">
        <p14:creationId xmlns:p14="http://schemas.microsoft.com/office/powerpoint/2010/main" val="1802288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3E41D1-07F8-4DEF-9221-72906737AA52}"/>
              </a:ext>
            </a:extLst>
          </p:cNvPr>
          <p:cNvGrpSpPr/>
          <p:nvPr/>
        </p:nvGrpSpPr>
        <p:grpSpPr>
          <a:xfrm>
            <a:off x="-1" y="0"/>
            <a:ext cx="12193471" cy="6858000"/>
            <a:chOff x="-1" y="0"/>
            <a:chExt cx="12193471" cy="6858000"/>
          </a:xfrm>
        </p:grpSpPr>
        <p:pic>
          <p:nvPicPr>
            <p:cNvPr id="3" name="Picture 2" descr="Chart&#10;&#10;Description automatically generated with low confidence">
              <a:extLst>
                <a:ext uri="{FF2B5EF4-FFF2-40B4-BE49-F238E27FC236}">
                  <a16:creationId xmlns:a16="http://schemas.microsoft.com/office/drawing/2014/main" id="{8EE13EAC-6E3E-4A6C-8091-DB49C98FF713}"/>
                </a:ext>
              </a:extLst>
            </p:cNvPr>
            <p:cNvPicPr>
              <a:picLocks noChangeAspect="1"/>
            </p:cNvPicPr>
            <p:nvPr/>
          </p:nvPicPr>
          <p:blipFill>
            <a:blip r:embed="rId5"/>
            <a:stretch>
              <a:fillRect/>
            </a:stretch>
          </p:blipFill>
          <p:spPr>
            <a:xfrm>
              <a:off x="-1" y="0"/>
              <a:ext cx="12193471" cy="6858000"/>
            </a:xfrm>
            <a:prstGeom prst="rect">
              <a:avLst/>
            </a:prstGeom>
          </p:spPr>
        </p:pic>
        <p:sp>
          <p:nvSpPr>
            <p:cNvPr id="4" name="Rectangle 3">
              <a:extLst>
                <a:ext uri="{FF2B5EF4-FFF2-40B4-BE49-F238E27FC236}">
                  <a16:creationId xmlns:a16="http://schemas.microsoft.com/office/drawing/2014/main" id="{689B406B-4471-412C-8870-AD83CF3D23AA}"/>
                </a:ext>
              </a:extLst>
            </p:cNvPr>
            <p:cNvSpPr/>
            <p:nvPr/>
          </p:nvSpPr>
          <p:spPr>
            <a:xfrm>
              <a:off x="0" y="0"/>
              <a:ext cx="5674659" cy="6858000"/>
            </a:xfrm>
            <a:prstGeom prst="rect">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a:extLst>
              <a:ext uri="{FF2B5EF4-FFF2-40B4-BE49-F238E27FC236}">
                <a16:creationId xmlns:a16="http://schemas.microsoft.com/office/drawing/2014/main" id="{DD264204-C8C8-4EC4-A82D-E6CDD25C2DA9}"/>
              </a:ext>
            </a:extLst>
          </p:cNvPr>
          <p:cNvSpPr txBox="1">
            <a:spLocks/>
          </p:cNvSpPr>
          <p:nvPr/>
        </p:nvSpPr>
        <p:spPr>
          <a:xfrm>
            <a:off x="567812" y="2457898"/>
            <a:ext cx="2670129" cy="538098"/>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EF Circular Bold" panose="020B0604020101020102" pitchFamily="34" charset="77"/>
                <a:cs typeface="EF Circular Bold" panose="020B0604020101020102" pitchFamily="34" charset="77"/>
              </a:rPr>
              <a:t>52,000</a:t>
            </a:r>
          </a:p>
        </p:txBody>
      </p:sp>
      <p:sp>
        <p:nvSpPr>
          <p:cNvPr id="6" name="Title 1">
            <a:extLst>
              <a:ext uri="{FF2B5EF4-FFF2-40B4-BE49-F238E27FC236}">
                <a16:creationId xmlns:a16="http://schemas.microsoft.com/office/drawing/2014/main" id="{6A0EEAD8-06F4-45B4-9C5F-8FB5B63D865C}"/>
              </a:ext>
            </a:extLst>
          </p:cNvPr>
          <p:cNvSpPr txBox="1">
            <a:spLocks/>
          </p:cNvSpPr>
          <p:nvPr/>
        </p:nvSpPr>
        <p:spPr>
          <a:xfrm>
            <a:off x="567812" y="2744282"/>
            <a:ext cx="1812428" cy="7334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050">
                <a:solidFill>
                  <a:schemeClr val="bg1"/>
                </a:solidFill>
                <a:latin typeface="EF Circular Light" panose="020B0404020101020102" pitchFamily="34" charset="77"/>
                <a:cs typeface="EF Circular Light" panose="020B0404020101020102" pitchFamily="34" charset="77"/>
              </a:rPr>
              <a:t>EF employees &amp;</a:t>
            </a:r>
            <a:br>
              <a:rPr lang="en-US" sz="1050">
                <a:solidFill>
                  <a:schemeClr val="bg1"/>
                </a:solidFill>
                <a:latin typeface="EF Circular Light" panose="020B0404020101020102" pitchFamily="34" charset="77"/>
                <a:cs typeface="EF Circular Light" panose="020B0404020101020102" pitchFamily="34" charset="77"/>
              </a:rPr>
            </a:br>
            <a:r>
              <a:rPr lang="en-US" sz="1050">
                <a:solidFill>
                  <a:schemeClr val="bg1"/>
                </a:solidFill>
                <a:latin typeface="EF Circular Light" panose="020B0404020101020102" pitchFamily="34" charset="77"/>
                <a:cs typeface="EF Circular Light" panose="020B0404020101020102" pitchFamily="34" charset="77"/>
              </a:rPr>
              <a:t>educators worldwide</a:t>
            </a:r>
          </a:p>
        </p:txBody>
      </p:sp>
      <p:sp>
        <p:nvSpPr>
          <p:cNvPr id="7" name="Title 1">
            <a:extLst>
              <a:ext uri="{FF2B5EF4-FFF2-40B4-BE49-F238E27FC236}">
                <a16:creationId xmlns:a16="http://schemas.microsoft.com/office/drawing/2014/main" id="{65A73BDE-BFAC-4909-B9EB-E09D5B7D64C0}"/>
              </a:ext>
            </a:extLst>
          </p:cNvPr>
          <p:cNvSpPr txBox="1">
            <a:spLocks/>
          </p:cNvSpPr>
          <p:nvPr/>
        </p:nvSpPr>
        <p:spPr>
          <a:xfrm>
            <a:off x="567812" y="3715116"/>
            <a:ext cx="1637083" cy="6711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EF Circular Bold" panose="020B0604020101020102" pitchFamily="34" charset="77"/>
                <a:cs typeface="EF Circular Bold" panose="020B0604020101020102" pitchFamily="34" charset="77"/>
              </a:rPr>
              <a:t>55</a:t>
            </a:r>
          </a:p>
        </p:txBody>
      </p:sp>
      <p:sp>
        <p:nvSpPr>
          <p:cNvPr id="8" name="Title 1">
            <a:extLst>
              <a:ext uri="{FF2B5EF4-FFF2-40B4-BE49-F238E27FC236}">
                <a16:creationId xmlns:a16="http://schemas.microsoft.com/office/drawing/2014/main" id="{366313A2-D506-4547-A760-5A5E9C86D425}"/>
              </a:ext>
            </a:extLst>
          </p:cNvPr>
          <p:cNvSpPr txBox="1">
            <a:spLocks/>
          </p:cNvSpPr>
          <p:nvPr/>
        </p:nvSpPr>
        <p:spPr>
          <a:xfrm>
            <a:off x="567812" y="4108461"/>
            <a:ext cx="1812428" cy="7334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050">
                <a:solidFill>
                  <a:schemeClr val="bg1"/>
                </a:solidFill>
                <a:latin typeface="EF Circular Light" panose="020B0404020101020102" pitchFamily="34" charset="77"/>
                <a:cs typeface="EF Circular Light" panose="020B0404020101020102" pitchFamily="34" charset="77"/>
              </a:rPr>
              <a:t>Years EF has</a:t>
            </a:r>
            <a:br>
              <a:rPr lang="en-US" sz="1050">
                <a:solidFill>
                  <a:schemeClr val="bg1"/>
                </a:solidFill>
                <a:latin typeface="EF Circular Light" panose="020B0404020101020102" pitchFamily="34" charset="77"/>
                <a:cs typeface="EF Circular Light" panose="020B0404020101020102" pitchFamily="34" charset="77"/>
              </a:rPr>
            </a:br>
            <a:r>
              <a:rPr lang="en-US" sz="1050">
                <a:solidFill>
                  <a:schemeClr val="bg1"/>
                </a:solidFill>
                <a:latin typeface="EF Circular Light" panose="020B0404020101020102" pitchFamily="34" charset="77"/>
                <a:cs typeface="EF Circular Light" panose="020B0404020101020102" pitchFamily="34" charset="77"/>
              </a:rPr>
              <a:t>been in business</a:t>
            </a:r>
          </a:p>
        </p:txBody>
      </p:sp>
      <p:sp>
        <p:nvSpPr>
          <p:cNvPr id="9" name="Title 1">
            <a:extLst>
              <a:ext uri="{FF2B5EF4-FFF2-40B4-BE49-F238E27FC236}">
                <a16:creationId xmlns:a16="http://schemas.microsoft.com/office/drawing/2014/main" id="{A01915C3-AB6C-4A01-A3C1-1F4164CE647F}"/>
              </a:ext>
            </a:extLst>
          </p:cNvPr>
          <p:cNvSpPr txBox="1">
            <a:spLocks/>
          </p:cNvSpPr>
          <p:nvPr/>
        </p:nvSpPr>
        <p:spPr>
          <a:xfrm>
            <a:off x="3728236" y="2369608"/>
            <a:ext cx="1637083" cy="6711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a:solidFill>
                  <a:schemeClr val="bg1"/>
                </a:solidFill>
                <a:latin typeface="EF Circular Bold" panose="020B0604020101020102" pitchFamily="34" charset="77"/>
                <a:cs typeface="EF Circular Bold" panose="020B0604020101020102" pitchFamily="34" charset="77"/>
              </a:rPr>
              <a:t>612</a:t>
            </a:r>
          </a:p>
        </p:txBody>
      </p:sp>
      <p:sp>
        <p:nvSpPr>
          <p:cNvPr id="10" name="Title 1">
            <a:extLst>
              <a:ext uri="{FF2B5EF4-FFF2-40B4-BE49-F238E27FC236}">
                <a16:creationId xmlns:a16="http://schemas.microsoft.com/office/drawing/2014/main" id="{30A5223A-65AB-40BD-A9C6-D279DAD71493}"/>
              </a:ext>
            </a:extLst>
          </p:cNvPr>
          <p:cNvSpPr txBox="1">
            <a:spLocks/>
          </p:cNvSpPr>
          <p:nvPr/>
        </p:nvSpPr>
        <p:spPr>
          <a:xfrm>
            <a:off x="3743886" y="2805706"/>
            <a:ext cx="1812428" cy="789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050">
                <a:solidFill>
                  <a:schemeClr val="bg1"/>
                </a:solidFill>
                <a:latin typeface="EF Circular Light" panose="020B0404020101020102" pitchFamily="34" charset="77"/>
                <a:cs typeface="EF Circular Light" panose="020B0404020101020102" pitchFamily="34" charset="77"/>
              </a:rPr>
              <a:t>Offices and schools. Headquarters: Lucerne, Switzerland</a:t>
            </a:r>
          </a:p>
        </p:txBody>
      </p:sp>
      <p:sp>
        <p:nvSpPr>
          <p:cNvPr id="11" name="Title 1">
            <a:extLst>
              <a:ext uri="{FF2B5EF4-FFF2-40B4-BE49-F238E27FC236}">
                <a16:creationId xmlns:a16="http://schemas.microsoft.com/office/drawing/2014/main" id="{B88544A5-0729-4F03-9391-302B1B6B1E03}"/>
              </a:ext>
            </a:extLst>
          </p:cNvPr>
          <p:cNvSpPr txBox="1">
            <a:spLocks/>
          </p:cNvSpPr>
          <p:nvPr/>
        </p:nvSpPr>
        <p:spPr>
          <a:xfrm>
            <a:off x="3719116" y="3715116"/>
            <a:ext cx="1637083" cy="6711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a:solidFill>
                  <a:schemeClr val="bg1"/>
                </a:solidFill>
                <a:latin typeface="EF Circular Bold" panose="020B0604020101020102" pitchFamily="34" charset="77"/>
                <a:cs typeface="EF Circular Bold" panose="020B0604020101020102" pitchFamily="34" charset="77"/>
              </a:rPr>
              <a:t>114</a:t>
            </a:r>
          </a:p>
        </p:txBody>
      </p:sp>
      <p:sp>
        <p:nvSpPr>
          <p:cNvPr id="12" name="Title 1">
            <a:extLst>
              <a:ext uri="{FF2B5EF4-FFF2-40B4-BE49-F238E27FC236}">
                <a16:creationId xmlns:a16="http://schemas.microsoft.com/office/drawing/2014/main" id="{A4F00776-C85B-4179-9784-EE80527E3D7E}"/>
              </a:ext>
            </a:extLst>
          </p:cNvPr>
          <p:cNvSpPr txBox="1">
            <a:spLocks/>
          </p:cNvSpPr>
          <p:nvPr/>
        </p:nvSpPr>
        <p:spPr>
          <a:xfrm>
            <a:off x="3719116" y="4115564"/>
            <a:ext cx="1812428" cy="789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050">
                <a:solidFill>
                  <a:schemeClr val="bg1"/>
                </a:solidFill>
                <a:latin typeface="EF Circular Light" panose="020B0404020101020102" pitchFamily="34" charset="77"/>
                <a:cs typeface="EF Circular Light" panose="020B0404020101020102" pitchFamily="34" charset="77"/>
              </a:rPr>
              <a:t>Countries and regions. North and South America, Europe and Asia</a:t>
            </a:r>
          </a:p>
        </p:txBody>
      </p:sp>
      <p:sp>
        <p:nvSpPr>
          <p:cNvPr id="13" name="Title 1">
            <a:extLst>
              <a:ext uri="{FF2B5EF4-FFF2-40B4-BE49-F238E27FC236}">
                <a16:creationId xmlns:a16="http://schemas.microsoft.com/office/drawing/2014/main" id="{D749569C-3BC3-4827-B05C-391E18C3A8AD}"/>
              </a:ext>
            </a:extLst>
          </p:cNvPr>
          <p:cNvSpPr txBox="1">
            <a:spLocks/>
          </p:cNvSpPr>
          <p:nvPr/>
        </p:nvSpPr>
        <p:spPr>
          <a:xfrm>
            <a:off x="567812" y="668244"/>
            <a:ext cx="4215742" cy="123554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b="1">
                <a:solidFill>
                  <a:schemeClr val="bg1"/>
                </a:solidFill>
                <a:latin typeface="EF Circular Bold" panose="020B0604020101020102" pitchFamily="34" charset="77"/>
                <a:cs typeface="EF Circular Bold" panose="020B0604020101020102" pitchFamily="34" charset="77"/>
              </a:rPr>
              <a:t>Our global</a:t>
            </a:r>
          </a:p>
          <a:p>
            <a:r>
              <a:rPr lang="en-US" sz="4500" b="1">
                <a:solidFill>
                  <a:schemeClr val="bg1"/>
                </a:solidFill>
                <a:latin typeface="EF Circular Bold" panose="020B0604020101020102" pitchFamily="34" charset="77"/>
                <a:cs typeface="EF Circular Bold" panose="020B0604020101020102" pitchFamily="34" charset="77"/>
              </a:rPr>
              <a:t>presence</a:t>
            </a:r>
          </a:p>
        </p:txBody>
      </p:sp>
      <p:sp>
        <p:nvSpPr>
          <p:cNvPr id="14" name="Title 1">
            <a:extLst>
              <a:ext uri="{FF2B5EF4-FFF2-40B4-BE49-F238E27FC236}">
                <a16:creationId xmlns:a16="http://schemas.microsoft.com/office/drawing/2014/main" id="{C927493E-B213-4DB3-89E4-3CE59A7BFBDA}"/>
              </a:ext>
            </a:extLst>
          </p:cNvPr>
          <p:cNvSpPr txBox="1">
            <a:spLocks/>
          </p:cNvSpPr>
          <p:nvPr/>
        </p:nvSpPr>
        <p:spPr>
          <a:xfrm>
            <a:off x="567812" y="5256904"/>
            <a:ext cx="1812428" cy="789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US" sz="1050">
                <a:solidFill>
                  <a:schemeClr val="bg1"/>
                </a:solidFill>
                <a:latin typeface="EF Circular Light" panose="020B0404020101020102" pitchFamily="34" charset="0"/>
                <a:cs typeface="EF Circular Light" panose="020B0404020101020102" pitchFamily="34" charset="0"/>
              </a:rPr>
              <a:t>Largest safety &amp; security team in the industry with 24/7, 365 coverage.</a:t>
            </a:r>
          </a:p>
        </p:txBody>
      </p:sp>
      <p:sp>
        <p:nvSpPr>
          <p:cNvPr id="15" name="Title 1">
            <a:extLst>
              <a:ext uri="{FF2B5EF4-FFF2-40B4-BE49-F238E27FC236}">
                <a16:creationId xmlns:a16="http://schemas.microsoft.com/office/drawing/2014/main" id="{1E60FDA1-8587-4F1C-BA67-F3DA62B10FF0}"/>
              </a:ext>
            </a:extLst>
          </p:cNvPr>
          <p:cNvSpPr txBox="1">
            <a:spLocks/>
          </p:cNvSpPr>
          <p:nvPr/>
        </p:nvSpPr>
        <p:spPr>
          <a:xfrm>
            <a:off x="3552891" y="5256904"/>
            <a:ext cx="1812428" cy="789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buClr>
                <a:srgbClr val="000000"/>
              </a:buClr>
              <a:buSzPct val="100000"/>
            </a:pPr>
            <a:r>
              <a:rPr lang="en-US" altLang="en-US" sz="1050">
                <a:solidFill>
                  <a:schemeClr val="bg1"/>
                </a:solidFill>
                <a:latin typeface="EF Circular Light" panose="020B0404020101020102" pitchFamily="34" charset="0"/>
                <a:cs typeface="EF Circular Light" panose="020B0404020101020102" pitchFamily="34" charset="0"/>
                <a:sym typeface="Arial" panose="020B0604020202020204" pitchFamily="34" charset="0"/>
              </a:rPr>
              <a:t>Official sponsor of the Olympic Games and Nobel Museum</a:t>
            </a:r>
          </a:p>
        </p:txBody>
      </p:sp>
      <p:grpSp>
        <p:nvGrpSpPr>
          <p:cNvPr id="16" name="Group 15">
            <a:extLst>
              <a:ext uri="{FF2B5EF4-FFF2-40B4-BE49-F238E27FC236}">
                <a16:creationId xmlns:a16="http://schemas.microsoft.com/office/drawing/2014/main" id="{F1EE788E-D2BD-4D7F-81BB-99F9EA36A62A}"/>
              </a:ext>
            </a:extLst>
          </p:cNvPr>
          <p:cNvGrpSpPr/>
          <p:nvPr/>
        </p:nvGrpSpPr>
        <p:grpSpPr>
          <a:xfrm>
            <a:off x="10158811" y="4905560"/>
            <a:ext cx="1812428" cy="1701364"/>
            <a:chOff x="7606997" y="850528"/>
            <a:chExt cx="1812428" cy="1701364"/>
          </a:xfrm>
        </p:grpSpPr>
        <p:sp>
          <p:nvSpPr>
            <p:cNvPr id="17" name="Oval 16">
              <a:extLst>
                <a:ext uri="{FF2B5EF4-FFF2-40B4-BE49-F238E27FC236}">
                  <a16:creationId xmlns:a16="http://schemas.microsoft.com/office/drawing/2014/main" id="{58468832-A279-4B00-998E-4610AE73C83F}"/>
                </a:ext>
              </a:extLst>
            </p:cNvPr>
            <p:cNvSpPr/>
            <p:nvPr/>
          </p:nvSpPr>
          <p:spPr>
            <a:xfrm>
              <a:off x="7662530" y="850528"/>
              <a:ext cx="1701364" cy="1701364"/>
            </a:xfrm>
            <a:prstGeom prst="ellipse">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F7DBEC47-6663-4D06-94F3-9C71C1D45D69}"/>
                </a:ext>
              </a:extLst>
            </p:cNvPr>
            <p:cNvSpPr txBox="1">
              <a:spLocks/>
            </p:cNvSpPr>
            <p:nvPr/>
          </p:nvSpPr>
          <p:spPr>
            <a:xfrm>
              <a:off x="7662529" y="1087480"/>
              <a:ext cx="1701365" cy="6137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a:solidFill>
                    <a:schemeClr val="bg1"/>
                  </a:solidFill>
                  <a:latin typeface="EF Circular Bold" panose="020B0604020101020102" pitchFamily="34" charset="77"/>
                  <a:cs typeface="EF Circular Bold" panose="020B0604020101020102" pitchFamily="34" charset="77"/>
                </a:rPr>
                <a:t>1</a:t>
              </a:r>
            </a:p>
          </p:txBody>
        </p:sp>
        <p:sp>
          <p:nvSpPr>
            <p:cNvPr id="19" name="Title 1">
              <a:extLst>
                <a:ext uri="{FF2B5EF4-FFF2-40B4-BE49-F238E27FC236}">
                  <a16:creationId xmlns:a16="http://schemas.microsoft.com/office/drawing/2014/main" id="{ABCA7659-F06E-4EF6-9ABE-8406732C9FDD}"/>
                </a:ext>
              </a:extLst>
            </p:cNvPr>
            <p:cNvSpPr txBox="1">
              <a:spLocks/>
            </p:cNvSpPr>
            <p:nvPr/>
          </p:nvSpPr>
          <p:spPr>
            <a:xfrm>
              <a:off x="7606997" y="1452084"/>
              <a:ext cx="1812428" cy="789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050">
                  <a:solidFill>
                    <a:schemeClr val="bg1"/>
                  </a:solidFill>
                  <a:latin typeface="EF Circular Light" panose="020B0404020101020102" pitchFamily="34" charset="77"/>
                  <a:cs typeface="EF Circular Light" panose="020B0404020101020102" pitchFamily="34" charset="77"/>
                </a:rPr>
                <a:t>Shared passion for </a:t>
              </a:r>
              <a:br>
                <a:rPr lang="en-US" sz="1050">
                  <a:solidFill>
                    <a:schemeClr val="bg1"/>
                  </a:solidFill>
                  <a:latin typeface="EF Circular Light" panose="020B0404020101020102" pitchFamily="34" charset="77"/>
                  <a:cs typeface="EF Circular Light" panose="020B0404020101020102" pitchFamily="34" charset="77"/>
                </a:rPr>
              </a:br>
              <a:r>
                <a:rPr lang="en-US" sz="1050">
                  <a:solidFill>
                    <a:schemeClr val="bg1"/>
                  </a:solidFill>
                  <a:latin typeface="EF Circular Light" panose="020B0404020101020102" pitchFamily="34" charset="77"/>
                  <a:cs typeface="EF Circular Light" panose="020B0404020101020102" pitchFamily="34" charset="77"/>
                </a:rPr>
                <a:t>helping people become citizens of the world</a:t>
              </a:r>
            </a:p>
          </p:txBody>
        </p:sp>
      </p:grpSp>
    </p:spTree>
    <p:custDataLst>
      <p:custData r:id="rId1"/>
      <p:custData r:id="rId2"/>
    </p:custDataLst>
    <p:extLst>
      <p:ext uri="{BB962C8B-B14F-4D97-AF65-F5344CB8AC3E}">
        <p14:creationId xmlns:p14="http://schemas.microsoft.com/office/powerpoint/2010/main" val="4060789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EF6D8-26D3-4DE7-9071-FABF4E45B67D}"/>
              </a:ext>
            </a:extLst>
          </p:cNvPr>
          <p:cNvSpPr/>
          <p:nvPr/>
        </p:nvSpPr>
        <p:spPr>
          <a:xfrm>
            <a:off x="0" y="0"/>
            <a:ext cx="7498080" cy="6858000"/>
          </a:xfrm>
          <a:prstGeom prst="rect">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E9649A7-8131-40B2-869B-80DE2B22951E}"/>
              </a:ext>
            </a:extLst>
          </p:cNvPr>
          <p:cNvSpPr txBox="1">
            <a:spLocks/>
          </p:cNvSpPr>
          <p:nvPr/>
        </p:nvSpPr>
        <p:spPr>
          <a:xfrm>
            <a:off x="1190200" y="3030675"/>
            <a:ext cx="5117679" cy="34668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CA" sz="1600" dirty="0">
                <a:solidFill>
                  <a:schemeClr val="bg1"/>
                </a:solidFill>
                <a:latin typeface="EF Circular Light" panose="020B0404020101020102" pitchFamily="34" charset="77"/>
                <a:cs typeface="EF Circular Light" panose="020B0404020101020102" pitchFamily="34" charset="77"/>
              </a:rPr>
              <a:t>EF has the largest safety &amp; security team in the industry with 24/7, 365 coverage</a:t>
            </a:r>
          </a:p>
          <a:p>
            <a:endParaRPr lang="en-CA" sz="1600" dirty="0">
              <a:solidFill>
                <a:schemeClr val="bg1"/>
              </a:solidFill>
              <a:latin typeface="EF Circular Light" panose="020B0404020101020102" pitchFamily="34" charset="77"/>
              <a:cs typeface="EF Circular Light" panose="020B0404020101020102" pitchFamily="34" charset="77"/>
            </a:endParaRPr>
          </a:p>
          <a:p>
            <a:pPr marL="285750" indent="-285750">
              <a:buFont typeface="Arial" panose="020B0604020202020204" pitchFamily="34" charset="0"/>
              <a:buChar char="•"/>
            </a:pPr>
            <a:r>
              <a:rPr lang="en-CA" sz="1600" dirty="0">
                <a:solidFill>
                  <a:schemeClr val="bg1"/>
                </a:solidFill>
                <a:latin typeface="EF Circular Light" panose="020B0404020101020102" pitchFamily="34" charset="77"/>
                <a:cs typeface="EF Circular Light" panose="020B0404020101020102" pitchFamily="34" charset="77"/>
              </a:rPr>
              <a:t>Only company in the industry with dedicated staff for safety and security</a:t>
            </a:r>
          </a:p>
          <a:p>
            <a:pPr marL="285750" indent="-285750">
              <a:buFont typeface="Arial" panose="020B0604020202020204" pitchFamily="34" charset="0"/>
              <a:buChar char="•"/>
            </a:pPr>
            <a:endParaRPr lang="en-CA" sz="1600" dirty="0">
              <a:solidFill>
                <a:schemeClr val="bg1"/>
              </a:solidFill>
              <a:latin typeface="EF Circular Light" panose="020B0404020101020102" pitchFamily="34" charset="77"/>
              <a:cs typeface="EF Circular Light" panose="020B0404020101020102" pitchFamily="34" charset="77"/>
            </a:endParaRPr>
          </a:p>
          <a:p>
            <a:pPr marL="285750" indent="-285750">
              <a:buFont typeface="Arial" panose="020B0604020202020204" pitchFamily="34" charset="0"/>
              <a:buChar char="•"/>
            </a:pPr>
            <a:r>
              <a:rPr lang="en-CA" sz="1600" dirty="0">
                <a:solidFill>
                  <a:schemeClr val="bg1"/>
                </a:solidFill>
                <a:latin typeface="EF Circular Light" panose="020B0404020101020102" pitchFamily="34" charset="77"/>
                <a:cs typeface="EF Circular Light" panose="020B0404020101020102" pitchFamily="34" charset="77"/>
              </a:rPr>
              <a:t>Local offices in virtually every travel destination offered globally</a:t>
            </a:r>
          </a:p>
          <a:p>
            <a:pPr marL="285750" indent="-285750">
              <a:buFont typeface="Arial" panose="020B0604020202020204" pitchFamily="34" charset="0"/>
              <a:buChar char="•"/>
            </a:pPr>
            <a:endParaRPr lang="en-CA" sz="1600" dirty="0">
              <a:solidFill>
                <a:schemeClr val="bg1"/>
              </a:solidFill>
              <a:latin typeface="EF Circular Light" panose="020B0404020101020102" pitchFamily="34" charset="77"/>
              <a:cs typeface="EF Circular Light" panose="020B0404020101020102" pitchFamily="34" charset="77"/>
            </a:endParaRPr>
          </a:p>
          <a:p>
            <a:pPr marL="285750" indent="-285750">
              <a:buFont typeface="Arial" panose="020B0604020202020204" pitchFamily="34" charset="0"/>
              <a:buChar char="•"/>
            </a:pPr>
            <a:r>
              <a:rPr lang="en-CA" sz="1600" dirty="0">
                <a:solidFill>
                  <a:schemeClr val="bg1"/>
                </a:solidFill>
                <a:latin typeface="EF Circular Light" panose="020B0404020101020102" pitchFamily="34" charset="77"/>
                <a:cs typeface="EF Circular Light" panose="020B0404020101020102" pitchFamily="34" charset="77"/>
              </a:rPr>
              <a:t>EF staff personally visit every hotel, restaurant, attraction and bus company utilized</a:t>
            </a:r>
          </a:p>
        </p:txBody>
      </p:sp>
      <p:sp>
        <p:nvSpPr>
          <p:cNvPr id="4" name="Title 1">
            <a:extLst>
              <a:ext uri="{FF2B5EF4-FFF2-40B4-BE49-F238E27FC236}">
                <a16:creationId xmlns:a16="http://schemas.microsoft.com/office/drawing/2014/main" id="{AD3DC5AB-FD35-4913-8687-96B1EC4913EE}"/>
              </a:ext>
            </a:extLst>
          </p:cNvPr>
          <p:cNvSpPr txBox="1">
            <a:spLocks/>
          </p:cNvSpPr>
          <p:nvPr/>
        </p:nvSpPr>
        <p:spPr>
          <a:xfrm>
            <a:off x="1190200" y="1234557"/>
            <a:ext cx="5708689" cy="1435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US" b="1">
                <a:solidFill>
                  <a:schemeClr val="bg1"/>
                </a:solidFill>
                <a:latin typeface="EF Circular Bold" panose="020B0604020101020102" pitchFamily="34" charset="77"/>
                <a:cs typeface="EF Circular Bold" panose="020B0604020101020102" pitchFamily="34" charset="77"/>
              </a:rPr>
              <a:t>Safety is by far the #1 priority</a:t>
            </a:r>
          </a:p>
        </p:txBody>
      </p:sp>
      <p:pic>
        <p:nvPicPr>
          <p:cNvPr id="5" name="Picture 4" descr="A picture containing text, person&#10;&#10;Description automatically generated">
            <a:extLst>
              <a:ext uri="{FF2B5EF4-FFF2-40B4-BE49-F238E27FC236}">
                <a16:creationId xmlns:a16="http://schemas.microsoft.com/office/drawing/2014/main" id="{3A1F2E8A-BAF0-478A-B7EC-122881039DB3}"/>
              </a:ext>
            </a:extLst>
          </p:cNvPr>
          <p:cNvPicPr>
            <a:picLocks noChangeAspect="1"/>
          </p:cNvPicPr>
          <p:nvPr/>
        </p:nvPicPr>
        <p:blipFill>
          <a:blip r:embed="rId5"/>
          <a:stretch>
            <a:fillRect/>
          </a:stretch>
        </p:blipFill>
        <p:spPr>
          <a:xfrm>
            <a:off x="7782262" y="1234557"/>
            <a:ext cx="4002740" cy="4012772"/>
          </a:xfrm>
          <a:prstGeom prst="rect">
            <a:avLst/>
          </a:prstGeom>
        </p:spPr>
      </p:pic>
      <p:sp>
        <p:nvSpPr>
          <p:cNvPr id="6" name="TextBox 5">
            <a:extLst>
              <a:ext uri="{FF2B5EF4-FFF2-40B4-BE49-F238E27FC236}">
                <a16:creationId xmlns:a16="http://schemas.microsoft.com/office/drawing/2014/main" id="{E07247CF-AC4D-4F46-82F8-54423F818B44}"/>
              </a:ext>
            </a:extLst>
          </p:cNvPr>
          <p:cNvSpPr txBox="1"/>
          <p:nvPr/>
        </p:nvSpPr>
        <p:spPr>
          <a:xfrm>
            <a:off x="9393668" y="5623443"/>
            <a:ext cx="2723028" cy="874346"/>
          </a:xfrm>
          <a:prstGeom prst="rect">
            <a:avLst/>
          </a:prstGeom>
          <a:noFill/>
        </p:spPr>
        <p:txBody>
          <a:bodyPr wrap="square" rtlCol="0">
            <a:spAutoFit/>
          </a:bodyPr>
          <a:lstStyle/>
          <a:p>
            <a:r>
              <a:rPr lang="en-CA" sz="1000" dirty="0">
                <a:latin typeface="EF Circular Light" panose="020B0404020101020102" pitchFamily="34" charset="77"/>
                <a:cs typeface="EF Circular Light" panose="020B0404020101020102" pitchFamily="34" charset="77"/>
              </a:rPr>
              <a:t>EF has earned the World Travel &amp; Tourism Council’s Safe Travels stamp—the world’s first ever global safety and hygiene stamp for Travel &amp; Tourism, designed specifically to address COVID-19 and similar outbreaks.</a:t>
            </a:r>
            <a:endParaRPr lang="en-US" sz="1000" dirty="0">
              <a:latin typeface="EF Circular Light" panose="020B0404020101020102" pitchFamily="34" charset="77"/>
              <a:cs typeface="EF Circular Light" panose="020B0404020101020102" pitchFamily="34" charset="77"/>
            </a:endParaRPr>
          </a:p>
        </p:txBody>
      </p:sp>
      <p:cxnSp>
        <p:nvCxnSpPr>
          <p:cNvPr id="7" name="Straight Connector 6">
            <a:extLst>
              <a:ext uri="{FF2B5EF4-FFF2-40B4-BE49-F238E27FC236}">
                <a16:creationId xmlns:a16="http://schemas.microsoft.com/office/drawing/2014/main" id="{0837564B-F3F7-43D5-95D1-04CCA07AE422}"/>
              </a:ext>
            </a:extLst>
          </p:cNvPr>
          <p:cNvCxnSpPr/>
          <p:nvPr/>
        </p:nvCxnSpPr>
        <p:spPr>
          <a:xfrm>
            <a:off x="9250232" y="5649581"/>
            <a:ext cx="0" cy="793377"/>
          </a:xfrm>
          <a:prstGeom prst="line">
            <a:avLst/>
          </a:prstGeom>
        </p:spPr>
        <p:style>
          <a:lnRef idx="1">
            <a:schemeClr val="dk1"/>
          </a:lnRef>
          <a:fillRef idx="0">
            <a:schemeClr val="dk1"/>
          </a:fillRef>
          <a:effectRef idx="0">
            <a:schemeClr val="dk1"/>
          </a:effectRef>
          <a:fontRef idx="minor">
            <a:schemeClr val="tx1"/>
          </a:fontRef>
        </p:style>
      </p:cxnSp>
    </p:spTree>
    <p:custDataLst>
      <p:custData r:id="rId1"/>
      <p:custData r:id="rId2"/>
    </p:custDataLst>
    <p:extLst>
      <p:ext uri="{BB962C8B-B14F-4D97-AF65-F5344CB8AC3E}">
        <p14:creationId xmlns:p14="http://schemas.microsoft.com/office/powerpoint/2010/main" val="4291801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1F0BA7-A64C-41D7-8B6B-544979BFB654}"/>
              </a:ext>
            </a:extLst>
          </p:cNvPr>
          <p:cNvSpPr/>
          <p:nvPr/>
        </p:nvSpPr>
        <p:spPr>
          <a:xfrm>
            <a:off x="0" y="0"/>
            <a:ext cx="12192000" cy="6858000"/>
          </a:xfrm>
          <a:prstGeom prst="rect">
            <a:avLst/>
          </a:prstGeom>
          <a:solidFill>
            <a:srgbClr val="009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Arc 1">
            <a:extLst>
              <a:ext uri="{FF2B5EF4-FFF2-40B4-BE49-F238E27FC236}">
                <a16:creationId xmlns:a16="http://schemas.microsoft.com/office/drawing/2014/main" id="{A52CE781-E98D-4CA1-AFD3-8EF9D5EC83DA}"/>
              </a:ext>
            </a:extLst>
          </p:cNvPr>
          <p:cNvSpPr/>
          <p:nvPr/>
        </p:nvSpPr>
        <p:spPr>
          <a:xfrm rot="20218354">
            <a:off x="9143101" y="4559198"/>
            <a:ext cx="1950721" cy="2116183"/>
          </a:xfrm>
          <a:prstGeom prst="arc">
            <a:avLst>
              <a:gd name="adj1" fmla="val 16200000"/>
              <a:gd name="adj2" fmla="val 3330999"/>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a:p>
        </p:txBody>
      </p:sp>
      <p:sp>
        <p:nvSpPr>
          <p:cNvPr id="3" name="TextBox 2">
            <a:extLst>
              <a:ext uri="{FF2B5EF4-FFF2-40B4-BE49-F238E27FC236}">
                <a16:creationId xmlns:a16="http://schemas.microsoft.com/office/drawing/2014/main" id="{D327834A-E9F0-4866-837D-EEA7E812CDF5}"/>
              </a:ext>
            </a:extLst>
          </p:cNvPr>
          <p:cNvSpPr txBox="1"/>
          <p:nvPr/>
        </p:nvSpPr>
        <p:spPr>
          <a:xfrm>
            <a:off x="3331029" y="463125"/>
            <a:ext cx="7106194" cy="830997"/>
          </a:xfrm>
          <a:prstGeom prst="rect">
            <a:avLst/>
          </a:prstGeom>
          <a:noFill/>
        </p:spPr>
        <p:txBody>
          <a:bodyPr wrap="square" rtlCol="0">
            <a:spAutoFit/>
          </a:bodyPr>
          <a:lstStyle/>
          <a:p>
            <a:r>
              <a:rPr lang="en-CA" sz="4800" dirty="0">
                <a:solidFill>
                  <a:schemeClr val="bg1"/>
                </a:solidFill>
                <a:latin typeface="EF Circular Black" panose="020B0A04020101010102" pitchFamily="34" charset="0"/>
                <a:cs typeface="EF Circular Black" panose="020B0A04020101010102" pitchFamily="34" charset="0"/>
              </a:rPr>
              <a:t>Ready to take flight?</a:t>
            </a:r>
          </a:p>
        </p:txBody>
      </p:sp>
      <p:pic>
        <p:nvPicPr>
          <p:cNvPr id="4" name="Online Media 3" title="A Year of Travel | EF Educational Tours Canada">
            <a:hlinkClick r:id="" action="ppaction://media"/>
            <a:extLst>
              <a:ext uri="{FF2B5EF4-FFF2-40B4-BE49-F238E27FC236}">
                <a16:creationId xmlns:a16="http://schemas.microsoft.com/office/drawing/2014/main" id="{FD45358E-7A45-49A4-9A04-D565C5ADE482}"/>
              </a:ext>
            </a:extLst>
          </p:cNvPr>
          <p:cNvPicPr>
            <a:picLocks noRot="1" noChangeAspect="1"/>
          </p:cNvPicPr>
          <p:nvPr>
            <a:videoFile r:link="rId3"/>
          </p:nvPr>
        </p:nvPicPr>
        <p:blipFill>
          <a:blip r:embed="rId6"/>
          <a:stretch>
            <a:fillRect/>
          </a:stretch>
        </p:blipFill>
        <p:spPr>
          <a:xfrm>
            <a:off x="2174240" y="1447626"/>
            <a:ext cx="8067039" cy="4557876"/>
          </a:xfrm>
          <a:prstGeom prst="rect">
            <a:avLst/>
          </a:prstGeom>
        </p:spPr>
      </p:pic>
      <p:pic>
        <p:nvPicPr>
          <p:cNvPr id="5" name="Picture 5">
            <a:extLst>
              <a:ext uri="{FF2B5EF4-FFF2-40B4-BE49-F238E27FC236}">
                <a16:creationId xmlns:a16="http://schemas.microsoft.com/office/drawing/2014/main" id="{2F698718-1D49-4426-BCAB-92631DA4B05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19974227">
            <a:off x="1972294" y="588541"/>
            <a:ext cx="581175" cy="492414"/>
          </a:xfrm>
          <a:prstGeom prst="rect">
            <a:avLst/>
          </a:prstGeom>
        </p:spPr>
      </p:pic>
      <p:sp>
        <p:nvSpPr>
          <p:cNvPr id="6" name="Arc 5">
            <a:extLst>
              <a:ext uri="{FF2B5EF4-FFF2-40B4-BE49-F238E27FC236}">
                <a16:creationId xmlns:a16="http://schemas.microsoft.com/office/drawing/2014/main" id="{293EAB6C-EC21-4429-AC15-67EB5850395F}"/>
              </a:ext>
            </a:extLst>
          </p:cNvPr>
          <p:cNvSpPr/>
          <p:nvPr/>
        </p:nvSpPr>
        <p:spPr>
          <a:xfrm rot="11429577">
            <a:off x="1371119" y="898471"/>
            <a:ext cx="1950721" cy="2116183"/>
          </a:xfrm>
          <a:prstGeom prst="arc">
            <a:avLst>
              <a:gd name="adj1" fmla="val 16200000"/>
              <a:gd name="adj2" fmla="val 3330999"/>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a:p>
        </p:txBody>
      </p:sp>
      <p:sp>
        <p:nvSpPr>
          <p:cNvPr id="7" name="Oval 6">
            <a:extLst>
              <a:ext uri="{FF2B5EF4-FFF2-40B4-BE49-F238E27FC236}">
                <a16:creationId xmlns:a16="http://schemas.microsoft.com/office/drawing/2014/main" id="{6309F057-0406-462F-9DA9-6E2F1F7CED18}"/>
              </a:ext>
            </a:extLst>
          </p:cNvPr>
          <p:cNvSpPr/>
          <p:nvPr/>
        </p:nvSpPr>
        <p:spPr>
          <a:xfrm>
            <a:off x="11429999" y="1676333"/>
            <a:ext cx="1333037" cy="1333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BF16F8F0-A505-4187-9D47-47B2A33AAFD8}"/>
              </a:ext>
            </a:extLst>
          </p:cNvPr>
          <p:cNvSpPr/>
          <p:nvPr/>
        </p:nvSpPr>
        <p:spPr>
          <a:xfrm>
            <a:off x="10997265" y="2188282"/>
            <a:ext cx="986306" cy="9863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0706C616-8ABB-44C3-BC81-60AEE83E739E}"/>
              </a:ext>
            </a:extLst>
          </p:cNvPr>
          <p:cNvSpPr/>
          <p:nvPr/>
        </p:nvSpPr>
        <p:spPr>
          <a:xfrm>
            <a:off x="11373014" y="1961751"/>
            <a:ext cx="1333037" cy="1333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341FED05-95C7-407B-B47B-7575EA539695}"/>
              </a:ext>
            </a:extLst>
          </p:cNvPr>
          <p:cNvSpPr/>
          <p:nvPr/>
        </p:nvSpPr>
        <p:spPr>
          <a:xfrm>
            <a:off x="10789921" y="5240492"/>
            <a:ext cx="1973116" cy="19731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6DFAC3FA-B84C-4992-9EDA-66E147A62C2E}"/>
              </a:ext>
            </a:extLst>
          </p:cNvPr>
          <p:cNvSpPr/>
          <p:nvPr/>
        </p:nvSpPr>
        <p:spPr>
          <a:xfrm>
            <a:off x="10191568" y="5673227"/>
            <a:ext cx="1653436" cy="16534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CA152ECB-2EF7-492A-973E-2428DD3DB44C}"/>
              </a:ext>
            </a:extLst>
          </p:cNvPr>
          <p:cNvSpPr/>
          <p:nvPr/>
        </p:nvSpPr>
        <p:spPr>
          <a:xfrm>
            <a:off x="9839327" y="6227050"/>
            <a:ext cx="973274" cy="973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A169E196-4F9F-4E7F-93FE-7BB3BC860DDB}"/>
              </a:ext>
            </a:extLst>
          </p:cNvPr>
          <p:cNvSpPr/>
          <p:nvPr/>
        </p:nvSpPr>
        <p:spPr>
          <a:xfrm>
            <a:off x="0" y="3429000"/>
            <a:ext cx="1973116" cy="19731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C54D26BB-DE7C-4257-9265-D11B1CAA7027}"/>
              </a:ext>
            </a:extLst>
          </p:cNvPr>
          <p:cNvSpPr/>
          <p:nvPr/>
        </p:nvSpPr>
        <p:spPr>
          <a:xfrm>
            <a:off x="964163" y="4032386"/>
            <a:ext cx="1557595" cy="15575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8DCEC148-96B1-4860-ACE0-93B898EEE333}"/>
              </a:ext>
            </a:extLst>
          </p:cNvPr>
          <p:cNvSpPr/>
          <p:nvPr/>
        </p:nvSpPr>
        <p:spPr>
          <a:xfrm>
            <a:off x="-797776" y="4054589"/>
            <a:ext cx="1638260" cy="16382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D01EC358-91F6-4F00-A065-AB4C934439AE}"/>
              </a:ext>
            </a:extLst>
          </p:cNvPr>
          <p:cNvSpPr/>
          <p:nvPr/>
        </p:nvSpPr>
        <p:spPr>
          <a:xfrm>
            <a:off x="-108699" y="3824625"/>
            <a:ext cx="1973116" cy="19731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A7188587-0A3D-40CD-913B-326F42BBBEC0}"/>
              </a:ext>
            </a:extLst>
          </p:cNvPr>
          <p:cNvSpPr/>
          <p:nvPr/>
        </p:nvSpPr>
        <p:spPr>
          <a:xfrm>
            <a:off x="-418522" y="3616865"/>
            <a:ext cx="1557595" cy="15575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custData r:id="rId1"/>
      <p:custData r:id="rId2"/>
    </p:custDataLst>
    <p:extLst>
      <p:ext uri="{BB962C8B-B14F-4D97-AF65-F5344CB8AC3E}">
        <p14:creationId xmlns:p14="http://schemas.microsoft.com/office/powerpoint/2010/main" val="1968353378"/>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jacquelyn.mccoll\AppData\Local\Temp\Templafy\PowerPointVsto\Assets\91b334c1-eafc-4999-89d8-7e552b244616.jpeg"/>
</p:tagLst>
</file>

<file path=ppt/tags/tag10.xml><?xml version="1.0" encoding="utf-8"?>
<p:tagLst xmlns:a="http://schemas.openxmlformats.org/drawingml/2006/main" xmlns:r="http://schemas.openxmlformats.org/officeDocument/2006/relationships" xmlns:p="http://schemas.openxmlformats.org/presentationml/2006/main">
  <p:tag name="TEMPLAFYSLIDEID" val="637334468769497789"/>
</p:tagLst>
</file>

<file path=ppt/tags/tag11.xml><?xml version="1.0" encoding="utf-8"?>
<p:tagLst xmlns:a="http://schemas.openxmlformats.org/drawingml/2006/main" xmlns:r="http://schemas.openxmlformats.org/officeDocument/2006/relationships" xmlns:p="http://schemas.openxmlformats.org/presentationml/2006/main">
  <p:tag name="TEMPLAFYSLIDEID" val="637334468769497787"/>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jacquelyn.mccoll\AppData\Local\Temp\Templafy\PowerPointVsto\Assets\97195cd0-3eb5-48f4-b2b5-8620c8fbb4eb.jpeg"/>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jacquelyn.mccoll\AppData\Local\Temp\Templafy\PowerPointVsto\Assets\7a44fe93-1fec-4713-a035-937c363e2ec9.jpeg"/>
</p:tagLst>
</file>

<file path=ppt/tags/tag14.xml><?xml version="1.0" encoding="utf-8"?>
<p:tagLst xmlns:a="http://schemas.openxmlformats.org/drawingml/2006/main" xmlns:r="http://schemas.openxmlformats.org/officeDocument/2006/relationships" xmlns:p="http://schemas.openxmlformats.org/presentationml/2006/main">
  <p:tag name="CONTAINEDIMAGEPATH" val="C:\Users\jacquelyn.mccoll\AppData\Local\Temp\Templafy\PowerPointVsto\Assets\996b7e5d-f7d4-4862-a7cb-e5fe6c8940ef.jpeg"/>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jacquelyn.mccoll\AppData\Local\Temp\Templafy\PowerPointVsto\Assets\98783c79-8a88-4e0b-a0fe-ffa694d73977.jpeg"/>
</p:tagLst>
</file>

<file path=ppt/tags/tag16.xml><?xml version="1.0" encoding="utf-8"?>
<p:tagLst xmlns:a="http://schemas.openxmlformats.org/drawingml/2006/main" xmlns:r="http://schemas.openxmlformats.org/officeDocument/2006/relationships" xmlns:p="http://schemas.openxmlformats.org/presentationml/2006/main">
  <p:tag name="CONTAINEDIMAGEPATH" val="C:\Users\lara.mcelrea\AppData\Local\Temp\Templafy\PowerPointVsto\Assets\48a10347-a7bf-425a-8eda-19da65b1c2a8.jpeg"/>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lara.mcelrea\AppData\Local\Temp\Templafy\PowerPointVsto\Assets\cdaa4e35-1bdb-42fa-862e-c7921b6227a8.jpeg"/>
</p:tagLst>
</file>

<file path=ppt/tags/tag18.xml><?xml version="1.0" encoding="utf-8"?>
<p:tagLst xmlns:a="http://schemas.openxmlformats.org/drawingml/2006/main" xmlns:r="http://schemas.openxmlformats.org/officeDocument/2006/relationships" xmlns:p="http://schemas.openxmlformats.org/presentationml/2006/main">
  <p:tag name="CONTAINEDIMAGEPATH" val="C:\Users\lara.mcelrea\AppData\Local\Temp\Templafy\PowerPointVsto\Assets\c27a10c2-77d6-4080-9351-601968005b7d.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jacquelyn.mccoll\AppData\Local\Temp\Templafy\PowerPointVsto\Assets\04048ae2-bdfb-4396-ab9e-43217f08f25f.jpe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sarah.mielke\AppData\Local\Temp\Templafy\PowerPointVsto\Assets\746ccb8c-8aa3-47c8-a3f8-ee2bbd2b8bcc.jpeg"/>
</p:tagLst>
</file>

<file path=ppt/tags/tag4.xml><?xml version="1.0" encoding="utf-8"?>
<p:tagLst xmlns:a="http://schemas.openxmlformats.org/drawingml/2006/main" xmlns:r="http://schemas.openxmlformats.org/officeDocument/2006/relationships" xmlns:p="http://schemas.openxmlformats.org/presentationml/2006/main">
  <p:tag name="TEMPLAFYSLIDEID" val="637582402239317479"/>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lilly.henjes\AppData\Local\Temp\Templafy\PowerPointVsto\Assets\e5ed3b6d-3b6b-4595-a60f-c05626facb41.jpeg"/>
</p:tagLst>
</file>

<file path=ppt/tags/tag6.xml><?xml version="1.0" encoding="utf-8"?>
<p:tagLst xmlns:a="http://schemas.openxmlformats.org/drawingml/2006/main" xmlns:r="http://schemas.openxmlformats.org/officeDocument/2006/relationships" xmlns:p="http://schemas.openxmlformats.org/presentationml/2006/main">
  <p:tag name="TEMPLAFYSLIDEID" val="637707725835896239"/>
</p:tagLst>
</file>

<file path=ppt/tags/tag7.xml><?xml version="1.0" encoding="utf-8"?>
<p:tagLst xmlns:a="http://schemas.openxmlformats.org/drawingml/2006/main" xmlns:r="http://schemas.openxmlformats.org/officeDocument/2006/relationships" xmlns:p="http://schemas.openxmlformats.org/presentationml/2006/main">
  <p:tag name="TEMPLAFYSLIDEID" val="637707725836052484"/>
</p:tagLst>
</file>

<file path=ppt/tags/tag8.xml><?xml version="1.0" encoding="utf-8"?>
<p:tagLst xmlns:a="http://schemas.openxmlformats.org/drawingml/2006/main" xmlns:r="http://schemas.openxmlformats.org/officeDocument/2006/relationships" xmlns:p="http://schemas.openxmlformats.org/presentationml/2006/main">
  <p:tag name="TEMPLAFYSLIDEID" val="637707725836052485"/>
</p:tagLst>
</file>

<file path=ppt/tags/tag9.xml><?xml version="1.0" encoding="utf-8"?>
<p:tagLst xmlns:a="http://schemas.openxmlformats.org/drawingml/2006/main" xmlns:r="http://schemas.openxmlformats.org/officeDocument/2006/relationships" xmlns:p="http://schemas.openxmlformats.org/presentationml/2006/main">
  <p:tag name="TEMPLAFYSLIDEID" val="6373344687694978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0,"isValidatorEnabled":false,"isLocked":false,"elementsMetadata":[],"slideId":"637980753723565145","enableDocumentContentUpdater":false,"version":"1.12"}]]></TemplafySlideTemplateConfiguration>
</file>

<file path=customXml/item10.xml><?xml version="1.0" encoding="utf-8"?>
<TemplafySlideTemplateConfiguration><![CDATA[{"slideVersion":0,"isValidatorEnabled":false,"isLocked":false,"elementsMetadata":[],"slideId":"637980753724815227","enableDocumentContentUpdater":false,"version":"1.12"}]]></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slideVersion":0,"isValidatorEnabled":false,"isLocked":false,"elementsMetadata":[],"slideId":"637980753724346417","enableDocumentContentUpdater":false,"version":"1.12"}]]></TemplafySlideTemplateConfiguration>
</file>

<file path=customXml/item13.xml><?xml version="1.0" encoding="utf-8"?>
<TemplafyTemplateConfiguration><![CDATA[{"elementsMetadata":[{"type":"shape","id":"ae5773ba-51d3-4b6a-93f7-830dbb811b61","elementConfiguration":{"binding":"Form.RCDeckTeacherSurname","visibility":{"action":"hide","binding":"Form.RCDeckTeacherSurname","operator":"equals","compareValue":""},"disableUpdates":false,"type":"text"}},{"type":"shape","id":"03ee7f44-d8b0-4373-9477-56e2d9bac966","elementConfiguration":{"binding":"Form.RCDeckEnrolment","visibility":{"action":"hide","binding":"Form.RCDeckEnrolment","operator":"equals","compareValue":""},"disableUpdates":false,"type":"text"}},{"type":"shape","id":"af729d27-5e4f-4843-9ee2-0e02f48dc498","elementConfiguration":{"format":"MMMM d","binding":"Form.RCDeckStartDate","visibility":{"action":"hide","binding":"Form.RCDeckStartDate","operator":"equals","compareValue":""},"disableUpdates":false,"type":"date"}},{"type":"shape","id":"ebd39e57-15d4-4f83-b431-85423e678aa0","elementConfiguration":{"format":"MMMM d","binding":"Form.RCDeckFinDate","visibility":{"action":"hide","binding":"Form.RCDeckFinDate","operator":"equals","compareValue":""},"disableUpdates":false,"type":"date"}},{"type":"shape","id":"28931d82-37a4-4d56-894b-cee6122a7092","elementConfiguration":{"binding":"Form.RCDeckGateway.Description","visibility":{"action":"hide","binding":"Form.RCDeckGateway.Description","operator":"equals","compareValue":""},"disableUpdates":false,"type":"text"}},{"type":"shape","id":"c5ef6cad-4f3b-46d0-9837-3bda8d233686","elementConfiguration":{"binding":"Form.RCDeckTotalDays","visibility":{"action":"hide","binding":"Form.RCDeckTotalDays","operator":"equals","compareValue":""},"disableUpdates":false,"type":"text"}}],"transformationConfigurations":[],"templateName":"","templateDescription":"","enableDocumentContentUpdater":false,"version":"1.12"}]]></TemplafyTemplateConfiguration>
</file>

<file path=customXml/item14.xml><?xml version="1.0" encoding="utf-8"?>
<TemplafySlideFormConfiguration><![CDATA[{"formFields":[],"formDataEntries":[]}]]></TemplafySlideFormConfiguration>
</file>

<file path=customXml/item15.xml><?xml version="1.0" encoding="utf-8"?>
<TemplafySlideTemplateConfiguration><![CDATA[{"slideVersion":0,"isValidatorEnabled":false,"isLocked":false,"elementsMetadata":[],"slideId":"637980753725909044","enableDocumentContentUpdater":false,"version":"1.12"}]]></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0,"isValidatorEnabled":false,"isLocked":false,"elementsMetadata":[],"slideId":"637980753725752803","enableDocumentContentUpdater":false,"version":"1.12"}]]></TemplafySlideTemplateConfiguration>
</file>

<file path=customXml/item18.xml><?xml version="1.0" encoding="utf-8"?>
<ct:contentTypeSchema xmlns:ct="http://schemas.microsoft.com/office/2006/metadata/contentType" xmlns:ma="http://schemas.microsoft.com/office/2006/metadata/properties/metaAttributes" ct:_="" ma:_="" ma:contentTypeName="Document Categories" ma:contentTypeID="0x010100F2A1E1E4D320C749A22EC3F91FD053D600C965D7493AE87C4F9BB11636075D234E" ma:contentTypeVersion="9" ma:contentTypeDescription="" ma:contentTypeScope="" ma:versionID="d2a3a2e12d08f2bc42d80c6194552246">
  <xsd:schema xmlns:xsd="http://www.w3.org/2001/XMLSchema" xmlns:xs="http://www.w3.org/2001/XMLSchema" xmlns:p="http://schemas.microsoft.com/office/2006/metadata/properties" xmlns:ns1="http://schemas.microsoft.com/sharepoint/v3" xmlns:ns2="1e050540-abf7-4cd0-9094-0488f67136b7" targetNamespace="http://schemas.microsoft.com/office/2006/metadata/properties" ma:root="true" ma:fieldsID="4cc6403f1885bf9118ffb46d1ebf166c" ns1:_="" ns2:_="">
    <xsd:import namespace="http://schemas.microsoft.com/sharepoint/v3"/>
    <xsd:import namespace="1e050540-abf7-4cd0-9094-0488f67136b7"/>
    <xsd:element name="properties">
      <xsd:complexType>
        <xsd:sequence>
          <xsd:element name="documentManagement">
            <xsd:complexType>
              <xsd:all>
                <xsd:element ref="ns2:DocumentCategories"/>
                <xsd:element ref="ns2:DocumentForm"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 ma:hidden="true" ma:internalName="PublishingStartDate" ma:readOnly="false">
      <xsd:simpleType>
        <xsd:restriction base="dms:Unknown"/>
      </xsd:simpleType>
    </xsd:element>
    <xsd:element name="PublishingExpirationDate" ma:index="11" nillable="true" ma:displayName="Scheduling End Date" ma:description=""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050540-abf7-4cd0-9094-0488f67136b7" elementFormDefault="qualified">
    <xsd:import namespace="http://schemas.microsoft.com/office/2006/documentManagement/types"/>
    <xsd:import namespace="http://schemas.microsoft.com/office/infopath/2007/PartnerControls"/>
    <xsd:element name="DocumentCategories" ma:index="8" ma:displayName="Document Categories" ma:format="Dropdown" ma:internalName="DocumentCategories" ma:readOnly="false">
      <xsd:simpleType>
        <xsd:restriction base="dms:Choice">
          <xsd:enumeration value="ABC Tips"/>
          <xsd:enumeration value="Agenda"/>
          <xsd:enumeration value="Alumni"/>
          <xsd:enumeration value="Announcements"/>
          <xsd:enumeration value="Annual Report"/>
          <xsd:enumeration value="Archived"/>
          <xsd:enumeration value="Assemblies"/>
          <xsd:enumeration value="Awards"/>
          <xsd:enumeration value="Bullying Information"/>
          <xsd:enumeration value="Cafeteria"/>
          <xsd:enumeration value="Calendar"/>
          <xsd:enumeration value="Class Supply Lists"/>
          <xsd:enumeration value="Clubs"/>
          <xsd:enumeration value="Community"/>
          <xsd:enumeration value="Covid Information"/>
          <xsd:enumeration value="Data &amp; Reports"/>
          <xsd:enumeration value="District"/>
          <xsd:enumeration value="Drama"/>
          <xsd:enumeration value="English"/>
          <xsd:enumeration value="Exams"/>
          <xsd:enumeration value="Fine Arts"/>
          <xsd:enumeration value="French"/>
          <xsd:enumeration value="Graduation"/>
          <xsd:enumeration value="Guidance-Course Selection"/>
          <xsd:enumeration value="Guidance-Information"/>
          <xsd:enumeration value="Guidance-Scholarships"/>
          <xsd:enumeration value="Handbook"/>
          <xsd:enumeration value="Health"/>
          <xsd:enumeration value="Home and School"/>
          <xsd:enumeration value="Homework"/>
          <xsd:enumeration value="Hot Lunch"/>
          <xsd:enumeration value="Humanities"/>
          <xsd:enumeration value="Literacy"/>
          <xsd:enumeration value="Math"/>
          <xsd:enumeration value="Memo"/>
          <xsd:enumeration value="Misc"/>
          <xsd:enumeration value="Newcomers"/>
          <xsd:enumeration value="Newsletter"/>
          <xsd:enumeration value="Parent Information"/>
          <xsd:enumeration value="Portal"/>
          <xsd:enumeration value="Potato Harvest"/>
          <xsd:enumeration value="Policy"/>
          <xsd:enumeration value="Post-Secondary"/>
          <xsd:enumeration value="PSSC"/>
          <xsd:enumeration value="Registration"/>
          <xsd:enumeration value="Resource"/>
          <xsd:enumeration value="Schedule"/>
          <xsd:enumeration value="School Connects Messages"/>
          <xsd:enumeration value="School Improvement Plan"/>
          <xsd:enumeration value="School Information"/>
          <xsd:enumeration value="School Merchandise"/>
          <xsd:enumeration value="School Messenger Message"/>
          <xsd:enumeration value="Science"/>
          <xsd:enumeration value="Sexual Health Services"/>
          <xsd:enumeration value="Special Project"/>
          <xsd:enumeration value="Sports"/>
          <xsd:enumeration value="Student-Information"/>
          <xsd:enumeration value="Summer School"/>
          <xsd:enumeration value="Yearbook"/>
          <xsd:enumeration value="Vocational"/>
          <xsd:enumeration value="Voicemail"/>
          <xsd:enumeration value="Volunteer"/>
          <xsd:enumeration value="Weather"/>
        </xsd:restriction>
      </xsd:simpleType>
    </xsd:element>
    <xsd:element name="DocumentForm" ma:index="9" nillable="true" ma:displayName="Document Form" ma:default="No" ma:description="Is this a form?" ma:format="Dropdown" ma:internalName="DocumentForm" ma:readOnly="false">
      <xsd:simpleType>
        <xsd:restriction base="dms:Choice">
          <xsd:enumeration value="No"/>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9.xml><?xml version="1.0" encoding="utf-8"?>
<TemplafySlideTemplateConfiguration><![CDATA[{"slideVersion":0,"isValidatorEnabled":false,"isLocked":false,"elementsMetadata":[],"slideId":"637980753722783830","enableDocumentContentUpdater":false,"version":"1.12"}]]></TemplafySlideTemplate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TemplateConfiguration><![CDATA[{"slideVersion":0,"isValidatorEnabled":false,"isLocked":false,"elementsMetadata":[],"slideId":"637980753725127743","enableDocumentContentUpdater":false,"version":"1.12"}]]></TemplafySlideTemplateConfiguration>
</file>

<file path=customXml/item22.xml><?xml version="1.0" encoding="utf-8"?>
<TemplafySlideTemplateConfiguration><![CDATA[{"slideVersion":0,"isValidatorEnabled":false,"isLocked":false,"elementsMetadata":[],"slideId":"637980753725284004","enableDocumentContentUpdater":false,"version":"1.12"}]]></TemplafySlideTemplate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TemplateConfiguration><![CDATA[{"slideVersion":0,"isValidatorEnabled":false,"isLocked":false,"elementsMetadata":[],"slideId":"637980753723252622","enableDocumentContentUpdater":false,"version":"1.12"}]]></TemplafySlideTemplateConfiguration>
</file>

<file path=customXml/item26.xml><?xml version="1.0" encoding="utf-8"?>
<TemplafySlideTemplateConfiguration><![CDATA[{"slideVersion":0,"isValidatorEnabled":false,"isLocked":false,"elementsMetadata":[],"slideId":"637980753722315064","enableDocumentContentUpdater":false,"version":"1.12"}]]></TemplafySlideTemplateConfiguration>
</file>

<file path=customXml/item27.xml><?xml version="1.0" encoding="utf-8"?>
<TemplafySlideTemplateConfiguration><![CDATA[{"slideVersion":0,"isValidatorEnabled":false,"isLocked":false,"elementsMetadata":[],"slideId":"637980753723408867","enableDocumentContentUpdater":false,"version":"1.12"}]]></TemplafySlideTemplateConfiguration>
</file>

<file path=customXml/item28.xml><?xml version="1.0" encoding="utf-8"?>
<TemplafySlideFormConfiguration><![CDATA[{"formFields":[],"formDataEntries":[]}]]></TemplafySlideFormConfiguration>
</file>

<file path=customXml/item29.xml><?xml version="1.0" encoding="utf-8"?>
<TemplafySlideTemplateConfiguration><![CDATA[{"slideVersion":0,"isValidatorEnabled":false,"isLocked":false,"elementsMetadata":[],"slideId":"637980753724190178","enableDocumentContentUpdater":false,"version":"1.12"}]]></TemplafySlideTemplate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TemplateConfiguration><![CDATA[{"slideVersion":0,"isValidatorEnabled":false,"isLocked":false,"elementsMetadata":[],"slideId":"637980753725909043","enableDocumentContentUpdater":false,"version":"1.12"}]]></TemplafySlideTemplateConfiguration>
</file>

<file path=customXml/item33.xml><?xml version="1.0" encoding="utf-8"?>
<TemplafySlideFormConfiguration><![CDATA[{"formFields":[],"formDataEntries":[]}]]></TemplafySlideFormConfiguration>
</file>

<file path=customXml/item34.xml><?xml version="1.0" encoding="utf-8"?>
<?mso-contentType ?>
<FormTemplates xmlns="http://schemas.microsoft.com/sharepoint/v3/contenttype/forms">
  <Display>DocumentLibraryForm</Display>
  <Edit>DocumentLibraryForm</Edit>
  <New>DocumentLibraryForm</New>
</FormTemplates>
</file>

<file path=customXml/item35.xml><?xml version="1.0" encoding="utf-8"?>
<TemplafySlideTemplateConfiguration><![CDATA[{"slideVersion":0,"isValidatorEnabled":false,"isLocked":false,"elementsMetadata":[],"slideId":"637980753723877645","enableDocumentContentUpdater":false,"version":"1.12"}]]></TemplafySlideTemplateConfiguration>
</file>

<file path=customXml/item36.xml><?xml version="1.0" encoding="utf-8"?>
<TemplafySlideFormConfiguration><![CDATA[{"formFields":[],"formDataEntries":[]}]]></TemplafySlideFormConfiguration>
</file>

<file path=customXml/item37.xml><?xml version="1.0" encoding="utf-8"?>
<TemplafyFormConfiguration><![CDATA[{"formFields":[{"required":true,"placeholder":"","lines":0,"helpTexts":{"prefix":"","postfix":""},"spacing":{},"type":"textBox","name":"RCDeckTeacherSurname","label":"GL's Name (e.g. Ms. Smith)","fullyQualifiedName":"RCDeckTeacherSurname"},{"required":true,"helpTexts":{"prefix":"","postfix":""},"spacing":{},"type":"datePicker","name":"RCDeckStartDate","label":"Earliest Departure","fullyQualifiedName":"RCDeckStartDate"},{"required":true,"helpTexts":{"prefix":"","postfix":""},"spacing":{},"type":"datePicker","name":"RCDeckFinDate","label":"Latest Return","fullyQualifiedName":"RCDeckFinDate"},{"required":true,"placeholder":"","lines":0,"helpTexts":{"prefix":"","postfix":""},"spacing":{},"type":"textBox","name":"RCDeckTotalDays","label":"Days on Tour (e.g. 12)","fullyQualifiedName":"RCDeckTotalDays"},{"required":true,"placeholder":"","lines":0,"helpTexts":{"prefix":"","postfix":""},"spacing":{},"type":"textBox","name":"RCDeckEnrolment","label":"Enter enrolment number (e.g. 8518919SM)","fullyQualifiedName":"RCDeckEnrolment"},{"dataSource":"CanGateways","displayColumn":"gateway","hideIfNoUserInteractionRequired":false,"distinct":true,"required":true,"autoSelectFirstOption":false,"helpTexts":{"prefix":"","postfix":""},"spacing":{},"type":"dropDown","name":"RCDeckGateway","label":"Choose your departing gateway","fullyQualifiedName":"RCDeckGateway"},{"required":true,"helpTexts":{"prefix":"","postfix":""},"spacing":{},"type":"datePicker","name":"RCDeckDiscountDeadline","label":"Enter the date the enrolment discount ends","fullyQualifiedName":"RCDeckDiscountDeadline"}],"formDataEntries":[{"name":"RCDeckTeacherSurname","value":"/pO2nGKCVxN6+ZC3nCsr2aRBdt0EGgezXaC8FGVmL1I="},{"name":"RCDeckStartDate","value":"gxkWiGXiV5hyJAuefZiIVA=="},{"name":"RCDeckFinDate","value":"5wR6OjReoRt0yXfvO62glw=="},{"name":"RCDeckTotalDays","value":"BTI+3eTR9FEzc2as5LuiHQ=="},{"name":"RCDeckEnrolment","value":"xFmX1wdHuYMuqkU+A+6D7w=="},{"name":"RCDeckGateway","value":"ci1fPh3DpVJKxCJMkRMtFQ=="},{"name":"RCDeckDiscountDeadline","value":"uT8WY+o9rXp+QyelRptH/w=="}]}]]></TemplafyFormConfiguration>
</file>

<file path=customXml/item38.xml><?xml version="1.0" encoding="utf-8"?>
<TemplafySlideFormConfiguration><![CDATA[{"formFields":[],"formDataEntries":[]}]]></TemplafySlideFormConfiguration>
</file>

<file path=customXml/item39.xml><?xml version="1.0" encoding="utf-8"?>
<p:properties xmlns:p="http://schemas.microsoft.com/office/2006/metadata/properties" xmlns:xsi="http://www.w3.org/2001/XMLSchema-instance" xmlns:pc="http://schemas.microsoft.com/office/infopath/2007/PartnerControls">
  <documentManagement>
    <DocumentForm xmlns="1e050540-abf7-4cd0-9094-0488f67136b7">No</DocumentForm>
    <DocumentCategories xmlns="1e050540-abf7-4cd0-9094-0488f67136b7">Parent Information</DocumentCategories>
    <PublishingStartDate xmlns="http://schemas.microsoft.com/sharepoint/v3" xsi:nil="true"/>
    <PublishingExpirationDate xmlns="http://schemas.microsoft.com/sharepoint/v3" xsi:nil="true"/>
  </documentManagement>
</p:properties>
</file>

<file path=customXml/item4.xml><?xml version="1.0" encoding="utf-8"?>
<TemplafySlideTemplateConfiguration><![CDATA[{"slideVersion":0,"isValidatorEnabled":false,"isLocked":false,"elementsMetadata":[],"slideId":"637980753725596513","enableDocumentContentUpdater":false,"version":"1.12"}]]></TemplafySlideTemplateConfiguration>
</file>

<file path=customXml/item5.xml><?xml version="1.0" encoding="utf-8"?>
<TemplafySlideFormConfiguration><![CDATA[{"formFields":[],"formDataEntries":[]}]]></TemplafySlideFormConfiguration>
</file>

<file path=customXml/item6.xml><?xml version="1.0" encoding="utf-8"?>
<TemplafySlideTemplateConfiguration><![CDATA[{"slideVersion":0,"isValidatorEnabled":false,"isLocked":false,"elementsMetadata":[],"slideId":"637980753725127744","enableDocumentContentUpdater":false,"version":"1.12"}]]></TemplafySlide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slideVersion":0,"isValidatorEnabled":false,"isLocked":false,"elementsMetadata":[],"slideId":"637980753723565144","enableDocumentContentUpdater":false,"version":"1.12"}]]></TemplafySlideTemplateConfiguration>
</file>

<file path=customXml/itemProps1.xml><?xml version="1.0" encoding="utf-8"?>
<ds:datastoreItem xmlns:ds="http://schemas.openxmlformats.org/officeDocument/2006/customXml" ds:itemID="{2982C71F-1F13-4B1E-953B-875715B0C9A9}"/>
</file>

<file path=customXml/itemProps10.xml><?xml version="1.0" encoding="utf-8"?>
<ds:datastoreItem xmlns:ds="http://schemas.openxmlformats.org/officeDocument/2006/customXml" ds:itemID="{A7D12088-91EA-46A1-9014-0C7312DD0E19}"/>
</file>

<file path=customXml/itemProps11.xml><?xml version="1.0" encoding="utf-8"?>
<ds:datastoreItem xmlns:ds="http://schemas.openxmlformats.org/officeDocument/2006/customXml" ds:itemID="{8D10092B-55E5-4D55-B7D5-5609F5D05776}"/>
</file>

<file path=customXml/itemProps12.xml><?xml version="1.0" encoding="utf-8"?>
<ds:datastoreItem xmlns:ds="http://schemas.openxmlformats.org/officeDocument/2006/customXml" ds:itemID="{4BB36AB3-C954-4E5C-9645-03DBBAA19600}"/>
</file>

<file path=customXml/itemProps13.xml><?xml version="1.0" encoding="utf-8"?>
<ds:datastoreItem xmlns:ds="http://schemas.openxmlformats.org/officeDocument/2006/customXml" ds:itemID="{7BAFD29B-0DC7-4AAA-A829-042BEDA4684A}"/>
</file>

<file path=customXml/itemProps14.xml><?xml version="1.0" encoding="utf-8"?>
<ds:datastoreItem xmlns:ds="http://schemas.openxmlformats.org/officeDocument/2006/customXml" ds:itemID="{6FA0EC50-F7EE-4286-BA59-C17ADD075D24}"/>
</file>

<file path=customXml/itemProps15.xml><?xml version="1.0" encoding="utf-8"?>
<ds:datastoreItem xmlns:ds="http://schemas.openxmlformats.org/officeDocument/2006/customXml" ds:itemID="{37E7B6E7-AE4E-4299-B4A6-31B4CC8251E4}"/>
</file>

<file path=customXml/itemProps16.xml><?xml version="1.0" encoding="utf-8"?>
<ds:datastoreItem xmlns:ds="http://schemas.openxmlformats.org/officeDocument/2006/customXml" ds:itemID="{0DA9E0B5-787F-4131-B373-9628E9B389A8}"/>
</file>

<file path=customXml/itemProps17.xml><?xml version="1.0" encoding="utf-8"?>
<ds:datastoreItem xmlns:ds="http://schemas.openxmlformats.org/officeDocument/2006/customXml" ds:itemID="{43E73A48-7C76-4C38-AABA-BA7BCF1B9FA8}"/>
</file>

<file path=customXml/itemProps18.xml><?xml version="1.0" encoding="utf-8"?>
<ds:datastoreItem xmlns:ds="http://schemas.openxmlformats.org/officeDocument/2006/customXml" ds:itemID="{D276A032-D846-4520-975C-718FA61BBDB3}"/>
</file>

<file path=customXml/itemProps19.xml><?xml version="1.0" encoding="utf-8"?>
<ds:datastoreItem xmlns:ds="http://schemas.openxmlformats.org/officeDocument/2006/customXml" ds:itemID="{A3D75295-9636-4978-BC7B-AB6BB1E62858}"/>
</file>

<file path=customXml/itemProps2.xml><?xml version="1.0" encoding="utf-8"?>
<ds:datastoreItem xmlns:ds="http://schemas.openxmlformats.org/officeDocument/2006/customXml" ds:itemID="{58F9031C-4553-4CF1-903B-6CB4A78A3ECF}"/>
</file>

<file path=customXml/itemProps20.xml><?xml version="1.0" encoding="utf-8"?>
<ds:datastoreItem xmlns:ds="http://schemas.openxmlformats.org/officeDocument/2006/customXml" ds:itemID="{39DF310F-E4A3-4B59-8C75-26DDEB050D6A}"/>
</file>

<file path=customXml/itemProps21.xml><?xml version="1.0" encoding="utf-8"?>
<ds:datastoreItem xmlns:ds="http://schemas.openxmlformats.org/officeDocument/2006/customXml" ds:itemID="{8A0ACEB8-354B-43C3-AE96-E156A0991B70}"/>
</file>

<file path=customXml/itemProps22.xml><?xml version="1.0" encoding="utf-8"?>
<ds:datastoreItem xmlns:ds="http://schemas.openxmlformats.org/officeDocument/2006/customXml" ds:itemID="{E3D8E84A-0A49-4E80-B5C3-2A16E78D8822}"/>
</file>

<file path=customXml/itemProps23.xml><?xml version="1.0" encoding="utf-8"?>
<ds:datastoreItem xmlns:ds="http://schemas.openxmlformats.org/officeDocument/2006/customXml" ds:itemID="{078C5CD2-486B-455A-973C-3F0613ADCAE2}"/>
</file>

<file path=customXml/itemProps24.xml><?xml version="1.0" encoding="utf-8"?>
<ds:datastoreItem xmlns:ds="http://schemas.openxmlformats.org/officeDocument/2006/customXml" ds:itemID="{5D27D359-EA94-4390-90C8-A3D67EF92635}"/>
</file>

<file path=customXml/itemProps25.xml><?xml version="1.0" encoding="utf-8"?>
<ds:datastoreItem xmlns:ds="http://schemas.openxmlformats.org/officeDocument/2006/customXml" ds:itemID="{392721B7-BE3F-41EC-91DC-011CF3FA278C}"/>
</file>

<file path=customXml/itemProps26.xml><?xml version="1.0" encoding="utf-8"?>
<ds:datastoreItem xmlns:ds="http://schemas.openxmlformats.org/officeDocument/2006/customXml" ds:itemID="{F2CDB51C-B40F-4CF6-9866-CD8A798EFDD0}"/>
</file>

<file path=customXml/itemProps27.xml><?xml version="1.0" encoding="utf-8"?>
<ds:datastoreItem xmlns:ds="http://schemas.openxmlformats.org/officeDocument/2006/customXml" ds:itemID="{B3A8F7FD-D12E-4770-B6D5-B984FCAFF3F7}"/>
</file>

<file path=customXml/itemProps28.xml><?xml version="1.0" encoding="utf-8"?>
<ds:datastoreItem xmlns:ds="http://schemas.openxmlformats.org/officeDocument/2006/customXml" ds:itemID="{38139EC9-BB1C-4196-B353-63BC16695820}"/>
</file>

<file path=customXml/itemProps29.xml><?xml version="1.0" encoding="utf-8"?>
<ds:datastoreItem xmlns:ds="http://schemas.openxmlformats.org/officeDocument/2006/customXml" ds:itemID="{835CC831-4956-411B-B517-C6AF872D3B64}"/>
</file>

<file path=customXml/itemProps3.xml><?xml version="1.0" encoding="utf-8"?>
<ds:datastoreItem xmlns:ds="http://schemas.openxmlformats.org/officeDocument/2006/customXml" ds:itemID="{7390A756-D416-42C7-A023-DB6AB186F285}"/>
</file>

<file path=customXml/itemProps30.xml><?xml version="1.0" encoding="utf-8"?>
<ds:datastoreItem xmlns:ds="http://schemas.openxmlformats.org/officeDocument/2006/customXml" ds:itemID="{66D68746-2168-4CD2-8B8B-41A24DDC1CE3}"/>
</file>

<file path=customXml/itemProps31.xml><?xml version="1.0" encoding="utf-8"?>
<ds:datastoreItem xmlns:ds="http://schemas.openxmlformats.org/officeDocument/2006/customXml" ds:itemID="{98B404BF-8E02-4129-ABCC-6BA5C15C680B}"/>
</file>

<file path=customXml/itemProps32.xml><?xml version="1.0" encoding="utf-8"?>
<ds:datastoreItem xmlns:ds="http://schemas.openxmlformats.org/officeDocument/2006/customXml" ds:itemID="{512AD91B-8571-4256-8295-9D7161CFA98B}"/>
</file>

<file path=customXml/itemProps33.xml><?xml version="1.0" encoding="utf-8"?>
<ds:datastoreItem xmlns:ds="http://schemas.openxmlformats.org/officeDocument/2006/customXml" ds:itemID="{1410C11D-625B-4183-832D-0020EE746EEA}"/>
</file>

<file path=customXml/itemProps34.xml><?xml version="1.0" encoding="utf-8"?>
<ds:datastoreItem xmlns:ds="http://schemas.openxmlformats.org/officeDocument/2006/customXml" ds:itemID="{37D72DF9-E99B-4423-8077-17A56E8312D1}"/>
</file>

<file path=customXml/itemProps35.xml><?xml version="1.0" encoding="utf-8"?>
<ds:datastoreItem xmlns:ds="http://schemas.openxmlformats.org/officeDocument/2006/customXml" ds:itemID="{1B83DDFD-620A-4464-93E8-C88BC7256A59}"/>
</file>

<file path=customXml/itemProps36.xml><?xml version="1.0" encoding="utf-8"?>
<ds:datastoreItem xmlns:ds="http://schemas.openxmlformats.org/officeDocument/2006/customXml" ds:itemID="{ED4A2B8D-6AA1-4A49-A22A-C2CBF02FA703}"/>
</file>

<file path=customXml/itemProps37.xml><?xml version="1.0" encoding="utf-8"?>
<ds:datastoreItem xmlns:ds="http://schemas.openxmlformats.org/officeDocument/2006/customXml" ds:itemID="{82D17A5B-841C-494E-AC4F-162415198914}"/>
</file>

<file path=customXml/itemProps38.xml><?xml version="1.0" encoding="utf-8"?>
<ds:datastoreItem xmlns:ds="http://schemas.openxmlformats.org/officeDocument/2006/customXml" ds:itemID="{C590AC9F-4906-45C1-9F18-B9F8EA6B7453}"/>
</file>

<file path=customXml/itemProps39.xml><?xml version="1.0" encoding="utf-8"?>
<ds:datastoreItem xmlns:ds="http://schemas.openxmlformats.org/officeDocument/2006/customXml" ds:itemID="{25ED7376-DC36-464D-9100-729BEA8AF343}"/>
</file>

<file path=customXml/itemProps4.xml><?xml version="1.0" encoding="utf-8"?>
<ds:datastoreItem xmlns:ds="http://schemas.openxmlformats.org/officeDocument/2006/customXml" ds:itemID="{355B1807-4140-4F89-A80F-28B20CE4D8EE}"/>
</file>

<file path=customXml/itemProps5.xml><?xml version="1.0" encoding="utf-8"?>
<ds:datastoreItem xmlns:ds="http://schemas.openxmlformats.org/officeDocument/2006/customXml" ds:itemID="{26EC297E-B93C-40FC-9258-5949F03CE237}"/>
</file>

<file path=customXml/itemProps6.xml><?xml version="1.0" encoding="utf-8"?>
<ds:datastoreItem xmlns:ds="http://schemas.openxmlformats.org/officeDocument/2006/customXml" ds:itemID="{01EED455-7B68-4364-8315-E978A1EB7822}"/>
</file>

<file path=customXml/itemProps7.xml><?xml version="1.0" encoding="utf-8"?>
<ds:datastoreItem xmlns:ds="http://schemas.openxmlformats.org/officeDocument/2006/customXml" ds:itemID="{AF5E6B00-53FA-4D79-A1CD-9DCA52210C84}"/>
</file>

<file path=customXml/itemProps8.xml><?xml version="1.0" encoding="utf-8"?>
<ds:datastoreItem xmlns:ds="http://schemas.openxmlformats.org/officeDocument/2006/customXml" ds:itemID="{504E94CF-77E7-4CB2-95F1-59B814803CFC}"/>
</file>

<file path=customXml/itemProps9.xml><?xml version="1.0" encoding="utf-8"?>
<ds:datastoreItem xmlns:ds="http://schemas.openxmlformats.org/officeDocument/2006/customXml" ds:itemID="{88B337CF-2A37-40A9-9ACB-63C3F52137F1}"/>
</file>

<file path=docProps/app.xml><?xml version="1.0" encoding="utf-8"?>
<Properties xmlns="http://schemas.openxmlformats.org/officeDocument/2006/extended-properties" xmlns:vt="http://schemas.openxmlformats.org/officeDocument/2006/docPropsVTypes">
  <TotalTime>58</TotalTime>
  <Words>2745</Words>
  <Application>Microsoft Office PowerPoint</Application>
  <PresentationFormat>Widescreen</PresentationFormat>
  <Paragraphs>355</Paragraphs>
  <Slides>25</Slides>
  <Notes>21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Arial</vt:lpstr>
      <vt:lpstr>Calibri</vt:lpstr>
      <vt:lpstr>Calibri Light</vt:lpstr>
      <vt:lpstr>Century Gothic</vt:lpstr>
      <vt:lpstr>Dreaming Outloud Pro</vt:lpstr>
      <vt:lpstr>EF Circular Black</vt:lpstr>
      <vt:lpstr>EF Circular Bold</vt:lpstr>
      <vt:lpstr>EF Circular Book</vt:lpstr>
      <vt:lpstr>EF Circular Light</vt:lpstr>
      <vt:lpstr>EF Circular Medium</vt:lpstr>
      <vt:lpstr>EFCircularWeb Book Web</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Maroni</dc:creator>
  <cp:lastModifiedBy>Fraser-Cole, Jennifer    (ASD-W)</cp:lastModifiedBy>
  <cp:revision>5</cp:revision>
  <dcterms:created xsi:type="dcterms:W3CDTF">2022-09-06T14:58:25Z</dcterms:created>
  <dcterms:modified xsi:type="dcterms:W3CDTF">2022-12-19T14:43:51Z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2022-09-06T15:36:10.0275607</vt:lpwstr>
  </property>
  <property fmtid="{D5CDD505-2E9C-101B-9397-08002B2CF9AE}" pid="3" name="TemplafyTenantId">
    <vt:lpwstr>eftours</vt:lpwstr>
  </property>
  <property fmtid="{D5CDD505-2E9C-101B-9397-08002B2CF9AE}" pid="4" name="TemplafyTemplateId">
    <vt:lpwstr>637980753700275607</vt:lpwstr>
  </property>
  <property fmtid="{D5CDD505-2E9C-101B-9397-08002B2CF9AE}" pid="5" name="TemplafyUserProfileId">
    <vt:lpwstr>637667282332827627</vt:lpwstr>
  </property>
  <property fmtid="{D5CDD505-2E9C-101B-9397-08002B2CF9AE}" pid="6" name="ContentTypeId">
    <vt:lpwstr>0x010100F2A1E1E4D320C749A22EC3F91FD053D600C965D7493AE87C4F9BB11636075D234E</vt:lpwstr>
  </property>
</Properties>
</file>